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</p:sldMasterIdLst>
  <p:notesMasterIdLst>
    <p:notesMasterId r:id="rId182"/>
  </p:notesMasterIdLst>
  <p:handoutMasterIdLst>
    <p:handoutMasterId r:id="rId183"/>
  </p:handoutMasterIdLst>
  <p:sldIdLst>
    <p:sldId id="544" r:id="rId3"/>
    <p:sldId id="263" r:id="rId4"/>
    <p:sldId id="545" r:id="rId5"/>
    <p:sldId id="649" r:id="rId6"/>
    <p:sldId id="648" r:id="rId7"/>
    <p:sldId id="650" r:id="rId8"/>
    <p:sldId id="651" r:id="rId9"/>
    <p:sldId id="656" r:id="rId10"/>
    <p:sldId id="657" r:id="rId11"/>
    <p:sldId id="658" r:id="rId12"/>
    <p:sldId id="653" r:id="rId13"/>
    <p:sldId id="660" r:id="rId14"/>
    <p:sldId id="661" r:id="rId15"/>
    <p:sldId id="665" r:id="rId16"/>
    <p:sldId id="662" r:id="rId17"/>
    <p:sldId id="666" r:id="rId18"/>
    <p:sldId id="663" r:id="rId19"/>
    <p:sldId id="654" r:id="rId20"/>
    <p:sldId id="667" r:id="rId21"/>
    <p:sldId id="668" r:id="rId22"/>
    <p:sldId id="669" r:id="rId23"/>
    <p:sldId id="670" r:id="rId24"/>
    <p:sldId id="655" r:id="rId25"/>
    <p:sldId id="678" r:id="rId26"/>
    <p:sldId id="679" r:id="rId27"/>
    <p:sldId id="680" r:id="rId28"/>
    <p:sldId id="681" r:id="rId29"/>
    <p:sldId id="682" r:id="rId30"/>
    <p:sldId id="683" r:id="rId31"/>
    <p:sldId id="684" r:id="rId32"/>
    <p:sldId id="685" r:id="rId33"/>
    <p:sldId id="686" r:id="rId34"/>
    <p:sldId id="687" r:id="rId35"/>
    <p:sldId id="688" r:id="rId36"/>
    <p:sldId id="689" r:id="rId37"/>
    <p:sldId id="690" r:id="rId38"/>
    <p:sldId id="691" r:id="rId39"/>
    <p:sldId id="692" r:id="rId40"/>
    <p:sldId id="693" r:id="rId41"/>
    <p:sldId id="694" r:id="rId42"/>
    <p:sldId id="695" r:id="rId43"/>
    <p:sldId id="696" r:id="rId44"/>
    <p:sldId id="697" r:id="rId45"/>
    <p:sldId id="698" r:id="rId46"/>
    <p:sldId id="699" r:id="rId47"/>
    <p:sldId id="700" r:id="rId48"/>
    <p:sldId id="701" r:id="rId49"/>
    <p:sldId id="702" r:id="rId50"/>
    <p:sldId id="703" r:id="rId51"/>
    <p:sldId id="671" r:id="rId52"/>
    <p:sldId id="672" r:id="rId53"/>
    <p:sldId id="673" r:id="rId54"/>
    <p:sldId id="674" r:id="rId55"/>
    <p:sldId id="675" r:id="rId56"/>
    <p:sldId id="676" r:id="rId57"/>
    <p:sldId id="646" r:id="rId58"/>
    <p:sldId id="715" r:id="rId59"/>
    <p:sldId id="704" r:id="rId60"/>
    <p:sldId id="718" r:id="rId61"/>
    <p:sldId id="719" r:id="rId62"/>
    <p:sldId id="705" r:id="rId63"/>
    <p:sldId id="735" r:id="rId64"/>
    <p:sldId id="721" r:id="rId65"/>
    <p:sldId id="725" r:id="rId66"/>
    <p:sldId id="706" r:id="rId67"/>
    <p:sldId id="728" r:id="rId68"/>
    <p:sldId id="726" r:id="rId69"/>
    <p:sldId id="727" r:id="rId70"/>
    <p:sldId id="707" r:id="rId71"/>
    <p:sldId id="729" r:id="rId72"/>
    <p:sldId id="730" r:id="rId73"/>
    <p:sldId id="732" r:id="rId74"/>
    <p:sldId id="733" r:id="rId75"/>
    <p:sldId id="708" r:id="rId76"/>
    <p:sldId id="736" r:id="rId77"/>
    <p:sldId id="737" r:id="rId78"/>
    <p:sldId id="738" r:id="rId79"/>
    <p:sldId id="716" r:id="rId80"/>
    <p:sldId id="722" r:id="rId81"/>
    <p:sldId id="723" r:id="rId82"/>
    <p:sldId id="724" r:id="rId83"/>
    <p:sldId id="739" r:id="rId84"/>
    <p:sldId id="740" r:id="rId85"/>
    <p:sldId id="710" r:id="rId86"/>
    <p:sldId id="741" r:id="rId87"/>
    <p:sldId id="751" r:id="rId88"/>
    <p:sldId id="742" r:id="rId89"/>
    <p:sldId id="743" r:id="rId90"/>
    <p:sldId id="744" r:id="rId91"/>
    <p:sldId id="752" r:id="rId92"/>
    <p:sldId id="745" r:id="rId93"/>
    <p:sldId id="754" r:id="rId94"/>
    <p:sldId id="711" r:id="rId95"/>
    <p:sldId id="755" r:id="rId96"/>
    <p:sldId id="756" r:id="rId97"/>
    <p:sldId id="757" r:id="rId98"/>
    <p:sldId id="758" r:id="rId99"/>
    <p:sldId id="759" r:id="rId100"/>
    <p:sldId id="760" r:id="rId101"/>
    <p:sldId id="761" r:id="rId102"/>
    <p:sldId id="762" r:id="rId103"/>
    <p:sldId id="763" r:id="rId104"/>
    <p:sldId id="764" r:id="rId105"/>
    <p:sldId id="765" r:id="rId106"/>
    <p:sldId id="766" r:id="rId107"/>
    <p:sldId id="767" r:id="rId108"/>
    <p:sldId id="768" r:id="rId109"/>
    <p:sldId id="769" r:id="rId110"/>
    <p:sldId id="770" r:id="rId111"/>
    <p:sldId id="771" r:id="rId112"/>
    <p:sldId id="772" r:id="rId113"/>
    <p:sldId id="776" r:id="rId114"/>
    <p:sldId id="713" r:id="rId115"/>
    <p:sldId id="774" r:id="rId116"/>
    <p:sldId id="775" r:id="rId117"/>
    <p:sldId id="717" r:id="rId118"/>
    <p:sldId id="777" r:id="rId119"/>
    <p:sldId id="778" r:id="rId120"/>
    <p:sldId id="780" r:id="rId121"/>
    <p:sldId id="781" r:id="rId122"/>
    <p:sldId id="782" r:id="rId123"/>
    <p:sldId id="783" r:id="rId124"/>
    <p:sldId id="799" r:id="rId125"/>
    <p:sldId id="800" r:id="rId126"/>
    <p:sldId id="801" r:id="rId127"/>
    <p:sldId id="784" r:id="rId128"/>
    <p:sldId id="785" r:id="rId129"/>
    <p:sldId id="786" r:id="rId130"/>
    <p:sldId id="787" r:id="rId131"/>
    <p:sldId id="788" r:id="rId132"/>
    <p:sldId id="647" r:id="rId133"/>
    <p:sldId id="803" r:id="rId134"/>
    <p:sldId id="802" r:id="rId135"/>
    <p:sldId id="806" r:id="rId136"/>
    <p:sldId id="807" r:id="rId137"/>
    <p:sldId id="836" r:id="rId138"/>
    <p:sldId id="837" r:id="rId139"/>
    <p:sldId id="874" r:id="rId140"/>
    <p:sldId id="808" r:id="rId141"/>
    <p:sldId id="844" r:id="rId142"/>
    <p:sldId id="809" r:id="rId143"/>
    <p:sldId id="810" r:id="rId144"/>
    <p:sldId id="845" r:id="rId145"/>
    <p:sldId id="846" r:id="rId146"/>
    <p:sldId id="847" r:id="rId147"/>
    <p:sldId id="852" r:id="rId148"/>
    <p:sldId id="853" r:id="rId149"/>
    <p:sldId id="848" r:id="rId150"/>
    <p:sldId id="849" r:id="rId151"/>
    <p:sldId id="850" r:id="rId152"/>
    <p:sldId id="875" r:id="rId153"/>
    <p:sldId id="812" r:id="rId154"/>
    <p:sldId id="854" r:id="rId155"/>
    <p:sldId id="855" r:id="rId156"/>
    <p:sldId id="813" r:id="rId157"/>
    <p:sldId id="804" r:id="rId158"/>
    <p:sldId id="856" r:id="rId159"/>
    <p:sldId id="857" r:id="rId160"/>
    <p:sldId id="858" r:id="rId161"/>
    <p:sldId id="859" r:id="rId162"/>
    <p:sldId id="876" r:id="rId163"/>
    <p:sldId id="860" r:id="rId164"/>
    <p:sldId id="861" r:id="rId165"/>
    <p:sldId id="868" r:id="rId166"/>
    <p:sldId id="869" r:id="rId167"/>
    <p:sldId id="870" r:id="rId168"/>
    <p:sldId id="862" r:id="rId169"/>
    <p:sldId id="877" r:id="rId170"/>
    <p:sldId id="878" r:id="rId171"/>
    <p:sldId id="884" r:id="rId172"/>
    <p:sldId id="863" r:id="rId173"/>
    <p:sldId id="880" r:id="rId174"/>
    <p:sldId id="881" r:id="rId175"/>
    <p:sldId id="882" r:id="rId176"/>
    <p:sldId id="883" r:id="rId177"/>
    <p:sldId id="885" r:id="rId178"/>
    <p:sldId id="886" r:id="rId179"/>
    <p:sldId id="879" r:id="rId180"/>
    <p:sldId id="871" r:id="rId1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3333FF"/>
    <a:srgbClr val="008000"/>
    <a:srgbClr val="00002E"/>
    <a:srgbClr val="000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31" autoAdjust="0"/>
  </p:normalViewPr>
  <p:slideViewPr>
    <p:cSldViewPr>
      <p:cViewPr varScale="1">
        <p:scale>
          <a:sx n="109" d="100"/>
          <a:sy n="109" d="100"/>
        </p:scale>
        <p:origin x="-15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88"/>
    </p:cViewPr>
  </p:sorterViewPr>
  <p:notesViewPr>
    <p:cSldViewPr>
      <p:cViewPr varScale="1">
        <p:scale>
          <a:sx n="57" d="100"/>
          <a:sy n="57" d="100"/>
        </p:scale>
        <p:origin x="-175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slide" Target="slides/slide157.xml"/><Relationship Id="rId175" Type="http://schemas.openxmlformats.org/officeDocument/2006/relationships/slide" Target="slides/slide173.xml"/><Relationship Id="rId170" Type="http://schemas.openxmlformats.org/officeDocument/2006/relationships/slide" Target="slides/slide168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slide" Target="slides/slide163.xml"/><Relationship Id="rId181" Type="http://schemas.openxmlformats.org/officeDocument/2006/relationships/slide" Target="slides/slide179.xml"/><Relationship Id="rId186" Type="http://schemas.openxmlformats.org/officeDocument/2006/relationships/theme" Target="theme/theme1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71" Type="http://schemas.openxmlformats.org/officeDocument/2006/relationships/slide" Target="slides/slide169.xml"/><Relationship Id="rId176" Type="http://schemas.openxmlformats.org/officeDocument/2006/relationships/slide" Target="slides/slide174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slide" Target="slides/slide159.xml"/><Relationship Id="rId166" Type="http://schemas.openxmlformats.org/officeDocument/2006/relationships/slide" Target="slides/slide164.xml"/><Relationship Id="rId182" Type="http://schemas.openxmlformats.org/officeDocument/2006/relationships/notesMaster" Target="notesMasters/notesMaster1.xml"/><Relationship Id="rId18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44" Type="http://schemas.openxmlformats.org/officeDocument/2006/relationships/slide" Target="slides/slide42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77" Type="http://schemas.openxmlformats.org/officeDocument/2006/relationships/slide" Target="slides/slide175.xml"/><Relationship Id="rId172" Type="http://schemas.openxmlformats.org/officeDocument/2006/relationships/slide" Target="slides/slide170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slide" Target="slides/slide165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18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178" Type="http://schemas.openxmlformats.org/officeDocument/2006/relationships/slide" Target="slides/slide176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73" Type="http://schemas.openxmlformats.org/officeDocument/2006/relationships/slide" Target="slides/slide17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slide" Target="slides/slide16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184" Type="http://schemas.openxmlformats.org/officeDocument/2006/relationships/presProps" Target="presProps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Relationship Id="rId174" Type="http://schemas.openxmlformats.org/officeDocument/2006/relationships/slide" Target="slides/slide172.xml"/><Relationship Id="rId179" Type="http://schemas.openxmlformats.org/officeDocument/2006/relationships/slide" Target="slides/slide177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52" Type="http://schemas.openxmlformats.org/officeDocument/2006/relationships/slide" Target="slides/slide50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64" Type="http://schemas.openxmlformats.org/officeDocument/2006/relationships/slide" Target="slides/slide162.xml"/><Relationship Id="rId169" Type="http://schemas.openxmlformats.org/officeDocument/2006/relationships/slide" Target="slides/slide167.xml"/><Relationship Id="rId18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80" Type="http://schemas.openxmlformats.org/officeDocument/2006/relationships/slide" Target="slides/slide17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zh-CN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en-US" altLang="zh-CN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en-US" altLang="zh-CN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fld id="{3038D8D3-A6D0-44F8-8607-9E5A5055E5E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63580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zh-CN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endParaRPr lang="en-US" altLang="zh-CN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/>
            </a:lvl1pPr>
          </a:lstStyle>
          <a:p>
            <a:fld id="{3BEBEE94-3A7A-4FB8-ACCC-526D3FF5783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4183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194" name="Picture 2" descr="图片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2195" name="Group 3"/>
          <p:cNvGrpSpPr>
            <a:grpSpLocks/>
          </p:cNvGrpSpPr>
          <p:nvPr/>
        </p:nvGrpSpPr>
        <p:grpSpPr bwMode="auto">
          <a:xfrm>
            <a:off x="0" y="38100"/>
            <a:ext cx="647700" cy="6769100"/>
            <a:chOff x="0" y="43"/>
            <a:chExt cx="5760" cy="4229"/>
          </a:xfrm>
        </p:grpSpPr>
        <p:sp>
          <p:nvSpPr>
            <p:cNvPr id="392196" name="Line 4"/>
            <p:cNvSpPr>
              <a:spLocks noChangeShapeType="1"/>
            </p:cNvSpPr>
            <p:nvPr userDrawn="1"/>
          </p:nvSpPr>
          <p:spPr bwMode="auto">
            <a:xfrm>
              <a:off x="0" y="420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197" name="Line 5"/>
            <p:cNvSpPr>
              <a:spLocks noChangeShapeType="1"/>
            </p:cNvSpPr>
            <p:nvPr userDrawn="1"/>
          </p:nvSpPr>
          <p:spPr bwMode="auto">
            <a:xfrm>
              <a:off x="0" y="423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198" name="Line 6"/>
            <p:cNvSpPr>
              <a:spLocks noChangeShapeType="1"/>
            </p:cNvSpPr>
            <p:nvPr userDrawn="1"/>
          </p:nvSpPr>
          <p:spPr bwMode="auto">
            <a:xfrm>
              <a:off x="0" y="4272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199" name="Line 7"/>
            <p:cNvSpPr>
              <a:spLocks noChangeShapeType="1"/>
            </p:cNvSpPr>
            <p:nvPr userDrawn="1"/>
          </p:nvSpPr>
          <p:spPr bwMode="auto">
            <a:xfrm>
              <a:off x="0" y="4113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0" name="Line 8"/>
            <p:cNvSpPr>
              <a:spLocks noChangeShapeType="1"/>
            </p:cNvSpPr>
            <p:nvPr userDrawn="1"/>
          </p:nvSpPr>
          <p:spPr bwMode="auto">
            <a:xfrm>
              <a:off x="0" y="4065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1" name="Line 9"/>
            <p:cNvSpPr>
              <a:spLocks noChangeShapeType="1"/>
            </p:cNvSpPr>
            <p:nvPr userDrawn="1"/>
          </p:nvSpPr>
          <p:spPr bwMode="auto">
            <a:xfrm>
              <a:off x="0" y="4158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2" name="Line 10"/>
            <p:cNvSpPr>
              <a:spLocks noChangeShapeType="1"/>
            </p:cNvSpPr>
            <p:nvPr userDrawn="1"/>
          </p:nvSpPr>
          <p:spPr bwMode="auto">
            <a:xfrm>
              <a:off x="0" y="366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3" name="Line 11"/>
            <p:cNvSpPr>
              <a:spLocks noChangeShapeType="1"/>
            </p:cNvSpPr>
            <p:nvPr userDrawn="1"/>
          </p:nvSpPr>
          <p:spPr bwMode="auto">
            <a:xfrm>
              <a:off x="0" y="363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4" name="Line 12"/>
            <p:cNvSpPr>
              <a:spLocks noChangeShapeType="1"/>
            </p:cNvSpPr>
            <p:nvPr userDrawn="1"/>
          </p:nvSpPr>
          <p:spPr bwMode="auto">
            <a:xfrm>
              <a:off x="0" y="4020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5" name="Line 13"/>
            <p:cNvSpPr>
              <a:spLocks noChangeShapeType="1"/>
            </p:cNvSpPr>
            <p:nvPr userDrawn="1"/>
          </p:nvSpPr>
          <p:spPr bwMode="auto">
            <a:xfrm>
              <a:off x="0" y="389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6" name="Line 14"/>
            <p:cNvSpPr>
              <a:spLocks noChangeShapeType="1"/>
            </p:cNvSpPr>
            <p:nvPr userDrawn="1"/>
          </p:nvSpPr>
          <p:spPr bwMode="auto">
            <a:xfrm>
              <a:off x="0" y="3813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7" name="Line 15"/>
            <p:cNvSpPr>
              <a:spLocks noChangeShapeType="1"/>
            </p:cNvSpPr>
            <p:nvPr userDrawn="1"/>
          </p:nvSpPr>
          <p:spPr bwMode="auto">
            <a:xfrm>
              <a:off x="0" y="3999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8" name="Line 16"/>
            <p:cNvSpPr>
              <a:spLocks noChangeShapeType="1"/>
            </p:cNvSpPr>
            <p:nvPr userDrawn="1"/>
          </p:nvSpPr>
          <p:spPr bwMode="auto">
            <a:xfrm>
              <a:off x="0" y="3687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09" name="Line 17"/>
            <p:cNvSpPr>
              <a:spLocks noChangeShapeType="1"/>
            </p:cNvSpPr>
            <p:nvPr userDrawn="1"/>
          </p:nvSpPr>
          <p:spPr bwMode="auto">
            <a:xfrm>
              <a:off x="0" y="374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0" name="Line 18"/>
            <p:cNvSpPr>
              <a:spLocks noChangeShapeType="1"/>
            </p:cNvSpPr>
            <p:nvPr userDrawn="1"/>
          </p:nvSpPr>
          <p:spPr bwMode="auto">
            <a:xfrm>
              <a:off x="0" y="393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1" name="Line 19"/>
            <p:cNvSpPr>
              <a:spLocks noChangeShapeType="1"/>
            </p:cNvSpPr>
            <p:nvPr userDrawn="1"/>
          </p:nvSpPr>
          <p:spPr bwMode="auto">
            <a:xfrm>
              <a:off x="0" y="391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2" name="Line 20"/>
            <p:cNvSpPr>
              <a:spLocks noChangeShapeType="1"/>
            </p:cNvSpPr>
            <p:nvPr userDrawn="1"/>
          </p:nvSpPr>
          <p:spPr bwMode="auto">
            <a:xfrm>
              <a:off x="0" y="351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3" name="Line 21"/>
            <p:cNvSpPr>
              <a:spLocks noChangeShapeType="1"/>
            </p:cNvSpPr>
            <p:nvPr userDrawn="1"/>
          </p:nvSpPr>
          <p:spPr bwMode="auto">
            <a:xfrm>
              <a:off x="0" y="354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4" name="Line 22"/>
            <p:cNvSpPr>
              <a:spLocks noChangeShapeType="1"/>
            </p:cNvSpPr>
            <p:nvPr userDrawn="1"/>
          </p:nvSpPr>
          <p:spPr bwMode="auto">
            <a:xfrm>
              <a:off x="0" y="357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5" name="Line 23"/>
            <p:cNvSpPr>
              <a:spLocks noChangeShapeType="1"/>
            </p:cNvSpPr>
            <p:nvPr userDrawn="1"/>
          </p:nvSpPr>
          <p:spPr bwMode="auto">
            <a:xfrm>
              <a:off x="0" y="342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6" name="Line 24"/>
            <p:cNvSpPr>
              <a:spLocks noChangeShapeType="1"/>
            </p:cNvSpPr>
            <p:nvPr userDrawn="1"/>
          </p:nvSpPr>
          <p:spPr bwMode="auto">
            <a:xfrm>
              <a:off x="0" y="3372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7" name="Line 25"/>
            <p:cNvSpPr>
              <a:spLocks noChangeShapeType="1"/>
            </p:cNvSpPr>
            <p:nvPr userDrawn="1"/>
          </p:nvSpPr>
          <p:spPr bwMode="auto">
            <a:xfrm>
              <a:off x="0" y="346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8" name="Line 26"/>
            <p:cNvSpPr>
              <a:spLocks noChangeShapeType="1"/>
            </p:cNvSpPr>
            <p:nvPr userDrawn="1"/>
          </p:nvSpPr>
          <p:spPr bwMode="auto">
            <a:xfrm>
              <a:off x="0" y="297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19" name="Line 27"/>
            <p:cNvSpPr>
              <a:spLocks noChangeShapeType="1"/>
            </p:cNvSpPr>
            <p:nvPr userDrawn="1"/>
          </p:nvSpPr>
          <p:spPr bwMode="auto">
            <a:xfrm>
              <a:off x="0" y="294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0" name="Line 28"/>
            <p:cNvSpPr>
              <a:spLocks noChangeShapeType="1"/>
            </p:cNvSpPr>
            <p:nvPr userDrawn="1"/>
          </p:nvSpPr>
          <p:spPr bwMode="auto">
            <a:xfrm>
              <a:off x="0" y="332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1" name="Line 29"/>
            <p:cNvSpPr>
              <a:spLocks noChangeShapeType="1"/>
            </p:cNvSpPr>
            <p:nvPr userDrawn="1"/>
          </p:nvSpPr>
          <p:spPr bwMode="auto">
            <a:xfrm>
              <a:off x="0" y="320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2" name="Line 30"/>
            <p:cNvSpPr>
              <a:spLocks noChangeShapeType="1"/>
            </p:cNvSpPr>
            <p:nvPr userDrawn="1"/>
          </p:nvSpPr>
          <p:spPr bwMode="auto">
            <a:xfrm>
              <a:off x="0" y="312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3" name="Line 31"/>
            <p:cNvSpPr>
              <a:spLocks noChangeShapeType="1"/>
            </p:cNvSpPr>
            <p:nvPr userDrawn="1"/>
          </p:nvSpPr>
          <p:spPr bwMode="auto">
            <a:xfrm>
              <a:off x="0" y="330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4" name="Line 32"/>
            <p:cNvSpPr>
              <a:spLocks noChangeShapeType="1"/>
            </p:cNvSpPr>
            <p:nvPr userDrawn="1"/>
          </p:nvSpPr>
          <p:spPr bwMode="auto">
            <a:xfrm>
              <a:off x="0" y="299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5" name="Line 33"/>
            <p:cNvSpPr>
              <a:spLocks noChangeShapeType="1"/>
            </p:cNvSpPr>
            <p:nvPr userDrawn="1"/>
          </p:nvSpPr>
          <p:spPr bwMode="auto">
            <a:xfrm>
              <a:off x="0" y="304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6" name="Line 34"/>
            <p:cNvSpPr>
              <a:spLocks noChangeShapeType="1"/>
            </p:cNvSpPr>
            <p:nvPr userDrawn="1"/>
          </p:nvSpPr>
          <p:spPr bwMode="auto">
            <a:xfrm>
              <a:off x="0" y="324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7" name="Line 35"/>
            <p:cNvSpPr>
              <a:spLocks noChangeShapeType="1"/>
            </p:cNvSpPr>
            <p:nvPr userDrawn="1"/>
          </p:nvSpPr>
          <p:spPr bwMode="auto">
            <a:xfrm>
              <a:off x="0" y="322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8" name="Line 36"/>
            <p:cNvSpPr>
              <a:spLocks noChangeShapeType="1"/>
            </p:cNvSpPr>
            <p:nvPr userDrawn="1"/>
          </p:nvSpPr>
          <p:spPr bwMode="auto">
            <a:xfrm>
              <a:off x="0" y="283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29" name="Line 37"/>
            <p:cNvSpPr>
              <a:spLocks noChangeShapeType="1"/>
            </p:cNvSpPr>
            <p:nvPr userDrawn="1"/>
          </p:nvSpPr>
          <p:spPr bwMode="auto">
            <a:xfrm>
              <a:off x="0" y="275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0" name="Line 38"/>
            <p:cNvSpPr>
              <a:spLocks noChangeShapeType="1"/>
            </p:cNvSpPr>
            <p:nvPr userDrawn="1"/>
          </p:nvSpPr>
          <p:spPr bwMode="auto">
            <a:xfrm>
              <a:off x="0" y="267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1" name="Line 39"/>
            <p:cNvSpPr>
              <a:spLocks noChangeShapeType="1"/>
            </p:cNvSpPr>
            <p:nvPr userDrawn="1"/>
          </p:nvSpPr>
          <p:spPr bwMode="auto">
            <a:xfrm>
              <a:off x="0" y="287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2" name="Line 40"/>
            <p:cNvSpPr>
              <a:spLocks noChangeShapeType="1"/>
            </p:cNvSpPr>
            <p:nvPr userDrawn="1"/>
          </p:nvSpPr>
          <p:spPr bwMode="auto">
            <a:xfrm>
              <a:off x="0" y="285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3" name="Line 41"/>
            <p:cNvSpPr>
              <a:spLocks noChangeShapeType="1"/>
            </p:cNvSpPr>
            <p:nvPr userDrawn="1"/>
          </p:nvSpPr>
          <p:spPr bwMode="auto">
            <a:xfrm>
              <a:off x="0" y="2554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4" name="Line 42"/>
            <p:cNvSpPr>
              <a:spLocks noChangeShapeType="1"/>
            </p:cNvSpPr>
            <p:nvPr userDrawn="1"/>
          </p:nvSpPr>
          <p:spPr bwMode="auto">
            <a:xfrm>
              <a:off x="0" y="259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5" name="Line 43"/>
            <p:cNvSpPr>
              <a:spLocks noChangeShapeType="1"/>
            </p:cNvSpPr>
            <p:nvPr userDrawn="1"/>
          </p:nvSpPr>
          <p:spPr bwMode="auto">
            <a:xfrm>
              <a:off x="0" y="2623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6" name="Line 44"/>
            <p:cNvSpPr>
              <a:spLocks noChangeShapeType="1"/>
            </p:cNvSpPr>
            <p:nvPr userDrawn="1"/>
          </p:nvSpPr>
          <p:spPr bwMode="auto">
            <a:xfrm>
              <a:off x="0" y="246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7" name="Line 45"/>
            <p:cNvSpPr>
              <a:spLocks noChangeShapeType="1"/>
            </p:cNvSpPr>
            <p:nvPr userDrawn="1"/>
          </p:nvSpPr>
          <p:spPr bwMode="auto">
            <a:xfrm>
              <a:off x="0" y="2416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8" name="Line 46"/>
            <p:cNvSpPr>
              <a:spLocks noChangeShapeType="1"/>
            </p:cNvSpPr>
            <p:nvPr userDrawn="1"/>
          </p:nvSpPr>
          <p:spPr bwMode="auto">
            <a:xfrm>
              <a:off x="0" y="250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39" name="Line 47"/>
            <p:cNvSpPr>
              <a:spLocks noChangeShapeType="1"/>
            </p:cNvSpPr>
            <p:nvPr userDrawn="1"/>
          </p:nvSpPr>
          <p:spPr bwMode="auto">
            <a:xfrm>
              <a:off x="0" y="2371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0" name="Line 48"/>
            <p:cNvSpPr>
              <a:spLocks noChangeShapeType="1"/>
            </p:cNvSpPr>
            <p:nvPr userDrawn="1"/>
          </p:nvSpPr>
          <p:spPr bwMode="auto">
            <a:xfrm>
              <a:off x="0" y="2245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1" name="Line 49"/>
            <p:cNvSpPr>
              <a:spLocks noChangeShapeType="1"/>
            </p:cNvSpPr>
            <p:nvPr userDrawn="1"/>
          </p:nvSpPr>
          <p:spPr bwMode="auto">
            <a:xfrm>
              <a:off x="0" y="235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2" name="Line 50"/>
            <p:cNvSpPr>
              <a:spLocks noChangeShapeType="1"/>
            </p:cNvSpPr>
            <p:nvPr userDrawn="1"/>
          </p:nvSpPr>
          <p:spPr bwMode="auto">
            <a:xfrm>
              <a:off x="0" y="2290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3" name="Line 51"/>
            <p:cNvSpPr>
              <a:spLocks noChangeShapeType="1"/>
            </p:cNvSpPr>
            <p:nvPr userDrawn="1"/>
          </p:nvSpPr>
          <p:spPr bwMode="auto">
            <a:xfrm>
              <a:off x="0" y="2269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4" name="Line 52"/>
            <p:cNvSpPr>
              <a:spLocks noChangeShapeType="1"/>
            </p:cNvSpPr>
            <p:nvPr userDrawn="1"/>
          </p:nvSpPr>
          <p:spPr bwMode="auto">
            <a:xfrm>
              <a:off x="0" y="213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5" name="Line 53"/>
            <p:cNvSpPr>
              <a:spLocks noChangeShapeType="1"/>
            </p:cNvSpPr>
            <p:nvPr userDrawn="1"/>
          </p:nvSpPr>
          <p:spPr bwMode="auto">
            <a:xfrm>
              <a:off x="0" y="216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6" name="Line 54"/>
            <p:cNvSpPr>
              <a:spLocks noChangeShapeType="1"/>
            </p:cNvSpPr>
            <p:nvPr userDrawn="1"/>
          </p:nvSpPr>
          <p:spPr bwMode="auto">
            <a:xfrm>
              <a:off x="0" y="219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7" name="Line 55"/>
            <p:cNvSpPr>
              <a:spLocks noChangeShapeType="1"/>
            </p:cNvSpPr>
            <p:nvPr userDrawn="1"/>
          </p:nvSpPr>
          <p:spPr bwMode="auto">
            <a:xfrm>
              <a:off x="0" y="204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8" name="Line 56"/>
            <p:cNvSpPr>
              <a:spLocks noChangeShapeType="1"/>
            </p:cNvSpPr>
            <p:nvPr userDrawn="1"/>
          </p:nvSpPr>
          <p:spPr bwMode="auto">
            <a:xfrm>
              <a:off x="0" y="1992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49" name="Line 57"/>
            <p:cNvSpPr>
              <a:spLocks noChangeShapeType="1"/>
            </p:cNvSpPr>
            <p:nvPr userDrawn="1"/>
          </p:nvSpPr>
          <p:spPr bwMode="auto">
            <a:xfrm>
              <a:off x="0" y="208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0" name="Line 58"/>
            <p:cNvSpPr>
              <a:spLocks noChangeShapeType="1"/>
            </p:cNvSpPr>
            <p:nvPr userDrawn="1"/>
          </p:nvSpPr>
          <p:spPr bwMode="auto">
            <a:xfrm>
              <a:off x="0" y="159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1" name="Line 59"/>
            <p:cNvSpPr>
              <a:spLocks noChangeShapeType="1"/>
            </p:cNvSpPr>
            <p:nvPr userDrawn="1"/>
          </p:nvSpPr>
          <p:spPr bwMode="auto">
            <a:xfrm>
              <a:off x="0" y="156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2" name="Line 60"/>
            <p:cNvSpPr>
              <a:spLocks noChangeShapeType="1"/>
            </p:cNvSpPr>
            <p:nvPr userDrawn="1"/>
          </p:nvSpPr>
          <p:spPr bwMode="auto">
            <a:xfrm>
              <a:off x="0" y="194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3" name="Line 61"/>
            <p:cNvSpPr>
              <a:spLocks noChangeShapeType="1"/>
            </p:cNvSpPr>
            <p:nvPr userDrawn="1"/>
          </p:nvSpPr>
          <p:spPr bwMode="auto">
            <a:xfrm>
              <a:off x="0" y="182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4" name="Line 62"/>
            <p:cNvSpPr>
              <a:spLocks noChangeShapeType="1"/>
            </p:cNvSpPr>
            <p:nvPr userDrawn="1"/>
          </p:nvSpPr>
          <p:spPr bwMode="auto">
            <a:xfrm>
              <a:off x="0" y="174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5" name="Line 63"/>
            <p:cNvSpPr>
              <a:spLocks noChangeShapeType="1"/>
            </p:cNvSpPr>
            <p:nvPr userDrawn="1"/>
          </p:nvSpPr>
          <p:spPr bwMode="auto">
            <a:xfrm>
              <a:off x="0" y="192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6" name="Line 64"/>
            <p:cNvSpPr>
              <a:spLocks noChangeShapeType="1"/>
            </p:cNvSpPr>
            <p:nvPr userDrawn="1"/>
          </p:nvSpPr>
          <p:spPr bwMode="auto">
            <a:xfrm>
              <a:off x="0" y="161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7" name="Line 65"/>
            <p:cNvSpPr>
              <a:spLocks noChangeShapeType="1"/>
            </p:cNvSpPr>
            <p:nvPr userDrawn="1"/>
          </p:nvSpPr>
          <p:spPr bwMode="auto">
            <a:xfrm>
              <a:off x="0" y="166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8" name="Line 66"/>
            <p:cNvSpPr>
              <a:spLocks noChangeShapeType="1"/>
            </p:cNvSpPr>
            <p:nvPr userDrawn="1"/>
          </p:nvSpPr>
          <p:spPr bwMode="auto">
            <a:xfrm>
              <a:off x="0" y="186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59" name="Line 67"/>
            <p:cNvSpPr>
              <a:spLocks noChangeShapeType="1"/>
            </p:cNvSpPr>
            <p:nvPr userDrawn="1"/>
          </p:nvSpPr>
          <p:spPr bwMode="auto">
            <a:xfrm>
              <a:off x="0" y="184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0" name="Line 68"/>
            <p:cNvSpPr>
              <a:spLocks noChangeShapeType="1"/>
            </p:cNvSpPr>
            <p:nvPr userDrawn="1"/>
          </p:nvSpPr>
          <p:spPr bwMode="auto">
            <a:xfrm>
              <a:off x="0" y="1437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1" name="Line 69"/>
            <p:cNvSpPr>
              <a:spLocks noChangeShapeType="1"/>
            </p:cNvSpPr>
            <p:nvPr userDrawn="1"/>
          </p:nvSpPr>
          <p:spPr bwMode="auto">
            <a:xfrm>
              <a:off x="0" y="1473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2" name="Line 70"/>
            <p:cNvSpPr>
              <a:spLocks noChangeShapeType="1"/>
            </p:cNvSpPr>
            <p:nvPr userDrawn="1"/>
          </p:nvSpPr>
          <p:spPr bwMode="auto">
            <a:xfrm>
              <a:off x="0" y="150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3" name="Line 71"/>
            <p:cNvSpPr>
              <a:spLocks noChangeShapeType="1"/>
            </p:cNvSpPr>
            <p:nvPr userDrawn="1"/>
          </p:nvSpPr>
          <p:spPr bwMode="auto">
            <a:xfrm>
              <a:off x="0" y="1347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4" name="Line 72"/>
            <p:cNvSpPr>
              <a:spLocks noChangeShapeType="1"/>
            </p:cNvSpPr>
            <p:nvPr userDrawn="1"/>
          </p:nvSpPr>
          <p:spPr bwMode="auto">
            <a:xfrm>
              <a:off x="0" y="1392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5" name="Line 73"/>
            <p:cNvSpPr>
              <a:spLocks noChangeShapeType="1"/>
            </p:cNvSpPr>
            <p:nvPr userDrawn="1"/>
          </p:nvSpPr>
          <p:spPr bwMode="auto">
            <a:xfrm>
              <a:off x="0" y="101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6" name="Line 74"/>
            <p:cNvSpPr>
              <a:spLocks noChangeShapeType="1"/>
            </p:cNvSpPr>
            <p:nvPr userDrawn="1"/>
          </p:nvSpPr>
          <p:spPr bwMode="auto">
            <a:xfrm>
              <a:off x="0" y="98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7" name="Line 75"/>
            <p:cNvSpPr>
              <a:spLocks noChangeShapeType="1"/>
            </p:cNvSpPr>
            <p:nvPr userDrawn="1"/>
          </p:nvSpPr>
          <p:spPr bwMode="auto">
            <a:xfrm>
              <a:off x="0" y="124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8" name="Line 76"/>
            <p:cNvSpPr>
              <a:spLocks noChangeShapeType="1"/>
            </p:cNvSpPr>
            <p:nvPr userDrawn="1"/>
          </p:nvSpPr>
          <p:spPr bwMode="auto">
            <a:xfrm>
              <a:off x="0" y="1163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69" name="Line 77"/>
            <p:cNvSpPr>
              <a:spLocks noChangeShapeType="1"/>
            </p:cNvSpPr>
            <p:nvPr userDrawn="1"/>
          </p:nvSpPr>
          <p:spPr bwMode="auto">
            <a:xfrm>
              <a:off x="0" y="1037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0" name="Line 78"/>
            <p:cNvSpPr>
              <a:spLocks noChangeShapeType="1"/>
            </p:cNvSpPr>
            <p:nvPr userDrawn="1"/>
          </p:nvSpPr>
          <p:spPr bwMode="auto">
            <a:xfrm>
              <a:off x="0" y="109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1" name="Line 79"/>
            <p:cNvSpPr>
              <a:spLocks noChangeShapeType="1"/>
            </p:cNvSpPr>
            <p:nvPr userDrawn="1"/>
          </p:nvSpPr>
          <p:spPr bwMode="auto">
            <a:xfrm>
              <a:off x="0" y="128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2" name="Line 80"/>
            <p:cNvSpPr>
              <a:spLocks noChangeShapeType="1"/>
            </p:cNvSpPr>
            <p:nvPr userDrawn="1"/>
          </p:nvSpPr>
          <p:spPr bwMode="auto">
            <a:xfrm>
              <a:off x="0" y="126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3" name="Line 81"/>
            <p:cNvSpPr>
              <a:spLocks noChangeShapeType="1"/>
            </p:cNvSpPr>
            <p:nvPr userDrawn="1"/>
          </p:nvSpPr>
          <p:spPr bwMode="auto">
            <a:xfrm>
              <a:off x="0" y="86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4" name="Line 82"/>
            <p:cNvSpPr>
              <a:spLocks noChangeShapeType="1"/>
            </p:cNvSpPr>
            <p:nvPr userDrawn="1"/>
          </p:nvSpPr>
          <p:spPr bwMode="auto">
            <a:xfrm>
              <a:off x="0" y="89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5" name="Line 83"/>
            <p:cNvSpPr>
              <a:spLocks noChangeShapeType="1"/>
            </p:cNvSpPr>
            <p:nvPr userDrawn="1"/>
          </p:nvSpPr>
          <p:spPr bwMode="auto">
            <a:xfrm>
              <a:off x="0" y="92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6" name="Line 84"/>
            <p:cNvSpPr>
              <a:spLocks noChangeShapeType="1"/>
            </p:cNvSpPr>
            <p:nvPr userDrawn="1"/>
          </p:nvSpPr>
          <p:spPr bwMode="auto">
            <a:xfrm>
              <a:off x="0" y="77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7" name="Line 85"/>
            <p:cNvSpPr>
              <a:spLocks noChangeShapeType="1"/>
            </p:cNvSpPr>
            <p:nvPr userDrawn="1"/>
          </p:nvSpPr>
          <p:spPr bwMode="auto">
            <a:xfrm>
              <a:off x="0" y="81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8" name="Line 86"/>
            <p:cNvSpPr>
              <a:spLocks noChangeShapeType="1"/>
            </p:cNvSpPr>
            <p:nvPr userDrawn="1"/>
          </p:nvSpPr>
          <p:spPr bwMode="auto">
            <a:xfrm>
              <a:off x="0" y="71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79" name="Line 87"/>
            <p:cNvSpPr>
              <a:spLocks noChangeShapeType="1"/>
            </p:cNvSpPr>
            <p:nvPr userDrawn="1"/>
          </p:nvSpPr>
          <p:spPr bwMode="auto">
            <a:xfrm>
              <a:off x="0" y="646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0" name="Line 88"/>
            <p:cNvSpPr>
              <a:spLocks noChangeShapeType="1"/>
            </p:cNvSpPr>
            <p:nvPr userDrawn="1"/>
          </p:nvSpPr>
          <p:spPr bwMode="auto">
            <a:xfrm>
              <a:off x="0" y="522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1" name="Line 89"/>
            <p:cNvSpPr>
              <a:spLocks noChangeShapeType="1"/>
            </p:cNvSpPr>
            <p:nvPr userDrawn="1"/>
          </p:nvSpPr>
          <p:spPr bwMode="auto">
            <a:xfrm>
              <a:off x="0" y="558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2" name="Line 90"/>
            <p:cNvSpPr>
              <a:spLocks noChangeShapeType="1"/>
            </p:cNvSpPr>
            <p:nvPr userDrawn="1"/>
          </p:nvSpPr>
          <p:spPr bwMode="auto">
            <a:xfrm>
              <a:off x="0" y="591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3" name="Line 91"/>
            <p:cNvSpPr>
              <a:spLocks noChangeShapeType="1"/>
            </p:cNvSpPr>
            <p:nvPr userDrawn="1"/>
          </p:nvSpPr>
          <p:spPr bwMode="auto">
            <a:xfrm>
              <a:off x="0" y="432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4" name="Line 92"/>
            <p:cNvSpPr>
              <a:spLocks noChangeShapeType="1"/>
            </p:cNvSpPr>
            <p:nvPr userDrawn="1"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5" name="Line 93"/>
            <p:cNvSpPr>
              <a:spLocks noChangeShapeType="1"/>
            </p:cNvSpPr>
            <p:nvPr userDrawn="1"/>
          </p:nvSpPr>
          <p:spPr bwMode="auto">
            <a:xfrm>
              <a:off x="0" y="47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6" name="Line 94"/>
            <p:cNvSpPr>
              <a:spLocks noChangeShapeType="1"/>
            </p:cNvSpPr>
            <p:nvPr userDrawn="1"/>
          </p:nvSpPr>
          <p:spPr bwMode="auto">
            <a:xfrm>
              <a:off x="0" y="33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7" name="Line 95"/>
            <p:cNvSpPr>
              <a:spLocks noChangeShapeType="1"/>
            </p:cNvSpPr>
            <p:nvPr userDrawn="1"/>
          </p:nvSpPr>
          <p:spPr bwMode="auto">
            <a:xfrm>
              <a:off x="0" y="31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8" name="Line 96"/>
            <p:cNvSpPr>
              <a:spLocks noChangeShapeType="1"/>
            </p:cNvSpPr>
            <p:nvPr userDrawn="1"/>
          </p:nvSpPr>
          <p:spPr bwMode="auto">
            <a:xfrm>
              <a:off x="0" y="258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89" name="Line 97"/>
            <p:cNvSpPr>
              <a:spLocks noChangeShapeType="1"/>
            </p:cNvSpPr>
            <p:nvPr userDrawn="1"/>
          </p:nvSpPr>
          <p:spPr bwMode="auto">
            <a:xfrm>
              <a:off x="0" y="7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90" name="Line 98"/>
            <p:cNvSpPr>
              <a:spLocks noChangeShapeType="1"/>
            </p:cNvSpPr>
            <p:nvPr userDrawn="1"/>
          </p:nvSpPr>
          <p:spPr bwMode="auto">
            <a:xfrm>
              <a:off x="0" y="43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91" name="Line 99"/>
            <p:cNvSpPr>
              <a:spLocks noChangeShapeType="1"/>
            </p:cNvSpPr>
            <p:nvPr userDrawn="1"/>
          </p:nvSpPr>
          <p:spPr bwMode="auto">
            <a:xfrm>
              <a:off x="0" y="9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92" name="Line 100"/>
            <p:cNvSpPr>
              <a:spLocks noChangeShapeType="1"/>
            </p:cNvSpPr>
            <p:nvPr userDrawn="1"/>
          </p:nvSpPr>
          <p:spPr bwMode="auto">
            <a:xfrm>
              <a:off x="0" y="145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2293" name="Line 101"/>
            <p:cNvSpPr>
              <a:spLocks noChangeShapeType="1"/>
            </p:cNvSpPr>
            <p:nvPr userDrawn="1"/>
          </p:nvSpPr>
          <p:spPr bwMode="auto">
            <a:xfrm>
              <a:off x="0" y="202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92298" name="Rectangle 10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192246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392299" name="Rectangle 107"/>
          <p:cNvSpPr>
            <a:spLocks noGrp="1" noChangeArrowheads="1"/>
          </p:cNvSpPr>
          <p:nvPr>
            <p:ph type="ctrTitle"/>
          </p:nvPr>
        </p:nvSpPr>
        <p:spPr>
          <a:xfrm>
            <a:off x="755650" y="1412875"/>
            <a:ext cx="7772400" cy="194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pic>
        <p:nvPicPr>
          <p:cNvPr id="392302" name="Picture 110" descr="tongji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7187C3"/>
              </a:clrFrom>
              <a:clrTo>
                <a:srgbClr val="7187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33375"/>
            <a:ext cx="1008063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432848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78625" y="476250"/>
            <a:ext cx="1989138" cy="57610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09625" y="476250"/>
            <a:ext cx="5816600" cy="57610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564479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350" y="476250"/>
            <a:ext cx="5867400" cy="1008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09625" y="1773238"/>
            <a:ext cx="3902075" cy="4464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4100" y="1773238"/>
            <a:ext cx="3903663" cy="4464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206083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350" y="476250"/>
            <a:ext cx="5867400" cy="1008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809625" y="1773238"/>
            <a:ext cx="7958138" cy="446405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562346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008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43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83462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155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935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301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551949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185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06466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757187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941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12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13146063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09625" y="1773238"/>
            <a:ext cx="39020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4100" y="1773238"/>
            <a:ext cx="3903663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946038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316461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026718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300099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51088431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56539279"/>
      </p:ext>
    </p:extLst>
  </p:cSld>
  <p:clrMapOvr>
    <a:masterClrMapping/>
  </p:clrMapOvr>
  <p:transition spd="slow">
    <p:random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84" name="Picture 116" descr="图片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0" y="38100"/>
            <a:ext cx="647700" cy="6769100"/>
            <a:chOff x="0" y="43"/>
            <a:chExt cx="5760" cy="4229"/>
          </a:xfrm>
        </p:grpSpPr>
        <p:sp>
          <p:nvSpPr>
            <p:cNvPr id="7172" name="Line 4"/>
            <p:cNvSpPr>
              <a:spLocks noChangeShapeType="1"/>
            </p:cNvSpPr>
            <p:nvPr userDrawn="1"/>
          </p:nvSpPr>
          <p:spPr bwMode="auto">
            <a:xfrm>
              <a:off x="0" y="420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3" name="Line 5"/>
            <p:cNvSpPr>
              <a:spLocks noChangeShapeType="1"/>
            </p:cNvSpPr>
            <p:nvPr userDrawn="1"/>
          </p:nvSpPr>
          <p:spPr bwMode="auto">
            <a:xfrm>
              <a:off x="0" y="423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4" name="Line 6"/>
            <p:cNvSpPr>
              <a:spLocks noChangeShapeType="1"/>
            </p:cNvSpPr>
            <p:nvPr userDrawn="1"/>
          </p:nvSpPr>
          <p:spPr bwMode="auto">
            <a:xfrm>
              <a:off x="0" y="4272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5" name="Line 7"/>
            <p:cNvSpPr>
              <a:spLocks noChangeShapeType="1"/>
            </p:cNvSpPr>
            <p:nvPr userDrawn="1"/>
          </p:nvSpPr>
          <p:spPr bwMode="auto">
            <a:xfrm>
              <a:off x="0" y="4113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6" name="Line 8"/>
            <p:cNvSpPr>
              <a:spLocks noChangeShapeType="1"/>
            </p:cNvSpPr>
            <p:nvPr userDrawn="1"/>
          </p:nvSpPr>
          <p:spPr bwMode="auto">
            <a:xfrm>
              <a:off x="0" y="4065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7" name="Line 9"/>
            <p:cNvSpPr>
              <a:spLocks noChangeShapeType="1"/>
            </p:cNvSpPr>
            <p:nvPr userDrawn="1"/>
          </p:nvSpPr>
          <p:spPr bwMode="auto">
            <a:xfrm>
              <a:off x="0" y="4158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8" name="Line 10"/>
            <p:cNvSpPr>
              <a:spLocks noChangeShapeType="1"/>
            </p:cNvSpPr>
            <p:nvPr userDrawn="1"/>
          </p:nvSpPr>
          <p:spPr bwMode="auto">
            <a:xfrm>
              <a:off x="0" y="366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9" name="Line 11"/>
            <p:cNvSpPr>
              <a:spLocks noChangeShapeType="1"/>
            </p:cNvSpPr>
            <p:nvPr userDrawn="1"/>
          </p:nvSpPr>
          <p:spPr bwMode="auto">
            <a:xfrm>
              <a:off x="0" y="363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Line 12"/>
            <p:cNvSpPr>
              <a:spLocks noChangeShapeType="1"/>
            </p:cNvSpPr>
            <p:nvPr userDrawn="1"/>
          </p:nvSpPr>
          <p:spPr bwMode="auto">
            <a:xfrm>
              <a:off x="0" y="4020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1" name="Line 13"/>
            <p:cNvSpPr>
              <a:spLocks noChangeShapeType="1"/>
            </p:cNvSpPr>
            <p:nvPr userDrawn="1"/>
          </p:nvSpPr>
          <p:spPr bwMode="auto">
            <a:xfrm>
              <a:off x="0" y="389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2" name="Line 14"/>
            <p:cNvSpPr>
              <a:spLocks noChangeShapeType="1"/>
            </p:cNvSpPr>
            <p:nvPr userDrawn="1"/>
          </p:nvSpPr>
          <p:spPr bwMode="auto">
            <a:xfrm>
              <a:off x="0" y="3813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3" name="Line 15"/>
            <p:cNvSpPr>
              <a:spLocks noChangeShapeType="1"/>
            </p:cNvSpPr>
            <p:nvPr userDrawn="1"/>
          </p:nvSpPr>
          <p:spPr bwMode="auto">
            <a:xfrm>
              <a:off x="0" y="3999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4" name="Line 16"/>
            <p:cNvSpPr>
              <a:spLocks noChangeShapeType="1"/>
            </p:cNvSpPr>
            <p:nvPr userDrawn="1"/>
          </p:nvSpPr>
          <p:spPr bwMode="auto">
            <a:xfrm>
              <a:off x="0" y="3687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5" name="Line 17"/>
            <p:cNvSpPr>
              <a:spLocks noChangeShapeType="1"/>
            </p:cNvSpPr>
            <p:nvPr userDrawn="1"/>
          </p:nvSpPr>
          <p:spPr bwMode="auto">
            <a:xfrm>
              <a:off x="0" y="374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6" name="Line 18"/>
            <p:cNvSpPr>
              <a:spLocks noChangeShapeType="1"/>
            </p:cNvSpPr>
            <p:nvPr userDrawn="1"/>
          </p:nvSpPr>
          <p:spPr bwMode="auto">
            <a:xfrm>
              <a:off x="0" y="393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7" name="Line 19"/>
            <p:cNvSpPr>
              <a:spLocks noChangeShapeType="1"/>
            </p:cNvSpPr>
            <p:nvPr userDrawn="1"/>
          </p:nvSpPr>
          <p:spPr bwMode="auto">
            <a:xfrm>
              <a:off x="0" y="391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8" name="Line 20"/>
            <p:cNvSpPr>
              <a:spLocks noChangeShapeType="1"/>
            </p:cNvSpPr>
            <p:nvPr userDrawn="1"/>
          </p:nvSpPr>
          <p:spPr bwMode="auto">
            <a:xfrm>
              <a:off x="0" y="351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9" name="Line 21"/>
            <p:cNvSpPr>
              <a:spLocks noChangeShapeType="1"/>
            </p:cNvSpPr>
            <p:nvPr userDrawn="1"/>
          </p:nvSpPr>
          <p:spPr bwMode="auto">
            <a:xfrm>
              <a:off x="0" y="354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0" name="Line 22"/>
            <p:cNvSpPr>
              <a:spLocks noChangeShapeType="1"/>
            </p:cNvSpPr>
            <p:nvPr userDrawn="1"/>
          </p:nvSpPr>
          <p:spPr bwMode="auto">
            <a:xfrm>
              <a:off x="0" y="357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1" name="Line 23"/>
            <p:cNvSpPr>
              <a:spLocks noChangeShapeType="1"/>
            </p:cNvSpPr>
            <p:nvPr userDrawn="1"/>
          </p:nvSpPr>
          <p:spPr bwMode="auto">
            <a:xfrm>
              <a:off x="0" y="342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2" name="Line 24"/>
            <p:cNvSpPr>
              <a:spLocks noChangeShapeType="1"/>
            </p:cNvSpPr>
            <p:nvPr userDrawn="1"/>
          </p:nvSpPr>
          <p:spPr bwMode="auto">
            <a:xfrm>
              <a:off x="0" y="3372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3" name="Line 25"/>
            <p:cNvSpPr>
              <a:spLocks noChangeShapeType="1"/>
            </p:cNvSpPr>
            <p:nvPr userDrawn="1"/>
          </p:nvSpPr>
          <p:spPr bwMode="auto">
            <a:xfrm>
              <a:off x="0" y="346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4" name="Line 26"/>
            <p:cNvSpPr>
              <a:spLocks noChangeShapeType="1"/>
            </p:cNvSpPr>
            <p:nvPr userDrawn="1"/>
          </p:nvSpPr>
          <p:spPr bwMode="auto">
            <a:xfrm>
              <a:off x="0" y="297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5" name="Line 27"/>
            <p:cNvSpPr>
              <a:spLocks noChangeShapeType="1"/>
            </p:cNvSpPr>
            <p:nvPr userDrawn="1"/>
          </p:nvSpPr>
          <p:spPr bwMode="auto">
            <a:xfrm>
              <a:off x="0" y="294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6" name="Line 28"/>
            <p:cNvSpPr>
              <a:spLocks noChangeShapeType="1"/>
            </p:cNvSpPr>
            <p:nvPr userDrawn="1"/>
          </p:nvSpPr>
          <p:spPr bwMode="auto">
            <a:xfrm>
              <a:off x="0" y="332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7" name="Line 29"/>
            <p:cNvSpPr>
              <a:spLocks noChangeShapeType="1"/>
            </p:cNvSpPr>
            <p:nvPr userDrawn="1"/>
          </p:nvSpPr>
          <p:spPr bwMode="auto">
            <a:xfrm>
              <a:off x="0" y="320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8" name="Line 30"/>
            <p:cNvSpPr>
              <a:spLocks noChangeShapeType="1"/>
            </p:cNvSpPr>
            <p:nvPr userDrawn="1"/>
          </p:nvSpPr>
          <p:spPr bwMode="auto">
            <a:xfrm>
              <a:off x="0" y="312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9" name="Line 31"/>
            <p:cNvSpPr>
              <a:spLocks noChangeShapeType="1"/>
            </p:cNvSpPr>
            <p:nvPr userDrawn="1"/>
          </p:nvSpPr>
          <p:spPr bwMode="auto">
            <a:xfrm>
              <a:off x="0" y="330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0" name="Line 32"/>
            <p:cNvSpPr>
              <a:spLocks noChangeShapeType="1"/>
            </p:cNvSpPr>
            <p:nvPr userDrawn="1"/>
          </p:nvSpPr>
          <p:spPr bwMode="auto">
            <a:xfrm>
              <a:off x="0" y="299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1" name="Line 33"/>
            <p:cNvSpPr>
              <a:spLocks noChangeShapeType="1"/>
            </p:cNvSpPr>
            <p:nvPr userDrawn="1"/>
          </p:nvSpPr>
          <p:spPr bwMode="auto">
            <a:xfrm>
              <a:off x="0" y="304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2" name="Line 34"/>
            <p:cNvSpPr>
              <a:spLocks noChangeShapeType="1"/>
            </p:cNvSpPr>
            <p:nvPr userDrawn="1"/>
          </p:nvSpPr>
          <p:spPr bwMode="auto">
            <a:xfrm>
              <a:off x="0" y="324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3" name="Line 35"/>
            <p:cNvSpPr>
              <a:spLocks noChangeShapeType="1"/>
            </p:cNvSpPr>
            <p:nvPr userDrawn="1"/>
          </p:nvSpPr>
          <p:spPr bwMode="auto">
            <a:xfrm>
              <a:off x="0" y="322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4" name="Line 36"/>
            <p:cNvSpPr>
              <a:spLocks noChangeShapeType="1"/>
            </p:cNvSpPr>
            <p:nvPr userDrawn="1"/>
          </p:nvSpPr>
          <p:spPr bwMode="auto">
            <a:xfrm>
              <a:off x="0" y="283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5" name="Line 37"/>
            <p:cNvSpPr>
              <a:spLocks noChangeShapeType="1"/>
            </p:cNvSpPr>
            <p:nvPr userDrawn="1"/>
          </p:nvSpPr>
          <p:spPr bwMode="auto">
            <a:xfrm>
              <a:off x="0" y="275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6" name="Line 38"/>
            <p:cNvSpPr>
              <a:spLocks noChangeShapeType="1"/>
            </p:cNvSpPr>
            <p:nvPr userDrawn="1"/>
          </p:nvSpPr>
          <p:spPr bwMode="auto">
            <a:xfrm>
              <a:off x="0" y="267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7" name="Line 39"/>
            <p:cNvSpPr>
              <a:spLocks noChangeShapeType="1"/>
            </p:cNvSpPr>
            <p:nvPr userDrawn="1"/>
          </p:nvSpPr>
          <p:spPr bwMode="auto">
            <a:xfrm>
              <a:off x="0" y="287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8" name="Line 40"/>
            <p:cNvSpPr>
              <a:spLocks noChangeShapeType="1"/>
            </p:cNvSpPr>
            <p:nvPr userDrawn="1"/>
          </p:nvSpPr>
          <p:spPr bwMode="auto">
            <a:xfrm>
              <a:off x="0" y="285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09" name="Line 41"/>
            <p:cNvSpPr>
              <a:spLocks noChangeShapeType="1"/>
            </p:cNvSpPr>
            <p:nvPr userDrawn="1"/>
          </p:nvSpPr>
          <p:spPr bwMode="auto">
            <a:xfrm>
              <a:off x="0" y="2554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0" name="Line 42"/>
            <p:cNvSpPr>
              <a:spLocks noChangeShapeType="1"/>
            </p:cNvSpPr>
            <p:nvPr userDrawn="1"/>
          </p:nvSpPr>
          <p:spPr bwMode="auto">
            <a:xfrm>
              <a:off x="0" y="2590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1" name="Line 43"/>
            <p:cNvSpPr>
              <a:spLocks noChangeShapeType="1"/>
            </p:cNvSpPr>
            <p:nvPr userDrawn="1"/>
          </p:nvSpPr>
          <p:spPr bwMode="auto">
            <a:xfrm>
              <a:off x="0" y="2623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2" name="Line 44"/>
            <p:cNvSpPr>
              <a:spLocks noChangeShapeType="1"/>
            </p:cNvSpPr>
            <p:nvPr userDrawn="1"/>
          </p:nvSpPr>
          <p:spPr bwMode="auto">
            <a:xfrm>
              <a:off x="0" y="246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3" name="Line 45"/>
            <p:cNvSpPr>
              <a:spLocks noChangeShapeType="1"/>
            </p:cNvSpPr>
            <p:nvPr userDrawn="1"/>
          </p:nvSpPr>
          <p:spPr bwMode="auto">
            <a:xfrm>
              <a:off x="0" y="2416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4" name="Line 46"/>
            <p:cNvSpPr>
              <a:spLocks noChangeShapeType="1"/>
            </p:cNvSpPr>
            <p:nvPr userDrawn="1"/>
          </p:nvSpPr>
          <p:spPr bwMode="auto">
            <a:xfrm>
              <a:off x="0" y="250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5" name="Line 47"/>
            <p:cNvSpPr>
              <a:spLocks noChangeShapeType="1"/>
            </p:cNvSpPr>
            <p:nvPr userDrawn="1"/>
          </p:nvSpPr>
          <p:spPr bwMode="auto">
            <a:xfrm>
              <a:off x="0" y="2371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6" name="Line 48"/>
            <p:cNvSpPr>
              <a:spLocks noChangeShapeType="1"/>
            </p:cNvSpPr>
            <p:nvPr userDrawn="1"/>
          </p:nvSpPr>
          <p:spPr bwMode="auto">
            <a:xfrm>
              <a:off x="0" y="2245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7" name="Line 49"/>
            <p:cNvSpPr>
              <a:spLocks noChangeShapeType="1"/>
            </p:cNvSpPr>
            <p:nvPr userDrawn="1"/>
          </p:nvSpPr>
          <p:spPr bwMode="auto">
            <a:xfrm>
              <a:off x="0" y="235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8" name="Line 50"/>
            <p:cNvSpPr>
              <a:spLocks noChangeShapeType="1"/>
            </p:cNvSpPr>
            <p:nvPr userDrawn="1"/>
          </p:nvSpPr>
          <p:spPr bwMode="auto">
            <a:xfrm>
              <a:off x="0" y="2290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19" name="Line 51"/>
            <p:cNvSpPr>
              <a:spLocks noChangeShapeType="1"/>
            </p:cNvSpPr>
            <p:nvPr userDrawn="1"/>
          </p:nvSpPr>
          <p:spPr bwMode="auto">
            <a:xfrm>
              <a:off x="0" y="2269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0" name="Line 52"/>
            <p:cNvSpPr>
              <a:spLocks noChangeShapeType="1"/>
            </p:cNvSpPr>
            <p:nvPr userDrawn="1"/>
          </p:nvSpPr>
          <p:spPr bwMode="auto">
            <a:xfrm>
              <a:off x="0" y="213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1" name="Line 53"/>
            <p:cNvSpPr>
              <a:spLocks noChangeShapeType="1"/>
            </p:cNvSpPr>
            <p:nvPr userDrawn="1"/>
          </p:nvSpPr>
          <p:spPr bwMode="auto">
            <a:xfrm>
              <a:off x="0" y="216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2" name="Line 54"/>
            <p:cNvSpPr>
              <a:spLocks noChangeShapeType="1"/>
            </p:cNvSpPr>
            <p:nvPr userDrawn="1"/>
          </p:nvSpPr>
          <p:spPr bwMode="auto">
            <a:xfrm>
              <a:off x="0" y="219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3" name="Line 55"/>
            <p:cNvSpPr>
              <a:spLocks noChangeShapeType="1"/>
            </p:cNvSpPr>
            <p:nvPr userDrawn="1"/>
          </p:nvSpPr>
          <p:spPr bwMode="auto">
            <a:xfrm>
              <a:off x="0" y="204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4" name="Line 56"/>
            <p:cNvSpPr>
              <a:spLocks noChangeShapeType="1"/>
            </p:cNvSpPr>
            <p:nvPr userDrawn="1"/>
          </p:nvSpPr>
          <p:spPr bwMode="auto">
            <a:xfrm>
              <a:off x="0" y="1992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5" name="Line 57"/>
            <p:cNvSpPr>
              <a:spLocks noChangeShapeType="1"/>
            </p:cNvSpPr>
            <p:nvPr userDrawn="1"/>
          </p:nvSpPr>
          <p:spPr bwMode="auto">
            <a:xfrm>
              <a:off x="0" y="208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6" name="Line 58"/>
            <p:cNvSpPr>
              <a:spLocks noChangeShapeType="1"/>
            </p:cNvSpPr>
            <p:nvPr userDrawn="1"/>
          </p:nvSpPr>
          <p:spPr bwMode="auto">
            <a:xfrm>
              <a:off x="0" y="1593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7" name="Line 59"/>
            <p:cNvSpPr>
              <a:spLocks noChangeShapeType="1"/>
            </p:cNvSpPr>
            <p:nvPr userDrawn="1"/>
          </p:nvSpPr>
          <p:spPr bwMode="auto">
            <a:xfrm>
              <a:off x="0" y="156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8" name="Line 60"/>
            <p:cNvSpPr>
              <a:spLocks noChangeShapeType="1"/>
            </p:cNvSpPr>
            <p:nvPr userDrawn="1"/>
          </p:nvSpPr>
          <p:spPr bwMode="auto">
            <a:xfrm>
              <a:off x="0" y="194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9" name="Line 61"/>
            <p:cNvSpPr>
              <a:spLocks noChangeShapeType="1"/>
            </p:cNvSpPr>
            <p:nvPr userDrawn="1"/>
          </p:nvSpPr>
          <p:spPr bwMode="auto">
            <a:xfrm>
              <a:off x="0" y="1821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0" name="Line 62"/>
            <p:cNvSpPr>
              <a:spLocks noChangeShapeType="1"/>
            </p:cNvSpPr>
            <p:nvPr userDrawn="1"/>
          </p:nvSpPr>
          <p:spPr bwMode="auto">
            <a:xfrm>
              <a:off x="0" y="1740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1" name="Line 63"/>
            <p:cNvSpPr>
              <a:spLocks noChangeShapeType="1"/>
            </p:cNvSpPr>
            <p:nvPr userDrawn="1"/>
          </p:nvSpPr>
          <p:spPr bwMode="auto">
            <a:xfrm>
              <a:off x="0" y="192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2" name="Line 64"/>
            <p:cNvSpPr>
              <a:spLocks noChangeShapeType="1"/>
            </p:cNvSpPr>
            <p:nvPr userDrawn="1"/>
          </p:nvSpPr>
          <p:spPr bwMode="auto">
            <a:xfrm>
              <a:off x="0" y="161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3" name="Line 65"/>
            <p:cNvSpPr>
              <a:spLocks noChangeShapeType="1"/>
            </p:cNvSpPr>
            <p:nvPr userDrawn="1"/>
          </p:nvSpPr>
          <p:spPr bwMode="auto">
            <a:xfrm>
              <a:off x="0" y="166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4" name="Line 66"/>
            <p:cNvSpPr>
              <a:spLocks noChangeShapeType="1"/>
            </p:cNvSpPr>
            <p:nvPr userDrawn="1"/>
          </p:nvSpPr>
          <p:spPr bwMode="auto">
            <a:xfrm>
              <a:off x="0" y="186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5" name="Line 67"/>
            <p:cNvSpPr>
              <a:spLocks noChangeShapeType="1"/>
            </p:cNvSpPr>
            <p:nvPr userDrawn="1"/>
          </p:nvSpPr>
          <p:spPr bwMode="auto">
            <a:xfrm>
              <a:off x="0" y="1845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6" name="Line 68"/>
            <p:cNvSpPr>
              <a:spLocks noChangeShapeType="1"/>
            </p:cNvSpPr>
            <p:nvPr userDrawn="1"/>
          </p:nvSpPr>
          <p:spPr bwMode="auto">
            <a:xfrm>
              <a:off x="0" y="1437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7" name="Line 69"/>
            <p:cNvSpPr>
              <a:spLocks noChangeShapeType="1"/>
            </p:cNvSpPr>
            <p:nvPr userDrawn="1"/>
          </p:nvSpPr>
          <p:spPr bwMode="auto">
            <a:xfrm>
              <a:off x="0" y="1473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8" name="Line 70"/>
            <p:cNvSpPr>
              <a:spLocks noChangeShapeType="1"/>
            </p:cNvSpPr>
            <p:nvPr userDrawn="1"/>
          </p:nvSpPr>
          <p:spPr bwMode="auto">
            <a:xfrm>
              <a:off x="0" y="1506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39" name="Line 71"/>
            <p:cNvSpPr>
              <a:spLocks noChangeShapeType="1"/>
            </p:cNvSpPr>
            <p:nvPr userDrawn="1"/>
          </p:nvSpPr>
          <p:spPr bwMode="auto">
            <a:xfrm>
              <a:off x="0" y="1347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0" name="Line 72"/>
            <p:cNvSpPr>
              <a:spLocks noChangeShapeType="1"/>
            </p:cNvSpPr>
            <p:nvPr userDrawn="1"/>
          </p:nvSpPr>
          <p:spPr bwMode="auto">
            <a:xfrm>
              <a:off x="0" y="1392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1" name="Line 73"/>
            <p:cNvSpPr>
              <a:spLocks noChangeShapeType="1"/>
            </p:cNvSpPr>
            <p:nvPr userDrawn="1"/>
          </p:nvSpPr>
          <p:spPr bwMode="auto">
            <a:xfrm>
              <a:off x="0" y="1016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2" name="Line 74"/>
            <p:cNvSpPr>
              <a:spLocks noChangeShapeType="1"/>
            </p:cNvSpPr>
            <p:nvPr userDrawn="1"/>
          </p:nvSpPr>
          <p:spPr bwMode="auto">
            <a:xfrm>
              <a:off x="0" y="989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3" name="Line 75"/>
            <p:cNvSpPr>
              <a:spLocks noChangeShapeType="1"/>
            </p:cNvSpPr>
            <p:nvPr userDrawn="1"/>
          </p:nvSpPr>
          <p:spPr bwMode="auto">
            <a:xfrm>
              <a:off x="0" y="1244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4" name="Line 76"/>
            <p:cNvSpPr>
              <a:spLocks noChangeShapeType="1"/>
            </p:cNvSpPr>
            <p:nvPr userDrawn="1"/>
          </p:nvSpPr>
          <p:spPr bwMode="auto">
            <a:xfrm>
              <a:off x="0" y="1163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5" name="Line 77"/>
            <p:cNvSpPr>
              <a:spLocks noChangeShapeType="1"/>
            </p:cNvSpPr>
            <p:nvPr userDrawn="1"/>
          </p:nvSpPr>
          <p:spPr bwMode="auto">
            <a:xfrm>
              <a:off x="0" y="1037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6" name="Line 78"/>
            <p:cNvSpPr>
              <a:spLocks noChangeShapeType="1"/>
            </p:cNvSpPr>
            <p:nvPr userDrawn="1"/>
          </p:nvSpPr>
          <p:spPr bwMode="auto">
            <a:xfrm>
              <a:off x="0" y="109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7" name="Line 79"/>
            <p:cNvSpPr>
              <a:spLocks noChangeShapeType="1"/>
            </p:cNvSpPr>
            <p:nvPr userDrawn="1"/>
          </p:nvSpPr>
          <p:spPr bwMode="auto">
            <a:xfrm>
              <a:off x="0" y="128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8" name="Line 80"/>
            <p:cNvSpPr>
              <a:spLocks noChangeShapeType="1"/>
            </p:cNvSpPr>
            <p:nvPr userDrawn="1"/>
          </p:nvSpPr>
          <p:spPr bwMode="auto">
            <a:xfrm>
              <a:off x="0" y="126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49" name="Line 81"/>
            <p:cNvSpPr>
              <a:spLocks noChangeShapeType="1"/>
            </p:cNvSpPr>
            <p:nvPr userDrawn="1"/>
          </p:nvSpPr>
          <p:spPr bwMode="auto">
            <a:xfrm>
              <a:off x="0" y="86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0" name="Line 82"/>
            <p:cNvSpPr>
              <a:spLocks noChangeShapeType="1"/>
            </p:cNvSpPr>
            <p:nvPr userDrawn="1"/>
          </p:nvSpPr>
          <p:spPr bwMode="auto">
            <a:xfrm>
              <a:off x="0" y="896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1" name="Line 83"/>
            <p:cNvSpPr>
              <a:spLocks noChangeShapeType="1"/>
            </p:cNvSpPr>
            <p:nvPr userDrawn="1"/>
          </p:nvSpPr>
          <p:spPr bwMode="auto">
            <a:xfrm>
              <a:off x="0" y="92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2" name="Line 84"/>
            <p:cNvSpPr>
              <a:spLocks noChangeShapeType="1"/>
            </p:cNvSpPr>
            <p:nvPr userDrawn="1"/>
          </p:nvSpPr>
          <p:spPr bwMode="auto">
            <a:xfrm>
              <a:off x="0" y="770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3" name="Line 85"/>
            <p:cNvSpPr>
              <a:spLocks noChangeShapeType="1"/>
            </p:cNvSpPr>
            <p:nvPr userDrawn="1"/>
          </p:nvSpPr>
          <p:spPr bwMode="auto">
            <a:xfrm>
              <a:off x="0" y="815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4" name="Line 86"/>
            <p:cNvSpPr>
              <a:spLocks noChangeShapeType="1"/>
            </p:cNvSpPr>
            <p:nvPr userDrawn="1"/>
          </p:nvSpPr>
          <p:spPr bwMode="auto">
            <a:xfrm>
              <a:off x="0" y="718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5" name="Line 87"/>
            <p:cNvSpPr>
              <a:spLocks noChangeShapeType="1"/>
            </p:cNvSpPr>
            <p:nvPr userDrawn="1"/>
          </p:nvSpPr>
          <p:spPr bwMode="auto">
            <a:xfrm>
              <a:off x="0" y="646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6" name="Line 88"/>
            <p:cNvSpPr>
              <a:spLocks noChangeShapeType="1"/>
            </p:cNvSpPr>
            <p:nvPr userDrawn="1"/>
          </p:nvSpPr>
          <p:spPr bwMode="auto">
            <a:xfrm>
              <a:off x="0" y="522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7" name="Line 89"/>
            <p:cNvSpPr>
              <a:spLocks noChangeShapeType="1"/>
            </p:cNvSpPr>
            <p:nvPr userDrawn="1"/>
          </p:nvSpPr>
          <p:spPr bwMode="auto">
            <a:xfrm>
              <a:off x="0" y="558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8" name="Line 90"/>
            <p:cNvSpPr>
              <a:spLocks noChangeShapeType="1"/>
            </p:cNvSpPr>
            <p:nvPr userDrawn="1"/>
          </p:nvSpPr>
          <p:spPr bwMode="auto">
            <a:xfrm>
              <a:off x="0" y="591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59" name="Line 91"/>
            <p:cNvSpPr>
              <a:spLocks noChangeShapeType="1"/>
            </p:cNvSpPr>
            <p:nvPr userDrawn="1"/>
          </p:nvSpPr>
          <p:spPr bwMode="auto">
            <a:xfrm>
              <a:off x="0" y="432"/>
              <a:ext cx="576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0" name="Line 92"/>
            <p:cNvSpPr>
              <a:spLocks noChangeShapeType="1"/>
            </p:cNvSpPr>
            <p:nvPr userDrawn="1"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1" name="Line 93"/>
            <p:cNvSpPr>
              <a:spLocks noChangeShapeType="1"/>
            </p:cNvSpPr>
            <p:nvPr userDrawn="1"/>
          </p:nvSpPr>
          <p:spPr bwMode="auto">
            <a:xfrm>
              <a:off x="0" y="477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2" name="Line 94"/>
            <p:cNvSpPr>
              <a:spLocks noChangeShapeType="1"/>
            </p:cNvSpPr>
            <p:nvPr userDrawn="1"/>
          </p:nvSpPr>
          <p:spPr bwMode="auto">
            <a:xfrm>
              <a:off x="0" y="339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3" name="Line 95"/>
            <p:cNvSpPr>
              <a:spLocks noChangeShapeType="1"/>
            </p:cNvSpPr>
            <p:nvPr userDrawn="1"/>
          </p:nvSpPr>
          <p:spPr bwMode="auto">
            <a:xfrm>
              <a:off x="0" y="318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4" name="Line 96"/>
            <p:cNvSpPr>
              <a:spLocks noChangeShapeType="1"/>
            </p:cNvSpPr>
            <p:nvPr userDrawn="1"/>
          </p:nvSpPr>
          <p:spPr bwMode="auto">
            <a:xfrm>
              <a:off x="0" y="258"/>
              <a:ext cx="5760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5" name="Line 97"/>
            <p:cNvSpPr>
              <a:spLocks noChangeShapeType="1"/>
            </p:cNvSpPr>
            <p:nvPr userDrawn="1"/>
          </p:nvSpPr>
          <p:spPr bwMode="auto">
            <a:xfrm>
              <a:off x="0" y="70"/>
              <a:ext cx="5760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6" name="Line 98"/>
            <p:cNvSpPr>
              <a:spLocks noChangeShapeType="1"/>
            </p:cNvSpPr>
            <p:nvPr userDrawn="1"/>
          </p:nvSpPr>
          <p:spPr bwMode="auto">
            <a:xfrm>
              <a:off x="0" y="43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7" name="Line 99"/>
            <p:cNvSpPr>
              <a:spLocks noChangeShapeType="1"/>
            </p:cNvSpPr>
            <p:nvPr userDrawn="1"/>
          </p:nvSpPr>
          <p:spPr bwMode="auto">
            <a:xfrm>
              <a:off x="0" y="91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8" name="Line 100"/>
            <p:cNvSpPr>
              <a:spLocks noChangeShapeType="1"/>
            </p:cNvSpPr>
            <p:nvPr userDrawn="1"/>
          </p:nvSpPr>
          <p:spPr bwMode="auto">
            <a:xfrm>
              <a:off x="0" y="145"/>
              <a:ext cx="576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69" name="Line 101"/>
            <p:cNvSpPr>
              <a:spLocks noChangeShapeType="1"/>
            </p:cNvSpPr>
            <p:nvPr userDrawn="1"/>
          </p:nvSpPr>
          <p:spPr bwMode="auto">
            <a:xfrm>
              <a:off x="0" y="202"/>
              <a:ext cx="576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271" name="Rectangle 103"/>
          <p:cNvSpPr>
            <a:spLocks noChangeArrowheads="1"/>
          </p:cNvSpPr>
          <p:nvPr/>
        </p:nvSpPr>
        <p:spPr bwMode="auto">
          <a:xfrm>
            <a:off x="884238" y="257175"/>
            <a:ext cx="496887" cy="1371600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2" name="Rectangle 104"/>
          <p:cNvSpPr>
            <a:spLocks noChangeArrowheads="1"/>
          </p:cNvSpPr>
          <p:nvPr/>
        </p:nvSpPr>
        <p:spPr bwMode="auto">
          <a:xfrm>
            <a:off x="635000" y="388938"/>
            <a:ext cx="5662613" cy="777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3" name="Rectangle 105"/>
          <p:cNvSpPr>
            <a:spLocks noChangeArrowheads="1"/>
          </p:cNvSpPr>
          <p:nvPr/>
        </p:nvSpPr>
        <p:spPr bwMode="auto">
          <a:xfrm>
            <a:off x="7308850" y="1341438"/>
            <a:ext cx="1474788" cy="338137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4" name="Rectangle 106"/>
          <p:cNvSpPr>
            <a:spLocks noChangeArrowheads="1"/>
          </p:cNvSpPr>
          <p:nvPr/>
        </p:nvSpPr>
        <p:spPr bwMode="auto">
          <a:xfrm>
            <a:off x="3276600" y="1484313"/>
            <a:ext cx="5662613" cy="777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5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1773238"/>
            <a:ext cx="7958138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279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476250"/>
            <a:ext cx="586740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281" name="Rectangle 113"/>
          <p:cNvSpPr>
            <a:spLocks noChangeArrowheads="1"/>
          </p:cNvSpPr>
          <p:nvPr/>
        </p:nvSpPr>
        <p:spPr bwMode="auto">
          <a:xfrm>
            <a:off x="685800" y="6315075"/>
            <a:ext cx="35258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85000"/>
              </a:lnSpc>
              <a:buClrTx/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Arial" charset="0"/>
              </a:rPr>
              <a:t>《</a:t>
            </a:r>
            <a:r>
              <a:rPr lang="en-US" altLang="zh-CN" sz="1200" dirty="0">
                <a:solidFill>
                  <a:srgbClr val="000000"/>
                </a:solidFill>
                <a:latin typeface="Arial" charset="0"/>
              </a:rPr>
              <a:t>Computer </a:t>
            </a:r>
            <a:r>
              <a:rPr lang="en-US" altLang="zh-CN" sz="1200" dirty="0" smtClean="0">
                <a:solidFill>
                  <a:srgbClr val="000000"/>
                </a:solidFill>
                <a:latin typeface="Arial" charset="0"/>
              </a:rPr>
              <a:t>Networks》V6     </a:t>
            </a:r>
            <a:r>
              <a:rPr lang="zh-CN" altLang="en-US" sz="1200" dirty="0">
                <a:solidFill>
                  <a:srgbClr val="000000"/>
                </a:solidFill>
                <a:latin typeface="Arial" charset="0"/>
              </a:rPr>
              <a:t>（</a:t>
            </a:r>
            <a:fld id="{86BD2812-114B-4676-BA32-501762766E26}" type="slidenum">
              <a:rPr lang="zh-CN" altLang="en-US" sz="1200">
                <a:solidFill>
                  <a:srgbClr val="000000"/>
                </a:solidFill>
                <a:latin typeface="Arial" charset="0"/>
              </a:rPr>
              <a:pPr>
                <a:lnSpc>
                  <a:spcPct val="85000"/>
                </a:lnSpc>
                <a:buClrTx/>
                <a:buFontTx/>
                <a:buNone/>
              </a:pPr>
              <a:t>‹#›</a:t>
            </a:fld>
            <a:r>
              <a:rPr lang="en-US" altLang="zh-CN" sz="1200" dirty="0">
                <a:solidFill>
                  <a:srgbClr val="000000"/>
                </a:solidFill>
                <a:latin typeface="Arial" charset="0"/>
              </a:rPr>
              <a:t>/</a:t>
            </a:r>
            <a:r>
              <a:rPr lang="en-US" altLang="zh-CN" sz="1200" dirty="0" smtClean="0">
                <a:solidFill>
                  <a:srgbClr val="000000"/>
                </a:solidFill>
                <a:latin typeface="Arial" charset="0"/>
              </a:rPr>
              <a:t>179</a:t>
            </a:r>
            <a:r>
              <a:rPr lang="zh-CN" altLang="en-US" sz="1200" dirty="0" smtClean="0">
                <a:solidFill>
                  <a:srgbClr val="000000"/>
                </a:solidFill>
                <a:latin typeface="Arial" charset="0"/>
              </a:rPr>
              <a:t>）</a:t>
            </a:r>
            <a:endParaRPr lang="zh-CN" alt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82" name="Rectangle 114"/>
          <p:cNvSpPr>
            <a:spLocks noChangeArrowheads="1"/>
          </p:cNvSpPr>
          <p:nvPr/>
        </p:nvSpPr>
        <p:spPr bwMode="auto">
          <a:xfrm>
            <a:off x="6588224" y="6315075"/>
            <a:ext cx="255577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85000"/>
              </a:lnSpc>
              <a:buClrTx/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</a:rPr>
              <a:t>同济大学</a:t>
            </a:r>
            <a:r>
              <a:rPr lang="zh-CN" altLang="en-US" sz="1200" dirty="0" smtClean="0">
                <a:solidFill>
                  <a:srgbClr val="000000"/>
                </a:solidFill>
              </a:rPr>
              <a:t>.计算机科学与技术学院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pic>
        <p:nvPicPr>
          <p:cNvPr id="7287" name="Picture 119" descr="tongji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7187C3"/>
              </a:clrFrom>
              <a:clrTo>
                <a:srgbClr val="7187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333375"/>
            <a:ext cx="1008063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75" r:id="rId12"/>
    <p:sldLayoutId id="2147483676" r:id="rId13"/>
  </p:sldLayoutIdLst>
  <p:transition spd="slow">
    <p:random/>
    <p:sndAc>
      <p:stSnd>
        <p:snd r:embed="rId15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隶书" pitchFamily="49" charset="-122"/>
        </a:defRPr>
      </a:lvl9pPr>
    </p:titleStyle>
    <p:bodyStyle>
      <a:lvl1pPr marL="444500" indent="-4445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@"/>
        <a:defRPr kumimoji="1" sz="3200" b="1">
          <a:solidFill>
            <a:srgbClr val="000000"/>
          </a:solidFill>
          <a:latin typeface="+mn-lt"/>
          <a:ea typeface="+mn-ea"/>
          <a:cs typeface="+mn-cs"/>
        </a:defRPr>
      </a:lvl1pPr>
      <a:lvl2pPr marL="909638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Blip>
          <a:blip r:embed="rId18"/>
        </a:buBlip>
        <a:defRPr kumimoji="1" sz="2800" b="1">
          <a:solidFill>
            <a:srgbClr val="000000"/>
          </a:solidFill>
          <a:latin typeface="+mn-lt"/>
          <a:ea typeface="+mn-ea"/>
        </a:defRPr>
      </a:lvl2pPr>
      <a:lvl3pPr marL="13176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Blip>
          <a:blip r:embed="rId19"/>
        </a:buBlip>
        <a:defRPr kumimoji="1" sz="2400" b="1">
          <a:solidFill>
            <a:srgbClr val="000000"/>
          </a:solidFill>
          <a:latin typeface="+mn-lt"/>
          <a:ea typeface="+mn-ea"/>
        </a:defRPr>
      </a:lvl3pPr>
      <a:lvl4pPr marL="172561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kumimoji="1" sz="2000" b="1">
          <a:solidFill>
            <a:srgbClr val="000000"/>
          </a:solidFill>
          <a:latin typeface="+mn-lt"/>
          <a:ea typeface="+mn-ea"/>
        </a:defRPr>
      </a:lvl4pPr>
      <a:lvl5pPr marL="215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kumimoji="1" b="1">
          <a:solidFill>
            <a:srgbClr val="000000"/>
          </a:solidFill>
          <a:latin typeface="+mn-lt"/>
          <a:ea typeface="+mn-ea"/>
        </a:defRPr>
      </a:lvl5pPr>
      <a:lvl6pPr marL="261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kumimoji="1" b="1">
          <a:solidFill>
            <a:srgbClr val="000000"/>
          </a:solidFill>
          <a:latin typeface="+mn-lt"/>
          <a:ea typeface="+mn-ea"/>
        </a:defRPr>
      </a:lvl6pPr>
      <a:lvl7pPr marL="3073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kumimoji="1" b="1">
          <a:solidFill>
            <a:srgbClr val="000000"/>
          </a:solidFill>
          <a:latin typeface="+mn-lt"/>
          <a:ea typeface="+mn-ea"/>
        </a:defRPr>
      </a:lvl7pPr>
      <a:lvl8pPr marL="3530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kumimoji="1" b="1">
          <a:solidFill>
            <a:srgbClr val="000000"/>
          </a:solidFill>
          <a:latin typeface="+mn-lt"/>
          <a:ea typeface="+mn-ea"/>
        </a:defRPr>
      </a:lvl8pPr>
      <a:lvl9pPr marL="3987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kumimoji="1" b="1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jlyj@tongji.edu.c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2.xml"/><Relationship Id="rId7" Type="http://schemas.openxmlformats.org/officeDocument/2006/relationships/slide" Target="slide1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78.xml"/><Relationship Id="rId5" Type="http://schemas.openxmlformats.org/officeDocument/2006/relationships/slide" Target="slide56.xml"/><Relationship Id="rId4" Type="http://schemas.openxmlformats.org/officeDocument/2006/relationships/slide" Target="slide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5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26.xml"/><Relationship Id="rId5" Type="http://schemas.openxmlformats.org/officeDocument/2006/relationships/slide" Target="slide118.xml"/><Relationship Id="rId4" Type="http://schemas.openxmlformats.org/officeDocument/2006/relationships/slide" Target="slide56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117.xml"/><Relationship Id="rId4" Type="http://schemas.openxmlformats.org/officeDocument/2006/relationships/slide" Target="slide5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5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4.xml"/><Relationship Id="rId4" Type="http://schemas.openxmlformats.org/officeDocument/2006/relationships/slide" Target="slide131.xml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slide" Target="slide137.xml"/><Relationship Id="rId3" Type="http://schemas.openxmlformats.org/officeDocument/2006/relationships/slide" Target="slide2.xml"/><Relationship Id="rId7" Type="http://schemas.openxmlformats.org/officeDocument/2006/relationships/slide" Target="slide13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5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4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7.png"/><Relationship Id="rId7" Type="http://schemas.openxmlformats.org/officeDocument/2006/relationships/slide" Target="slide13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3.xml"/><Relationship Id="rId5" Type="http://schemas.openxmlformats.org/officeDocument/2006/relationships/slide" Target="slide131.xm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4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9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slide" Target="slide133.xml"/><Relationship Id="rId3" Type="http://schemas.openxmlformats.org/officeDocument/2006/relationships/slide" Target="slide142.xml"/><Relationship Id="rId7" Type="http://schemas.openxmlformats.org/officeDocument/2006/relationships/slide" Target="slide13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48.xml"/><Relationship Id="rId4" Type="http://schemas.openxmlformats.org/officeDocument/2006/relationships/slide" Target="slide144.xml"/><Relationship Id="rId9" Type="http://schemas.openxmlformats.org/officeDocument/2006/relationships/slide" Target="slide138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138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3.xml"/><Relationship Id="rId4" Type="http://schemas.openxmlformats.org/officeDocument/2006/relationships/slide" Target="slide131.xml"/></Relationships>
</file>

<file path=ppt/slides/_rels/slide156.xml.rels><?xml version="1.0" encoding="UTF-8" standalone="yes"?>
<Relationships xmlns="http://schemas.openxmlformats.org/package/2006/relationships"><Relationship Id="rId8" Type="http://schemas.openxmlformats.org/officeDocument/2006/relationships/slide" Target="slide171.xml"/><Relationship Id="rId3" Type="http://schemas.openxmlformats.org/officeDocument/2006/relationships/slide" Target="slide2.xml"/><Relationship Id="rId7" Type="http://schemas.openxmlformats.org/officeDocument/2006/relationships/slide" Target="slide16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62.xml"/><Relationship Id="rId5" Type="http://schemas.openxmlformats.org/officeDocument/2006/relationships/slide" Target="slide157.xml"/><Relationship Id="rId10" Type="http://schemas.openxmlformats.org/officeDocument/2006/relationships/slide" Target="slide178.xml"/><Relationship Id="rId4" Type="http://schemas.openxmlformats.org/officeDocument/2006/relationships/slide" Target="slide131.xml"/><Relationship Id="rId9" Type="http://schemas.openxmlformats.org/officeDocument/2006/relationships/slide" Target="slide176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7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7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71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71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71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71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slide" Target="slide156.xml"/><Relationship Id="rId4" Type="http://schemas.openxmlformats.org/officeDocument/2006/relationships/slide" Target="slide131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7.emf"/><Relationship Id="rId4" Type="http://schemas.openxmlformats.org/officeDocument/2006/relationships/oleObject" Target="../embeddings/oleObject20.bin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5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9.xml"/><Relationship Id="rId4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31.xml"/><Relationship Id="rId4" Type="http://schemas.openxmlformats.org/officeDocument/2006/relationships/slide" Target="slide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audio" Target="../media/audio1.wav"/><Relationship Id="rId7" Type="http://schemas.openxmlformats.org/officeDocument/2006/relationships/slide" Target="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slide" Target="slide2.x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25.xml"/><Relationship Id="rId7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2.xml"/><Relationship Id="rId5" Type="http://schemas.openxmlformats.org/officeDocument/2006/relationships/slide" Target="slide39.xml"/><Relationship Id="rId4" Type="http://schemas.openxmlformats.org/officeDocument/2006/relationships/slide" Target="slide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18" Type="http://schemas.openxmlformats.org/officeDocument/2006/relationships/oleObject" Target="../embeddings/oleObject11.bin"/><Relationship Id="rId3" Type="http://schemas.openxmlformats.org/officeDocument/2006/relationships/audio" Target="../media/audio1.wav"/><Relationship Id="rId21" Type="http://schemas.openxmlformats.org/officeDocument/2006/relationships/image" Target="../media/image9.wmf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5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4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slide" Target="slide2.xml"/><Relationship Id="rId9" Type="http://schemas.openxmlformats.org/officeDocument/2006/relationships/oleObject" Target="../embeddings/oleObject3.bin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audio" Target="../media/audio1.wav"/><Relationship Id="rId7" Type="http://schemas.openxmlformats.org/officeDocument/2006/relationships/slide" Target="slide2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slide" Target="slide18.xml"/><Relationship Id="rId5" Type="http://schemas.openxmlformats.org/officeDocument/2006/relationships/slide" Target="slide7.xml"/><Relationship Id="rId4" Type="http://schemas.openxmlformats.org/officeDocument/2006/relationships/slide" Target="slide2.xml"/><Relationship Id="rId9" Type="http://schemas.openxmlformats.org/officeDocument/2006/relationships/image" Target="../media/image22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audio" Target="../media/audio1.wav"/><Relationship Id="rId7" Type="http://schemas.openxmlformats.org/officeDocument/2006/relationships/slide" Target="slide2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slide" Target="slide18.xml"/><Relationship Id="rId5" Type="http://schemas.openxmlformats.org/officeDocument/2006/relationships/slide" Target="slide7.xml"/><Relationship Id="rId4" Type="http://schemas.openxmlformats.org/officeDocument/2006/relationships/slide" Target="slide2.xml"/><Relationship Id="rId9" Type="http://schemas.openxmlformats.org/officeDocument/2006/relationships/image" Target="../media/image23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slide" Target="slide2.xml"/><Relationship Id="rId7" Type="http://schemas.openxmlformats.org/officeDocument/2006/relationships/slide" Target="slide4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" Target="slide2.xml"/><Relationship Id="rId7" Type="http://schemas.openxmlformats.org/officeDocument/2006/relationships/slide" Target="slide3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51.xml"/><Relationship Id="rId7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54.xml"/><Relationship Id="rId4" Type="http://schemas.openxmlformats.org/officeDocument/2006/relationships/slide" Target="slide5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0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0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0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0.xml"/><Relationship Id="rId5" Type="http://schemas.openxmlformats.org/officeDocument/2006/relationships/slide" Target="slide18.xml"/><Relationship Id="rId4" Type="http://schemas.openxmlformats.org/officeDocument/2006/relationships/slide" Target="slide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116.xml"/><Relationship Id="rId4" Type="http://schemas.openxmlformats.org/officeDocument/2006/relationships/slide" Target="slide78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69.xml"/><Relationship Id="rId3" Type="http://schemas.openxmlformats.org/officeDocument/2006/relationships/slide" Target="slide2.xml"/><Relationship Id="rId7" Type="http://schemas.openxmlformats.org/officeDocument/2006/relationships/slide" Target="slide6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61.xml"/><Relationship Id="rId5" Type="http://schemas.openxmlformats.org/officeDocument/2006/relationships/slide" Target="slide58.xml"/><Relationship Id="rId4" Type="http://schemas.openxmlformats.org/officeDocument/2006/relationships/slide" Target="slide56.xml"/><Relationship Id="rId9" Type="http://schemas.openxmlformats.org/officeDocument/2006/relationships/slide" Target="slide7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5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1.xml"/><Relationship Id="rId4" Type="http://schemas.openxmlformats.org/officeDocument/2006/relationships/slide" Target="slide8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57.xml"/><Relationship Id="rId4" Type="http://schemas.openxmlformats.org/officeDocument/2006/relationships/slide" Target="slide5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audio" Target="../media/audio1.wav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slide" Target="slide57.xml"/><Relationship Id="rId5" Type="http://schemas.openxmlformats.org/officeDocument/2006/relationships/slide" Target="slide56.xml"/><Relationship Id="rId4" Type="http://schemas.openxmlformats.org/officeDocument/2006/relationships/slide" Target="slide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93.xml"/><Relationship Id="rId3" Type="http://schemas.openxmlformats.org/officeDocument/2006/relationships/slide" Target="slide2.xml"/><Relationship Id="rId7" Type="http://schemas.openxmlformats.org/officeDocument/2006/relationships/slide" Target="slide8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84.xml"/><Relationship Id="rId5" Type="http://schemas.openxmlformats.org/officeDocument/2006/relationships/slide" Target="slide79.xml"/><Relationship Id="rId10" Type="http://schemas.openxmlformats.org/officeDocument/2006/relationships/slide" Target="slide113.xml"/><Relationship Id="rId4" Type="http://schemas.openxmlformats.org/officeDocument/2006/relationships/slide" Target="slide56.xml"/><Relationship Id="rId9" Type="http://schemas.openxmlformats.org/officeDocument/2006/relationships/slide" Target="slide10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slide" Target="slide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628775"/>
            <a:ext cx="7772400" cy="23050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5400" dirty="0"/>
              <a:t>第三章  </a:t>
            </a:r>
            <a:br>
              <a:rPr lang="zh-CN" altLang="en-US" sz="5400" dirty="0"/>
            </a:br>
            <a:r>
              <a:rPr lang="zh-CN" altLang="en-US" sz="5400" dirty="0"/>
              <a:t>数据链路层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868863"/>
            <a:ext cx="6513513" cy="10080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陆有军    </a:t>
            </a:r>
            <a:r>
              <a:rPr lang="en-US" altLang="zh-CN">
                <a:latin typeface="华文新魏" pitchFamily="2" charset="-122"/>
                <a:ea typeface="华文新魏" pitchFamily="2" charset="-122"/>
                <a:hlinkClick r:id="rId3"/>
              </a:rPr>
              <a:t>tjlyj@tongji.edu.cn</a:t>
            </a:r>
            <a:endParaRPr lang="zh-CN" altLang="en-US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服务类型三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（有确认的面向连接服务）</a:t>
            </a:r>
          </a:p>
        </p:txBody>
      </p:sp>
      <p:sp>
        <p:nvSpPr>
          <p:cNvPr id="53965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39652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396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工作原理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步骤</a:t>
            </a:r>
            <a:r>
              <a:rPr lang="en-US" altLang="zh-CN" dirty="0"/>
              <a:t>1</a:t>
            </a:r>
            <a:r>
              <a:rPr lang="zh-CN" altLang="en-US" dirty="0"/>
              <a:t>：建立连接，初始化计时器和所需变量；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步骤</a:t>
            </a:r>
            <a:r>
              <a:rPr lang="en-US" altLang="zh-CN" dirty="0"/>
              <a:t>2</a:t>
            </a:r>
            <a:r>
              <a:rPr lang="zh-CN" altLang="en-US" dirty="0"/>
              <a:t>：帧传输；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步骤</a:t>
            </a:r>
            <a:r>
              <a:rPr lang="en-US" altLang="zh-CN" dirty="0"/>
              <a:t>3</a:t>
            </a:r>
            <a:r>
              <a:rPr lang="zh-CN" altLang="en-US" dirty="0"/>
              <a:t>：断开连接，释放资源。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应用场合</a:t>
            </a:r>
          </a:p>
          <a:p>
            <a:pPr lvl="1">
              <a:lnSpc>
                <a:spcPct val="120000"/>
              </a:lnSpc>
            </a:pPr>
            <a:r>
              <a:rPr lang="zh-CN" altLang="en-US" dirty="0" smtClean="0"/>
              <a:t>长距离且不可靠的链路，例如：卫星信道或者长途电话电路。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noProof="1"/>
              <a:t>frame_arrival</a:t>
            </a:r>
            <a:r>
              <a:rPr lang="zh-CN" altLang="en-US">
                <a:latin typeface="隶书" pitchFamily="49" charset="-122"/>
              </a:rPr>
              <a:t>处理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from_physical_layer(&amp;r);</a:t>
            </a:r>
            <a:endParaRPr lang="en-US" altLang="zh-CN" sz="2400" dirty="0"/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if (r.seq == frame_expected) 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{</a:t>
            </a:r>
            <a:r>
              <a:rPr lang="en-US" altLang="en-US" sz="2400" noProof="1">
                <a:solidFill>
                  <a:srgbClr val="FF0000"/>
                </a:solidFill>
              </a:rPr>
              <a:t> </a:t>
            </a:r>
            <a:r>
              <a:rPr lang="en-US" altLang="zh-CN" sz="2400" noProof="1">
                <a:solidFill>
                  <a:srgbClr val="FF0000"/>
                </a:solidFill>
              </a:rPr>
              <a:t>   to_network_layer(&amp;r.info);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     inc(frame_expected);  </a:t>
            </a:r>
            <a:r>
              <a:rPr lang="en-US" altLang="zh-CN" sz="2400" noProof="1" smtClean="0">
                <a:solidFill>
                  <a:srgbClr val="FF0000"/>
                </a:solidFill>
              </a:rPr>
              <a:t>  }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while (between(ack_expected, r.ack, </a:t>
            </a:r>
            <a:endParaRPr lang="en-US" altLang="zh-CN" sz="2400" dirty="0">
              <a:solidFill>
                <a:srgbClr val="0000FF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                         next_frame_to_send)) </a:t>
            </a:r>
            <a:endParaRPr lang="en-US" altLang="zh-CN" sz="2400" dirty="0">
              <a:solidFill>
                <a:srgbClr val="0000FF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{</a:t>
            </a:r>
            <a:r>
              <a:rPr lang="en-US" altLang="en-US" sz="2400" noProof="1">
                <a:solidFill>
                  <a:srgbClr val="0000FF"/>
                </a:solidFill>
              </a:rPr>
              <a:t> </a:t>
            </a:r>
            <a:r>
              <a:rPr lang="en-US" altLang="zh-CN" sz="2400" noProof="1">
                <a:solidFill>
                  <a:srgbClr val="0000FF"/>
                </a:solidFill>
              </a:rPr>
              <a:t>  nbuffered = nbuffered - 1;</a:t>
            </a:r>
            <a:endParaRPr lang="en-US" altLang="zh-CN" sz="2400" dirty="0">
              <a:solidFill>
                <a:srgbClr val="0000FF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     stop_timer(ack_expected); </a:t>
            </a:r>
            <a:endParaRPr lang="en-US" altLang="zh-CN" sz="2400" dirty="0">
              <a:solidFill>
                <a:srgbClr val="0000FF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     inc(ack_expected);  </a:t>
            </a:r>
            <a:r>
              <a:rPr lang="en-US" altLang="zh-CN" sz="2400" noProof="1" smtClean="0">
                <a:solidFill>
                  <a:srgbClr val="0000FF"/>
                </a:solidFill>
              </a:rPr>
              <a:t>  }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>
                <a:solidFill>
                  <a:schemeClr val="tx1"/>
                </a:solidFill>
              </a:rPr>
              <a:t>b</a:t>
            </a:r>
            <a:r>
              <a:rPr lang="en-US" altLang="zh-CN" sz="2400" noProof="1" smtClean="0">
                <a:solidFill>
                  <a:schemeClr val="tx1"/>
                </a:solidFill>
              </a:rPr>
              <a:t>reak;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7891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8917" name="AutoShape 5"/>
          <p:cNvSpPr>
            <a:spLocks noChangeArrowheads="1"/>
          </p:cNvSpPr>
          <p:nvPr/>
        </p:nvSpPr>
        <p:spPr bwMode="auto">
          <a:xfrm>
            <a:off x="6011863" y="2492375"/>
            <a:ext cx="2808287" cy="1152525"/>
          </a:xfrm>
          <a:prstGeom prst="wedgeRoundRectCallout">
            <a:avLst>
              <a:gd name="adj1" fmla="val -75889"/>
              <a:gd name="adj2" fmla="val -3498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/>
          <a:p>
            <a:r>
              <a:rPr lang="zh-CN" altLang="en-US" sz="2000" b="1">
                <a:solidFill>
                  <a:srgbClr val="FF0000"/>
                </a:solidFill>
                <a:ea typeface="华文楷体" pitchFamily="2" charset="-122"/>
              </a:rPr>
              <a:t>    如收到一个数据帧则交网络层，并期待接收下一数据帧</a:t>
            </a:r>
          </a:p>
        </p:txBody>
      </p:sp>
      <p:sp>
        <p:nvSpPr>
          <p:cNvPr id="678918" name="AutoShape 6"/>
          <p:cNvSpPr>
            <a:spLocks noChangeArrowheads="1"/>
          </p:cNvSpPr>
          <p:nvPr/>
        </p:nvSpPr>
        <p:spPr bwMode="auto">
          <a:xfrm>
            <a:off x="6084888" y="4652963"/>
            <a:ext cx="2808287" cy="1439862"/>
          </a:xfrm>
          <a:prstGeom prst="wedgeRoundRectCallout">
            <a:avLst>
              <a:gd name="adj1" fmla="val -75889"/>
              <a:gd name="adj2" fmla="val -37981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/>
          <a:p>
            <a:r>
              <a:rPr lang="zh-CN" altLang="en-US" sz="2000" b="1">
                <a:solidFill>
                  <a:srgbClr val="0000FF"/>
                </a:solidFill>
                <a:ea typeface="华文楷体" pitchFamily="2" charset="-122"/>
              </a:rPr>
              <a:t>    如收到一个确认帧则释放一个缓冲区，定时器复位，并期待接收下一确认帧</a:t>
            </a:r>
          </a:p>
        </p:txBody>
      </p:sp>
      <p:sp>
        <p:nvSpPr>
          <p:cNvPr id="678919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8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8917" grpId="0" animBg="1"/>
      <p:bldP spid="678918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noProof="1"/>
              <a:t>between</a:t>
            </a:r>
            <a:r>
              <a:rPr lang="zh-CN" altLang="zh-CN" sz="4800"/>
              <a:t>函数</a:t>
            </a:r>
            <a:endParaRPr lang="zh-CN" altLang="en-US">
              <a:latin typeface="隶书" pitchFamily="49" charset="-122"/>
            </a:endParaRP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static boolean between(seq_nr a, seq_nr b, seq_nr c)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/* Return true if a &lt;=b &lt; c circularly */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if ((</a:t>
            </a:r>
            <a:r>
              <a:rPr lang="en-US" altLang="zh-CN" sz="2400" noProof="1">
                <a:solidFill>
                  <a:srgbClr val="0000FF"/>
                </a:solidFill>
              </a:rPr>
              <a:t>(a &lt;= b) &amp;&amp;</a:t>
            </a:r>
            <a:r>
              <a:rPr lang="en-US" altLang="zh-CN" sz="2400" noProof="1"/>
              <a:t> </a:t>
            </a:r>
            <a:r>
              <a:rPr lang="en-US" altLang="zh-CN" sz="2400" noProof="1">
                <a:solidFill>
                  <a:srgbClr val="0000FF"/>
                </a:solidFill>
              </a:rPr>
              <a:t>(b &lt; c)</a:t>
            </a:r>
            <a:r>
              <a:rPr lang="en-US" altLang="zh-CN" sz="2400" noProof="1"/>
              <a:t>) || </a:t>
            </a:r>
            <a:endParaRPr lang="en-US" altLang="zh-CN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  (</a:t>
            </a:r>
            <a:r>
              <a:rPr lang="en-US" altLang="zh-CN" sz="2400" noProof="1">
                <a:solidFill>
                  <a:srgbClr val="FF0000"/>
                </a:solidFill>
              </a:rPr>
              <a:t>(c &lt; a) &amp;&amp; (a &lt;= b)</a:t>
            </a:r>
            <a:r>
              <a:rPr lang="en-US" altLang="zh-CN" sz="2400" noProof="1"/>
              <a:t>) || </a:t>
            </a:r>
            <a:endParaRPr lang="en-US" altLang="zh-CN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           (</a:t>
            </a:r>
            <a:r>
              <a:rPr lang="en-US" altLang="zh-CN" sz="2400" noProof="1">
                <a:solidFill>
                  <a:srgbClr val="008000"/>
                </a:solidFill>
              </a:rPr>
              <a:t>(b &lt; c) &amp;&amp; (c &lt; a)</a:t>
            </a:r>
            <a:r>
              <a:rPr lang="en-US" altLang="zh-CN" sz="2400" noProof="1"/>
              <a:t>))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return(true);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else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return(false);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}</a:t>
            </a:r>
            <a:endParaRPr lang="zh-CN" altLang="en-US" sz="2400"/>
          </a:p>
        </p:txBody>
      </p:sp>
      <p:sp>
        <p:nvSpPr>
          <p:cNvPr id="67994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9941" name="Oval 5"/>
          <p:cNvSpPr>
            <a:spLocks noChangeArrowheads="1"/>
          </p:cNvSpPr>
          <p:nvPr/>
        </p:nvSpPr>
        <p:spPr bwMode="auto">
          <a:xfrm>
            <a:off x="6686550" y="3178175"/>
            <a:ext cx="1173163" cy="10842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9942" name="Line 6"/>
          <p:cNvSpPr>
            <a:spLocks noChangeShapeType="1"/>
          </p:cNvSpPr>
          <p:nvPr/>
        </p:nvSpPr>
        <p:spPr bwMode="auto">
          <a:xfrm>
            <a:off x="6784975" y="32686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3" name="Line 7"/>
          <p:cNvSpPr>
            <a:spLocks noChangeShapeType="1"/>
          </p:cNvSpPr>
          <p:nvPr/>
        </p:nvSpPr>
        <p:spPr bwMode="auto">
          <a:xfrm>
            <a:off x="7273925" y="3086100"/>
            <a:ext cx="0" cy="1266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4" name="Line 8"/>
          <p:cNvSpPr>
            <a:spLocks noChangeShapeType="1"/>
          </p:cNvSpPr>
          <p:nvPr/>
        </p:nvSpPr>
        <p:spPr bwMode="auto">
          <a:xfrm>
            <a:off x="6686550" y="3719513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5" name="Line 9"/>
          <p:cNvSpPr>
            <a:spLocks noChangeShapeType="1"/>
          </p:cNvSpPr>
          <p:nvPr/>
        </p:nvSpPr>
        <p:spPr bwMode="auto">
          <a:xfrm flipH="1">
            <a:off x="6784975" y="32686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6" name="Line 10"/>
          <p:cNvSpPr>
            <a:spLocks noChangeShapeType="1"/>
          </p:cNvSpPr>
          <p:nvPr/>
        </p:nvSpPr>
        <p:spPr bwMode="auto">
          <a:xfrm>
            <a:off x="7273925" y="4171950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7" name="Line 11"/>
          <p:cNvSpPr>
            <a:spLocks noChangeShapeType="1"/>
          </p:cNvSpPr>
          <p:nvPr/>
        </p:nvSpPr>
        <p:spPr bwMode="auto">
          <a:xfrm flipH="1">
            <a:off x="6784975" y="4014788"/>
            <a:ext cx="169863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48" name="Line 12"/>
          <p:cNvSpPr>
            <a:spLocks noChangeShapeType="1"/>
          </p:cNvSpPr>
          <p:nvPr/>
        </p:nvSpPr>
        <p:spPr bwMode="auto">
          <a:xfrm>
            <a:off x="6588125" y="3719513"/>
            <a:ext cx="19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50" name="Text Box 14"/>
          <p:cNvSpPr txBox="1">
            <a:spLocks noChangeArrowheads="1"/>
          </p:cNvSpPr>
          <p:nvPr/>
        </p:nvSpPr>
        <p:spPr bwMode="auto">
          <a:xfrm>
            <a:off x="7524750" y="2924175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0</a:t>
            </a:r>
          </a:p>
        </p:txBody>
      </p:sp>
      <p:sp>
        <p:nvSpPr>
          <p:cNvPr id="679951" name="Text Box 15"/>
          <p:cNvSpPr txBox="1">
            <a:spLocks noChangeArrowheads="1"/>
          </p:cNvSpPr>
          <p:nvPr/>
        </p:nvSpPr>
        <p:spPr bwMode="auto">
          <a:xfrm>
            <a:off x="7885113" y="3284538"/>
            <a:ext cx="96837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1</a:t>
            </a:r>
          </a:p>
        </p:txBody>
      </p:sp>
      <p:sp>
        <p:nvSpPr>
          <p:cNvPr id="679952" name="Text Box 16"/>
          <p:cNvSpPr txBox="1">
            <a:spLocks noChangeArrowheads="1"/>
          </p:cNvSpPr>
          <p:nvPr/>
        </p:nvSpPr>
        <p:spPr bwMode="auto">
          <a:xfrm>
            <a:off x="7956550" y="3860800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2</a:t>
            </a:r>
          </a:p>
        </p:txBody>
      </p:sp>
      <p:sp>
        <p:nvSpPr>
          <p:cNvPr id="679953" name="Text Box 17"/>
          <p:cNvSpPr txBox="1">
            <a:spLocks noChangeArrowheads="1"/>
          </p:cNvSpPr>
          <p:nvPr/>
        </p:nvSpPr>
        <p:spPr bwMode="auto">
          <a:xfrm>
            <a:off x="7469188" y="4262438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3</a:t>
            </a:r>
          </a:p>
        </p:txBody>
      </p:sp>
      <p:sp>
        <p:nvSpPr>
          <p:cNvPr id="679954" name="Text Box 18"/>
          <p:cNvSpPr txBox="1">
            <a:spLocks noChangeArrowheads="1"/>
          </p:cNvSpPr>
          <p:nvPr/>
        </p:nvSpPr>
        <p:spPr bwMode="auto">
          <a:xfrm>
            <a:off x="6948488" y="4292600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4</a:t>
            </a:r>
          </a:p>
        </p:txBody>
      </p:sp>
      <p:sp>
        <p:nvSpPr>
          <p:cNvPr id="679955" name="Text Box 19"/>
          <p:cNvSpPr txBox="1">
            <a:spLocks noChangeArrowheads="1"/>
          </p:cNvSpPr>
          <p:nvPr/>
        </p:nvSpPr>
        <p:spPr bwMode="auto">
          <a:xfrm>
            <a:off x="6516688" y="3860800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5</a:t>
            </a:r>
          </a:p>
        </p:txBody>
      </p:sp>
      <p:sp>
        <p:nvSpPr>
          <p:cNvPr id="679956" name="Text Box 20"/>
          <p:cNvSpPr txBox="1">
            <a:spLocks noChangeArrowheads="1"/>
          </p:cNvSpPr>
          <p:nvPr/>
        </p:nvSpPr>
        <p:spPr bwMode="auto">
          <a:xfrm>
            <a:off x="6516688" y="3284538"/>
            <a:ext cx="96837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6</a:t>
            </a:r>
          </a:p>
        </p:txBody>
      </p:sp>
      <p:sp>
        <p:nvSpPr>
          <p:cNvPr id="679957" name="Text Box 21"/>
          <p:cNvSpPr txBox="1">
            <a:spLocks noChangeArrowheads="1"/>
          </p:cNvSpPr>
          <p:nvPr/>
        </p:nvSpPr>
        <p:spPr bwMode="auto">
          <a:xfrm>
            <a:off x="6948488" y="2924175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7</a:t>
            </a:r>
          </a:p>
        </p:txBody>
      </p:sp>
      <p:sp>
        <p:nvSpPr>
          <p:cNvPr id="679958" name="Text Box 22"/>
          <p:cNvSpPr txBox="1">
            <a:spLocks noChangeArrowheads="1"/>
          </p:cNvSpPr>
          <p:nvPr/>
        </p:nvSpPr>
        <p:spPr bwMode="auto">
          <a:xfrm>
            <a:off x="7596188" y="3429000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FF"/>
                </a:solidFill>
                <a:latin typeface="Arial" charset="0"/>
              </a:rPr>
              <a:t>a</a:t>
            </a:r>
          </a:p>
        </p:txBody>
      </p:sp>
      <p:sp>
        <p:nvSpPr>
          <p:cNvPr id="679960" name="Text Box 24"/>
          <p:cNvSpPr txBox="1">
            <a:spLocks noChangeArrowheads="1"/>
          </p:cNvSpPr>
          <p:nvPr/>
        </p:nvSpPr>
        <p:spPr bwMode="auto">
          <a:xfrm>
            <a:off x="7596188" y="3716338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FF"/>
                </a:solidFill>
                <a:latin typeface="Arial" charset="0"/>
              </a:rPr>
              <a:t>b</a:t>
            </a:r>
          </a:p>
        </p:txBody>
      </p:sp>
      <p:sp>
        <p:nvSpPr>
          <p:cNvPr id="679961" name="Text Box 25"/>
          <p:cNvSpPr txBox="1">
            <a:spLocks noChangeArrowheads="1"/>
          </p:cNvSpPr>
          <p:nvPr/>
        </p:nvSpPr>
        <p:spPr bwMode="auto">
          <a:xfrm>
            <a:off x="7380288" y="3933825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00FF"/>
                </a:solidFill>
                <a:latin typeface="Arial" charset="0"/>
              </a:rPr>
              <a:t>c</a:t>
            </a:r>
          </a:p>
        </p:txBody>
      </p:sp>
      <p:sp>
        <p:nvSpPr>
          <p:cNvPr id="679962" name="Oval 26"/>
          <p:cNvSpPr>
            <a:spLocks noChangeArrowheads="1"/>
          </p:cNvSpPr>
          <p:nvPr/>
        </p:nvSpPr>
        <p:spPr bwMode="auto">
          <a:xfrm>
            <a:off x="4402138" y="4994275"/>
            <a:ext cx="1173162" cy="10842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9963" name="Line 27"/>
          <p:cNvSpPr>
            <a:spLocks noChangeShapeType="1"/>
          </p:cNvSpPr>
          <p:nvPr/>
        </p:nvSpPr>
        <p:spPr bwMode="auto">
          <a:xfrm>
            <a:off x="4500563" y="50847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4" name="Line 28"/>
          <p:cNvSpPr>
            <a:spLocks noChangeShapeType="1"/>
          </p:cNvSpPr>
          <p:nvPr/>
        </p:nvSpPr>
        <p:spPr bwMode="auto">
          <a:xfrm>
            <a:off x="4989513" y="4902200"/>
            <a:ext cx="0" cy="1266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5" name="Line 29"/>
          <p:cNvSpPr>
            <a:spLocks noChangeShapeType="1"/>
          </p:cNvSpPr>
          <p:nvPr/>
        </p:nvSpPr>
        <p:spPr bwMode="auto">
          <a:xfrm>
            <a:off x="4402138" y="5535613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6" name="Line 30"/>
          <p:cNvSpPr>
            <a:spLocks noChangeShapeType="1"/>
          </p:cNvSpPr>
          <p:nvPr/>
        </p:nvSpPr>
        <p:spPr bwMode="auto">
          <a:xfrm flipH="1">
            <a:off x="4500563" y="50847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7" name="Line 31"/>
          <p:cNvSpPr>
            <a:spLocks noChangeShapeType="1"/>
          </p:cNvSpPr>
          <p:nvPr/>
        </p:nvSpPr>
        <p:spPr bwMode="auto">
          <a:xfrm>
            <a:off x="4989513" y="5988050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8" name="Line 32"/>
          <p:cNvSpPr>
            <a:spLocks noChangeShapeType="1"/>
          </p:cNvSpPr>
          <p:nvPr/>
        </p:nvSpPr>
        <p:spPr bwMode="auto">
          <a:xfrm flipH="1">
            <a:off x="4500563" y="5830888"/>
            <a:ext cx="169862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69" name="Line 33"/>
          <p:cNvSpPr>
            <a:spLocks noChangeShapeType="1"/>
          </p:cNvSpPr>
          <p:nvPr/>
        </p:nvSpPr>
        <p:spPr bwMode="auto">
          <a:xfrm>
            <a:off x="4303713" y="5535613"/>
            <a:ext cx="198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70" name="Text Box 34"/>
          <p:cNvSpPr txBox="1">
            <a:spLocks noChangeArrowheads="1"/>
          </p:cNvSpPr>
          <p:nvPr/>
        </p:nvSpPr>
        <p:spPr bwMode="auto">
          <a:xfrm>
            <a:off x="5240338" y="4740275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0</a:t>
            </a:r>
          </a:p>
        </p:txBody>
      </p:sp>
      <p:sp>
        <p:nvSpPr>
          <p:cNvPr id="679971" name="Text Box 35"/>
          <p:cNvSpPr txBox="1">
            <a:spLocks noChangeArrowheads="1"/>
          </p:cNvSpPr>
          <p:nvPr/>
        </p:nvSpPr>
        <p:spPr bwMode="auto">
          <a:xfrm>
            <a:off x="5600700" y="5100638"/>
            <a:ext cx="9683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1</a:t>
            </a:r>
          </a:p>
        </p:txBody>
      </p:sp>
      <p:sp>
        <p:nvSpPr>
          <p:cNvPr id="679972" name="Text Box 36"/>
          <p:cNvSpPr txBox="1">
            <a:spLocks noChangeArrowheads="1"/>
          </p:cNvSpPr>
          <p:nvPr/>
        </p:nvSpPr>
        <p:spPr bwMode="auto">
          <a:xfrm>
            <a:off x="5672138" y="5676900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2</a:t>
            </a:r>
          </a:p>
        </p:txBody>
      </p:sp>
      <p:sp>
        <p:nvSpPr>
          <p:cNvPr id="679973" name="Text Box 37"/>
          <p:cNvSpPr txBox="1">
            <a:spLocks noChangeArrowheads="1"/>
          </p:cNvSpPr>
          <p:nvPr/>
        </p:nvSpPr>
        <p:spPr bwMode="auto">
          <a:xfrm>
            <a:off x="5184775" y="6078538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3</a:t>
            </a:r>
          </a:p>
        </p:txBody>
      </p:sp>
      <p:sp>
        <p:nvSpPr>
          <p:cNvPr id="679974" name="Text Box 38"/>
          <p:cNvSpPr txBox="1">
            <a:spLocks noChangeArrowheads="1"/>
          </p:cNvSpPr>
          <p:nvPr/>
        </p:nvSpPr>
        <p:spPr bwMode="auto">
          <a:xfrm>
            <a:off x="4664075" y="6108700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4</a:t>
            </a:r>
          </a:p>
        </p:txBody>
      </p:sp>
      <p:sp>
        <p:nvSpPr>
          <p:cNvPr id="679975" name="Text Box 39"/>
          <p:cNvSpPr txBox="1">
            <a:spLocks noChangeArrowheads="1"/>
          </p:cNvSpPr>
          <p:nvPr/>
        </p:nvSpPr>
        <p:spPr bwMode="auto">
          <a:xfrm>
            <a:off x="4232275" y="5676900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5</a:t>
            </a:r>
          </a:p>
        </p:txBody>
      </p:sp>
      <p:sp>
        <p:nvSpPr>
          <p:cNvPr id="679976" name="Text Box 40"/>
          <p:cNvSpPr txBox="1">
            <a:spLocks noChangeArrowheads="1"/>
          </p:cNvSpPr>
          <p:nvPr/>
        </p:nvSpPr>
        <p:spPr bwMode="auto">
          <a:xfrm>
            <a:off x="4232275" y="5100638"/>
            <a:ext cx="96838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6</a:t>
            </a:r>
          </a:p>
        </p:txBody>
      </p:sp>
      <p:sp>
        <p:nvSpPr>
          <p:cNvPr id="679977" name="Text Box 41"/>
          <p:cNvSpPr txBox="1">
            <a:spLocks noChangeArrowheads="1"/>
          </p:cNvSpPr>
          <p:nvPr/>
        </p:nvSpPr>
        <p:spPr bwMode="auto">
          <a:xfrm>
            <a:off x="4664075" y="4740275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7</a:t>
            </a:r>
          </a:p>
        </p:txBody>
      </p:sp>
      <p:sp>
        <p:nvSpPr>
          <p:cNvPr id="679978" name="Text Box 42"/>
          <p:cNvSpPr txBox="1">
            <a:spLocks noChangeArrowheads="1"/>
          </p:cNvSpPr>
          <p:nvPr/>
        </p:nvSpPr>
        <p:spPr bwMode="auto">
          <a:xfrm>
            <a:off x="4546600" y="5210175"/>
            <a:ext cx="1952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0000"/>
                </a:solidFill>
                <a:latin typeface="Arial" charset="0"/>
              </a:rPr>
              <a:t>a</a:t>
            </a:r>
          </a:p>
        </p:txBody>
      </p:sp>
      <p:sp>
        <p:nvSpPr>
          <p:cNvPr id="679979" name="Text Box 43"/>
          <p:cNvSpPr txBox="1">
            <a:spLocks noChangeArrowheads="1"/>
          </p:cNvSpPr>
          <p:nvPr/>
        </p:nvSpPr>
        <p:spPr bwMode="auto">
          <a:xfrm>
            <a:off x="4833938" y="5065713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0000"/>
                </a:solidFill>
                <a:latin typeface="Arial" charset="0"/>
              </a:rPr>
              <a:t>b</a:t>
            </a:r>
          </a:p>
        </p:txBody>
      </p:sp>
      <p:sp>
        <p:nvSpPr>
          <p:cNvPr id="679980" name="Text Box 44"/>
          <p:cNvSpPr txBox="1">
            <a:spLocks noChangeArrowheads="1"/>
          </p:cNvSpPr>
          <p:nvPr/>
        </p:nvSpPr>
        <p:spPr bwMode="auto">
          <a:xfrm>
            <a:off x="5070475" y="5056188"/>
            <a:ext cx="1952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0000"/>
                </a:solidFill>
                <a:latin typeface="Arial" charset="0"/>
              </a:rPr>
              <a:t>c</a:t>
            </a:r>
          </a:p>
        </p:txBody>
      </p:sp>
      <p:sp>
        <p:nvSpPr>
          <p:cNvPr id="679981" name="Oval 45"/>
          <p:cNvSpPr>
            <a:spLocks noChangeArrowheads="1"/>
          </p:cNvSpPr>
          <p:nvPr/>
        </p:nvSpPr>
        <p:spPr bwMode="auto">
          <a:xfrm>
            <a:off x="6718300" y="5019675"/>
            <a:ext cx="1173163" cy="1084263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9982" name="Line 46"/>
          <p:cNvSpPr>
            <a:spLocks noChangeShapeType="1"/>
          </p:cNvSpPr>
          <p:nvPr/>
        </p:nvSpPr>
        <p:spPr bwMode="auto">
          <a:xfrm>
            <a:off x="6816725" y="51101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3" name="Line 47"/>
          <p:cNvSpPr>
            <a:spLocks noChangeShapeType="1"/>
          </p:cNvSpPr>
          <p:nvPr/>
        </p:nvSpPr>
        <p:spPr bwMode="auto">
          <a:xfrm>
            <a:off x="7305675" y="4927600"/>
            <a:ext cx="0" cy="1266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4" name="Line 48"/>
          <p:cNvSpPr>
            <a:spLocks noChangeShapeType="1"/>
          </p:cNvSpPr>
          <p:nvPr/>
        </p:nvSpPr>
        <p:spPr bwMode="auto">
          <a:xfrm>
            <a:off x="6718300" y="5561013"/>
            <a:ext cx="127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5" name="Line 49"/>
          <p:cNvSpPr>
            <a:spLocks noChangeShapeType="1"/>
          </p:cNvSpPr>
          <p:nvPr/>
        </p:nvSpPr>
        <p:spPr bwMode="auto">
          <a:xfrm flipH="1">
            <a:off x="6816725" y="5110163"/>
            <a:ext cx="977900" cy="903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6" name="Line 50"/>
          <p:cNvSpPr>
            <a:spLocks noChangeShapeType="1"/>
          </p:cNvSpPr>
          <p:nvPr/>
        </p:nvSpPr>
        <p:spPr bwMode="auto">
          <a:xfrm>
            <a:off x="7305675" y="6013450"/>
            <a:ext cx="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7" name="Line 51"/>
          <p:cNvSpPr>
            <a:spLocks noChangeShapeType="1"/>
          </p:cNvSpPr>
          <p:nvPr/>
        </p:nvSpPr>
        <p:spPr bwMode="auto">
          <a:xfrm flipH="1">
            <a:off x="6816725" y="5856288"/>
            <a:ext cx="169863" cy="157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8" name="Line 52"/>
          <p:cNvSpPr>
            <a:spLocks noChangeShapeType="1"/>
          </p:cNvSpPr>
          <p:nvPr/>
        </p:nvSpPr>
        <p:spPr bwMode="auto">
          <a:xfrm>
            <a:off x="6619875" y="5561013"/>
            <a:ext cx="19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9989" name="Text Box 53"/>
          <p:cNvSpPr txBox="1">
            <a:spLocks noChangeArrowheads="1"/>
          </p:cNvSpPr>
          <p:nvPr/>
        </p:nvSpPr>
        <p:spPr bwMode="auto">
          <a:xfrm>
            <a:off x="7556500" y="4765675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0</a:t>
            </a:r>
          </a:p>
        </p:txBody>
      </p:sp>
      <p:sp>
        <p:nvSpPr>
          <p:cNvPr id="679990" name="Text Box 54"/>
          <p:cNvSpPr txBox="1">
            <a:spLocks noChangeArrowheads="1"/>
          </p:cNvSpPr>
          <p:nvPr/>
        </p:nvSpPr>
        <p:spPr bwMode="auto">
          <a:xfrm>
            <a:off x="7916863" y="5126038"/>
            <a:ext cx="96837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1</a:t>
            </a:r>
          </a:p>
        </p:txBody>
      </p:sp>
      <p:sp>
        <p:nvSpPr>
          <p:cNvPr id="679991" name="Text Box 55"/>
          <p:cNvSpPr txBox="1">
            <a:spLocks noChangeArrowheads="1"/>
          </p:cNvSpPr>
          <p:nvPr/>
        </p:nvSpPr>
        <p:spPr bwMode="auto">
          <a:xfrm>
            <a:off x="7988300" y="5702300"/>
            <a:ext cx="96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2</a:t>
            </a:r>
          </a:p>
        </p:txBody>
      </p:sp>
      <p:sp>
        <p:nvSpPr>
          <p:cNvPr id="679992" name="Text Box 56"/>
          <p:cNvSpPr txBox="1">
            <a:spLocks noChangeArrowheads="1"/>
          </p:cNvSpPr>
          <p:nvPr/>
        </p:nvSpPr>
        <p:spPr bwMode="auto">
          <a:xfrm>
            <a:off x="7500938" y="6103938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3</a:t>
            </a:r>
          </a:p>
        </p:txBody>
      </p:sp>
      <p:sp>
        <p:nvSpPr>
          <p:cNvPr id="679993" name="Text Box 57"/>
          <p:cNvSpPr txBox="1">
            <a:spLocks noChangeArrowheads="1"/>
          </p:cNvSpPr>
          <p:nvPr/>
        </p:nvSpPr>
        <p:spPr bwMode="auto">
          <a:xfrm>
            <a:off x="6980238" y="6134100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4</a:t>
            </a:r>
          </a:p>
        </p:txBody>
      </p:sp>
      <p:sp>
        <p:nvSpPr>
          <p:cNvPr id="679994" name="Text Box 58"/>
          <p:cNvSpPr txBox="1">
            <a:spLocks noChangeArrowheads="1"/>
          </p:cNvSpPr>
          <p:nvPr/>
        </p:nvSpPr>
        <p:spPr bwMode="auto">
          <a:xfrm>
            <a:off x="6548438" y="5702300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5</a:t>
            </a:r>
          </a:p>
        </p:txBody>
      </p:sp>
      <p:sp>
        <p:nvSpPr>
          <p:cNvPr id="679995" name="Text Box 59"/>
          <p:cNvSpPr txBox="1">
            <a:spLocks noChangeArrowheads="1"/>
          </p:cNvSpPr>
          <p:nvPr/>
        </p:nvSpPr>
        <p:spPr bwMode="auto">
          <a:xfrm>
            <a:off x="6548438" y="5126038"/>
            <a:ext cx="96837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6</a:t>
            </a:r>
          </a:p>
        </p:txBody>
      </p:sp>
      <p:sp>
        <p:nvSpPr>
          <p:cNvPr id="679996" name="Text Box 60"/>
          <p:cNvSpPr txBox="1">
            <a:spLocks noChangeArrowheads="1"/>
          </p:cNvSpPr>
          <p:nvPr/>
        </p:nvSpPr>
        <p:spPr bwMode="auto">
          <a:xfrm>
            <a:off x="6980238" y="4765675"/>
            <a:ext cx="96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latin typeface="Arial" charset="0"/>
              </a:rPr>
              <a:t>7</a:t>
            </a:r>
          </a:p>
        </p:txBody>
      </p:sp>
      <p:sp>
        <p:nvSpPr>
          <p:cNvPr id="679997" name="Text Box 61"/>
          <p:cNvSpPr txBox="1">
            <a:spLocks noChangeArrowheads="1"/>
          </p:cNvSpPr>
          <p:nvPr/>
        </p:nvSpPr>
        <p:spPr bwMode="auto">
          <a:xfrm>
            <a:off x="7127875" y="5068888"/>
            <a:ext cx="1952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8000"/>
                </a:solidFill>
                <a:latin typeface="Arial" charset="0"/>
              </a:rPr>
              <a:t>a</a:t>
            </a:r>
          </a:p>
        </p:txBody>
      </p:sp>
      <p:sp>
        <p:nvSpPr>
          <p:cNvPr id="679998" name="Text Box 62"/>
          <p:cNvSpPr txBox="1">
            <a:spLocks noChangeArrowheads="1"/>
          </p:cNvSpPr>
          <p:nvPr/>
        </p:nvSpPr>
        <p:spPr bwMode="auto">
          <a:xfrm>
            <a:off x="7380288" y="5084763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8000"/>
                </a:solidFill>
                <a:latin typeface="Arial" charset="0"/>
              </a:rPr>
              <a:t>b</a:t>
            </a:r>
          </a:p>
        </p:txBody>
      </p:sp>
      <p:sp>
        <p:nvSpPr>
          <p:cNvPr id="679999" name="Text Box 63"/>
          <p:cNvSpPr txBox="1">
            <a:spLocks noChangeArrowheads="1"/>
          </p:cNvSpPr>
          <p:nvPr/>
        </p:nvSpPr>
        <p:spPr bwMode="auto">
          <a:xfrm>
            <a:off x="7627938" y="5283200"/>
            <a:ext cx="195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008000"/>
                </a:solidFill>
                <a:latin typeface="Arial" charset="0"/>
              </a:rPr>
              <a:t>c</a:t>
            </a:r>
          </a:p>
        </p:txBody>
      </p:sp>
      <p:sp>
        <p:nvSpPr>
          <p:cNvPr id="680000" name="Text Box 6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9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noProof="1"/>
              <a:t>timeout</a:t>
            </a:r>
            <a:r>
              <a:rPr lang="zh-CN" altLang="en-US">
                <a:latin typeface="隶书" pitchFamily="49" charset="-122"/>
              </a:rPr>
              <a:t>处理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284538"/>
            <a:ext cx="7958138" cy="3024187"/>
          </a:xfrm>
        </p:spPr>
        <p:txBody>
          <a:bodyPr/>
          <a:lstStyle/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800" noProof="1"/>
              <a:t>next_frame_to_send = ack_expected; </a:t>
            </a:r>
            <a:endParaRPr lang="en-US" altLang="zh-CN" sz="2800" dirty="0"/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800" noProof="1"/>
              <a:t>for (i = 1; i &lt;= nbuffered; i++) </a:t>
            </a:r>
            <a:endParaRPr lang="en-US" altLang="zh-CN" sz="2800" dirty="0"/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800" noProof="1"/>
              <a:t>{    send_data(next_frame_to_send, </a:t>
            </a:r>
            <a:endParaRPr lang="en-US" altLang="zh-CN" sz="2800" dirty="0"/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800" noProof="1"/>
              <a:t>              frame_expected, buffer);</a:t>
            </a:r>
            <a:endParaRPr lang="en-US" altLang="zh-CN" sz="2800" dirty="0"/>
          </a:p>
          <a:p>
            <a:pPr marL="0" indent="0"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800" noProof="1"/>
              <a:t>      inc(next_frame_to_send);   }</a:t>
            </a:r>
            <a:endParaRPr lang="en-US" altLang="zh-CN" sz="2800" dirty="0"/>
          </a:p>
        </p:txBody>
      </p:sp>
      <p:sp>
        <p:nvSpPr>
          <p:cNvPr id="68096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0965" name="AutoShape 5"/>
          <p:cNvSpPr>
            <a:spLocks noChangeArrowheads="1"/>
          </p:cNvSpPr>
          <p:nvPr/>
        </p:nvSpPr>
        <p:spPr bwMode="auto">
          <a:xfrm>
            <a:off x="1908175" y="1844675"/>
            <a:ext cx="2592388" cy="936625"/>
          </a:xfrm>
          <a:prstGeom prst="wedgeRoundRectCallout">
            <a:avLst>
              <a:gd name="adj1" fmla="val 45713"/>
              <a:gd name="adj2" fmla="val 119662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/>
          <a:p>
            <a:r>
              <a:rPr lang="zh-CN" altLang="en-US" sz="2400" b="1">
                <a:ea typeface="华文楷体" pitchFamily="2" charset="-122"/>
              </a:rPr>
              <a:t>    从等待确认的帧开始全部重发</a:t>
            </a:r>
          </a:p>
        </p:txBody>
      </p:sp>
      <p:sp>
        <p:nvSpPr>
          <p:cNvPr id="680966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10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4800"/>
              <a:t>定时器的实现</a:t>
            </a:r>
            <a:endParaRPr lang="zh-CN" altLang="en-US">
              <a:latin typeface="隶书" pitchFamily="49" charset="-122"/>
            </a:endParaRP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16113"/>
            <a:ext cx="7958137" cy="5762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zh-CN" altLang="en-US" sz="2800">
                <a:solidFill>
                  <a:srgbClr val="FF0000"/>
                </a:solidFill>
              </a:rPr>
              <a:t>用软件来模拟多个定时器</a:t>
            </a:r>
          </a:p>
        </p:txBody>
      </p:sp>
      <p:sp>
        <p:nvSpPr>
          <p:cNvPr id="68301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683013" name="Picture 5" descr="3-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92375"/>
            <a:ext cx="8675687" cy="363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301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选择重发</a:t>
            </a:r>
          </a:p>
        </p:txBody>
      </p:sp>
      <p:sp>
        <p:nvSpPr>
          <p:cNvPr id="6840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4036" name="Oval 4"/>
          <p:cNvSpPr>
            <a:spLocks noChangeArrowheads="1"/>
          </p:cNvSpPr>
          <p:nvPr/>
        </p:nvSpPr>
        <p:spPr bwMode="auto">
          <a:xfrm>
            <a:off x="755650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684037" name="Oval 5"/>
          <p:cNvSpPr>
            <a:spLocks noChangeArrowheads="1"/>
          </p:cNvSpPr>
          <p:nvPr/>
        </p:nvSpPr>
        <p:spPr bwMode="auto">
          <a:xfrm>
            <a:off x="133191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684038" name="Oval 6"/>
          <p:cNvSpPr>
            <a:spLocks noChangeArrowheads="1"/>
          </p:cNvSpPr>
          <p:nvPr/>
        </p:nvSpPr>
        <p:spPr bwMode="auto">
          <a:xfrm>
            <a:off x="1908175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84039" name="Oval 7"/>
          <p:cNvSpPr>
            <a:spLocks noChangeArrowheads="1"/>
          </p:cNvSpPr>
          <p:nvPr/>
        </p:nvSpPr>
        <p:spPr bwMode="auto">
          <a:xfrm>
            <a:off x="2484438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684040" name="Oval 8"/>
          <p:cNvSpPr>
            <a:spLocks noChangeArrowheads="1"/>
          </p:cNvSpPr>
          <p:nvPr/>
        </p:nvSpPr>
        <p:spPr bwMode="auto">
          <a:xfrm>
            <a:off x="3060700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684041" name="Oval 9"/>
          <p:cNvSpPr>
            <a:spLocks noChangeArrowheads="1"/>
          </p:cNvSpPr>
          <p:nvPr/>
        </p:nvSpPr>
        <p:spPr bwMode="auto">
          <a:xfrm>
            <a:off x="363696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684042" name="Oval 10"/>
          <p:cNvSpPr>
            <a:spLocks noChangeArrowheads="1"/>
          </p:cNvSpPr>
          <p:nvPr/>
        </p:nvSpPr>
        <p:spPr bwMode="auto">
          <a:xfrm>
            <a:off x="4213225" y="2343150"/>
            <a:ext cx="468313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84043" name="Oval 11"/>
          <p:cNvSpPr>
            <a:spLocks noChangeArrowheads="1"/>
          </p:cNvSpPr>
          <p:nvPr/>
        </p:nvSpPr>
        <p:spPr bwMode="auto">
          <a:xfrm>
            <a:off x="4789488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684044" name="Oval 12"/>
          <p:cNvSpPr>
            <a:spLocks noChangeArrowheads="1"/>
          </p:cNvSpPr>
          <p:nvPr/>
        </p:nvSpPr>
        <p:spPr bwMode="auto">
          <a:xfrm>
            <a:off x="536416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684045" name="Oval 13"/>
          <p:cNvSpPr>
            <a:spLocks noChangeArrowheads="1"/>
          </p:cNvSpPr>
          <p:nvPr/>
        </p:nvSpPr>
        <p:spPr bwMode="auto">
          <a:xfrm>
            <a:off x="5940425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684046" name="Oval 14"/>
          <p:cNvSpPr>
            <a:spLocks noChangeArrowheads="1"/>
          </p:cNvSpPr>
          <p:nvPr/>
        </p:nvSpPr>
        <p:spPr bwMode="auto">
          <a:xfrm>
            <a:off x="6516688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9</a:t>
            </a:r>
          </a:p>
        </p:txBody>
      </p:sp>
      <p:sp>
        <p:nvSpPr>
          <p:cNvPr id="684047" name="Oval 15"/>
          <p:cNvSpPr>
            <a:spLocks noChangeArrowheads="1"/>
          </p:cNvSpPr>
          <p:nvPr/>
        </p:nvSpPr>
        <p:spPr bwMode="auto">
          <a:xfrm>
            <a:off x="7092950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684048" name="Oval 16"/>
          <p:cNvSpPr>
            <a:spLocks noChangeArrowheads="1"/>
          </p:cNvSpPr>
          <p:nvPr/>
        </p:nvSpPr>
        <p:spPr bwMode="auto">
          <a:xfrm>
            <a:off x="766921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11</a:t>
            </a:r>
          </a:p>
        </p:txBody>
      </p:sp>
      <p:sp>
        <p:nvSpPr>
          <p:cNvPr id="684049" name="Oval 17"/>
          <p:cNvSpPr>
            <a:spLocks noChangeArrowheads="1"/>
          </p:cNvSpPr>
          <p:nvPr/>
        </p:nvSpPr>
        <p:spPr bwMode="auto">
          <a:xfrm>
            <a:off x="8245475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12</a:t>
            </a:r>
          </a:p>
        </p:txBody>
      </p:sp>
      <p:sp>
        <p:nvSpPr>
          <p:cNvPr id="684050" name="Oval 18"/>
          <p:cNvSpPr>
            <a:spLocks noChangeArrowheads="1"/>
          </p:cNvSpPr>
          <p:nvPr/>
        </p:nvSpPr>
        <p:spPr bwMode="auto">
          <a:xfrm>
            <a:off x="1547813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684051" name="Oval 19"/>
          <p:cNvSpPr>
            <a:spLocks noChangeArrowheads="1"/>
          </p:cNvSpPr>
          <p:nvPr/>
        </p:nvSpPr>
        <p:spPr bwMode="auto">
          <a:xfrm>
            <a:off x="2124075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684052" name="Oval 20"/>
          <p:cNvSpPr>
            <a:spLocks noChangeArrowheads="1"/>
          </p:cNvSpPr>
          <p:nvPr/>
        </p:nvSpPr>
        <p:spPr bwMode="auto">
          <a:xfrm>
            <a:off x="2700338" y="4791075"/>
            <a:ext cx="468312" cy="45085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E</a:t>
            </a:r>
          </a:p>
        </p:txBody>
      </p:sp>
      <p:sp>
        <p:nvSpPr>
          <p:cNvPr id="684053" name="Oval 21"/>
          <p:cNvSpPr>
            <a:spLocks noChangeArrowheads="1"/>
          </p:cNvSpPr>
          <p:nvPr/>
        </p:nvSpPr>
        <p:spPr bwMode="auto">
          <a:xfrm>
            <a:off x="3276600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684054" name="Oval 22"/>
          <p:cNvSpPr>
            <a:spLocks noChangeArrowheads="1"/>
          </p:cNvSpPr>
          <p:nvPr/>
        </p:nvSpPr>
        <p:spPr bwMode="auto">
          <a:xfrm>
            <a:off x="3852863" y="4791075"/>
            <a:ext cx="468312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684055" name="Oval 23"/>
          <p:cNvSpPr>
            <a:spLocks noChangeArrowheads="1"/>
          </p:cNvSpPr>
          <p:nvPr/>
        </p:nvSpPr>
        <p:spPr bwMode="auto">
          <a:xfrm>
            <a:off x="4429125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684056" name="Oval 24"/>
          <p:cNvSpPr>
            <a:spLocks noChangeArrowheads="1"/>
          </p:cNvSpPr>
          <p:nvPr/>
        </p:nvSpPr>
        <p:spPr bwMode="auto">
          <a:xfrm>
            <a:off x="5005388" y="4795838"/>
            <a:ext cx="468312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84057" name="Oval 25"/>
          <p:cNvSpPr>
            <a:spLocks noChangeArrowheads="1"/>
          </p:cNvSpPr>
          <p:nvPr/>
        </p:nvSpPr>
        <p:spPr bwMode="auto">
          <a:xfrm>
            <a:off x="5581650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684058" name="Oval 26"/>
          <p:cNvSpPr>
            <a:spLocks noChangeArrowheads="1"/>
          </p:cNvSpPr>
          <p:nvPr/>
        </p:nvSpPr>
        <p:spPr bwMode="auto">
          <a:xfrm>
            <a:off x="6156325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684059" name="Oval 27"/>
          <p:cNvSpPr>
            <a:spLocks noChangeArrowheads="1"/>
          </p:cNvSpPr>
          <p:nvPr/>
        </p:nvSpPr>
        <p:spPr bwMode="auto">
          <a:xfrm>
            <a:off x="6732588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684060" name="Oval 28"/>
          <p:cNvSpPr>
            <a:spLocks noChangeArrowheads="1"/>
          </p:cNvSpPr>
          <p:nvPr/>
        </p:nvSpPr>
        <p:spPr bwMode="auto">
          <a:xfrm>
            <a:off x="7308850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9</a:t>
            </a:r>
          </a:p>
        </p:txBody>
      </p:sp>
      <p:sp>
        <p:nvSpPr>
          <p:cNvPr id="684061" name="Oval 29"/>
          <p:cNvSpPr>
            <a:spLocks noChangeArrowheads="1"/>
          </p:cNvSpPr>
          <p:nvPr/>
        </p:nvSpPr>
        <p:spPr bwMode="auto">
          <a:xfrm>
            <a:off x="7885113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10</a:t>
            </a:r>
          </a:p>
        </p:txBody>
      </p:sp>
      <p:sp>
        <p:nvSpPr>
          <p:cNvPr id="684062" name="Oval 30"/>
          <p:cNvSpPr>
            <a:spLocks noChangeArrowheads="1"/>
          </p:cNvSpPr>
          <p:nvPr/>
        </p:nvSpPr>
        <p:spPr bwMode="auto">
          <a:xfrm>
            <a:off x="8461375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11</a:t>
            </a:r>
          </a:p>
        </p:txBody>
      </p:sp>
      <p:sp>
        <p:nvSpPr>
          <p:cNvPr id="684063" name="Line 31"/>
          <p:cNvSpPr>
            <a:spLocks noChangeShapeType="1"/>
          </p:cNvSpPr>
          <p:nvPr/>
        </p:nvSpPr>
        <p:spPr bwMode="auto">
          <a:xfrm>
            <a:off x="104457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4" name="Line 32"/>
          <p:cNvSpPr>
            <a:spLocks noChangeShapeType="1"/>
          </p:cNvSpPr>
          <p:nvPr/>
        </p:nvSpPr>
        <p:spPr bwMode="auto">
          <a:xfrm>
            <a:off x="162083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5" name="Line 33"/>
          <p:cNvSpPr>
            <a:spLocks noChangeShapeType="1"/>
          </p:cNvSpPr>
          <p:nvPr/>
        </p:nvSpPr>
        <p:spPr bwMode="auto">
          <a:xfrm>
            <a:off x="219710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6" name="Line 34"/>
          <p:cNvSpPr>
            <a:spLocks noChangeShapeType="1"/>
          </p:cNvSpPr>
          <p:nvPr/>
        </p:nvSpPr>
        <p:spPr bwMode="auto">
          <a:xfrm>
            <a:off x="277177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7" name="Line 35"/>
          <p:cNvSpPr>
            <a:spLocks noChangeShapeType="1"/>
          </p:cNvSpPr>
          <p:nvPr/>
        </p:nvSpPr>
        <p:spPr bwMode="auto">
          <a:xfrm>
            <a:off x="334803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8" name="Line 36"/>
          <p:cNvSpPr>
            <a:spLocks noChangeShapeType="1"/>
          </p:cNvSpPr>
          <p:nvPr/>
        </p:nvSpPr>
        <p:spPr bwMode="auto">
          <a:xfrm>
            <a:off x="392430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69" name="Line 37"/>
          <p:cNvSpPr>
            <a:spLocks noChangeShapeType="1"/>
          </p:cNvSpPr>
          <p:nvPr/>
        </p:nvSpPr>
        <p:spPr bwMode="auto">
          <a:xfrm>
            <a:off x="4500563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0" name="Line 38"/>
          <p:cNvSpPr>
            <a:spLocks noChangeShapeType="1"/>
          </p:cNvSpPr>
          <p:nvPr/>
        </p:nvSpPr>
        <p:spPr bwMode="auto">
          <a:xfrm>
            <a:off x="507682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1" name="Line 39"/>
          <p:cNvSpPr>
            <a:spLocks noChangeShapeType="1"/>
          </p:cNvSpPr>
          <p:nvPr/>
        </p:nvSpPr>
        <p:spPr bwMode="auto">
          <a:xfrm>
            <a:off x="565308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2" name="Line 40"/>
          <p:cNvSpPr>
            <a:spLocks noChangeShapeType="1"/>
          </p:cNvSpPr>
          <p:nvPr/>
        </p:nvSpPr>
        <p:spPr bwMode="auto">
          <a:xfrm>
            <a:off x="622935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3" name="Line 41"/>
          <p:cNvSpPr>
            <a:spLocks noChangeShapeType="1"/>
          </p:cNvSpPr>
          <p:nvPr/>
        </p:nvSpPr>
        <p:spPr bwMode="auto">
          <a:xfrm>
            <a:off x="6805613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4" name="Line 42"/>
          <p:cNvSpPr>
            <a:spLocks noChangeShapeType="1"/>
          </p:cNvSpPr>
          <p:nvPr/>
        </p:nvSpPr>
        <p:spPr bwMode="auto">
          <a:xfrm>
            <a:off x="738028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5" name="Line 43"/>
          <p:cNvSpPr>
            <a:spLocks noChangeShapeType="1"/>
          </p:cNvSpPr>
          <p:nvPr/>
        </p:nvSpPr>
        <p:spPr bwMode="auto">
          <a:xfrm>
            <a:off x="795655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6" name="Line 44"/>
          <p:cNvSpPr>
            <a:spLocks noChangeShapeType="1"/>
          </p:cNvSpPr>
          <p:nvPr/>
        </p:nvSpPr>
        <p:spPr bwMode="auto">
          <a:xfrm flipV="1">
            <a:off x="1836738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7" name="Line 45"/>
          <p:cNvSpPr>
            <a:spLocks noChangeShapeType="1"/>
          </p:cNvSpPr>
          <p:nvPr/>
        </p:nvSpPr>
        <p:spPr bwMode="auto">
          <a:xfrm flipV="1">
            <a:off x="2413000" y="2779713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8" name="Line 46"/>
          <p:cNvSpPr>
            <a:spLocks noChangeShapeType="1"/>
          </p:cNvSpPr>
          <p:nvPr/>
        </p:nvSpPr>
        <p:spPr bwMode="auto">
          <a:xfrm flipV="1">
            <a:off x="7021513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79" name="Line 47"/>
          <p:cNvSpPr>
            <a:spLocks noChangeShapeType="1"/>
          </p:cNvSpPr>
          <p:nvPr/>
        </p:nvSpPr>
        <p:spPr bwMode="auto">
          <a:xfrm flipV="1">
            <a:off x="7596188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80" name="Line 48"/>
          <p:cNvSpPr>
            <a:spLocks noChangeShapeType="1"/>
          </p:cNvSpPr>
          <p:nvPr/>
        </p:nvSpPr>
        <p:spPr bwMode="auto">
          <a:xfrm flipV="1">
            <a:off x="8172450" y="2779713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81" name="Text Box 49"/>
          <p:cNvSpPr txBox="1">
            <a:spLocks noChangeArrowheads="1"/>
          </p:cNvSpPr>
          <p:nvPr/>
        </p:nvSpPr>
        <p:spPr bwMode="auto">
          <a:xfrm rot="17473268">
            <a:off x="1745457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Ack0</a:t>
            </a:r>
          </a:p>
        </p:txBody>
      </p:sp>
      <p:sp>
        <p:nvSpPr>
          <p:cNvPr id="684082" name="Text Box 50"/>
          <p:cNvSpPr txBox="1">
            <a:spLocks noChangeArrowheads="1"/>
          </p:cNvSpPr>
          <p:nvPr/>
        </p:nvSpPr>
        <p:spPr bwMode="auto">
          <a:xfrm rot="17473268">
            <a:off x="2321719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Ack1</a:t>
            </a:r>
          </a:p>
        </p:txBody>
      </p:sp>
      <p:sp>
        <p:nvSpPr>
          <p:cNvPr id="684083" name="Text Box 51"/>
          <p:cNvSpPr txBox="1">
            <a:spLocks noChangeArrowheads="1"/>
          </p:cNvSpPr>
          <p:nvPr/>
        </p:nvSpPr>
        <p:spPr bwMode="auto">
          <a:xfrm rot="17473268">
            <a:off x="6930232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Ack8</a:t>
            </a:r>
          </a:p>
        </p:txBody>
      </p:sp>
      <p:sp>
        <p:nvSpPr>
          <p:cNvPr id="684084" name="Text Box 52"/>
          <p:cNvSpPr txBox="1">
            <a:spLocks noChangeArrowheads="1"/>
          </p:cNvSpPr>
          <p:nvPr/>
        </p:nvSpPr>
        <p:spPr bwMode="auto">
          <a:xfrm rot="17473268">
            <a:off x="7506494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Ack9</a:t>
            </a:r>
          </a:p>
        </p:txBody>
      </p:sp>
      <p:sp>
        <p:nvSpPr>
          <p:cNvPr id="684085" name="Text Box 53"/>
          <p:cNvSpPr txBox="1">
            <a:spLocks noChangeArrowheads="1"/>
          </p:cNvSpPr>
          <p:nvPr/>
        </p:nvSpPr>
        <p:spPr bwMode="auto">
          <a:xfrm rot="17473268">
            <a:off x="8082757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Ack10</a:t>
            </a:r>
          </a:p>
        </p:txBody>
      </p:sp>
      <p:sp>
        <p:nvSpPr>
          <p:cNvPr id="684086" name="Text Box 54"/>
          <p:cNvSpPr txBox="1">
            <a:spLocks noChangeArrowheads="1"/>
          </p:cNvSpPr>
          <p:nvPr/>
        </p:nvSpPr>
        <p:spPr bwMode="auto">
          <a:xfrm>
            <a:off x="612775" y="1843088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发送方</a:t>
            </a:r>
          </a:p>
        </p:txBody>
      </p:sp>
      <p:sp>
        <p:nvSpPr>
          <p:cNvPr id="684087" name="Text Box 55"/>
          <p:cNvSpPr txBox="1">
            <a:spLocks noChangeArrowheads="1"/>
          </p:cNvSpPr>
          <p:nvPr/>
        </p:nvSpPr>
        <p:spPr bwMode="auto">
          <a:xfrm>
            <a:off x="612775" y="5300663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接收方</a:t>
            </a:r>
          </a:p>
        </p:txBody>
      </p:sp>
      <p:sp>
        <p:nvSpPr>
          <p:cNvPr id="684088" name="AutoShape 56"/>
          <p:cNvSpPr>
            <a:spLocks/>
          </p:cNvSpPr>
          <p:nvPr/>
        </p:nvSpPr>
        <p:spPr bwMode="auto">
          <a:xfrm rot="-5400000">
            <a:off x="4031456" y="4833144"/>
            <a:ext cx="217488" cy="1295400"/>
          </a:xfrm>
          <a:prstGeom prst="leftBrace">
            <a:avLst>
              <a:gd name="adj1" fmla="val 4963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84089" name="Text Box 57"/>
          <p:cNvSpPr txBox="1">
            <a:spLocks noChangeArrowheads="1"/>
          </p:cNvSpPr>
          <p:nvPr/>
        </p:nvSpPr>
        <p:spPr bwMode="auto">
          <a:xfrm>
            <a:off x="3276600" y="5589588"/>
            <a:ext cx="331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被数据链路层缓冲的帧</a:t>
            </a:r>
          </a:p>
        </p:txBody>
      </p:sp>
      <p:sp>
        <p:nvSpPr>
          <p:cNvPr id="684090" name="AutoShape 58"/>
          <p:cNvSpPr>
            <a:spLocks noChangeArrowheads="1"/>
          </p:cNvSpPr>
          <p:nvPr/>
        </p:nvSpPr>
        <p:spPr bwMode="auto">
          <a:xfrm>
            <a:off x="1979613" y="5659438"/>
            <a:ext cx="863600" cy="431800"/>
          </a:xfrm>
          <a:prstGeom prst="wedgeRoundRectCallout">
            <a:avLst>
              <a:gd name="adj1" fmla="val 47060"/>
              <a:gd name="adj2" fmla="val -147796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0" tIns="0" rIns="0" bIns="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dirty="0" smtClean="0">
                <a:solidFill>
                  <a:schemeClr val="bg1"/>
                </a:solidFill>
                <a:ea typeface="华文新魏" pitchFamily="2" charset="-122"/>
              </a:rPr>
              <a:t>丢失</a:t>
            </a:r>
            <a:endParaRPr lang="zh-CN" altLang="en-US" dirty="0">
              <a:solidFill>
                <a:schemeClr val="bg1"/>
              </a:solidFill>
              <a:ea typeface="华文新魏" pitchFamily="2" charset="-122"/>
            </a:endParaRPr>
          </a:p>
        </p:txBody>
      </p:sp>
      <p:sp>
        <p:nvSpPr>
          <p:cNvPr id="684096" name="Line 64"/>
          <p:cNvSpPr>
            <a:spLocks noChangeShapeType="1"/>
          </p:cNvSpPr>
          <p:nvPr/>
        </p:nvSpPr>
        <p:spPr bwMode="auto">
          <a:xfrm>
            <a:off x="7092950" y="5589588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097" name="Text Box 65"/>
          <p:cNvSpPr txBox="1">
            <a:spLocks noChangeArrowheads="1"/>
          </p:cNvSpPr>
          <p:nvPr/>
        </p:nvSpPr>
        <p:spPr bwMode="auto">
          <a:xfrm>
            <a:off x="7740650" y="5373688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dirty="0">
                <a:ea typeface="华文新魏" pitchFamily="2" charset="-122"/>
              </a:rPr>
              <a:t>时间</a:t>
            </a:r>
          </a:p>
        </p:txBody>
      </p:sp>
      <p:sp>
        <p:nvSpPr>
          <p:cNvPr id="684098" name="Text Box 6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684099" name="Line 67"/>
          <p:cNvSpPr>
            <a:spLocks noChangeShapeType="1"/>
          </p:cNvSpPr>
          <p:nvPr/>
        </p:nvSpPr>
        <p:spPr bwMode="auto">
          <a:xfrm flipV="1">
            <a:off x="3563938" y="2781300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0" name="Text Box 68"/>
          <p:cNvSpPr txBox="1">
            <a:spLocks noChangeArrowheads="1"/>
          </p:cNvSpPr>
          <p:nvPr/>
        </p:nvSpPr>
        <p:spPr bwMode="auto">
          <a:xfrm rot="17473268">
            <a:off x="3474244" y="3300086"/>
            <a:ext cx="86518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Nak2</a:t>
            </a:r>
          </a:p>
        </p:txBody>
      </p:sp>
      <p:sp>
        <p:nvSpPr>
          <p:cNvPr id="684101" name="Text Box 69"/>
          <p:cNvSpPr txBox="1">
            <a:spLocks noChangeArrowheads="1"/>
          </p:cNvSpPr>
          <p:nvPr/>
        </p:nvSpPr>
        <p:spPr bwMode="auto">
          <a:xfrm rot="17473268">
            <a:off x="4050507" y="3302794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Ack1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84102" name="Line 70"/>
          <p:cNvSpPr>
            <a:spLocks noChangeShapeType="1"/>
          </p:cNvSpPr>
          <p:nvPr/>
        </p:nvSpPr>
        <p:spPr bwMode="auto">
          <a:xfrm flipV="1">
            <a:off x="4140200" y="2781300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3" name="Line 71"/>
          <p:cNvSpPr>
            <a:spLocks noChangeShapeType="1"/>
          </p:cNvSpPr>
          <p:nvPr/>
        </p:nvSpPr>
        <p:spPr bwMode="auto">
          <a:xfrm flipV="1">
            <a:off x="4716463" y="2781300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4" name="Line 72"/>
          <p:cNvSpPr>
            <a:spLocks noChangeShapeType="1"/>
          </p:cNvSpPr>
          <p:nvPr/>
        </p:nvSpPr>
        <p:spPr bwMode="auto">
          <a:xfrm flipV="1">
            <a:off x="5292725" y="2781300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5" name="Line 73"/>
          <p:cNvSpPr>
            <a:spLocks noChangeShapeType="1"/>
          </p:cNvSpPr>
          <p:nvPr/>
        </p:nvSpPr>
        <p:spPr bwMode="auto">
          <a:xfrm flipV="1">
            <a:off x="5867400" y="2781300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6" name="Line 74"/>
          <p:cNvSpPr>
            <a:spLocks noChangeShapeType="1"/>
          </p:cNvSpPr>
          <p:nvPr/>
        </p:nvSpPr>
        <p:spPr bwMode="auto">
          <a:xfrm flipV="1">
            <a:off x="6443663" y="2781300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4107" name="Text Box 75"/>
          <p:cNvSpPr txBox="1">
            <a:spLocks noChangeArrowheads="1"/>
          </p:cNvSpPr>
          <p:nvPr/>
        </p:nvSpPr>
        <p:spPr bwMode="auto">
          <a:xfrm rot="17473268">
            <a:off x="4625182" y="3302794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Ack1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84108" name="Text Box 76"/>
          <p:cNvSpPr txBox="1">
            <a:spLocks noChangeArrowheads="1"/>
          </p:cNvSpPr>
          <p:nvPr/>
        </p:nvSpPr>
        <p:spPr bwMode="auto">
          <a:xfrm rot="17473268">
            <a:off x="5201444" y="3302794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Ack5</a:t>
            </a:r>
          </a:p>
        </p:txBody>
      </p:sp>
      <p:sp>
        <p:nvSpPr>
          <p:cNvPr id="684109" name="Text Box 77"/>
          <p:cNvSpPr txBox="1">
            <a:spLocks noChangeArrowheads="1"/>
          </p:cNvSpPr>
          <p:nvPr/>
        </p:nvSpPr>
        <p:spPr bwMode="auto">
          <a:xfrm rot="17473268">
            <a:off x="5777707" y="3302794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Ack6</a:t>
            </a:r>
          </a:p>
        </p:txBody>
      </p:sp>
      <p:sp>
        <p:nvSpPr>
          <p:cNvPr id="684110" name="Text Box 78"/>
          <p:cNvSpPr txBox="1">
            <a:spLocks noChangeArrowheads="1"/>
          </p:cNvSpPr>
          <p:nvPr/>
        </p:nvSpPr>
        <p:spPr bwMode="auto">
          <a:xfrm rot="17473268">
            <a:off x="6353969" y="3302794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Ack7</a:t>
            </a:r>
          </a:p>
        </p:txBody>
      </p:sp>
      <p:sp>
        <p:nvSpPr>
          <p:cNvPr id="74" name="Text Box 65"/>
          <p:cNvSpPr txBox="1">
            <a:spLocks noChangeArrowheads="1"/>
          </p:cNvSpPr>
          <p:nvPr/>
        </p:nvSpPr>
        <p:spPr bwMode="auto">
          <a:xfrm>
            <a:off x="1835696" y="1690803"/>
            <a:ext cx="648017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 smtClean="0">
                <a:solidFill>
                  <a:srgbClr val="0000FF"/>
                </a:solidFill>
                <a:latin typeface="+mn-lt"/>
                <a:ea typeface="+mn-ea"/>
              </a:rPr>
              <a:t>本协议引入否定确认帧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+mn-ea"/>
              </a:rPr>
              <a:t>NAK</a:t>
            </a:r>
            <a:r>
              <a:rPr lang="zh-CN" altLang="en-US" b="1" dirty="0" smtClean="0">
                <a:solidFill>
                  <a:srgbClr val="0000FF"/>
                </a:solidFill>
                <a:latin typeface="+mn-lt"/>
                <a:ea typeface="+mn-ea"/>
              </a:rPr>
              <a:t>以提高传输效率</a:t>
            </a:r>
            <a:endParaRPr lang="zh-CN" altLang="en-US" b="1" dirty="0">
              <a:solidFill>
                <a:srgbClr val="0000FF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6192838" cy="1008063"/>
          </a:xfrm>
        </p:spPr>
        <p:txBody>
          <a:bodyPr/>
          <a:lstStyle/>
          <a:p>
            <a:r>
              <a:rPr lang="zh-CN" altLang="en-US" sz="3600"/>
              <a:t>使用选择重发的滑动窗口协议</a:t>
            </a:r>
            <a:r>
              <a:rPr lang="zh-CN" altLang="en-US" sz="2400"/>
              <a:t>（选择重发</a:t>
            </a:r>
            <a:r>
              <a:rPr lang="en-US" altLang="zh-CN" sz="2400"/>
              <a:t>ARQ</a:t>
            </a:r>
            <a:r>
              <a:rPr lang="zh-CN" altLang="en-US" sz="2400"/>
              <a:t>协议）</a:t>
            </a:r>
          </a:p>
        </p:txBody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7262" y="1700808"/>
            <a:ext cx="7958138" cy="4968552"/>
          </a:xfrm>
        </p:spPr>
        <p:txBody>
          <a:bodyPr/>
          <a:lstStyle/>
          <a:p>
            <a:r>
              <a:rPr lang="zh-CN" altLang="en-US" sz="2600" dirty="0">
                <a:solidFill>
                  <a:srgbClr val="FF0000"/>
                </a:solidFill>
              </a:rPr>
              <a:t>发送窗口</a:t>
            </a:r>
            <a:r>
              <a:rPr lang="en-US" altLang="zh-CN" sz="2600" dirty="0">
                <a:solidFill>
                  <a:srgbClr val="FF0000"/>
                </a:solidFill>
              </a:rPr>
              <a:t>&gt;1</a:t>
            </a:r>
            <a:r>
              <a:rPr lang="zh-CN" altLang="en-US" sz="2600" dirty="0">
                <a:solidFill>
                  <a:srgbClr val="FF0000"/>
                </a:solidFill>
              </a:rPr>
              <a:t>，接收窗口</a:t>
            </a:r>
            <a:r>
              <a:rPr lang="en-US" altLang="zh-CN" sz="2600" dirty="0">
                <a:solidFill>
                  <a:srgbClr val="FF0000"/>
                </a:solidFill>
              </a:rPr>
              <a:t>&gt;1</a:t>
            </a:r>
            <a:endParaRPr lang="zh-CN" altLang="en-US" sz="2600" dirty="0">
              <a:solidFill>
                <a:srgbClr val="FF0000"/>
              </a:solidFill>
            </a:endParaRPr>
          </a:p>
          <a:p>
            <a:pPr lvl="1"/>
            <a:r>
              <a:rPr lang="zh-CN" altLang="en-US" sz="2600" dirty="0"/>
              <a:t>接收方</a:t>
            </a:r>
            <a:r>
              <a:rPr lang="zh-CN" altLang="en-US" sz="2600" dirty="0" smtClean="0"/>
              <a:t>接收</a:t>
            </a:r>
            <a:r>
              <a:rPr lang="zh-CN" altLang="en-US" sz="2600" dirty="0"/>
              <a:t>到正确且正</a:t>
            </a:r>
            <a:r>
              <a:rPr lang="zh-CN" altLang="en-US" sz="2600" dirty="0" smtClean="0"/>
              <a:t>期待的帧，上交并发</a:t>
            </a:r>
            <a:r>
              <a:rPr lang="zh-CN" altLang="en-US" sz="2600" dirty="0">
                <a:solidFill>
                  <a:srgbClr val="0000FF"/>
                </a:solidFill>
              </a:rPr>
              <a:t>肯定确认帧</a:t>
            </a:r>
            <a:r>
              <a:rPr lang="zh-CN" altLang="en-US" sz="2600" dirty="0" smtClean="0"/>
              <a:t>；接收到出错</a:t>
            </a:r>
            <a:r>
              <a:rPr lang="zh-CN" altLang="en-US" sz="2600" dirty="0"/>
              <a:t>帧，丢弃并发</a:t>
            </a:r>
            <a:r>
              <a:rPr lang="zh-CN" altLang="en-US" sz="2600" dirty="0">
                <a:solidFill>
                  <a:srgbClr val="0000FF"/>
                </a:solidFill>
              </a:rPr>
              <a:t>否定确认</a:t>
            </a:r>
            <a:r>
              <a:rPr lang="zh-CN" altLang="en-US" sz="2600" dirty="0" smtClean="0">
                <a:solidFill>
                  <a:srgbClr val="0000FF"/>
                </a:solidFill>
              </a:rPr>
              <a:t>帧</a:t>
            </a:r>
            <a:r>
              <a:rPr lang="zh-CN" altLang="en-US" sz="2600" dirty="0" smtClean="0">
                <a:solidFill>
                  <a:schemeClr val="tx1"/>
                </a:solidFill>
              </a:rPr>
              <a:t>；</a:t>
            </a:r>
            <a:r>
              <a:rPr lang="zh-CN" altLang="en-US" sz="2600" dirty="0"/>
              <a:t>接收</a:t>
            </a:r>
            <a:r>
              <a:rPr lang="zh-CN" altLang="en-US" sz="2600" dirty="0" smtClean="0"/>
              <a:t>到正确</a:t>
            </a:r>
            <a:r>
              <a:rPr lang="zh-CN" altLang="en-US" sz="2600" dirty="0"/>
              <a:t>且</a:t>
            </a:r>
            <a:r>
              <a:rPr lang="zh-CN" altLang="en-US" sz="2600" dirty="0" smtClean="0"/>
              <a:t>非期待的帧，缓存该帧并发</a:t>
            </a:r>
            <a:r>
              <a:rPr lang="zh-CN" altLang="en-US" sz="2600" dirty="0" smtClean="0">
                <a:solidFill>
                  <a:srgbClr val="0000FF"/>
                </a:solidFill>
              </a:rPr>
              <a:t>确认</a:t>
            </a:r>
            <a:r>
              <a:rPr lang="zh-CN" altLang="en-US" sz="2600" dirty="0">
                <a:solidFill>
                  <a:srgbClr val="0000FF"/>
                </a:solidFill>
              </a:rPr>
              <a:t>帧</a:t>
            </a:r>
            <a:r>
              <a:rPr lang="zh-CN" altLang="en-US" sz="2600" dirty="0">
                <a:solidFill>
                  <a:schemeClr val="tx1"/>
                </a:solidFill>
              </a:rPr>
              <a:t>； </a:t>
            </a:r>
            <a:r>
              <a:rPr lang="zh-CN" altLang="en-US" sz="2600" dirty="0" smtClean="0"/>
              <a:t>。</a:t>
            </a:r>
            <a:endParaRPr lang="zh-CN" altLang="en-US" sz="2600" dirty="0"/>
          </a:p>
          <a:p>
            <a:pPr lvl="1"/>
            <a:r>
              <a:rPr lang="zh-CN" altLang="en-US" sz="2600" dirty="0"/>
              <a:t>发送方收到否定确认帧或待</a:t>
            </a:r>
            <a:r>
              <a:rPr lang="zh-CN" altLang="en-US" sz="2600" dirty="0" smtClean="0"/>
              <a:t>数据帧定时器</a:t>
            </a:r>
            <a:r>
              <a:rPr lang="zh-CN" altLang="en-US" sz="2600" dirty="0"/>
              <a:t>超时，</a:t>
            </a:r>
            <a:r>
              <a:rPr lang="zh-CN" altLang="en-US" sz="2600" dirty="0">
                <a:solidFill>
                  <a:srgbClr val="0000FF"/>
                </a:solidFill>
              </a:rPr>
              <a:t>只重发错帧</a:t>
            </a:r>
            <a:r>
              <a:rPr lang="zh-CN" altLang="en-US" sz="2600" dirty="0"/>
              <a:t>。</a:t>
            </a:r>
          </a:p>
          <a:p>
            <a:r>
              <a:rPr lang="zh-CN" altLang="en-US" sz="2600" dirty="0">
                <a:solidFill>
                  <a:srgbClr val="FF0000"/>
                </a:solidFill>
              </a:rPr>
              <a:t>窗口大小</a:t>
            </a:r>
          </a:p>
          <a:p>
            <a:pPr lvl="1"/>
            <a:r>
              <a:rPr lang="zh-CN" altLang="en-US" sz="2600" dirty="0"/>
              <a:t>对于帧序号位数为</a:t>
            </a:r>
            <a:r>
              <a:rPr lang="en-US" altLang="zh-CN" sz="2600" dirty="0"/>
              <a:t>n</a:t>
            </a:r>
            <a:r>
              <a:rPr lang="zh-CN" altLang="en-US" sz="2600" dirty="0"/>
              <a:t>，其发送窗口大小</a:t>
            </a:r>
            <a:r>
              <a:rPr lang="en-US" altLang="zh-CN" sz="2600" dirty="0"/>
              <a:t>W</a:t>
            </a:r>
            <a:r>
              <a:rPr lang="en-US" altLang="zh-CN" sz="2600" baseline="-25000" dirty="0"/>
              <a:t>T</a:t>
            </a:r>
            <a:r>
              <a:rPr lang="zh-CN" altLang="en-US" sz="2600" dirty="0"/>
              <a:t>和接收窗口大小</a:t>
            </a:r>
            <a:r>
              <a:rPr lang="en-US" altLang="zh-CN" sz="2600" dirty="0"/>
              <a:t>W</a:t>
            </a:r>
            <a:r>
              <a:rPr lang="en-US" altLang="zh-CN" sz="2600" baseline="-25000" dirty="0"/>
              <a:t>R</a:t>
            </a:r>
            <a:r>
              <a:rPr lang="zh-CN" altLang="en-US" sz="2600" dirty="0"/>
              <a:t>必满足</a:t>
            </a:r>
            <a:r>
              <a:rPr lang="en-US" altLang="zh-CN" sz="2600" dirty="0" smtClean="0">
                <a:solidFill>
                  <a:srgbClr val="0000FF"/>
                </a:solidFill>
              </a:rPr>
              <a:t>W</a:t>
            </a:r>
            <a:r>
              <a:rPr lang="en-US" altLang="zh-CN" sz="2600" baseline="-25000" dirty="0" smtClean="0">
                <a:solidFill>
                  <a:srgbClr val="0000FF"/>
                </a:solidFill>
              </a:rPr>
              <a:t>R </a:t>
            </a:r>
            <a:r>
              <a:rPr lang="en-US" altLang="zh-CN" sz="2600" dirty="0" smtClean="0">
                <a:solidFill>
                  <a:srgbClr val="0000FF"/>
                </a:solidFill>
              </a:rPr>
              <a:t>≤ W</a:t>
            </a:r>
            <a:r>
              <a:rPr lang="en-US" altLang="zh-CN" sz="2600" baseline="-25000" dirty="0" smtClean="0">
                <a:solidFill>
                  <a:srgbClr val="0000FF"/>
                </a:solidFill>
              </a:rPr>
              <a:t>T </a:t>
            </a:r>
            <a:r>
              <a:rPr lang="en-US" altLang="zh-CN" sz="2600" dirty="0" smtClean="0">
                <a:solidFill>
                  <a:srgbClr val="0000FF"/>
                </a:solidFill>
              </a:rPr>
              <a:t>≤2</a:t>
            </a:r>
            <a:r>
              <a:rPr lang="en-US" altLang="zh-CN" sz="2600" baseline="30000" dirty="0" smtClean="0">
                <a:solidFill>
                  <a:srgbClr val="0000FF"/>
                </a:solidFill>
              </a:rPr>
              <a:t>n-1</a:t>
            </a:r>
            <a:r>
              <a:rPr lang="zh-CN" altLang="en-US" sz="2600" dirty="0" smtClean="0"/>
              <a:t>，通常取</a:t>
            </a:r>
            <a:r>
              <a:rPr lang="en-US" altLang="zh-CN" sz="2600" dirty="0" smtClean="0">
                <a:solidFill>
                  <a:srgbClr val="0000FF"/>
                </a:solidFill>
              </a:rPr>
              <a:t>W</a:t>
            </a:r>
            <a:r>
              <a:rPr lang="en-US" altLang="zh-CN" sz="2600" baseline="-25000" dirty="0" smtClean="0">
                <a:solidFill>
                  <a:srgbClr val="0000FF"/>
                </a:solidFill>
              </a:rPr>
              <a:t>R </a:t>
            </a:r>
            <a:r>
              <a:rPr lang="en-US" altLang="zh-CN" sz="2600" dirty="0" smtClean="0">
                <a:solidFill>
                  <a:srgbClr val="0000FF"/>
                </a:solidFill>
              </a:rPr>
              <a:t>= W</a:t>
            </a:r>
            <a:r>
              <a:rPr lang="en-US" altLang="zh-CN" sz="2600" baseline="-25000" dirty="0" smtClean="0">
                <a:solidFill>
                  <a:srgbClr val="0000FF"/>
                </a:solidFill>
              </a:rPr>
              <a:t>T </a:t>
            </a:r>
            <a:r>
              <a:rPr lang="en-US" altLang="zh-CN" sz="2600" dirty="0" smtClean="0">
                <a:solidFill>
                  <a:srgbClr val="0000FF"/>
                </a:solidFill>
              </a:rPr>
              <a:t>= 2</a:t>
            </a:r>
            <a:r>
              <a:rPr lang="en-US" altLang="zh-CN" sz="2600" baseline="30000" dirty="0" smtClean="0">
                <a:solidFill>
                  <a:srgbClr val="0000FF"/>
                </a:solidFill>
              </a:rPr>
              <a:t>n-1 </a:t>
            </a:r>
            <a:r>
              <a:rPr lang="zh-CN" altLang="en-US" sz="2600" dirty="0" smtClean="0"/>
              <a:t>。</a:t>
            </a:r>
            <a:endParaRPr lang="zh-CN" altLang="en-US" sz="2600" dirty="0"/>
          </a:p>
        </p:txBody>
      </p:sp>
      <p:sp>
        <p:nvSpPr>
          <p:cNvPr id="68506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506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定理证明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200">
                <a:solidFill>
                  <a:srgbClr val="FF0000"/>
                </a:solidFill>
              </a:rPr>
              <a:t>定理</a:t>
            </a:r>
            <a:r>
              <a:rPr lang="zh-CN" altLang="en-US" sz="2200"/>
              <a:t>：对于帧序号位数为</a:t>
            </a:r>
            <a:r>
              <a:rPr lang="en-US" altLang="zh-CN" sz="2200"/>
              <a:t>n</a:t>
            </a:r>
            <a:r>
              <a:rPr lang="zh-CN" altLang="en-US" sz="2200"/>
              <a:t>，其发送窗口大小</a:t>
            </a:r>
            <a:r>
              <a:rPr lang="en-US" altLang="zh-CN" sz="2200"/>
              <a:t>W</a:t>
            </a:r>
            <a:r>
              <a:rPr lang="en-US" altLang="zh-CN" sz="2200" baseline="-25000"/>
              <a:t>T</a:t>
            </a:r>
            <a:r>
              <a:rPr lang="zh-CN" altLang="en-US" sz="2200"/>
              <a:t>和接收窗口大小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zh-CN" altLang="en-US" sz="2200"/>
              <a:t>必满足</a:t>
            </a:r>
            <a:r>
              <a:rPr lang="en-US" altLang="zh-CN" sz="2200">
                <a:solidFill>
                  <a:srgbClr val="0000FF"/>
                </a:solidFill>
              </a:rPr>
              <a:t>W</a:t>
            </a:r>
            <a:r>
              <a:rPr lang="en-US" altLang="zh-CN" sz="2200" baseline="-25000">
                <a:solidFill>
                  <a:srgbClr val="0000FF"/>
                </a:solidFill>
              </a:rPr>
              <a:t>R</a:t>
            </a:r>
            <a:r>
              <a:rPr lang="en-US" altLang="zh-CN" sz="2200">
                <a:solidFill>
                  <a:srgbClr val="0000FF"/>
                </a:solidFill>
              </a:rPr>
              <a:t>≤W</a:t>
            </a:r>
            <a:r>
              <a:rPr lang="en-US" altLang="zh-CN" sz="2200" baseline="-25000">
                <a:solidFill>
                  <a:srgbClr val="0000FF"/>
                </a:solidFill>
              </a:rPr>
              <a:t>T</a:t>
            </a:r>
            <a:r>
              <a:rPr lang="en-US" altLang="zh-CN" sz="2200">
                <a:solidFill>
                  <a:srgbClr val="0000FF"/>
                </a:solidFill>
              </a:rPr>
              <a:t>≤2</a:t>
            </a:r>
            <a:r>
              <a:rPr lang="en-US" altLang="zh-CN" sz="2200" baseline="30000">
                <a:solidFill>
                  <a:srgbClr val="0000FF"/>
                </a:solidFill>
              </a:rPr>
              <a:t>n-1</a:t>
            </a:r>
            <a:r>
              <a:rPr lang="zh-CN" altLang="en-US" sz="2200"/>
              <a:t>。</a:t>
            </a:r>
          </a:p>
          <a:p>
            <a:pPr>
              <a:lnSpc>
                <a:spcPct val="115000"/>
              </a:lnSpc>
            </a:pPr>
            <a:r>
              <a:rPr lang="zh-CN" altLang="en-US" sz="2200">
                <a:solidFill>
                  <a:srgbClr val="FF0000"/>
                </a:solidFill>
              </a:rPr>
              <a:t>证明</a:t>
            </a:r>
            <a:r>
              <a:rPr lang="zh-CN" altLang="en-US" sz="2200"/>
              <a:t>： ∵ 帧序号为</a:t>
            </a:r>
            <a:r>
              <a:rPr lang="en-US" altLang="zh-CN" sz="2200"/>
              <a:t>n           ∴  </a:t>
            </a:r>
            <a:r>
              <a:rPr lang="zh-CN" altLang="en-US" sz="2200"/>
              <a:t>帧序号空间是 </a:t>
            </a:r>
            <a:r>
              <a:rPr lang="en-US" altLang="zh-CN" sz="2200"/>
              <a:t>mod 2</a:t>
            </a:r>
            <a:r>
              <a:rPr lang="en-US" altLang="zh-CN" sz="2200" baseline="30000"/>
              <a:t>n</a:t>
            </a:r>
            <a:endParaRPr lang="zh-CN" altLang="en-US" sz="2200"/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/>
              <a:t>      显然，在</a:t>
            </a:r>
            <a:r>
              <a:rPr lang="en-US" altLang="zh-CN" sz="2200"/>
              <a:t>W</a:t>
            </a:r>
            <a:r>
              <a:rPr lang="en-US" altLang="zh-CN" sz="2200" baseline="-25000"/>
              <a:t>T</a:t>
            </a:r>
            <a:r>
              <a:rPr lang="zh-CN" altLang="en-US" sz="2200"/>
              <a:t>范围内序号不应重叠，否则产生二义性。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/>
              <a:t>      又∵当且仅当对发送窗口上限帧序号的确认帧正在返回途中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/>
              <a:t>             时，总存在 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en-US" altLang="zh-CN" sz="2200"/>
              <a:t> + W</a:t>
            </a:r>
            <a:r>
              <a:rPr lang="en-US" altLang="zh-CN" sz="2200" baseline="-25000"/>
              <a:t>T </a:t>
            </a:r>
            <a:r>
              <a:rPr lang="zh-CN" altLang="en-US" sz="2200"/>
              <a:t>覆盖范围最大，且 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en-US" altLang="zh-CN" sz="2200"/>
              <a:t> + W</a:t>
            </a:r>
            <a:r>
              <a:rPr lang="en-US" altLang="zh-CN" sz="2200" baseline="-25000"/>
              <a:t>T </a:t>
            </a:r>
            <a:r>
              <a:rPr lang="zh-CN" altLang="en-US" sz="2200"/>
              <a:t>范围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/>
              <a:t>             内帧序号不重叠。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/>
              <a:t>      于是 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en-US" altLang="zh-CN" sz="2200"/>
              <a:t> + W</a:t>
            </a:r>
            <a:r>
              <a:rPr lang="en-US" altLang="zh-CN" sz="2200" baseline="-25000"/>
              <a:t>T</a:t>
            </a:r>
            <a:r>
              <a:rPr lang="en-US" altLang="zh-CN" sz="2200"/>
              <a:t> ≤2</a:t>
            </a:r>
            <a:r>
              <a:rPr lang="en-US" altLang="zh-CN" sz="2200" baseline="30000"/>
              <a:t>n </a:t>
            </a:r>
            <a:r>
              <a:rPr lang="zh-CN" altLang="en-US" sz="2200"/>
              <a:t>，又∵ 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en-US" altLang="zh-CN" sz="2200"/>
              <a:t> &gt; W</a:t>
            </a:r>
            <a:r>
              <a:rPr lang="en-US" altLang="zh-CN" sz="2200" baseline="-25000"/>
              <a:t>T </a:t>
            </a:r>
            <a:r>
              <a:rPr lang="en-US" altLang="en-US" sz="2200"/>
              <a:t>无意义</a:t>
            </a:r>
            <a:endParaRPr lang="en-US" altLang="zh-CN" sz="2200"/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200"/>
              <a:t>     </a:t>
            </a:r>
            <a:r>
              <a:rPr lang="en-US" altLang="en-US" sz="2200"/>
              <a:t> </a:t>
            </a:r>
            <a:r>
              <a:rPr lang="en-US" altLang="zh-CN" sz="2200"/>
              <a:t>∴</a:t>
            </a:r>
            <a:r>
              <a:rPr lang="zh-CN" altLang="en-US" sz="2200"/>
              <a:t>至多</a:t>
            </a:r>
            <a:r>
              <a:rPr lang="en-US" altLang="zh-CN" sz="2200"/>
              <a:t>W</a:t>
            </a:r>
            <a:r>
              <a:rPr lang="en-US" altLang="zh-CN" sz="2200" baseline="-25000"/>
              <a:t>R</a:t>
            </a:r>
            <a:r>
              <a:rPr lang="en-US" altLang="zh-CN" sz="2200"/>
              <a:t> = W</a:t>
            </a:r>
            <a:r>
              <a:rPr lang="en-US" altLang="zh-CN" sz="2200" baseline="-25000"/>
              <a:t>T</a:t>
            </a:r>
            <a:r>
              <a:rPr lang="zh-CN" altLang="en-US" sz="2200"/>
              <a:t>，因此有 </a:t>
            </a:r>
            <a:r>
              <a:rPr lang="en-US" altLang="zh-CN" sz="2200">
                <a:solidFill>
                  <a:schemeClr val="tx1"/>
                </a:solidFill>
              </a:rPr>
              <a:t>W</a:t>
            </a:r>
            <a:r>
              <a:rPr lang="en-US" altLang="zh-CN" sz="2200" baseline="-25000">
                <a:solidFill>
                  <a:schemeClr val="tx1"/>
                </a:solidFill>
              </a:rPr>
              <a:t>R</a:t>
            </a:r>
            <a:r>
              <a:rPr lang="en-US" altLang="zh-CN" sz="2200">
                <a:solidFill>
                  <a:schemeClr val="tx1"/>
                </a:solidFill>
              </a:rPr>
              <a:t>≤W</a:t>
            </a:r>
            <a:r>
              <a:rPr lang="en-US" altLang="zh-CN" sz="2200" baseline="-25000">
                <a:solidFill>
                  <a:schemeClr val="tx1"/>
                </a:solidFill>
              </a:rPr>
              <a:t>T</a:t>
            </a:r>
            <a:r>
              <a:rPr lang="en-US" altLang="zh-CN" sz="2200">
                <a:solidFill>
                  <a:schemeClr val="tx1"/>
                </a:solidFill>
              </a:rPr>
              <a:t>≤2</a:t>
            </a:r>
            <a:r>
              <a:rPr lang="en-US" altLang="zh-CN" sz="2200" baseline="30000">
                <a:solidFill>
                  <a:schemeClr val="tx1"/>
                </a:solidFill>
              </a:rPr>
              <a:t>n-1</a:t>
            </a:r>
            <a:r>
              <a:rPr lang="zh-CN" altLang="en-US" sz="2200"/>
              <a:t>成立。</a:t>
            </a:r>
            <a:endParaRPr lang="en-US" altLang="zh-CN" sz="2200"/>
          </a:p>
          <a:p>
            <a:pPr algn="r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200"/>
              <a:t>&lt;</a:t>
            </a:r>
            <a:r>
              <a:rPr lang="zh-CN" altLang="en-US" sz="2200"/>
              <a:t>证毕</a:t>
            </a:r>
            <a:r>
              <a:rPr lang="en-US" altLang="zh-CN" sz="2200"/>
              <a:t>&gt;</a:t>
            </a:r>
          </a:p>
        </p:txBody>
      </p:sp>
      <p:sp>
        <p:nvSpPr>
          <p:cNvPr id="68608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608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8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8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8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8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8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860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6</a:t>
            </a:r>
            <a:r>
              <a:rPr lang="en-US" altLang="zh-CN" sz="4000"/>
              <a:t> </a:t>
            </a:r>
            <a:br>
              <a:rPr lang="en-US" altLang="zh-CN" sz="4000"/>
            </a:br>
            <a:r>
              <a:rPr lang="zh-CN" altLang="en-US" sz="2800"/>
              <a:t>（</a:t>
            </a:r>
            <a:r>
              <a:rPr lang="en-US" altLang="zh-CN" sz="2800"/>
              <a:t>sender + </a:t>
            </a:r>
            <a:r>
              <a:rPr lang="en-US" altLang="en-US" sz="2800"/>
              <a:t>receiver</a:t>
            </a:r>
            <a:r>
              <a:rPr lang="zh-CN" altLang="en-US" sz="2800"/>
              <a:t>）</a:t>
            </a:r>
          </a:p>
        </p:txBody>
      </p:sp>
      <p:sp>
        <p:nvSpPr>
          <p:cNvPr id="68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4049713" cy="4464050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void protocol6(void)</a:t>
            </a:r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{  </a:t>
            </a:r>
            <a:r>
              <a:rPr lang="en-US" altLang="zh-CN" sz="2400" noProof="1" smtClean="0"/>
              <a:t>……</a:t>
            </a:r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</a:t>
            </a:r>
            <a:r>
              <a:rPr lang="en-US" altLang="zh-CN" sz="2400" noProof="1" smtClean="0"/>
              <a:t>  enable_network_layer</a:t>
            </a:r>
            <a:r>
              <a:rPr lang="en-US" altLang="zh-CN" sz="2400" noProof="1"/>
              <a:t>();</a:t>
            </a:r>
            <a:endParaRPr lang="en-US" altLang="zh-CN" sz="2400" dirty="0"/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FF0000"/>
                </a:solidFill>
              </a:rPr>
              <a:t>ack_expected = 0;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   next_frame_to_send = 0;</a:t>
            </a:r>
            <a:r>
              <a:rPr lang="en-US" altLang="zh-CN" sz="2400" noProof="1"/>
              <a:t> </a:t>
            </a:r>
            <a:endParaRPr lang="en-US" altLang="zh-CN" sz="2400" dirty="0"/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0000FF"/>
                </a:solidFill>
              </a:rPr>
              <a:t>frame_expected = 0;</a:t>
            </a:r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>
                <a:solidFill>
                  <a:srgbClr val="0000FF"/>
                </a:solidFill>
              </a:rPr>
              <a:t>   too_far = NR_BUFS;</a:t>
            </a:r>
            <a:r>
              <a:rPr lang="en-US" altLang="zh-CN" sz="2400" noProof="1"/>
              <a:t>   </a:t>
            </a:r>
            <a:endParaRPr lang="en-US" altLang="zh-CN" sz="2400" dirty="0"/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FF0000"/>
                </a:solidFill>
              </a:rPr>
              <a:t>nbuffered = 0;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en-US" sz="2400" noProof="1"/>
              <a:t>for (i=0;i&lt;NR_BUFS;i++) </a:t>
            </a:r>
            <a:endParaRPr lang="en-US" altLang="zh-CN" sz="2400" dirty="0"/>
          </a:p>
          <a:p>
            <a:pPr marL="0" indent="0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       </a:t>
            </a:r>
            <a:r>
              <a:rPr lang="en-US" altLang="en-US" sz="2400" noProof="1"/>
              <a:t>arrived[i] = false;</a:t>
            </a:r>
            <a:r>
              <a:rPr lang="en-US" altLang="zh-CN" sz="2400" noProof="1"/>
              <a:t>	</a:t>
            </a:r>
            <a:endParaRPr lang="zh-CN" altLang="en-US" sz="2400" dirty="0"/>
          </a:p>
        </p:txBody>
      </p:sp>
      <p:sp>
        <p:nvSpPr>
          <p:cNvPr id="68710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7109" name="Oval 5"/>
          <p:cNvSpPr>
            <a:spLocks noChangeArrowheads="1"/>
          </p:cNvSpPr>
          <p:nvPr/>
        </p:nvSpPr>
        <p:spPr bwMode="auto">
          <a:xfrm>
            <a:off x="5364163" y="2205038"/>
            <a:ext cx="1663700" cy="153828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87110" name="Line 6"/>
          <p:cNvSpPr>
            <a:spLocks noChangeShapeType="1"/>
          </p:cNvSpPr>
          <p:nvPr/>
        </p:nvSpPr>
        <p:spPr bwMode="auto">
          <a:xfrm>
            <a:off x="5500688" y="2332038"/>
            <a:ext cx="260350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1" name="Line 7"/>
          <p:cNvSpPr>
            <a:spLocks noChangeShapeType="1"/>
          </p:cNvSpPr>
          <p:nvPr/>
        </p:nvSpPr>
        <p:spPr bwMode="auto">
          <a:xfrm>
            <a:off x="6191250" y="2065338"/>
            <a:ext cx="4763" cy="908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2" name="Line 8"/>
          <p:cNvSpPr>
            <a:spLocks noChangeShapeType="1"/>
          </p:cNvSpPr>
          <p:nvPr/>
        </p:nvSpPr>
        <p:spPr bwMode="auto">
          <a:xfrm>
            <a:off x="6196013" y="2957513"/>
            <a:ext cx="815975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3" name="Line 9"/>
          <p:cNvSpPr>
            <a:spLocks noChangeShapeType="1"/>
          </p:cNvSpPr>
          <p:nvPr/>
        </p:nvSpPr>
        <p:spPr bwMode="auto">
          <a:xfrm flipH="1">
            <a:off x="6191250" y="2417763"/>
            <a:ext cx="576263" cy="54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4" name="Line 10"/>
          <p:cNvSpPr>
            <a:spLocks noChangeShapeType="1"/>
          </p:cNvSpPr>
          <p:nvPr/>
        </p:nvSpPr>
        <p:spPr bwMode="auto">
          <a:xfrm>
            <a:off x="6196013" y="3616325"/>
            <a:ext cx="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5" name="Line 11"/>
          <p:cNvSpPr>
            <a:spLocks noChangeShapeType="1"/>
          </p:cNvSpPr>
          <p:nvPr/>
        </p:nvSpPr>
        <p:spPr bwMode="auto">
          <a:xfrm flipH="1">
            <a:off x="5500688" y="3392488"/>
            <a:ext cx="242887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6" name="Line 12"/>
          <p:cNvSpPr>
            <a:spLocks noChangeShapeType="1"/>
          </p:cNvSpPr>
          <p:nvPr/>
        </p:nvSpPr>
        <p:spPr bwMode="auto">
          <a:xfrm>
            <a:off x="5222875" y="2973388"/>
            <a:ext cx="280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7" name="Line 13"/>
          <p:cNvSpPr>
            <a:spLocks noChangeShapeType="1"/>
          </p:cNvSpPr>
          <p:nvPr/>
        </p:nvSpPr>
        <p:spPr bwMode="auto">
          <a:xfrm>
            <a:off x="6196013" y="2973388"/>
            <a:ext cx="708025" cy="65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18" name="Text Box 14"/>
          <p:cNvSpPr txBox="1">
            <a:spLocks noChangeArrowheads="1"/>
          </p:cNvSpPr>
          <p:nvPr/>
        </p:nvSpPr>
        <p:spPr bwMode="auto">
          <a:xfrm>
            <a:off x="6300788" y="234950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0</a:t>
            </a:r>
          </a:p>
        </p:txBody>
      </p:sp>
      <p:sp>
        <p:nvSpPr>
          <p:cNvPr id="687119" name="Text Box 15"/>
          <p:cNvSpPr txBox="1">
            <a:spLocks noChangeArrowheads="1"/>
          </p:cNvSpPr>
          <p:nvPr/>
        </p:nvSpPr>
        <p:spPr bwMode="auto">
          <a:xfrm>
            <a:off x="6588125" y="2636838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1</a:t>
            </a:r>
          </a:p>
        </p:txBody>
      </p:sp>
      <p:sp>
        <p:nvSpPr>
          <p:cNvPr id="687120" name="Text Box 16"/>
          <p:cNvSpPr txBox="1">
            <a:spLocks noChangeArrowheads="1"/>
          </p:cNvSpPr>
          <p:nvPr/>
        </p:nvSpPr>
        <p:spPr bwMode="auto">
          <a:xfrm>
            <a:off x="6588125" y="299720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2</a:t>
            </a:r>
          </a:p>
        </p:txBody>
      </p:sp>
      <p:sp>
        <p:nvSpPr>
          <p:cNvPr id="687121" name="Text Box 17"/>
          <p:cNvSpPr txBox="1">
            <a:spLocks noChangeArrowheads="1"/>
          </p:cNvSpPr>
          <p:nvPr/>
        </p:nvSpPr>
        <p:spPr bwMode="auto">
          <a:xfrm>
            <a:off x="6473825" y="3743325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3</a:t>
            </a:r>
          </a:p>
        </p:txBody>
      </p:sp>
      <p:sp>
        <p:nvSpPr>
          <p:cNvPr id="687122" name="Text Box 18"/>
          <p:cNvSpPr txBox="1">
            <a:spLocks noChangeArrowheads="1"/>
          </p:cNvSpPr>
          <p:nvPr/>
        </p:nvSpPr>
        <p:spPr bwMode="auto">
          <a:xfrm>
            <a:off x="5780088" y="3743325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4</a:t>
            </a:r>
          </a:p>
        </p:txBody>
      </p:sp>
      <p:sp>
        <p:nvSpPr>
          <p:cNvPr id="687123" name="Text Box 19"/>
          <p:cNvSpPr txBox="1">
            <a:spLocks noChangeArrowheads="1"/>
          </p:cNvSpPr>
          <p:nvPr/>
        </p:nvSpPr>
        <p:spPr bwMode="auto">
          <a:xfrm>
            <a:off x="5222875" y="3230563"/>
            <a:ext cx="138113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5</a:t>
            </a:r>
          </a:p>
        </p:txBody>
      </p:sp>
      <p:sp>
        <p:nvSpPr>
          <p:cNvPr id="687124" name="Text Box 20"/>
          <p:cNvSpPr txBox="1">
            <a:spLocks noChangeArrowheads="1"/>
          </p:cNvSpPr>
          <p:nvPr/>
        </p:nvSpPr>
        <p:spPr bwMode="auto">
          <a:xfrm>
            <a:off x="5222875" y="2462213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6</a:t>
            </a:r>
          </a:p>
        </p:txBody>
      </p:sp>
      <p:sp>
        <p:nvSpPr>
          <p:cNvPr id="687125" name="Text Box 21"/>
          <p:cNvSpPr txBox="1">
            <a:spLocks noChangeArrowheads="1"/>
          </p:cNvSpPr>
          <p:nvPr/>
        </p:nvSpPr>
        <p:spPr bwMode="auto">
          <a:xfrm>
            <a:off x="5780088" y="1947863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7</a:t>
            </a:r>
          </a:p>
        </p:txBody>
      </p:sp>
      <p:sp>
        <p:nvSpPr>
          <p:cNvPr id="687126" name="Text Box 22"/>
          <p:cNvSpPr txBox="1">
            <a:spLocks noChangeArrowheads="1"/>
          </p:cNvSpPr>
          <p:nvPr/>
        </p:nvSpPr>
        <p:spPr bwMode="auto">
          <a:xfrm>
            <a:off x="5651500" y="1628775"/>
            <a:ext cx="122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FF0000"/>
                </a:solidFill>
                <a:ea typeface="华文楷体" pitchFamily="2" charset="-122"/>
              </a:rPr>
              <a:t>发送窗口</a:t>
            </a:r>
          </a:p>
        </p:txBody>
      </p:sp>
      <p:sp>
        <p:nvSpPr>
          <p:cNvPr id="687127" name="Oval 23"/>
          <p:cNvSpPr>
            <a:spLocks noChangeArrowheads="1"/>
          </p:cNvSpPr>
          <p:nvPr/>
        </p:nvSpPr>
        <p:spPr bwMode="auto">
          <a:xfrm>
            <a:off x="5364163" y="4581525"/>
            <a:ext cx="1663700" cy="15382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87128" name="Line 24"/>
          <p:cNvSpPr>
            <a:spLocks noChangeShapeType="1"/>
          </p:cNvSpPr>
          <p:nvPr/>
        </p:nvSpPr>
        <p:spPr bwMode="auto">
          <a:xfrm>
            <a:off x="5500688" y="4708525"/>
            <a:ext cx="26035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29" name="Line 25"/>
          <p:cNvSpPr>
            <a:spLocks noChangeShapeType="1"/>
          </p:cNvSpPr>
          <p:nvPr/>
        </p:nvSpPr>
        <p:spPr bwMode="auto">
          <a:xfrm>
            <a:off x="6191250" y="4441825"/>
            <a:ext cx="4763" cy="1795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0" name="Line 26"/>
          <p:cNvSpPr>
            <a:spLocks noChangeShapeType="1"/>
          </p:cNvSpPr>
          <p:nvPr/>
        </p:nvSpPr>
        <p:spPr bwMode="auto">
          <a:xfrm>
            <a:off x="6191250" y="5318125"/>
            <a:ext cx="836613" cy="32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1" name="Line 27"/>
          <p:cNvSpPr>
            <a:spLocks noChangeShapeType="1"/>
          </p:cNvSpPr>
          <p:nvPr/>
        </p:nvSpPr>
        <p:spPr bwMode="auto">
          <a:xfrm flipH="1">
            <a:off x="6207125" y="4708525"/>
            <a:ext cx="684213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2" name="Line 28"/>
          <p:cNvSpPr>
            <a:spLocks noChangeShapeType="1"/>
          </p:cNvSpPr>
          <p:nvPr/>
        </p:nvSpPr>
        <p:spPr bwMode="auto">
          <a:xfrm>
            <a:off x="6196013" y="5992813"/>
            <a:ext cx="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3" name="Line 29"/>
          <p:cNvSpPr>
            <a:spLocks noChangeShapeType="1"/>
          </p:cNvSpPr>
          <p:nvPr/>
        </p:nvSpPr>
        <p:spPr bwMode="auto">
          <a:xfrm flipH="1">
            <a:off x="5500688" y="5768975"/>
            <a:ext cx="242887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4" name="Line 30"/>
          <p:cNvSpPr>
            <a:spLocks noChangeShapeType="1"/>
          </p:cNvSpPr>
          <p:nvPr/>
        </p:nvSpPr>
        <p:spPr bwMode="auto">
          <a:xfrm>
            <a:off x="5222875" y="5349875"/>
            <a:ext cx="280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5" name="Line 31"/>
          <p:cNvSpPr>
            <a:spLocks noChangeShapeType="1"/>
          </p:cNvSpPr>
          <p:nvPr/>
        </p:nvSpPr>
        <p:spPr bwMode="auto">
          <a:xfrm>
            <a:off x="6196013" y="5318125"/>
            <a:ext cx="708025" cy="690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36" name="Text Box 32"/>
          <p:cNvSpPr txBox="1">
            <a:spLocks noChangeArrowheads="1"/>
          </p:cNvSpPr>
          <p:nvPr/>
        </p:nvSpPr>
        <p:spPr bwMode="auto">
          <a:xfrm>
            <a:off x="6300788" y="472440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0</a:t>
            </a:r>
          </a:p>
        </p:txBody>
      </p:sp>
      <p:sp>
        <p:nvSpPr>
          <p:cNvPr id="687137" name="Text Box 33"/>
          <p:cNvSpPr txBox="1">
            <a:spLocks noChangeArrowheads="1"/>
          </p:cNvSpPr>
          <p:nvPr/>
        </p:nvSpPr>
        <p:spPr bwMode="auto">
          <a:xfrm>
            <a:off x="6659563" y="4941888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1</a:t>
            </a:r>
          </a:p>
        </p:txBody>
      </p:sp>
      <p:sp>
        <p:nvSpPr>
          <p:cNvPr id="687138" name="Text Box 34"/>
          <p:cNvSpPr txBox="1">
            <a:spLocks noChangeArrowheads="1"/>
          </p:cNvSpPr>
          <p:nvPr/>
        </p:nvSpPr>
        <p:spPr bwMode="auto">
          <a:xfrm>
            <a:off x="6661150" y="5373688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2</a:t>
            </a:r>
          </a:p>
        </p:txBody>
      </p:sp>
      <p:sp>
        <p:nvSpPr>
          <p:cNvPr id="687139" name="Text Box 35"/>
          <p:cNvSpPr txBox="1">
            <a:spLocks noChangeArrowheads="1"/>
          </p:cNvSpPr>
          <p:nvPr/>
        </p:nvSpPr>
        <p:spPr bwMode="auto">
          <a:xfrm>
            <a:off x="6372225" y="573405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3</a:t>
            </a:r>
          </a:p>
        </p:txBody>
      </p:sp>
      <p:sp>
        <p:nvSpPr>
          <p:cNvPr id="687140" name="Text Box 36"/>
          <p:cNvSpPr txBox="1">
            <a:spLocks noChangeArrowheads="1"/>
          </p:cNvSpPr>
          <p:nvPr/>
        </p:nvSpPr>
        <p:spPr bwMode="auto">
          <a:xfrm>
            <a:off x="5780088" y="6119813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4</a:t>
            </a:r>
          </a:p>
        </p:txBody>
      </p:sp>
      <p:sp>
        <p:nvSpPr>
          <p:cNvPr id="687141" name="Text Box 37"/>
          <p:cNvSpPr txBox="1">
            <a:spLocks noChangeArrowheads="1"/>
          </p:cNvSpPr>
          <p:nvPr/>
        </p:nvSpPr>
        <p:spPr bwMode="auto">
          <a:xfrm>
            <a:off x="5222875" y="5607050"/>
            <a:ext cx="13811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5</a:t>
            </a:r>
          </a:p>
        </p:txBody>
      </p:sp>
      <p:sp>
        <p:nvSpPr>
          <p:cNvPr id="687142" name="Text Box 38"/>
          <p:cNvSpPr txBox="1">
            <a:spLocks noChangeArrowheads="1"/>
          </p:cNvSpPr>
          <p:nvPr/>
        </p:nvSpPr>
        <p:spPr bwMode="auto">
          <a:xfrm>
            <a:off x="5222875" y="483870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6</a:t>
            </a:r>
          </a:p>
        </p:txBody>
      </p:sp>
      <p:sp>
        <p:nvSpPr>
          <p:cNvPr id="687143" name="Text Box 39"/>
          <p:cNvSpPr txBox="1">
            <a:spLocks noChangeArrowheads="1"/>
          </p:cNvSpPr>
          <p:nvPr/>
        </p:nvSpPr>
        <p:spPr bwMode="auto">
          <a:xfrm>
            <a:off x="5780088" y="432435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7</a:t>
            </a:r>
          </a:p>
        </p:txBody>
      </p:sp>
      <p:sp>
        <p:nvSpPr>
          <p:cNvPr id="687144" name="Text Box 40"/>
          <p:cNvSpPr txBox="1">
            <a:spLocks noChangeArrowheads="1"/>
          </p:cNvSpPr>
          <p:nvPr/>
        </p:nvSpPr>
        <p:spPr bwMode="auto">
          <a:xfrm>
            <a:off x="6732588" y="1844675"/>
            <a:ext cx="1655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noProof="1">
                <a:solidFill>
                  <a:srgbClr val="000000"/>
                </a:solidFill>
              </a:rPr>
              <a:t>ack_expected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87145" name="Line 41"/>
          <p:cNvSpPr>
            <a:spLocks noChangeShapeType="1"/>
          </p:cNvSpPr>
          <p:nvPr/>
        </p:nvSpPr>
        <p:spPr bwMode="auto">
          <a:xfrm flipH="1">
            <a:off x="6516688" y="213360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46" name="Text Box 42"/>
          <p:cNvSpPr txBox="1">
            <a:spLocks noChangeArrowheads="1"/>
          </p:cNvSpPr>
          <p:nvPr/>
        </p:nvSpPr>
        <p:spPr bwMode="auto">
          <a:xfrm>
            <a:off x="6732588" y="3644900"/>
            <a:ext cx="2411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noProof="1">
                <a:solidFill>
                  <a:srgbClr val="000000"/>
                </a:solidFill>
              </a:rPr>
              <a:t>next_frame_to_send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87147" name="Line 43"/>
          <p:cNvSpPr>
            <a:spLocks noChangeShapeType="1"/>
          </p:cNvSpPr>
          <p:nvPr/>
        </p:nvSpPr>
        <p:spPr bwMode="auto">
          <a:xfrm flipH="1" flipV="1">
            <a:off x="6443663" y="3502025"/>
            <a:ext cx="3603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48" name="Text Box 44"/>
          <p:cNvSpPr txBox="1">
            <a:spLocks noChangeArrowheads="1"/>
          </p:cNvSpPr>
          <p:nvPr/>
        </p:nvSpPr>
        <p:spPr bwMode="auto">
          <a:xfrm>
            <a:off x="7092950" y="2493963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zh-CN" sz="2000" b="1">
                <a:solidFill>
                  <a:srgbClr val="000000"/>
                </a:solidFill>
              </a:rPr>
              <a:t>窗口大小</a:t>
            </a:r>
            <a:endParaRPr lang="zh-CN" altLang="en-US" sz="2000" b="1">
              <a:solidFill>
                <a:srgbClr val="000000"/>
              </a:solidFill>
            </a:endParaRPr>
          </a:p>
          <a:p>
            <a:r>
              <a:rPr lang="en-US" altLang="en-US" sz="2000" b="1" noProof="1">
                <a:solidFill>
                  <a:srgbClr val="000000"/>
                </a:solidFill>
              </a:rPr>
              <a:t>nbuffered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87149" name="Text Box 45"/>
          <p:cNvSpPr txBox="1">
            <a:spLocks noChangeArrowheads="1"/>
          </p:cNvSpPr>
          <p:nvPr/>
        </p:nvSpPr>
        <p:spPr bwMode="auto">
          <a:xfrm>
            <a:off x="5651500" y="4005263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华文楷体" pitchFamily="2" charset="-122"/>
              </a:rPr>
              <a:t>接收窗口</a:t>
            </a:r>
          </a:p>
        </p:txBody>
      </p:sp>
      <p:sp>
        <p:nvSpPr>
          <p:cNvPr id="687150" name="Line 46"/>
          <p:cNvSpPr>
            <a:spLocks noChangeShapeType="1"/>
          </p:cNvSpPr>
          <p:nvPr/>
        </p:nvSpPr>
        <p:spPr bwMode="auto">
          <a:xfrm flipH="1">
            <a:off x="6516688" y="4581525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87151" name="Text Box 47"/>
          <p:cNvSpPr txBox="1">
            <a:spLocks noChangeArrowheads="1"/>
          </p:cNvSpPr>
          <p:nvPr/>
        </p:nvSpPr>
        <p:spPr bwMode="auto">
          <a:xfrm>
            <a:off x="6877050" y="4365625"/>
            <a:ext cx="2087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noProof="1">
                <a:solidFill>
                  <a:srgbClr val="000000"/>
                </a:solidFill>
              </a:rPr>
              <a:t>frame_expected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87152" name="Text Box 4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687153" name="Text Box 49"/>
          <p:cNvSpPr txBox="1">
            <a:spLocks noChangeArrowheads="1"/>
          </p:cNvSpPr>
          <p:nvPr/>
        </p:nvSpPr>
        <p:spPr bwMode="auto">
          <a:xfrm>
            <a:off x="4427538" y="6021388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noProof="1">
                <a:solidFill>
                  <a:srgbClr val="000000"/>
                </a:solidFill>
              </a:rPr>
              <a:t>too_far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87154" name="Line 50"/>
          <p:cNvSpPr>
            <a:spLocks noChangeShapeType="1"/>
          </p:cNvSpPr>
          <p:nvPr/>
        </p:nvSpPr>
        <p:spPr bwMode="auto">
          <a:xfrm flipV="1">
            <a:off x="5435600" y="5876925"/>
            <a:ext cx="43180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6</a:t>
            </a:r>
            <a:br>
              <a:rPr lang="en-US" altLang="zh-CN"/>
            </a:br>
            <a:r>
              <a:rPr lang="zh-CN" altLang="en-US" sz="2800"/>
              <a:t>（续）</a:t>
            </a:r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8154988" cy="4608512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while (true) 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{    wait_for_event(&amp;event);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noProof="1"/>
              <a:t> </a:t>
            </a:r>
            <a:r>
              <a:rPr lang="en-US" altLang="zh-CN" sz="1800" noProof="1"/>
              <a:t>    switch(event)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{    case network_layer_ready: </a:t>
            </a:r>
            <a:r>
              <a:rPr lang="zh-CN" altLang="zh-CN" sz="1800">
                <a:solidFill>
                  <a:srgbClr val="FF0000"/>
                </a:solidFill>
              </a:rPr>
              <a:t>发送数据处理</a:t>
            </a:r>
            <a:endParaRPr lang="zh-CN" altLang="en-US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case frame_arrival: </a:t>
            </a:r>
            <a:r>
              <a:rPr lang="zh-CN" altLang="zh-CN" sz="1800">
                <a:solidFill>
                  <a:srgbClr val="FF0000"/>
                </a:solidFill>
              </a:rPr>
              <a:t>帧到达处理</a:t>
            </a:r>
            <a:endParaRPr lang="zh-CN" altLang="en-US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case cksum_err:</a:t>
            </a:r>
            <a:r>
              <a:rPr lang="zh-CN" altLang="zh-CN" sz="1800">
                <a:solidFill>
                  <a:srgbClr val="FF0000"/>
                </a:solidFill>
              </a:rPr>
              <a:t>收到一个坏帧且没有发过</a:t>
            </a:r>
            <a:r>
              <a:rPr lang="en-US" altLang="zh-CN" sz="1800" noProof="1">
                <a:solidFill>
                  <a:srgbClr val="FF0000"/>
                </a:solidFill>
              </a:rPr>
              <a:t>nak</a:t>
            </a:r>
            <a:r>
              <a:rPr lang="zh-CN" altLang="zh-CN" sz="1800">
                <a:solidFill>
                  <a:srgbClr val="FF0000"/>
                </a:solidFill>
              </a:rPr>
              <a:t>，则发</a:t>
            </a:r>
            <a:r>
              <a:rPr lang="en-US" altLang="zh-CN" sz="1800" noProof="1">
                <a:solidFill>
                  <a:srgbClr val="FF0000"/>
                </a:solidFill>
              </a:rPr>
              <a:t>nak</a:t>
            </a:r>
            <a:endParaRPr lang="en-US" altLang="zh-CN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>
                <a:solidFill>
                  <a:srgbClr val="FF0000"/>
                </a:solidFill>
              </a:rPr>
              <a:t>               </a:t>
            </a:r>
            <a:r>
              <a:rPr lang="en-US" altLang="zh-CN" sz="1800">
                <a:solidFill>
                  <a:schemeClr val="tx1"/>
                </a:solidFill>
              </a:rPr>
              <a:t>if (no_nak) send_frame(</a:t>
            </a:r>
            <a:r>
              <a:rPr lang="en-US" altLang="zh-CN" sz="1800">
                <a:solidFill>
                  <a:srgbClr val="0000FF"/>
                </a:solidFill>
              </a:rPr>
              <a:t>nak</a:t>
            </a:r>
            <a:r>
              <a:rPr lang="en-US" altLang="zh-CN" sz="1800">
                <a:solidFill>
                  <a:schemeClr val="tx1"/>
                </a:solidFill>
              </a:rPr>
              <a:t>, 0, frame_expected, out_buf);</a:t>
            </a:r>
            <a:endParaRPr lang="zh-CN" altLang="en-US" sz="1800">
              <a:solidFill>
                <a:schemeClr val="tx1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case timeout: </a:t>
            </a:r>
            <a:r>
              <a:rPr lang="zh-CN" altLang="zh-CN" sz="1800">
                <a:solidFill>
                  <a:srgbClr val="FF0000"/>
                </a:solidFill>
              </a:rPr>
              <a:t>数据帧超时重发</a:t>
            </a:r>
            <a:endParaRPr lang="zh-CN" altLang="en-US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>
                <a:solidFill>
                  <a:srgbClr val="FF0000"/>
                </a:solidFill>
              </a:rPr>
              <a:t>               </a:t>
            </a:r>
            <a:r>
              <a:rPr lang="en-US" altLang="zh-CN" sz="1800">
                <a:solidFill>
                  <a:schemeClr val="tx1"/>
                </a:solidFill>
              </a:rPr>
              <a:t>send_frame(</a:t>
            </a:r>
            <a:r>
              <a:rPr lang="en-US" altLang="zh-CN" sz="1800">
                <a:solidFill>
                  <a:srgbClr val="0000FF"/>
                </a:solidFill>
              </a:rPr>
              <a:t>data</a:t>
            </a:r>
            <a:r>
              <a:rPr lang="en-US" altLang="zh-CN" sz="1800">
                <a:solidFill>
                  <a:schemeClr val="tx1"/>
                </a:solidFill>
              </a:rPr>
              <a:t>, oldest_frame, frame_expected, out_buf); </a:t>
            </a:r>
            <a:endParaRPr lang="zh-CN" altLang="en-US" sz="1800">
              <a:solidFill>
                <a:schemeClr val="tx1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/>
              <a:t>           </a:t>
            </a:r>
            <a:r>
              <a:rPr lang="en-US" altLang="zh-CN" sz="1800" noProof="1"/>
              <a:t>case </a:t>
            </a:r>
            <a:r>
              <a:rPr lang="en-US" altLang="en-US" sz="1800" noProof="1"/>
              <a:t>ack_timeout</a:t>
            </a:r>
            <a:r>
              <a:rPr lang="en-US" altLang="zh-CN" sz="1800" noProof="1"/>
              <a:t>: </a:t>
            </a:r>
            <a:r>
              <a:rPr lang="zh-CN" altLang="zh-CN" sz="1800">
                <a:solidFill>
                  <a:srgbClr val="FF0000"/>
                </a:solidFill>
              </a:rPr>
              <a:t>确认定时器超时，发一单独的</a:t>
            </a:r>
            <a:r>
              <a:rPr lang="en-US" altLang="zh-CN" sz="1800" noProof="1">
                <a:solidFill>
                  <a:srgbClr val="FF0000"/>
                </a:solidFill>
              </a:rPr>
              <a:t>ack</a:t>
            </a:r>
            <a:endParaRPr lang="en-US" altLang="zh-CN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>
                <a:solidFill>
                  <a:srgbClr val="FF0000"/>
                </a:solidFill>
              </a:rPr>
              <a:t>               </a:t>
            </a:r>
            <a:r>
              <a:rPr lang="en-US" altLang="zh-CN" sz="1800">
                <a:solidFill>
                  <a:schemeClr val="tx1"/>
                </a:solidFill>
              </a:rPr>
              <a:t>send_frame(</a:t>
            </a:r>
            <a:r>
              <a:rPr lang="en-US" altLang="zh-CN" sz="1800">
                <a:solidFill>
                  <a:srgbClr val="0000FF"/>
                </a:solidFill>
              </a:rPr>
              <a:t>ack</a:t>
            </a:r>
            <a:r>
              <a:rPr lang="en-US" altLang="zh-CN" sz="1800">
                <a:solidFill>
                  <a:schemeClr val="tx1"/>
                </a:solidFill>
              </a:rPr>
              <a:t>,0,frame_expected, out_buf);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>
                <a:solidFill>
                  <a:schemeClr val="tx1"/>
                </a:solidFill>
              </a:rPr>
              <a:t>     }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if (nbuffered &lt;NR_BUFS)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enable_network_layer();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else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disable_network_layer();  }  }</a:t>
            </a:r>
            <a:endParaRPr lang="zh-CN" altLang="en-US" sz="1800"/>
          </a:p>
        </p:txBody>
      </p:sp>
      <p:sp>
        <p:nvSpPr>
          <p:cNvPr id="68813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813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noProof="1"/>
              <a:t>network_layer_ready</a:t>
            </a:r>
            <a:endParaRPr lang="zh-CN" altLang="en-US" sz="4000">
              <a:latin typeface="隶书" pitchFamily="49" charset="-122"/>
            </a:endParaRP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2400" dirty="0" err="1">
                <a:solidFill>
                  <a:schemeClr val="tx1"/>
                </a:solidFill>
              </a:rPr>
              <a:t>nbuffered</a:t>
            </a:r>
            <a:r>
              <a:rPr lang="en-US" altLang="zh-CN" sz="2400" dirty="0">
                <a:solidFill>
                  <a:schemeClr val="tx1"/>
                </a:solidFill>
              </a:rPr>
              <a:t> = </a:t>
            </a:r>
            <a:r>
              <a:rPr lang="en-US" altLang="zh-CN" sz="2400" dirty="0" err="1">
                <a:solidFill>
                  <a:schemeClr val="tx1"/>
                </a:solidFill>
              </a:rPr>
              <a:t>nbuffered</a:t>
            </a:r>
            <a:r>
              <a:rPr lang="en-US" altLang="zh-CN" sz="2400" dirty="0">
                <a:solidFill>
                  <a:schemeClr val="tx1"/>
                </a:solidFill>
              </a:rPr>
              <a:t> + 1;	  </a:t>
            </a:r>
            <a:r>
              <a:rPr lang="en-US" altLang="zh-CN" sz="2400" dirty="0">
                <a:solidFill>
                  <a:srgbClr val="FF0000"/>
                </a:solidFill>
              </a:rPr>
              <a:t>/* </a:t>
            </a:r>
            <a:r>
              <a:rPr lang="zh-CN" altLang="en-US" sz="2400" dirty="0">
                <a:solidFill>
                  <a:srgbClr val="FF0000"/>
                </a:solidFill>
              </a:rPr>
              <a:t>扩展发送窗口 *</a:t>
            </a:r>
            <a:r>
              <a:rPr lang="en-US" altLang="zh-CN" sz="2400" dirty="0">
                <a:solidFill>
                  <a:srgbClr val="FF0000"/>
                </a:solidFill>
              </a:rPr>
              <a:t>/</a:t>
            </a:r>
            <a:r>
              <a:rPr lang="en-US" altLang="zh-CN" sz="2400" dirty="0">
                <a:solidFill>
                  <a:schemeClr val="tx1"/>
                </a:solidFill>
              </a:rPr>
              <a:t>                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/* </a:t>
            </a:r>
            <a:r>
              <a:rPr lang="zh-CN" altLang="en-US" sz="2400" dirty="0">
                <a:solidFill>
                  <a:srgbClr val="FF0000"/>
                </a:solidFill>
              </a:rPr>
              <a:t>从网络层取新的分组 *</a:t>
            </a:r>
            <a:r>
              <a:rPr lang="en-US" altLang="zh-CN" sz="2400" dirty="0">
                <a:solidFill>
                  <a:srgbClr val="FF0000"/>
                </a:solidFill>
              </a:rPr>
              <a:t>/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 err="1" smtClean="0">
                <a:solidFill>
                  <a:schemeClr val="tx1"/>
                </a:solidFill>
              </a:rPr>
              <a:t>from_network_layer</a:t>
            </a:r>
            <a:r>
              <a:rPr lang="en-US" altLang="zh-CN" sz="2400" dirty="0">
                <a:solidFill>
                  <a:schemeClr val="tx1"/>
                </a:solidFill>
              </a:rPr>
              <a:t>(&amp;</a:t>
            </a:r>
            <a:r>
              <a:rPr lang="en-US" altLang="zh-CN" sz="2400" dirty="0" err="1">
                <a:solidFill>
                  <a:schemeClr val="tx1"/>
                </a:solidFill>
              </a:rPr>
              <a:t>out_buf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</a:rPr>
              <a:t>            [</a:t>
            </a:r>
            <a:r>
              <a:rPr lang="en-US" altLang="zh-CN" sz="2400" dirty="0" err="1">
                <a:solidFill>
                  <a:schemeClr val="tx1"/>
                </a:solidFill>
              </a:rPr>
              <a:t>next_frame_to_send</a:t>
            </a:r>
            <a:r>
              <a:rPr lang="en-US" altLang="zh-CN" sz="2400" dirty="0">
                <a:solidFill>
                  <a:schemeClr val="tx1"/>
                </a:solidFill>
              </a:rPr>
              <a:t> % NR_BUFS]); </a:t>
            </a:r>
          </a:p>
          <a:p>
            <a:pPr marL="0" indent="0">
              <a:buNone/>
            </a:pPr>
            <a:r>
              <a:rPr lang="en-US" altLang="zh-CN" sz="2400" dirty="0">
                <a:solidFill>
                  <a:srgbClr val="FF0000"/>
                </a:solidFill>
              </a:rPr>
              <a:t>/* </a:t>
            </a:r>
            <a:r>
              <a:rPr lang="zh-CN" altLang="en-US" sz="2400" dirty="0">
                <a:solidFill>
                  <a:srgbClr val="FF0000"/>
                </a:solidFill>
              </a:rPr>
              <a:t>发送数据帧 *</a:t>
            </a:r>
            <a:r>
              <a:rPr lang="en-US" altLang="zh-CN" sz="2400" dirty="0">
                <a:solidFill>
                  <a:srgbClr val="FF0000"/>
                </a:solidFill>
              </a:rPr>
              <a:t>/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 err="1" smtClean="0">
                <a:solidFill>
                  <a:schemeClr val="tx1"/>
                </a:solidFill>
              </a:rPr>
              <a:t>send_frame</a:t>
            </a:r>
            <a:r>
              <a:rPr lang="en-US" altLang="zh-CN" sz="2400" dirty="0" smtClean="0">
                <a:solidFill>
                  <a:schemeClr val="tx1"/>
                </a:solidFill>
              </a:rPr>
              <a:t>(data</a:t>
            </a:r>
            <a:r>
              <a:rPr lang="en-US" altLang="zh-CN" sz="2400" dirty="0">
                <a:solidFill>
                  <a:schemeClr val="tx1"/>
                </a:solidFill>
              </a:rPr>
              <a:t>, </a:t>
            </a:r>
            <a:r>
              <a:rPr lang="en-US" altLang="zh-CN" sz="2400" dirty="0" err="1">
                <a:solidFill>
                  <a:schemeClr val="tx1"/>
                </a:solidFill>
              </a:rPr>
              <a:t>next_frame_to_send</a:t>
            </a:r>
            <a:r>
              <a:rPr lang="en-US" altLang="zh-CN" sz="2400" dirty="0">
                <a:solidFill>
                  <a:schemeClr val="tx1"/>
                </a:solidFill>
              </a:rPr>
              <a:t>,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</a:rPr>
              <a:t>                           </a:t>
            </a:r>
            <a:r>
              <a:rPr lang="en-US" altLang="zh-CN" sz="2400" dirty="0" err="1">
                <a:solidFill>
                  <a:schemeClr val="tx1"/>
                </a:solidFill>
              </a:rPr>
              <a:t>frame_expected</a:t>
            </a:r>
            <a:r>
              <a:rPr lang="en-US" altLang="zh-CN" sz="2400" dirty="0">
                <a:solidFill>
                  <a:schemeClr val="tx1"/>
                </a:solidFill>
              </a:rPr>
              <a:t>, </a:t>
            </a:r>
            <a:r>
              <a:rPr lang="en-US" altLang="zh-CN" sz="2400" dirty="0" err="1">
                <a:solidFill>
                  <a:schemeClr val="tx1"/>
                </a:solidFill>
              </a:rPr>
              <a:t>out_buf</a:t>
            </a:r>
            <a:r>
              <a:rPr lang="en-US" altLang="zh-CN" sz="2400" dirty="0">
                <a:solidFill>
                  <a:schemeClr val="tx1"/>
                </a:solidFill>
              </a:rPr>
              <a:t>);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 err="1" smtClean="0">
                <a:solidFill>
                  <a:schemeClr val="tx1"/>
                </a:solidFill>
              </a:rPr>
              <a:t>inc</a:t>
            </a:r>
            <a:r>
              <a:rPr lang="en-US" altLang="zh-CN" sz="2400" dirty="0" smtClean="0">
                <a:solidFill>
                  <a:schemeClr val="tx1"/>
                </a:solidFill>
              </a:rPr>
              <a:t>(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next_frame_to_send</a:t>
            </a:r>
            <a:r>
              <a:rPr lang="en-US" altLang="zh-CN" sz="2400" dirty="0" smtClean="0">
                <a:solidFill>
                  <a:schemeClr val="tx1"/>
                </a:solidFill>
              </a:rPr>
              <a:t>);      </a:t>
            </a:r>
            <a:r>
              <a:rPr lang="en-US" altLang="zh-CN" sz="2400" dirty="0">
                <a:solidFill>
                  <a:srgbClr val="FF0000"/>
                </a:solidFill>
              </a:rPr>
              <a:t>/* </a:t>
            </a:r>
            <a:r>
              <a:rPr lang="zh-CN" altLang="en-US" sz="2400" dirty="0">
                <a:solidFill>
                  <a:srgbClr val="FF0000"/>
                </a:solidFill>
              </a:rPr>
              <a:t>发送窗口的上限</a:t>
            </a:r>
            <a:r>
              <a:rPr lang="en-US" altLang="zh-CN" sz="2400" dirty="0">
                <a:solidFill>
                  <a:srgbClr val="FF0000"/>
                </a:solidFill>
              </a:rPr>
              <a:t>+1 </a:t>
            </a:r>
            <a:r>
              <a:rPr lang="en-US" altLang="zh-CN" sz="2400" dirty="0" smtClean="0">
                <a:solidFill>
                  <a:srgbClr val="FF0000"/>
                </a:solidFill>
              </a:rPr>
              <a:t>*/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</a:rPr>
              <a:t>b</a:t>
            </a:r>
            <a:r>
              <a:rPr lang="en-US" altLang="zh-CN" sz="2400" dirty="0" smtClean="0">
                <a:solidFill>
                  <a:schemeClr val="tx1"/>
                </a:solidFill>
              </a:rPr>
              <a:t>reak</a:t>
            </a:r>
            <a:r>
              <a:rPr lang="zh-CN" altLang="en-US" sz="2400" dirty="0">
                <a:solidFill>
                  <a:schemeClr val="tx1"/>
                </a:solidFill>
              </a:rPr>
              <a:t>；</a:t>
            </a:r>
          </a:p>
        </p:txBody>
      </p:sp>
      <p:sp>
        <p:nvSpPr>
          <p:cNvPr id="68915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8915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数据成帧</a:t>
            </a:r>
          </a:p>
        </p:txBody>
      </p:sp>
      <p:sp>
        <p:nvSpPr>
          <p:cNvPr id="53453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345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zh-CN" altLang="en-US">
                <a:solidFill>
                  <a:srgbClr val="FC0404"/>
                </a:solidFill>
              </a:rPr>
              <a:t>目的</a:t>
            </a:r>
          </a:p>
          <a:p>
            <a:pPr lvl="1">
              <a:lnSpc>
                <a:spcPct val="105000"/>
              </a:lnSpc>
            </a:pPr>
            <a:r>
              <a:rPr lang="zh-CN" altLang="en-US"/>
              <a:t>将物理层来的比特流组合成数据链路层的数据帧。</a:t>
            </a:r>
          </a:p>
          <a:p>
            <a:pPr>
              <a:lnSpc>
                <a:spcPct val="105000"/>
              </a:lnSpc>
            </a:pPr>
            <a:r>
              <a:rPr lang="zh-CN" altLang="en-US">
                <a:solidFill>
                  <a:srgbClr val="FC0404"/>
                </a:solidFill>
              </a:rPr>
              <a:t>方法</a:t>
            </a:r>
          </a:p>
          <a:p>
            <a:pPr lvl="1">
              <a:lnSpc>
                <a:spcPct val="105000"/>
              </a:lnSpc>
            </a:pPr>
            <a:r>
              <a:rPr lang="zh-CN" altLang="en-US">
                <a:hlinkClick r:id="rId5" action="ppaction://hlinksldjump"/>
              </a:rPr>
              <a:t>字节计数法</a:t>
            </a:r>
            <a:endParaRPr lang="zh-CN" altLang="en-US"/>
          </a:p>
          <a:p>
            <a:pPr lvl="1">
              <a:lnSpc>
                <a:spcPct val="105000"/>
              </a:lnSpc>
            </a:pPr>
            <a:r>
              <a:rPr lang="zh-CN" altLang="en-US">
                <a:hlinkClick r:id="rId6" action="ppaction://hlinksldjump"/>
              </a:rPr>
              <a:t>使用字符填充的首尾定界符法</a:t>
            </a:r>
            <a:endParaRPr lang="zh-CN" altLang="en-US"/>
          </a:p>
          <a:p>
            <a:pPr lvl="1">
              <a:lnSpc>
                <a:spcPct val="105000"/>
              </a:lnSpc>
            </a:pPr>
            <a:r>
              <a:rPr lang="zh-CN" altLang="en-US">
                <a:hlinkClick r:id="rId7" action="ppaction://hlinksldjump"/>
              </a:rPr>
              <a:t>使用比特填充的首尾定界符法</a:t>
            </a:r>
            <a:endParaRPr lang="zh-CN" altLang="en-US"/>
          </a:p>
          <a:p>
            <a:pPr lvl="1">
              <a:lnSpc>
                <a:spcPct val="105000"/>
              </a:lnSpc>
            </a:pPr>
            <a:r>
              <a:rPr lang="zh-CN" altLang="en-US">
                <a:hlinkClick r:id="rId8" action="ppaction://hlinksldjump"/>
              </a:rPr>
              <a:t>违法编码法</a:t>
            </a:r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noProof="1"/>
              <a:t>frame_arrival</a:t>
            </a:r>
            <a:endParaRPr lang="zh-CN" altLang="en-US">
              <a:latin typeface="隶书" pitchFamily="49" charset="-122"/>
            </a:endParaRPr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from_physical_layer(&amp;r);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if (r.kind == data)      </a:t>
            </a:r>
            <a:r>
              <a:rPr lang="zh-CN" altLang="zh-CN" sz="1800">
                <a:solidFill>
                  <a:srgbClr val="FF0000"/>
                </a:solidFill>
              </a:rPr>
              <a:t>处理数据帧</a:t>
            </a:r>
            <a:endParaRPr lang="zh-CN" altLang="en-US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{  if ((r.seq != frame_expected) &amp;&amp; no_nak)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send_frame(nak, 0, frame_expected, out_buf); 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else start_ack_timer();  </a:t>
            </a:r>
            <a:r>
              <a:rPr lang="zh-CN" altLang="zh-CN" sz="1800">
                <a:solidFill>
                  <a:srgbClr val="FF0000"/>
                </a:solidFill>
              </a:rPr>
              <a:t>如序号错则发</a:t>
            </a:r>
            <a:r>
              <a:rPr lang="en-US" altLang="zh-CN" sz="1800" noProof="1">
                <a:solidFill>
                  <a:srgbClr val="FF0000"/>
                </a:solidFill>
              </a:rPr>
              <a:t>nak</a:t>
            </a:r>
            <a:r>
              <a:rPr lang="zh-CN" altLang="zh-CN" sz="1800">
                <a:solidFill>
                  <a:srgbClr val="FF0000"/>
                </a:solidFill>
              </a:rPr>
              <a:t>，否则启动确认定时器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if (between(frame_expected, r.seq, too_far) &amp;&amp;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(arrived[r.seq%NR_BUFS] == false))  </a:t>
            </a:r>
            <a:r>
              <a:rPr lang="zh-CN" altLang="zh-CN" sz="1800">
                <a:solidFill>
                  <a:srgbClr val="FF0000"/>
                </a:solidFill>
              </a:rPr>
              <a:t>如序号落在接收窗口内则接收</a:t>
            </a:r>
            <a:endParaRPr lang="zh-CN" altLang="en-US" sz="180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{   arrived[r.seq % NR_BUFS] = true;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in_buf[r.seq % NR_BUFS] = r.info;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while (arrived[frame_expected % NR_BUFS]) 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/>
              <a:t>        </a:t>
            </a:r>
            <a:r>
              <a:rPr lang="zh-CN" altLang="en-US" sz="1800">
                <a:solidFill>
                  <a:srgbClr val="FF0000"/>
                </a:solidFill>
              </a:rPr>
              <a:t>如顺序正确，则交网络层，调整参数，启动确认定时器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{   to_network_layer(&amp;in_buf[frame_expected % NR_BUFS]);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 no_nak = true;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 arrived[frame_expected % NR_BUFS] = false;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 inc(frame_expected);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 inc(too_far);</a:t>
            </a:r>
            <a:endParaRPr lang="en-US" altLang="zh-CN" sz="180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1800" noProof="1"/>
              <a:t>            start_ack_timer();  }   }   }</a:t>
            </a:r>
            <a:endParaRPr lang="zh-CN" altLang="en-US" sz="1800"/>
          </a:p>
        </p:txBody>
      </p:sp>
      <p:sp>
        <p:nvSpPr>
          <p:cNvPr id="69018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0183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7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noProof="1"/>
              <a:t>frame_arrival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zh-CN" altLang="zh-CN" sz="2800"/>
              <a:t>（续）</a:t>
            </a:r>
            <a:endParaRPr lang="zh-CN" altLang="en-US" sz="2800"/>
          </a:p>
        </p:txBody>
      </p:sp>
      <p:sp>
        <p:nvSpPr>
          <p:cNvPr id="69120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1262" name="Text Box 6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8</a:t>
            </a:r>
          </a:p>
        </p:txBody>
      </p:sp>
      <p:sp>
        <p:nvSpPr>
          <p:cNvPr id="691263" name="Rectangle 6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400">
                <a:solidFill>
                  <a:srgbClr val="FF0000"/>
                </a:solidFill>
              </a:rPr>
              <a:t>处理</a:t>
            </a:r>
            <a:r>
              <a:rPr lang="en-US" altLang="zh-CN" sz="2400">
                <a:solidFill>
                  <a:srgbClr val="FF0000"/>
                </a:solidFill>
              </a:rPr>
              <a:t>nak</a:t>
            </a:r>
            <a:r>
              <a:rPr lang="zh-CN" altLang="en-US" sz="2400">
                <a:solidFill>
                  <a:srgbClr val="FF0000"/>
                </a:solidFill>
              </a:rPr>
              <a:t>帧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if ((r.kind==nak) &amp;&amp; between(ack_expected,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(r.ack+1)%(MAX_SEQ+1),next_frame_to_send))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send_frame(data, (r.ack+1) % (MAX_SEQ + 1), 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                    frame_expected, out_buf);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400">
                <a:solidFill>
                  <a:srgbClr val="FF0000"/>
                </a:solidFill>
              </a:rPr>
              <a:t>处理</a:t>
            </a:r>
            <a:r>
              <a:rPr lang="en-US" altLang="zh-CN" sz="2400">
                <a:solidFill>
                  <a:srgbClr val="FF0000"/>
                </a:solidFill>
              </a:rPr>
              <a:t>ack</a:t>
            </a:r>
            <a:r>
              <a:rPr lang="zh-CN" altLang="en-US" sz="2400">
                <a:solidFill>
                  <a:srgbClr val="FF0000"/>
                </a:solidFill>
              </a:rPr>
              <a:t>帧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while (between(ack_expected, r.ack, 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                           next_frame_to_send)) 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{    nbuffered = nbuffered - 1;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stop_timer(ack_expected % NR_BUFS);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inc(ack_expected);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}	</a:t>
            </a:r>
            <a:endParaRPr lang="zh-CN" altLang="en-US" sz="240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/>
              <a:t>协议</a:t>
            </a:r>
            <a:r>
              <a:rPr lang="zh-CN" altLang="zh-CN" noProof="1"/>
              <a:t>6</a:t>
            </a:r>
            <a:r>
              <a:rPr lang="zh-CN" altLang="zh-CN"/>
              <a:t>更具有实用性</a:t>
            </a:r>
            <a:endParaRPr lang="zh-CN" altLang="en-US" sz="3200"/>
          </a:p>
        </p:txBody>
      </p:sp>
      <p:sp>
        <p:nvSpPr>
          <p:cNvPr id="69734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7348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9</a:t>
            </a:r>
          </a:p>
        </p:txBody>
      </p:sp>
      <p:sp>
        <p:nvSpPr>
          <p:cNvPr id="6973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 dirty="0"/>
              <a:t>协议</a:t>
            </a:r>
            <a:r>
              <a:rPr lang="en-US" altLang="zh-CN" sz="2400" dirty="0"/>
              <a:t>6</a:t>
            </a:r>
            <a:r>
              <a:rPr lang="zh-CN" altLang="en-US" sz="2400" dirty="0"/>
              <a:t>中：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400" dirty="0"/>
              <a:t>     </a:t>
            </a:r>
            <a:r>
              <a:rPr lang="zh-CN" altLang="en-US" sz="2400" dirty="0">
                <a:solidFill>
                  <a:srgbClr val="FF0000"/>
                </a:solidFill>
              </a:rPr>
              <a:t>发送窗口</a:t>
            </a:r>
            <a:r>
              <a:rPr lang="en-US" altLang="zh-CN" sz="2400" dirty="0">
                <a:solidFill>
                  <a:srgbClr val="FF0000"/>
                </a:solidFill>
              </a:rPr>
              <a:t>=</a:t>
            </a:r>
            <a:r>
              <a:rPr lang="zh-CN" altLang="en-US" sz="2400" dirty="0">
                <a:solidFill>
                  <a:srgbClr val="FF0000"/>
                </a:solidFill>
              </a:rPr>
              <a:t>接收窗口</a:t>
            </a:r>
            <a:r>
              <a:rPr lang="en-US" altLang="zh-CN" sz="2400" dirty="0">
                <a:solidFill>
                  <a:srgbClr val="FF0000"/>
                </a:solidFill>
              </a:rPr>
              <a:t>= ( MAX_SEQ+1) / 2</a:t>
            </a:r>
          </a:p>
          <a:p>
            <a:pPr>
              <a:lnSpc>
                <a:spcPct val="120000"/>
              </a:lnSpc>
            </a:pPr>
            <a:r>
              <a:rPr lang="zh-CN" altLang="en-US" sz="2400" dirty="0"/>
              <a:t>协议</a:t>
            </a:r>
            <a:r>
              <a:rPr lang="en-US" altLang="zh-CN" sz="2400" dirty="0"/>
              <a:t>6</a:t>
            </a:r>
            <a:r>
              <a:rPr lang="zh-CN" altLang="en-US" sz="2400" dirty="0"/>
              <a:t>中：增加了</a:t>
            </a:r>
            <a:r>
              <a:rPr lang="zh-CN" altLang="en-US" sz="2400" dirty="0">
                <a:solidFill>
                  <a:srgbClr val="FF0000"/>
                </a:solidFill>
              </a:rPr>
              <a:t>否定确认</a:t>
            </a:r>
            <a:r>
              <a:rPr lang="en-US" altLang="zh-CN" sz="2400" dirty="0" err="1">
                <a:solidFill>
                  <a:srgbClr val="FF0000"/>
                </a:solidFill>
              </a:rPr>
              <a:t>nak</a:t>
            </a:r>
            <a:r>
              <a:rPr lang="zh-CN" altLang="en-US" sz="2400" dirty="0"/>
              <a:t>，当收到一个错帧，或收到一个非期望的帧，则发送</a:t>
            </a:r>
            <a:r>
              <a:rPr lang="en-US" altLang="zh-CN" sz="2400" dirty="0" err="1"/>
              <a:t>nak</a:t>
            </a:r>
            <a:r>
              <a:rPr lang="zh-CN" altLang="en-US" sz="2400" dirty="0"/>
              <a:t>帧。</a:t>
            </a:r>
          </a:p>
          <a:p>
            <a:pPr>
              <a:lnSpc>
                <a:spcPct val="120000"/>
              </a:lnSpc>
            </a:pPr>
            <a:r>
              <a:rPr lang="zh-CN" altLang="en-US" sz="2400" dirty="0"/>
              <a:t>协议</a:t>
            </a:r>
            <a:r>
              <a:rPr lang="en-US" altLang="zh-CN" sz="2400" dirty="0"/>
              <a:t>6</a:t>
            </a:r>
            <a:r>
              <a:rPr lang="zh-CN" altLang="en-US" sz="2400" dirty="0"/>
              <a:t>中：增加了一个</a:t>
            </a:r>
            <a:r>
              <a:rPr lang="zh-CN" altLang="en-US" sz="2400" dirty="0">
                <a:solidFill>
                  <a:srgbClr val="FF0000"/>
                </a:solidFill>
              </a:rPr>
              <a:t>确认定时器</a:t>
            </a:r>
            <a:r>
              <a:rPr lang="zh-CN" altLang="en-US" sz="2400" dirty="0"/>
              <a:t>，当收到一个正确的帧，而反向没有可捎带确认的数据帧</a:t>
            </a:r>
            <a:r>
              <a:rPr lang="zh-CN" altLang="en-US" sz="2400" dirty="0" smtClean="0"/>
              <a:t>，则启动</a:t>
            </a:r>
            <a:r>
              <a:rPr lang="zh-CN" altLang="en-US" sz="2400" dirty="0">
                <a:solidFill>
                  <a:schemeClr val="tx1"/>
                </a:solidFill>
              </a:rPr>
              <a:t>确认</a:t>
            </a:r>
            <a:r>
              <a:rPr lang="zh-CN" altLang="en-US" sz="2400" dirty="0" smtClean="0">
                <a:solidFill>
                  <a:schemeClr val="tx1"/>
                </a:solidFill>
              </a:rPr>
              <a:t>定时器等待；如果在等待时间内来了数据帧则捎带确认；如果等待</a:t>
            </a:r>
            <a:r>
              <a:rPr lang="zh-CN" altLang="en-US" sz="2400" dirty="0" smtClean="0"/>
              <a:t>超时了还没有等到数据帧，</a:t>
            </a:r>
            <a:r>
              <a:rPr lang="zh-CN" altLang="en-US" sz="2400" dirty="0"/>
              <a:t>则立即发送一个单独的</a:t>
            </a:r>
            <a:r>
              <a:rPr lang="en-US" altLang="zh-CN" sz="2400" dirty="0" err="1"/>
              <a:t>ack</a:t>
            </a:r>
            <a:r>
              <a:rPr lang="zh-CN" altLang="en-US" sz="2400" dirty="0"/>
              <a:t>帧。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协议效率分析</a:t>
            </a:r>
          </a:p>
        </p:txBody>
      </p:sp>
      <p:pic>
        <p:nvPicPr>
          <p:cNvPr id="622598" name="Picture 6" descr="j0232133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5613" y="2943225"/>
            <a:ext cx="2068512" cy="2122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260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2636838"/>
            <a:ext cx="3903662" cy="28797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画出协议</a:t>
            </a:r>
            <a:r>
              <a:rPr lang="en-US" altLang="zh-CN"/>
              <a:t>4</a:t>
            </a:r>
            <a:r>
              <a:rPr lang="zh-CN" altLang="en-US"/>
              <a:t>、</a:t>
            </a:r>
            <a:r>
              <a:rPr lang="en-US" altLang="zh-CN"/>
              <a:t>5</a:t>
            </a:r>
            <a:r>
              <a:rPr lang="zh-CN" altLang="en-US"/>
              <a:t>和</a:t>
            </a:r>
            <a:r>
              <a:rPr lang="en-US" altLang="zh-CN"/>
              <a:t>6</a:t>
            </a:r>
            <a:r>
              <a:rPr lang="zh-CN" altLang="en-US"/>
              <a:t>的程序流程图；</a:t>
            </a:r>
          </a:p>
          <a:p>
            <a:pPr>
              <a:lnSpc>
                <a:spcPct val="150000"/>
              </a:lnSpc>
            </a:pPr>
            <a:r>
              <a:rPr lang="zh-CN" altLang="en-US"/>
              <a:t>分析协议</a:t>
            </a:r>
            <a:r>
              <a:rPr lang="en-US" altLang="zh-CN"/>
              <a:t>4</a:t>
            </a:r>
            <a:r>
              <a:rPr lang="zh-CN" altLang="en-US"/>
              <a:t>、</a:t>
            </a:r>
            <a:r>
              <a:rPr lang="en-US" altLang="zh-CN"/>
              <a:t>5</a:t>
            </a:r>
            <a:r>
              <a:rPr lang="zh-CN" altLang="en-US"/>
              <a:t>和</a:t>
            </a:r>
            <a:r>
              <a:rPr lang="en-US" altLang="zh-CN"/>
              <a:t>6</a:t>
            </a:r>
            <a:r>
              <a:rPr lang="zh-CN" altLang="en-US"/>
              <a:t>的效率。</a:t>
            </a:r>
          </a:p>
        </p:txBody>
      </p:sp>
      <p:sp>
        <p:nvSpPr>
          <p:cNvPr id="622597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2599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课堂练习</a:t>
            </a:r>
          </a:p>
        </p:txBody>
      </p:sp>
      <p:sp>
        <p:nvSpPr>
          <p:cNvPr id="69427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4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zh-CN" altLang="en-US" sz="2300" dirty="0"/>
              <a:t>       假设</a:t>
            </a:r>
            <a:r>
              <a:rPr lang="en-US" altLang="zh-CN" sz="2300" dirty="0"/>
              <a:t>A</a:t>
            </a:r>
            <a:r>
              <a:rPr lang="zh-CN" altLang="en-US" sz="2300" dirty="0"/>
              <a:t>站和</a:t>
            </a:r>
            <a:r>
              <a:rPr lang="en-US" altLang="zh-CN" sz="2300" dirty="0"/>
              <a:t>B</a:t>
            </a:r>
            <a:r>
              <a:rPr lang="zh-CN" altLang="en-US" sz="2300" dirty="0"/>
              <a:t>站之间的半双工数据帧传输使用滑动窗口进行流量控制和差错控制，帧序号位数为</a:t>
            </a:r>
            <a:r>
              <a:rPr lang="en-US" altLang="zh-CN" sz="2300" dirty="0"/>
              <a:t>3</a:t>
            </a:r>
            <a:r>
              <a:rPr lang="zh-CN" altLang="en-US" sz="2300" dirty="0"/>
              <a:t>，设</a:t>
            </a:r>
            <a:r>
              <a:rPr lang="en-US" altLang="zh-CN" sz="2300" dirty="0"/>
              <a:t>A</a:t>
            </a:r>
            <a:r>
              <a:rPr lang="zh-CN" altLang="en-US" sz="2300" dirty="0"/>
              <a:t>站有</a:t>
            </a:r>
            <a:r>
              <a:rPr lang="en-US" altLang="zh-CN" sz="2300" dirty="0"/>
              <a:t>10</a:t>
            </a:r>
            <a:r>
              <a:rPr lang="zh-CN" altLang="en-US" sz="2300" dirty="0"/>
              <a:t>个数据帧要发送，</a:t>
            </a:r>
            <a:r>
              <a:rPr lang="en-US" altLang="zh-CN" sz="2300" dirty="0"/>
              <a:t>B</a:t>
            </a:r>
            <a:r>
              <a:rPr lang="zh-CN" altLang="en-US" sz="2300" dirty="0"/>
              <a:t>站有</a:t>
            </a:r>
            <a:r>
              <a:rPr lang="en-US" altLang="zh-CN" sz="2300" dirty="0"/>
              <a:t>4</a:t>
            </a:r>
            <a:r>
              <a:rPr lang="zh-CN" altLang="en-US" sz="2300" dirty="0"/>
              <a:t>个数据帧要发送，使用选择重传</a:t>
            </a:r>
            <a:r>
              <a:rPr lang="en-US" altLang="zh-CN" sz="2300" dirty="0"/>
              <a:t>ARQ</a:t>
            </a:r>
            <a:r>
              <a:rPr lang="zh-CN" altLang="en-US" sz="2300" dirty="0"/>
              <a:t>协议，帧的确认尽量使用捎带</a:t>
            </a:r>
            <a:r>
              <a:rPr lang="zh-CN" altLang="en-US" sz="2300" dirty="0" smtClean="0"/>
              <a:t>确认和累计</a:t>
            </a:r>
            <a:r>
              <a:rPr lang="zh-CN" altLang="en-US" sz="2300" dirty="0"/>
              <a:t>确认</a:t>
            </a:r>
            <a:r>
              <a:rPr lang="zh-CN" altLang="en-US" sz="2300" dirty="0" smtClean="0"/>
              <a:t>，</a:t>
            </a:r>
            <a:r>
              <a:rPr lang="zh-CN" altLang="en-US" sz="2300" dirty="0"/>
              <a:t>若没有数据帧，可用</a:t>
            </a:r>
            <a:r>
              <a:rPr lang="en-US" altLang="zh-CN" sz="2300" dirty="0"/>
              <a:t>ACK</a:t>
            </a:r>
            <a:r>
              <a:rPr lang="zh-CN" altLang="en-US" sz="2300" dirty="0"/>
              <a:t>进行单独确认，用</a:t>
            </a:r>
            <a:r>
              <a:rPr lang="en-US" altLang="zh-CN" sz="2300" dirty="0"/>
              <a:t>NAK</a:t>
            </a:r>
            <a:r>
              <a:rPr lang="zh-CN" altLang="en-US" sz="2300" dirty="0"/>
              <a:t>进行单独否认。假定没有超时和帧丢失，发送窗口和接收窗口均从序号</a:t>
            </a:r>
            <a:r>
              <a:rPr lang="en-US" altLang="zh-CN" sz="2300" dirty="0"/>
              <a:t>0</a:t>
            </a:r>
            <a:r>
              <a:rPr lang="zh-CN" altLang="en-US" sz="2300" dirty="0"/>
              <a:t>开始。帧的格式为：（帧类型，发送序号，确认序号）。发送序号或确认序号如果没有意义，可用</a:t>
            </a:r>
            <a:r>
              <a:rPr lang="en-US" altLang="zh-CN" sz="2300" dirty="0"/>
              <a:t>N</a:t>
            </a:r>
            <a:r>
              <a:rPr lang="zh-CN" altLang="en-US" sz="2300" dirty="0"/>
              <a:t>表示；确认序号指出下一个希望接收的数据帧序号。请在后图所示的情况中填写带下划线的空白处（若没有帧，则帧类型为</a:t>
            </a:r>
            <a:r>
              <a:rPr lang="en-US" altLang="zh-CN" sz="2300" dirty="0"/>
              <a:t>NONE</a:t>
            </a:r>
            <a:r>
              <a:rPr lang="zh-CN" altLang="en-US" sz="2300" dirty="0"/>
              <a:t>）。</a:t>
            </a:r>
          </a:p>
        </p:txBody>
      </p:sp>
      <p:sp>
        <p:nvSpPr>
          <p:cNvPr id="69427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课堂练习</a:t>
            </a:r>
          </a:p>
        </p:txBody>
      </p:sp>
      <p:sp>
        <p:nvSpPr>
          <p:cNvPr id="69529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530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pic>
        <p:nvPicPr>
          <p:cNvPr id="6953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628775"/>
            <a:ext cx="3846512" cy="48244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协议描述和验证</a:t>
            </a:r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目的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由于实际使用的协议非常复杂，需有形式化的和数学的方法来验证协议的正确性。</a:t>
            </a:r>
          </a:p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协议描述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用描述语言描述协议实体的信息交互规则、格式和相关定义。</a:t>
            </a:r>
          </a:p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协议验证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用数学方法证实协议描述不存在逻辑错误（例如，死锁）。</a:t>
            </a:r>
          </a:p>
        </p:txBody>
      </p:sp>
      <p:sp>
        <p:nvSpPr>
          <p:cNvPr id="628742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8743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两种基本方法</a:t>
            </a:r>
          </a:p>
        </p:txBody>
      </p:sp>
      <p:sp>
        <p:nvSpPr>
          <p:cNvPr id="69837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83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68538" y="2924175"/>
            <a:ext cx="4267200" cy="2087563"/>
          </a:xfrm>
        </p:spPr>
        <p:txBody>
          <a:bodyPr/>
          <a:lstStyle/>
          <a:p>
            <a:r>
              <a:rPr lang="zh-CN" altLang="en-US">
                <a:hlinkClick r:id="rId5" action="ppaction://hlinksldjump"/>
              </a:rPr>
              <a:t>有限状态机</a:t>
            </a:r>
            <a:r>
              <a:rPr lang="zh-CN" altLang="en-US"/>
              <a:t>（</a:t>
            </a:r>
            <a:r>
              <a:rPr lang="en-US" altLang="zh-CN"/>
              <a:t>FSM</a:t>
            </a:r>
            <a:r>
              <a:rPr lang="zh-CN" altLang="en-US"/>
              <a:t>） </a:t>
            </a:r>
          </a:p>
          <a:p>
            <a:endParaRPr lang="en-US" altLang="zh-CN"/>
          </a:p>
          <a:p>
            <a:r>
              <a:rPr lang="en-US" altLang="zh-CN">
                <a:hlinkClick r:id="rId6" action="ppaction://hlinksldjump"/>
              </a:rPr>
              <a:t>Petri</a:t>
            </a:r>
            <a:r>
              <a:rPr lang="zh-CN" altLang="en-US">
                <a:hlinkClick r:id="rId6" action="ppaction://hlinksldjump"/>
              </a:rPr>
              <a:t>网 </a:t>
            </a:r>
            <a:endParaRPr lang="en-US" altLang="zh-CN"/>
          </a:p>
        </p:txBody>
      </p:sp>
      <p:sp>
        <p:nvSpPr>
          <p:cNvPr id="69837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引  入</a:t>
            </a:r>
          </a:p>
        </p:txBody>
      </p:sp>
      <p:sp>
        <p:nvSpPr>
          <p:cNvPr id="69939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993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>
                <a:solidFill>
                  <a:srgbClr val="FF0000"/>
                </a:solidFill>
              </a:rPr>
              <a:t>现象</a:t>
            </a:r>
          </a:p>
          <a:p>
            <a:pPr lvl="1">
              <a:lnSpc>
                <a:spcPct val="115000"/>
              </a:lnSpc>
            </a:pPr>
            <a:r>
              <a:rPr lang="zh-CN" altLang="en-US"/>
              <a:t>自然界中我们认为连续或模拟的东西，实际上，大多是一些单独或离散的事件的集合，例如：电影。</a:t>
            </a:r>
          </a:p>
          <a:p>
            <a:pPr>
              <a:lnSpc>
                <a:spcPct val="115000"/>
              </a:lnSpc>
            </a:pPr>
            <a:r>
              <a:rPr lang="zh-CN" altLang="en-US">
                <a:solidFill>
                  <a:srgbClr val="FF0000"/>
                </a:solidFill>
              </a:rPr>
              <a:t>引出</a:t>
            </a:r>
          </a:p>
          <a:p>
            <a:pPr lvl="1">
              <a:lnSpc>
                <a:spcPct val="115000"/>
              </a:lnSpc>
            </a:pPr>
            <a:r>
              <a:rPr lang="zh-CN" altLang="en-US"/>
              <a:t>一个协议（算法）可看成一系列的状态，每个状态全部</a:t>
            </a:r>
            <a:r>
              <a:rPr lang="en-US" altLang="zh-CN"/>
              <a:t>/</a:t>
            </a:r>
            <a:r>
              <a:rPr lang="zh-CN" altLang="en-US"/>
              <a:t>部分地由那个时刻程序变量的值来定义。</a:t>
            </a:r>
          </a:p>
        </p:txBody>
      </p:sp>
      <p:sp>
        <p:nvSpPr>
          <p:cNvPr id="69939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华文新魏" pitchFamily="2" charset="-122"/>
              </a:rPr>
              <a:t>FSM</a:t>
            </a:r>
            <a:r>
              <a:rPr lang="zh-CN" altLang="en-US"/>
              <a:t>构成的要素</a:t>
            </a:r>
          </a:p>
        </p:txBody>
      </p:sp>
      <p:sp>
        <p:nvSpPr>
          <p:cNvPr id="70144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FF0000"/>
                </a:solidFill>
              </a:rPr>
              <a:t>协议机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通信的一方称为协议机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协议机任何时刻总处在某一特定状态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FF0000"/>
                </a:solidFill>
              </a:rPr>
              <a:t>状态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协议机状态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信道状态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FF0000"/>
                </a:solidFill>
              </a:rPr>
              <a:t>状态变迁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变迁是引起一种状态变迁到另一种状态的事件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系统存在一个初始状态</a:t>
            </a:r>
          </a:p>
        </p:txBody>
      </p:sp>
      <p:sp>
        <p:nvSpPr>
          <p:cNvPr id="70144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字节计数法</a:t>
            </a:r>
          </a:p>
        </p:txBody>
      </p:sp>
      <p:sp>
        <p:nvSpPr>
          <p:cNvPr id="54272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27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400" dirty="0" smtClean="0">
                <a:solidFill>
                  <a:srgbClr val="FC0404"/>
                </a:solidFill>
              </a:rPr>
              <a:t>思想：</a:t>
            </a:r>
            <a:r>
              <a:rPr lang="zh-CN" altLang="en-US" sz="2400" dirty="0" smtClean="0"/>
              <a:t>采用</a:t>
            </a:r>
            <a:r>
              <a:rPr lang="zh-CN" altLang="en-US" sz="2400" dirty="0"/>
              <a:t>一个特定的字符（例如：</a:t>
            </a:r>
            <a:r>
              <a:rPr lang="en-US" altLang="zh-CN" sz="2400" dirty="0">
                <a:solidFill>
                  <a:srgbClr val="0000FF"/>
                </a:solidFill>
              </a:rPr>
              <a:t>SOH</a:t>
            </a:r>
            <a:r>
              <a:rPr lang="zh-CN" altLang="en-US" sz="2400" dirty="0"/>
              <a:t>）来表示一帧的开始，并以一个专门的字段</a:t>
            </a:r>
            <a:r>
              <a:rPr lang="zh-CN" altLang="en-US" sz="2400" dirty="0" smtClean="0"/>
              <a:t>（</a:t>
            </a:r>
            <a:r>
              <a:rPr lang="en-US" altLang="zh-CN" sz="2400" dirty="0" smtClean="0">
                <a:solidFill>
                  <a:srgbClr val="0000FF"/>
                </a:solidFill>
              </a:rPr>
              <a:t>Count</a:t>
            </a:r>
            <a:r>
              <a:rPr lang="zh-CN" altLang="en-US" sz="2400" dirty="0"/>
              <a:t>）来表示帧内的字节数。</a:t>
            </a:r>
          </a:p>
          <a:p>
            <a:r>
              <a:rPr lang="zh-CN" altLang="en-US" sz="2400" dirty="0" smtClean="0">
                <a:solidFill>
                  <a:srgbClr val="FC0404"/>
                </a:solidFill>
              </a:rPr>
              <a:t>例子：</a:t>
            </a:r>
            <a:r>
              <a:rPr lang="en-US" altLang="zh-CN" sz="2400" dirty="0" smtClean="0">
                <a:solidFill>
                  <a:schemeClr val="tx1"/>
                </a:solidFill>
              </a:rPr>
              <a:t>DEC</a:t>
            </a:r>
            <a:r>
              <a:rPr lang="zh-CN" altLang="en-US" sz="2400" dirty="0" smtClean="0">
                <a:solidFill>
                  <a:schemeClr val="tx1"/>
                </a:solidFill>
              </a:rPr>
              <a:t>公司的</a:t>
            </a:r>
            <a:r>
              <a:rPr lang="en-US" altLang="zh-CN" sz="2400" dirty="0" smtClean="0">
                <a:solidFill>
                  <a:schemeClr val="tx1"/>
                </a:solidFill>
              </a:rPr>
              <a:t>DDCMP</a:t>
            </a:r>
            <a:r>
              <a:rPr lang="zh-CN" altLang="en-US" sz="2400" dirty="0" smtClean="0">
                <a:solidFill>
                  <a:schemeClr val="tx1"/>
                </a:solidFill>
              </a:rPr>
              <a:t>（数字数据通信报文协议）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endParaRPr lang="en-US" altLang="zh-CN" sz="2400" dirty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</a:endParaRPr>
          </a:p>
          <a:p>
            <a:r>
              <a:rPr lang="zh-CN" altLang="en-US" sz="2400" dirty="0" smtClean="0">
                <a:solidFill>
                  <a:srgbClr val="FC0404"/>
                </a:solidFill>
              </a:rPr>
              <a:t>缺点</a:t>
            </a:r>
            <a:endParaRPr lang="zh-CN" altLang="en-US" sz="2400" dirty="0">
              <a:solidFill>
                <a:srgbClr val="FC0404"/>
              </a:solidFill>
            </a:endParaRPr>
          </a:p>
          <a:p>
            <a:pPr lvl="1"/>
            <a:r>
              <a:rPr lang="en-US" altLang="zh-CN" sz="2400" dirty="0" smtClean="0"/>
              <a:t>Count</a:t>
            </a:r>
            <a:r>
              <a:rPr lang="zh-CN" altLang="en-US" sz="2400" dirty="0"/>
              <a:t>字段发生差错，将失去帧边界划分的</a:t>
            </a:r>
            <a:r>
              <a:rPr lang="zh-CN" altLang="en-US" sz="2400" dirty="0" smtClean="0"/>
              <a:t>依据；</a:t>
            </a:r>
            <a:endParaRPr lang="zh-CN" altLang="en-US" sz="2400" dirty="0"/>
          </a:p>
          <a:p>
            <a:pPr lvl="1"/>
            <a:r>
              <a:rPr lang="zh-CN" altLang="en-US" sz="2400" dirty="0"/>
              <a:t>所用的特定字符依赖于所采用的字符编码集，不利于兼容性。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825204"/>
              </p:ext>
            </p:extLst>
          </p:nvPr>
        </p:nvGraphicFramePr>
        <p:xfrm>
          <a:off x="1331647" y="3772405"/>
          <a:ext cx="727280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089"/>
                <a:gridCol w="808089"/>
                <a:gridCol w="808089"/>
                <a:gridCol w="808089"/>
                <a:gridCol w="808089"/>
                <a:gridCol w="808089"/>
                <a:gridCol w="808089"/>
                <a:gridCol w="808089"/>
                <a:gridCol w="8080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SOH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Count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Flag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</a:rPr>
                        <a:t>Ack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</a:rPr>
                        <a:t>Seg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tx1"/>
                          </a:solidFill>
                        </a:rPr>
                        <a:t>Addr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CRC1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CRC2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6" y="3433851"/>
            <a:ext cx="324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6" y="342900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14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52" y="344563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2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95940" y="344563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8" y="3445635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6" y="3449408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2204" y="3449408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16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8388" y="3449408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4252" y="344940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8~131064</a:t>
            </a:r>
            <a:endParaRPr lang="zh-CN" altLang="en-US" sz="1600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4" y="3433851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</a:rPr>
              <a:t>bit</a:t>
            </a:r>
            <a:endParaRPr lang="zh-CN" altLang="en-US" sz="1600" b="1" dirty="0">
              <a:latin typeface="+mn-lt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协议的四元组模型 </a:t>
            </a:r>
          </a:p>
        </p:txBody>
      </p:sp>
      <p:sp>
        <p:nvSpPr>
          <p:cNvPr id="70246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/>
              <a:t>    FSM</a:t>
            </a:r>
            <a:r>
              <a:rPr lang="zh-CN" altLang="en-US" sz="2800"/>
              <a:t>可将协议表示成形式化的四元组模型：</a:t>
            </a:r>
          </a:p>
          <a:p>
            <a:pPr algn="ctr"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>
                <a:solidFill>
                  <a:srgbClr val="FF0000"/>
                </a:solidFill>
              </a:rPr>
              <a:t>&lt;S</a:t>
            </a:r>
            <a:r>
              <a:rPr lang="zh-CN" altLang="en-US" sz="2800">
                <a:solidFill>
                  <a:srgbClr val="FF0000"/>
                </a:solidFill>
              </a:rPr>
              <a:t>，</a:t>
            </a:r>
            <a:r>
              <a:rPr lang="en-US" altLang="zh-CN" sz="2800">
                <a:solidFill>
                  <a:srgbClr val="FF0000"/>
                </a:solidFill>
              </a:rPr>
              <a:t>M</a:t>
            </a:r>
            <a:r>
              <a:rPr lang="zh-CN" altLang="en-US" sz="2800">
                <a:solidFill>
                  <a:srgbClr val="FF0000"/>
                </a:solidFill>
              </a:rPr>
              <a:t>，</a:t>
            </a:r>
            <a:r>
              <a:rPr lang="en-US" altLang="zh-CN" sz="2800">
                <a:solidFill>
                  <a:srgbClr val="FF0000"/>
                </a:solidFill>
              </a:rPr>
              <a:t>I</a:t>
            </a:r>
            <a:r>
              <a:rPr lang="zh-CN" altLang="en-US" sz="2800">
                <a:solidFill>
                  <a:srgbClr val="FF0000"/>
                </a:solidFill>
              </a:rPr>
              <a:t>，</a:t>
            </a:r>
            <a:r>
              <a:rPr lang="en-US" altLang="zh-CN" sz="2800">
                <a:solidFill>
                  <a:srgbClr val="FF0000"/>
                </a:solidFill>
              </a:rPr>
              <a:t>T&gt;</a:t>
            </a:r>
            <a:endParaRPr lang="zh-CN" altLang="en-US" sz="280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800"/>
              <a:t>   其中：</a:t>
            </a: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S</a:t>
            </a:r>
            <a:r>
              <a:rPr lang="zh-CN" altLang="en-US" sz="2800"/>
              <a:t>：是进程和信道可能进入状态的集合</a:t>
            </a: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M</a:t>
            </a:r>
            <a:r>
              <a:rPr lang="zh-CN" altLang="en-US" sz="2800"/>
              <a:t>：是能在信道上进行交换的帧的集合</a:t>
            </a: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I</a:t>
            </a:r>
            <a:r>
              <a:rPr lang="zh-CN" altLang="en-US" sz="2800"/>
              <a:t>：是进程初始状态的集合</a:t>
            </a:r>
          </a:p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T</a:t>
            </a:r>
            <a:r>
              <a:rPr lang="zh-CN" altLang="en-US" sz="2800"/>
              <a:t>：是状态之间进行变迁的集合</a:t>
            </a:r>
          </a:p>
        </p:txBody>
      </p:sp>
      <p:sp>
        <p:nvSpPr>
          <p:cNvPr id="70246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有限状态机的描述和验证</a:t>
            </a:r>
          </a:p>
        </p:txBody>
      </p:sp>
      <p:sp>
        <p:nvSpPr>
          <p:cNvPr id="70349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34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39088" cy="6477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描述</a:t>
            </a:r>
            <a:r>
              <a:rPr lang="zh-CN" altLang="en-US" sz="2400" dirty="0">
                <a:solidFill>
                  <a:schemeClr val="tx1"/>
                </a:solidFill>
              </a:rPr>
              <a:t>：</a:t>
            </a:r>
            <a:r>
              <a:rPr lang="zh-CN" altLang="en-US" sz="2400" dirty="0">
                <a:solidFill>
                  <a:srgbClr val="0000FF"/>
                </a:solidFill>
              </a:rPr>
              <a:t>状态图法</a:t>
            </a:r>
            <a:r>
              <a:rPr lang="zh-CN" altLang="en-US" sz="2400" dirty="0">
                <a:solidFill>
                  <a:schemeClr val="tx1"/>
                </a:solidFill>
              </a:rPr>
              <a:t>、</a:t>
            </a:r>
            <a:r>
              <a:rPr lang="zh-CN" altLang="en-US" sz="2400" dirty="0"/>
              <a:t>矩阵法和列表法。</a:t>
            </a:r>
          </a:p>
        </p:txBody>
      </p:sp>
      <p:sp>
        <p:nvSpPr>
          <p:cNvPr id="703493" name="Oval 5"/>
          <p:cNvSpPr>
            <a:spLocks noChangeArrowheads="1"/>
          </p:cNvSpPr>
          <p:nvPr/>
        </p:nvSpPr>
        <p:spPr bwMode="auto">
          <a:xfrm>
            <a:off x="2555875" y="2616200"/>
            <a:ext cx="792163" cy="627063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latin typeface="Arial" charset="0"/>
              </a:rPr>
              <a:t>S1</a:t>
            </a:r>
          </a:p>
        </p:txBody>
      </p:sp>
      <p:sp>
        <p:nvSpPr>
          <p:cNvPr id="703494" name="Oval 6"/>
          <p:cNvSpPr>
            <a:spLocks noChangeArrowheads="1"/>
          </p:cNvSpPr>
          <p:nvPr/>
        </p:nvSpPr>
        <p:spPr bwMode="auto">
          <a:xfrm>
            <a:off x="4787900" y="2636838"/>
            <a:ext cx="792163" cy="627062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latin typeface="Arial" charset="0"/>
              </a:rPr>
              <a:t>S2</a:t>
            </a:r>
          </a:p>
        </p:txBody>
      </p:sp>
      <p:sp>
        <p:nvSpPr>
          <p:cNvPr id="703495" name="Oval 7"/>
          <p:cNvSpPr>
            <a:spLocks noChangeArrowheads="1"/>
          </p:cNvSpPr>
          <p:nvPr/>
        </p:nvSpPr>
        <p:spPr bwMode="auto">
          <a:xfrm>
            <a:off x="7019925" y="2636838"/>
            <a:ext cx="792163" cy="627062"/>
          </a:xfrm>
          <a:prstGeom prst="ellipse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latin typeface="Arial" charset="0"/>
              </a:rPr>
              <a:t>S3</a:t>
            </a:r>
          </a:p>
        </p:txBody>
      </p:sp>
      <p:sp>
        <p:nvSpPr>
          <p:cNvPr id="703496" name="Oval 8"/>
          <p:cNvSpPr>
            <a:spLocks noChangeArrowheads="1"/>
          </p:cNvSpPr>
          <p:nvPr/>
        </p:nvSpPr>
        <p:spPr bwMode="auto">
          <a:xfrm>
            <a:off x="2555875" y="4581525"/>
            <a:ext cx="792163" cy="627063"/>
          </a:xfrm>
          <a:prstGeom prst="ellipse">
            <a:avLst/>
          </a:prstGeom>
          <a:solidFill>
            <a:schemeClr val="accent1"/>
          </a:solidFill>
          <a:ln w="19050" algn="ctr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latin typeface="Arial" charset="0"/>
              </a:rPr>
              <a:t>S4</a:t>
            </a:r>
          </a:p>
        </p:txBody>
      </p:sp>
      <p:sp>
        <p:nvSpPr>
          <p:cNvPr id="703497" name="Oval 9"/>
          <p:cNvSpPr>
            <a:spLocks noChangeArrowheads="1"/>
          </p:cNvSpPr>
          <p:nvPr/>
        </p:nvSpPr>
        <p:spPr bwMode="auto">
          <a:xfrm>
            <a:off x="4787900" y="4652963"/>
            <a:ext cx="792163" cy="627062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solidFill>
                  <a:schemeClr val="bg1"/>
                </a:solidFill>
                <a:latin typeface="Arial" charset="0"/>
              </a:rPr>
              <a:t>S5</a:t>
            </a:r>
          </a:p>
        </p:txBody>
      </p:sp>
      <p:sp>
        <p:nvSpPr>
          <p:cNvPr id="703498" name="Oval 10"/>
          <p:cNvSpPr>
            <a:spLocks noChangeArrowheads="1"/>
          </p:cNvSpPr>
          <p:nvPr/>
        </p:nvSpPr>
        <p:spPr bwMode="auto">
          <a:xfrm>
            <a:off x="7019925" y="4652963"/>
            <a:ext cx="792163" cy="627062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>
                <a:solidFill>
                  <a:schemeClr val="bg1"/>
                </a:solidFill>
                <a:latin typeface="Arial" charset="0"/>
              </a:rPr>
              <a:t>S6</a:t>
            </a:r>
          </a:p>
        </p:txBody>
      </p:sp>
      <p:sp>
        <p:nvSpPr>
          <p:cNvPr id="703499" name="Line 11"/>
          <p:cNvSpPr>
            <a:spLocks noChangeShapeType="1"/>
          </p:cNvSpPr>
          <p:nvPr/>
        </p:nvSpPr>
        <p:spPr bwMode="auto">
          <a:xfrm>
            <a:off x="3348038" y="2930525"/>
            <a:ext cx="1439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0" name="Line 12"/>
          <p:cNvSpPr>
            <a:spLocks noChangeShapeType="1"/>
          </p:cNvSpPr>
          <p:nvPr/>
        </p:nvSpPr>
        <p:spPr bwMode="auto">
          <a:xfrm>
            <a:off x="5580063" y="2930525"/>
            <a:ext cx="1439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1" name="Line 13"/>
          <p:cNvSpPr>
            <a:spLocks noChangeShapeType="1"/>
          </p:cNvSpPr>
          <p:nvPr/>
        </p:nvSpPr>
        <p:spPr bwMode="auto">
          <a:xfrm>
            <a:off x="2938463" y="3241675"/>
            <a:ext cx="0" cy="133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2" name="Line 14"/>
          <p:cNvSpPr>
            <a:spLocks noChangeShapeType="1"/>
          </p:cNvSpPr>
          <p:nvPr/>
        </p:nvSpPr>
        <p:spPr bwMode="auto">
          <a:xfrm>
            <a:off x="5180013" y="3259138"/>
            <a:ext cx="0" cy="1398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3" name="Line 15"/>
          <p:cNvSpPr>
            <a:spLocks noChangeShapeType="1"/>
          </p:cNvSpPr>
          <p:nvPr/>
        </p:nvSpPr>
        <p:spPr bwMode="auto">
          <a:xfrm>
            <a:off x="7402513" y="3259138"/>
            <a:ext cx="0" cy="1398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4" name="Line 16"/>
          <p:cNvSpPr>
            <a:spLocks noChangeShapeType="1"/>
          </p:cNvSpPr>
          <p:nvPr/>
        </p:nvSpPr>
        <p:spPr bwMode="auto">
          <a:xfrm>
            <a:off x="3275013" y="3146425"/>
            <a:ext cx="1657350" cy="1584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5" name="Line 17"/>
          <p:cNvSpPr>
            <a:spLocks noChangeShapeType="1"/>
          </p:cNvSpPr>
          <p:nvPr/>
        </p:nvSpPr>
        <p:spPr bwMode="auto">
          <a:xfrm flipV="1">
            <a:off x="3275013" y="3217863"/>
            <a:ext cx="1657350" cy="1512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6" name="Line 18"/>
          <p:cNvSpPr>
            <a:spLocks noChangeShapeType="1"/>
          </p:cNvSpPr>
          <p:nvPr/>
        </p:nvSpPr>
        <p:spPr bwMode="auto">
          <a:xfrm>
            <a:off x="5580063" y="4873625"/>
            <a:ext cx="1439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7" name="Line 19"/>
          <p:cNvSpPr>
            <a:spLocks noChangeShapeType="1"/>
          </p:cNvSpPr>
          <p:nvPr/>
        </p:nvSpPr>
        <p:spPr bwMode="auto">
          <a:xfrm flipH="1">
            <a:off x="5580063" y="5089525"/>
            <a:ext cx="1439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3508" name="Text Box 20"/>
          <p:cNvSpPr txBox="1">
            <a:spLocks noChangeArrowheads="1"/>
          </p:cNvSpPr>
          <p:nvPr/>
        </p:nvSpPr>
        <p:spPr bwMode="auto">
          <a:xfrm>
            <a:off x="1187450" y="2687638"/>
            <a:ext cx="1439863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n-ea"/>
                <a:ea typeface="+mn-ea"/>
              </a:rPr>
              <a:t>初始状态</a:t>
            </a:r>
          </a:p>
        </p:txBody>
      </p:sp>
      <p:sp>
        <p:nvSpPr>
          <p:cNvPr id="703509" name="Text Box 21"/>
          <p:cNvSpPr txBox="1">
            <a:spLocks noChangeArrowheads="1"/>
          </p:cNvSpPr>
          <p:nvPr/>
        </p:nvSpPr>
        <p:spPr bwMode="auto">
          <a:xfrm>
            <a:off x="5291138" y="3192463"/>
            <a:ext cx="8636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n-ea"/>
                <a:ea typeface="+mn-ea"/>
              </a:rPr>
              <a:t>状态</a:t>
            </a:r>
          </a:p>
        </p:txBody>
      </p:sp>
      <p:sp>
        <p:nvSpPr>
          <p:cNvPr id="703510" name="Text Box 22"/>
          <p:cNvSpPr txBox="1">
            <a:spLocks noChangeArrowheads="1"/>
          </p:cNvSpPr>
          <p:nvPr/>
        </p:nvSpPr>
        <p:spPr bwMode="auto">
          <a:xfrm>
            <a:off x="5580063" y="2425700"/>
            <a:ext cx="15113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n-ea"/>
                <a:ea typeface="+mn-ea"/>
              </a:rPr>
              <a:t>状态变迁</a:t>
            </a:r>
          </a:p>
        </p:txBody>
      </p:sp>
      <p:sp>
        <p:nvSpPr>
          <p:cNvPr id="703511" name="Text Box 23"/>
          <p:cNvSpPr txBox="1">
            <a:spLocks noChangeArrowheads="1"/>
          </p:cNvSpPr>
          <p:nvPr/>
        </p:nvSpPr>
        <p:spPr bwMode="auto">
          <a:xfrm>
            <a:off x="5867400" y="4416425"/>
            <a:ext cx="863600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n-ea"/>
                <a:ea typeface="+mn-ea"/>
              </a:rPr>
              <a:t>死锁</a:t>
            </a:r>
          </a:p>
        </p:txBody>
      </p:sp>
      <p:sp>
        <p:nvSpPr>
          <p:cNvPr id="703514" name="Rectangle 26"/>
          <p:cNvSpPr>
            <a:spLocks noChangeArrowheads="1"/>
          </p:cNvSpPr>
          <p:nvPr/>
        </p:nvSpPr>
        <p:spPr bwMode="auto">
          <a:xfrm>
            <a:off x="900113" y="5445125"/>
            <a:ext cx="777557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32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6"/>
              </a:buBlip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7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验证</a:t>
            </a:r>
            <a:r>
              <a:rPr lang="zh-CN" altLang="en-US" sz="2400">
                <a:solidFill>
                  <a:schemeClr val="tx1"/>
                </a:solidFill>
              </a:rPr>
              <a:t>：</a:t>
            </a:r>
            <a:r>
              <a:rPr lang="zh-CN" altLang="en-US" sz="2400">
                <a:solidFill>
                  <a:srgbClr val="0000FF"/>
                </a:solidFill>
              </a:rPr>
              <a:t>可达性分析</a:t>
            </a:r>
            <a:r>
              <a:rPr lang="zh-CN" altLang="en-US" sz="2400">
                <a:solidFill>
                  <a:schemeClr val="tx1"/>
                </a:solidFill>
              </a:rPr>
              <a:t>（利用图论的可传递闭包计算，发现协议中可能的潜在错误，如状态遗漏、死锁等）</a:t>
            </a:r>
          </a:p>
        </p:txBody>
      </p:sp>
      <p:sp>
        <p:nvSpPr>
          <p:cNvPr id="703515" name="Text Box 2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例</a:t>
            </a:r>
            <a:r>
              <a:rPr lang="en-US" altLang="zh-CN" sz="4000">
                <a:latin typeface="隶书" pitchFamily="49" charset="-122"/>
              </a:rPr>
              <a:t>:</a:t>
            </a:r>
            <a:r>
              <a:rPr lang="zh-CN" altLang="en-US" sz="4000"/>
              <a:t>半双工停</a:t>
            </a:r>
            <a:r>
              <a:rPr lang="en-US" altLang="zh-CN" sz="4000"/>
              <a:t>-</a:t>
            </a:r>
            <a:r>
              <a:rPr lang="zh-CN" altLang="en-US" sz="4000"/>
              <a:t>等协议分析</a:t>
            </a:r>
          </a:p>
        </p:txBody>
      </p:sp>
      <p:sp>
        <p:nvSpPr>
          <p:cNvPr id="7045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4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5300663"/>
            <a:ext cx="7958138" cy="11525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1800">
                <a:solidFill>
                  <a:srgbClr val="FF0000"/>
                </a:solidFill>
              </a:rPr>
              <a:t>三元组状态变量</a:t>
            </a:r>
            <a:r>
              <a:rPr lang="zh-CN" altLang="en-US" sz="1800"/>
              <a:t>：</a:t>
            </a:r>
            <a:r>
              <a:rPr lang="zh-CN" altLang="en-US" sz="1800">
                <a:solidFill>
                  <a:srgbClr val="0000FF"/>
                </a:solidFill>
              </a:rPr>
              <a:t>发送方状态</a:t>
            </a:r>
            <a:r>
              <a:rPr lang="zh-CN" altLang="en-US" sz="1800"/>
              <a:t>（发送的帧号）、</a:t>
            </a:r>
            <a:r>
              <a:rPr lang="zh-CN" altLang="en-US" sz="1800">
                <a:solidFill>
                  <a:srgbClr val="0000FF"/>
                </a:solidFill>
              </a:rPr>
              <a:t>接收方状态</a:t>
            </a:r>
            <a:r>
              <a:rPr lang="zh-CN" altLang="en-US" sz="1800"/>
              <a:t>（希望接收的帧号）、</a:t>
            </a:r>
            <a:r>
              <a:rPr lang="zh-CN" altLang="en-US" sz="1800">
                <a:solidFill>
                  <a:srgbClr val="0000FF"/>
                </a:solidFill>
              </a:rPr>
              <a:t>信道状态</a:t>
            </a:r>
            <a:r>
              <a:rPr lang="zh-CN" altLang="en-US" sz="1800"/>
              <a:t>；其中，发送方和接收方状态都有两种状态：帧</a:t>
            </a:r>
            <a:r>
              <a:rPr lang="en-US" altLang="zh-CN" sz="1800"/>
              <a:t>0</a:t>
            </a:r>
            <a:r>
              <a:rPr lang="zh-CN" altLang="en-US" sz="1800"/>
              <a:t>、帧</a:t>
            </a:r>
            <a:r>
              <a:rPr lang="en-US" altLang="zh-CN" sz="1800"/>
              <a:t>1</a:t>
            </a:r>
            <a:r>
              <a:rPr lang="zh-CN" altLang="en-US" sz="1800"/>
              <a:t>；信道有四种状态：帧</a:t>
            </a:r>
            <a:r>
              <a:rPr lang="en-US" altLang="zh-CN" sz="1800"/>
              <a:t>0</a:t>
            </a:r>
            <a:r>
              <a:rPr lang="zh-CN" altLang="en-US" sz="1800"/>
              <a:t>、帧</a:t>
            </a:r>
            <a:r>
              <a:rPr lang="en-US" altLang="zh-CN" sz="1800"/>
              <a:t>1</a:t>
            </a:r>
            <a:r>
              <a:rPr lang="zh-CN" altLang="en-US" sz="1800"/>
              <a:t>、</a:t>
            </a:r>
            <a:r>
              <a:rPr lang="en-US" altLang="zh-CN" sz="1800"/>
              <a:t>Ack</a:t>
            </a:r>
            <a:r>
              <a:rPr lang="zh-CN" altLang="en-US" sz="1800"/>
              <a:t>帧、空信道。</a:t>
            </a:r>
          </a:p>
        </p:txBody>
      </p:sp>
      <p:pic>
        <p:nvPicPr>
          <p:cNvPr id="704517" name="Picture 5" descr="3-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82804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4518" name="Oval 6"/>
          <p:cNvSpPr>
            <a:spLocks noChangeArrowheads="1"/>
          </p:cNvSpPr>
          <p:nvPr/>
        </p:nvSpPr>
        <p:spPr bwMode="auto">
          <a:xfrm>
            <a:off x="1403350" y="2708275"/>
            <a:ext cx="681038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4519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4518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例</a:t>
            </a:r>
            <a:r>
              <a:rPr lang="en-US" altLang="zh-CN" sz="4000">
                <a:latin typeface="隶书" pitchFamily="49" charset="-122"/>
              </a:rPr>
              <a:t>:</a:t>
            </a:r>
            <a:r>
              <a:rPr lang="zh-CN" altLang="en-US" sz="4000"/>
              <a:t>半双工停</a:t>
            </a:r>
            <a:r>
              <a:rPr lang="en-US" altLang="zh-CN" sz="4000"/>
              <a:t>-</a:t>
            </a:r>
            <a:r>
              <a:rPr lang="zh-CN" altLang="en-US" sz="4000"/>
              <a:t>等协议分析</a:t>
            </a:r>
          </a:p>
        </p:txBody>
      </p:sp>
      <p:sp>
        <p:nvSpPr>
          <p:cNvPr id="72089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09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5445125"/>
            <a:ext cx="7958138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主变迁路径</a:t>
            </a:r>
            <a:r>
              <a:rPr lang="zh-CN" altLang="en-US" sz="2000"/>
              <a:t>：</a:t>
            </a:r>
            <a:r>
              <a:rPr lang="en-US" altLang="zh-CN" sz="2000"/>
              <a:t>000→01A→111→10A→000→…</a:t>
            </a:r>
          </a:p>
          <a:p>
            <a:pPr>
              <a:lnSpc>
                <a:spcPct val="110000"/>
              </a:lnSpc>
            </a:pPr>
            <a:r>
              <a:rPr lang="zh-CN" altLang="en-US" sz="2000">
                <a:solidFill>
                  <a:srgbClr val="FF0000"/>
                </a:solidFill>
              </a:rPr>
              <a:t>无死锁</a:t>
            </a:r>
            <a:endParaRPr lang="en-US" altLang="zh-CN" sz="2000">
              <a:solidFill>
                <a:srgbClr val="FF0000"/>
              </a:solidFill>
            </a:endParaRPr>
          </a:p>
        </p:txBody>
      </p:sp>
      <p:pic>
        <p:nvPicPr>
          <p:cNvPr id="720901" name="Picture 5" descr="3-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82804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0902" name="Oval 6"/>
          <p:cNvSpPr>
            <a:spLocks noChangeArrowheads="1"/>
          </p:cNvSpPr>
          <p:nvPr/>
        </p:nvSpPr>
        <p:spPr bwMode="auto">
          <a:xfrm>
            <a:off x="1403350" y="2708275"/>
            <a:ext cx="681038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0903" name="Oval 7"/>
          <p:cNvSpPr>
            <a:spLocks noChangeArrowheads="1"/>
          </p:cNvSpPr>
          <p:nvPr/>
        </p:nvSpPr>
        <p:spPr bwMode="auto">
          <a:xfrm>
            <a:off x="3419475" y="2708275"/>
            <a:ext cx="681038" cy="3603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0904" name="Oval 8"/>
          <p:cNvSpPr>
            <a:spLocks noChangeArrowheads="1"/>
          </p:cNvSpPr>
          <p:nvPr/>
        </p:nvSpPr>
        <p:spPr bwMode="auto">
          <a:xfrm>
            <a:off x="3419475" y="3573463"/>
            <a:ext cx="681038" cy="360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0905" name="Oval 9"/>
          <p:cNvSpPr>
            <a:spLocks noChangeArrowheads="1"/>
          </p:cNvSpPr>
          <p:nvPr/>
        </p:nvSpPr>
        <p:spPr bwMode="auto">
          <a:xfrm>
            <a:off x="1403350" y="3573463"/>
            <a:ext cx="681038" cy="3603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0906" name="Text Box 10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902" grpId="0" animBg="1"/>
      <p:bldP spid="720903" grpId="0" animBg="1"/>
      <p:bldP spid="720904" grpId="0" animBg="1"/>
      <p:bldP spid="720905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例</a:t>
            </a:r>
            <a:r>
              <a:rPr lang="en-US" altLang="zh-CN" sz="4000">
                <a:latin typeface="隶书" pitchFamily="49" charset="-122"/>
              </a:rPr>
              <a:t>:</a:t>
            </a:r>
            <a:r>
              <a:rPr lang="zh-CN" altLang="en-US" sz="4000"/>
              <a:t>半双工停</a:t>
            </a:r>
            <a:r>
              <a:rPr lang="en-US" altLang="zh-CN" sz="4000"/>
              <a:t>-</a:t>
            </a:r>
            <a:r>
              <a:rPr lang="zh-CN" altLang="en-US" sz="4000"/>
              <a:t>等协议分析</a:t>
            </a:r>
          </a:p>
        </p:txBody>
      </p:sp>
      <p:sp>
        <p:nvSpPr>
          <p:cNvPr id="72192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19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5229225"/>
            <a:ext cx="7958138" cy="122396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zh-CN" sz="2000">
                <a:solidFill>
                  <a:srgbClr val="FF0000"/>
                </a:solidFill>
              </a:rPr>
              <a:t>转换1（收帧0，发ACK0）和转换3（收帧1，发ACK1）交替进行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zh-CN" altLang="zh-CN" sz="2000"/>
              <a:t>              即，无论什么事件发生，接收方都不可能交付两个奇数序列号（1）的帧，而中间没有偶数序列号的帧（0）；反之亦然。</a:t>
            </a:r>
          </a:p>
        </p:txBody>
      </p:sp>
      <p:pic>
        <p:nvPicPr>
          <p:cNvPr id="721925" name="Picture 5" descr="3-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82804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1926" name="Line 6"/>
          <p:cNvSpPr>
            <a:spLocks noChangeShapeType="1"/>
          </p:cNvSpPr>
          <p:nvPr/>
        </p:nvSpPr>
        <p:spPr bwMode="auto">
          <a:xfrm>
            <a:off x="2051050" y="2924175"/>
            <a:ext cx="136842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21927" name="Line 7"/>
          <p:cNvSpPr>
            <a:spLocks noChangeShapeType="1"/>
          </p:cNvSpPr>
          <p:nvPr/>
        </p:nvSpPr>
        <p:spPr bwMode="auto">
          <a:xfrm flipH="1">
            <a:off x="2124075" y="3789363"/>
            <a:ext cx="1368425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21928" name="Text Box 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7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2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72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926" grpId="0" animBg="1"/>
      <p:bldP spid="721927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例</a:t>
            </a:r>
            <a:r>
              <a:rPr lang="en-US" altLang="zh-CN" sz="4000">
                <a:latin typeface="隶书" pitchFamily="49" charset="-122"/>
              </a:rPr>
              <a:t>:</a:t>
            </a:r>
            <a:r>
              <a:rPr lang="zh-CN" altLang="en-US" sz="4000"/>
              <a:t>半双工停</a:t>
            </a:r>
            <a:r>
              <a:rPr lang="en-US" altLang="zh-CN" sz="4000"/>
              <a:t>-</a:t>
            </a:r>
            <a:r>
              <a:rPr lang="zh-CN" altLang="en-US" sz="4000"/>
              <a:t>等协议分析</a:t>
            </a:r>
          </a:p>
        </p:txBody>
      </p:sp>
      <p:sp>
        <p:nvSpPr>
          <p:cNvPr id="72294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5229225"/>
            <a:ext cx="7958138" cy="10080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zh-CN" sz="2000">
                <a:solidFill>
                  <a:srgbClr val="FF0000"/>
                </a:solidFill>
              </a:rPr>
              <a:t>发送方主状态与接收方主状态交替进行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zh-CN" altLang="zh-CN" sz="2000">
                <a:solidFill>
                  <a:schemeClr val="tx1"/>
                </a:solidFill>
              </a:rPr>
              <a:t>       即，不会连续丢失两个数据帧。</a:t>
            </a:r>
          </a:p>
        </p:txBody>
      </p:sp>
      <p:pic>
        <p:nvPicPr>
          <p:cNvPr id="722949" name="Picture 5" descr="3-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82804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2951" name="Rectangle 7"/>
          <p:cNvSpPr>
            <a:spLocks noChangeArrowheads="1"/>
          </p:cNvSpPr>
          <p:nvPr/>
        </p:nvSpPr>
        <p:spPr bwMode="auto">
          <a:xfrm>
            <a:off x="1670050" y="2711450"/>
            <a:ext cx="142875" cy="347663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2" name="Rectangle 8"/>
          <p:cNvSpPr>
            <a:spLocks noChangeArrowheads="1"/>
          </p:cNvSpPr>
          <p:nvPr/>
        </p:nvSpPr>
        <p:spPr bwMode="auto">
          <a:xfrm>
            <a:off x="3708400" y="2708275"/>
            <a:ext cx="142875" cy="360363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3" name="Rectangle 9"/>
          <p:cNvSpPr>
            <a:spLocks noChangeArrowheads="1"/>
          </p:cNvSpPr>
          <p:nvPr/>
        </p:nvSpPr>
        <p:spPr bwMode="auto">
          <a:xfrm>
            <a:off x="3563938" y="2708275"/>
            <a:ext cx="142875" cy="360363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4" name="Rectangle 10"/>
          <p:cNvSpPr>
            <a:spLocks noChangeArrowheads="1"/>
          </p:cNvSpPr>
          <p:nvPr/>
        </p:nvSpPr>
        <p:spPr bwMode="auto">
          <a:xfrm>
            <a:off x="3563938" y="3573463"/>
            <a:ext cx="142875" cy="360362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5" name="Rectangle 11"/>
          <p:cNvSpPr>
            <a:spLocks noChangeArrowheads="1"/>
          </p:cNvSpPr>
          <p:nvPr/>
        </p:nvSpPr>
        <p:spPr bwMode="auto">
          <a:xfrm>
            <a:off x="3708400" y="3573463"/>
            <a:ext cx="142875" cy="360362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6" name="Rectangle 12"/>
          <p:cNvSpPr>
            <a:spLocks noChangeArrowheads="1"/>
          </p:cNvSpPr>
          <p:nvPr/>
        </p:nvSpPr>
        <p:spPr bwMode="auto">
          <a:xfrm>
            <a:off x="1692275" y="3573463"/>
            <a:ext cx="142875" cy="360362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7" name="Rectangle 13"/>
          <p:cNvSpPr>
            <a:spLocks noChangeArrowheads="1"/>
          </p:cNvSpPr>
          <p:nvPr/>
        </p:nvSpPr>
        <p:spPr bwMode="auto">
          <a:xfrm>
            <a:off x="1547813" y="3573463"/>
            <a:ext cx="142875" cy="360362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8" name="Rectangle 14"/>
          <p:cNvSpPr>
            <a:spLocks noChangeArrowheads="1"/>
          </p:cNvSpPr>
          <p:nvPr/>
        </p:nvSpPr>
        <p:spPr bwMode="auto">
          <a:xfrm>
            <a:off x="1525588" y="2697163"/>
            <a:ext cx="142875" cy="360362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22959" name="Text Box 1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8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8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2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2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2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2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951" grpId="0" animBg="1"/>
      <p:bldP spid="722952" grpId="0" animBg="1"/>
      <p:bldP spid="722953" grpId="0" animBg="1"/>
      <p:bldP spid="722954" grpId="0" animBg="1"/>
      <p:bldP spid="722955" grpId="0" animBg="1"/>
      <p:bldP spid="722956" grpId="0" animBg="1"/>
      <p:bldP spid="722957" grpId="0" animBg="1"/>
      <p:bldP spid="722958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Petri</a:t>
            </a:r>
            <a:r>
              <a:rPr lang="zh-CN" altLang="en-US"/>
              <a:t>网的基本元素 </a:t>
            </a:r>
          </a:p>
        </p:txBody>
      </p:sp>
      <p:sp>
        <p:nvSpPr>
          <p:cNvPr id="70553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55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3095625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400">
                <a:solidFill>
                  <a:srgbClr val="FF0000"/>
                </a:solidFill>
              </a:rPr>
              <a:t>位置</a:t>
            </a:r>
            <a:r>
              <a:rPr lang="zh-CN" altLang="en-US" sz="2400"/>
              <a:t>：用圆圈表示，表示系统可进入的状态。</a:t>
            </a:r>
          </a:p>
          <a:p>
            <a:pPr>
              <a:lnSpc>
                <a:spcPct val="115000"/>
              </a:lnSpc>
            </a:pPr>
            <a:r>
              <a:rPr lang="zh-CN" altLang="en-US" sz="2400">
                <a:solidFill>
                  <a:srgbClr val="FF0000"/>
                </a:solidFill>
              </a:rPr>
              <a:t>标记</a:t>
            </a:r>
            <a:r>
              <a:rPr lang="zh-CN" altLang="en-US" sz="2400"/>
              <a:t>：用位置中的小黑点表示，表示系统当前所处状态。</a:t>
            </a:r>
          </a:p>
          <a:p>
            <a:pPr>
              <a:lnSpc>
                <a:spcPct val="115000"/>
              </a:lnSpc>
            </a:pPr>
            <a:r>
              <a:rPr lang="zh-CN" altLang="en-US" sz="2400">
                <a:solidFill>
                  <a:srgbClr val="FF0000"/>
                </a:solidFill>
              </a:rPr>
              <a:t>变迁</a:t>
            </a:r>
            <a:r>
              <a:rPr lang="zh-CN" altLang="en-US" sz="2400"/>
              <a:t>：用水平线或垂直线表示，表示引起系统从一个位置变化到另一个的事件。</a:t>
            </a:r>
          </a:p>
          <a:p>
            <a:pPr>
              <a:lnSpc>
                <a:spcPct val="115000"/>
              </a:lnSpc>
            </a:pPr>
            <a:r>
              <a:rPr lang="zh-CN" altLang="en-US" sz="2400">
                <a:solidFill>
                  <a:srgbClr val="FF0000"/>
                </a:solidFill>
              </a:rPr>
              <a:t>弧</a:t>
            </a:r>
            <a:r>
              <a:rPr lang="zh-CN" altLang="en-US" sz="2400"/>
              <a:t>：在变迁的两侧，连接着一个位置和变迁，可分为输入弧和输出弧。</a:t>
            </a:r>
          </a:p>
        </p:txBody>
      </p:sp>
      <p:pic>
        <p:nvPicPr>
          <p:cNvPr id="705541" name="Picture 5" descr="3-2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4437063"/>
            <a:ext cx="8208962" cy="216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5542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状态变迁 </a:t>
            </a:r>
          </a:p>
        </p:txBody>
      </p:sp>
      <p:sp>
        <p:nvSpPr>
          <p:cNvPr id="70656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65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r>
              <a:rPr lang="zh-CN" altLang="en-US" sz="2800">
                <a:solidFill>
                  <a:srgbClr val="FF0000"/>
                </a:solidFill>
              </a:rPr>
              <a:t>状态变迁的条件</a:t>
            </a:r>
          </a:p>
          <a:p>
            <a:pPr lvl="1"/>
            <a:r>
              <a:rPr lang="zh-CN" altLang="en-US" sz="2400">
                <a:solidFill>
                  <a:srgbClr val="0000FF"/>
                </a:solidFill>
              </a:rPr>
              <a:t>变迁必须就绪</a:t>
            </a:r>
            <a:r>
              <a:rPr lang="zh-CN" altLang="en-US" sz="2400"/>
              <a:t>：就绪指某变迁的所有输入位置中都有标记，且当输入位置有多条弧指向该变迁时，该输入位置至少应有与弧线条数相等的标记数。</a:t>
            </a:r>
          </a:p>
          <a:p>
            <a:pPr lvl="1"/>
            <a:r>
              <a:rPr lang="zh-CN" altLang="en-US" sz="2400">
                <a:solidFill>
                  <a:srgbClr val="0000FF"/>
                </a:solidFill>
              </a:rPr>
              <a:t>必须发生触发</a:t>
            </a:r>
            <a:r>
              <a:rPr lang="zh-CN" altLang="en-US" sz="2400"/>
              <a:t>：触发指使就绪变迁引起变迁。对于多个就绪变迁，其中任何一个都可能发生触发。</a:t>
            </a:r>
            <a:r>
              <a:rPr lang="zh-CN" altLang="en-US" sz="2400">
                <a:solidFill>
                  <a:srgbClr val="0000FF"/>
                </a:solidFill>
              </a:rPr>
              <a:t>这种不确定性正是</a:t>
            </a:r>
            <a:r>
              <a:rPr lang="en-US" altLang="zh-CN" sz="2400">
                <a:solidFill>
                  <a:srgbClr val="0000FF"/>
                </a:solidFill>
              </a:rPr>
              <a:t>Petri</a:t>
            </a:r>
            <a:r>
              <a:rPr lang="zh-CN" altLang="en-US" sz="2400">
                <a:solidFill>
                  <a:srgbClr val="0000FF"/>
                </a:solidFill>
              </a:rPr>
              <a:t>网得以应用的缘由</a:t>
            </a:r>
            <a:r>
              <a:rPr lang="zh-CN" altLang="en-US" sz="2400"/>
              <a:t>。</a:t>
            </a:r>
          </a:p>
          <a:p>
            <a:r>
              <a:rPr lang="zh-CN" altLang="en-US" sz="2800">
                <a:solidFill>
                  <a:srgbClr val="FF0000"/>
                </a:solidFill>
              </a:rPr>
              <a:t>标记移动规则</a:t>
            </a:r>
          </a:p>
          <a:p>
            <a:pPr lvl="1"/>
            <a:r>
              <a:rPr lang="zh-CN" altLang="en-US" sz="2400"/>
              <a:t>从触发变迁每条输入弧的输入位置取出一个标志，放入该变迁每条输出弧的输出位置中。注意：</a:t>
            </a:r>
            <a:r>
              <a:rPr lang="zh-CN" altLang="en-US" sz="2400">
                <a:solidFill>
                  <a:srgbClr val="0000FF"/>
                </a:solidFill>
              </a:rPr>
              <a:t>状态变迁过程中标记数的不守衡</a:t>
            </a:r>
            <a:r>
              <a:rPr lang="zh-CN" altLang="en-US" sz="2400"/>
              <a:t>。</a:t>
            </a:r>
          </a:p>
        </p:txBody>
      </p:sp>
      <p:sp>
        <p:nvSpPr>
          <p:cNvPr id="70656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625" name="Oval 41"/>
          <p:cNvSpPr>
            <a:spLocks noChangeArrowheads="1"/>
          </p:cNvSpPr>
          <p:nvPr/>
        </p:nvSpPr>
        <p:spPr bwMode="auto">
          <a:xfrm>
            <a:off x="7669213" y="1989138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状态变迁举例</a:t>
            </a:r>
          </a:p>
        </p:txBody>
      </p:sp>
      <p:sp>
        <p:nvSpPr>
          <p:cNvPr id="70758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7589" name="Oval 5"/>
          <p:cNvSpPr>
            <a:spLocks noChangeArrowheads="1"/>
          </p:cNvSpPr>
          <p:nvPr/>
        </p:nvSpPr>
        <p:spPr bwMode="auto">
          <a:xfrm>
            <a:off x="1187450" y="1844675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0" name="Oval 6"/>
          <p:cNvSpPr>
            <a:spLocks noChangeArrowheads="1"/>
          </p:cNvSpPr>
          <p:nvPr/>
        </p:nvSpPr>
        <p:spPr bwMode="auto">
          <a:xfrm>
            <a:off x="1403350" y="2060575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1" name="Oval 7"/>
          <p:cNvSpPr>
            <a:spLocks noChangeArrowheads="1"/>
          </p:cNvSpPr>
          <p:nvPr/>
        </p:nvSpPr>
        <p:spPr bwMode="auto">
          <a:xfrm>
            <a:off x="1187450" y="27098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2" name="Oval 8"/>
          <p:cNvSpPr>
            <a:spLocks noChangeArrowheads="1"/>
          </p:cNvSpPr>
          <p:nvPr/>
        </p:nvSpPr>
        <p:spPr bwMode="auto">
          <a:xfrm>
            <a:off x="1187450" y="35734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3" name="Oval 9"/>
          <p:cNvSpPr>
            <a:spLocks noChangeArrowheads="1"/>
          </p:cNvSpPr>
          <p:nvPr/>
        </p:nvSpPr>
        <p:spPr bwMode="auto">
          <a:xfrm>
            <a:off x="1187450" y="44370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4" name="Oval 10"/>
          <p:cNvSpPr>
            <a:spLocks noChangeArrowheads="1"/>
          </p:cNvSpPr>
          <p:nvPr/>
        </p:nvSpPr>
        <p:spPr bwMode="auto">
          <a:xfrm>
            <a:off x="3708400" y="1989138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5" name="Oval 11"/>
          <p:cNvSpPr>
            <a:spLocks noChangeArrowheads="1"/>
          </p:cNvSpPr>
          <p:nvPr/>
        </p:nvSpPr>
        <p:spPr bwMode="auto">
          <a:xfrm>
            <a:off x="3708400" y="299720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6" name="Oval 12"/>
          <p:cNvSpPr>
            <a:spLocks noChangeArrowheads="1"/>
          </p:cNvSpPr>
          <p:nvPr/>
        </p:nvSpPr>
        <p:spPr bwMode="auto">
          <a:xfrm>
            <a:off x="3708400" y="407670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7" name="Oval 13"/>
          <p:cNvSpPr>
            <a:spLocks noChangeArrowheads="1"/>
          </p:cNvSpPr>
          <p:nvPr/>
        </p:nvSpPr>
        <p:spPr bwMode="auto">
          <a:xfrm>
            <a:off x="3708400" y="5157788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599" name="Oval 15"/>
          <p:cNvSpPr>
            <a:spLocks noChangeArrowheads="1"/>
          </p:cNvSpPr>
          <p:nvPr/>
        </p:nvSpPr>
        <p:spPr bwMode="auto">
          <a:xfrm>
            <a:off x="1187450" y="530225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00" name="Line 16"/>
          <p:cNvSpPr>
            <a:spLocks noChangeShapeType="1"/>
          </p:cNvSpPr>
          <p:nvPr/>
        </p:nvSpPr>
        <p:spPr bwMode="auto">
          <a:xfrm>
            <a:off x="2771775" y="2420938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1" name="Line 17"/>
          <p:cNvSpPr>
            <a:spLocks noChangeShapeType="1"/>
          </p:cNvSpPr>
          <p:nvPr/>
        </p:nvSpPr>
        <p:spPr bwMode="auto">
          <a:xfrm>
            <a:off x="2771775" y="4294188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2" name="Line 18"/>
          <p:cNvSpPr>
            <a:spLocks noChangeShapeType="1"/>
          </p:cNvSpPr>
          <p:nvPr/>
        </p:nvSpPr>
        <p:spPr bwMode="auto">
          <a:xfrm>
            <a:off x="1835150" y="2278063"/>
            <a:ext cx="9366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3" name="Line 19"/>
          <p:cNvSpPr>
            <a:spLocks noChangeShapeType="1"/>
          </p:cNvSpPr>
          <p:nvPr/>
        </p:nvSpPr>
        <p:spPr bwMode="auto">
          <a:xfrm>
            <a:off x="1835150" y="299720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4" name="Line 20"/>
          <p:cNvSpPr>
            <a:spLocks noChangeShapeType="1"/>
          </p:cNvSpPr>
          <p:nvPr/>
        </p:nvSpPr>
        <p:spPr bwMode="auto">
          <a:xfrm flipV="1">
            <a:off x="1835150" y="3213100"/>
            <a:ext cx="936625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5" name="Line 21"/>
          <p:cNvSpPr>
            <a:spLocks noChangeShapeType="1"/>
          </p:cNvSpPr>
          <p:nvPr/>
        </p:nvSpPr>
        <p:spPr bwMode="auto">
          <a:xfrm>
            <a:off x="1763713" y="4078288"/>
            <a:ext cx="1008062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6" name="Line 22"/>
          <p:cNvSpPr>
            <a:spLocks noChangeShapeType="1"/>
          </p:cNvSpPr>
          <p:nvPr/>
        </p:nvSpPr>
        <p:spPr bwMode="auto">
          <a:xfrm>
            <a:off x="1835150" y="4797425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7" name="Line 23"/>
          <p:cNvSpPr>
            <a:spLocks noChangeShapeType="1"/>
          </p:cNvSpPr>
          <p:nvPr/>
        </p:nvSpPr>
        <p:spPr bwMode="auto">
          <a:xfrm flipV="1">
            <a:off x="1835150" y="5013325"/>
            <a:ext cx="936625" cy="577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8" name="Line 24"/>
          <p:cNvSpPr>
            <a:spLocks noChangeShapeType="1"/>
          </p:cNvSpPr>
          <p:nvPr/>
        </p:nvSpPr>
        <p:spPr bwMode="auto">
          <a:xfrm>
            <a:off x="2771775" y="5013325"/>
            <a:ext cx="9366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09" name="Line 25"/>
          <p:cNvSpPr>
            <a:spLocks noChangeShapeType="1"/>
          </p:cNvSpPr>
          <p:nvPr/>
        </p:nvSpPr>
        <p:spPr bwMode="auto">
          <a:xfrm flipV="1">
            <a:off x="2771775" y="4510088"/>
            <a:ext cx="9366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10" name="Line 26"/>
          <p:cNvSpPr>
            <a:spLocks noChangeShapeType="1"/>
          </p:cNvSpPr>
          <p:nvPr/>
        </p:nvSpPr>
        <p:spPr bwMode="auto">
          <a:xfrm flipV="1">
            <a:off x="2771775" y="3429000"/>
            <a:ext cx="936625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11" name="Line 27"/>
          <p:cNvSpPr>
            <a:spLocks noChangeShapeType="1"/>
          </p:cNvSpPr>
          <p:nvPr/>
        </p:nvSpPr>
        <p:spPr bwMode="auto">
          <a:xfrm>
            <a:off x="2771775" y="3141663"/>
            <a:ext cx="936625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12" name="Line 28"/>
          <p:cNvSpPr>
            <a:spLocks noChangeShapeType="1"/>
          </p:cNvSpPr>
          <p:nvPr/>
        </p:nvSpPr>
        <p:spPr bwMode="auto">
          <a:xfrm flipV="1">
            <a:off x="2771775" y="2420938"/>
            <a:ext cx="936625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13" name="Oval 29"/>
          <p:cNvSpPr>
            <a:spLocks noChangeArrowheads="1"/>
          </p:cNvSpPr>
          <p:nvPr/>
        </p:nvSpPr>
        <p:spPr bwMode="auto">
          <a:xfrm>
            <a:off x="1403350" y="2925763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14" name="Oval 30"/>
          <p:cNvSpPr>
            <a:spLocks noChangeArrowheads="1"/>
          </p:cNvSpPr>
          <p:nvPr/>
        </p:nvSpPr>
        <p:spPr bwMode="auto">
          <a:xfrm>
            <a:off x="1403350" y="3789363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15" name="Oval 31"/>
          <p:cNvSpPr>
            <a:spLocks noChangeArrowheads="1"/>
          </p:cNvSpPr>
          <p:nvPr/>
        </p:nvSpPr>
        <p:spPr bwMode="auto">
          <a:xfrm>
            <a:off x="1403350" y="4652963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16" name="Oval 32"/>
          <p:cNvSpPr>
            <a:spLocks noChangeArrowheads="1"/>
          </p:cNvSpPr>
          <p:nvPr/>
        </p:nvSpPr>
        <p:spPr bwMode="auto">
          <a:xfrm>
            <a:off x="3924300" y="5373688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17" name="Text Box 33"/>
          <p:cNvSpPr txBox="1">
            <a:spLocks noChangeArrowheads="1"/>
          </p:cNvSpPr>
          <p:nvPr/>
        </p:nvSpPr>
        <p:spPr bwMode="auto">
          <a:xfrm>
            <a:off x="2411413" y="1989138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T1</a:t>
            </a:r>
          </a:p>
        </p:txBody>
      </p:sp>
      <p:sp>
        <p:nvSpPr>
          <p:cNvPr id="707618" name="Text Box 34"/>
          <p:cNvSpPr txBox="1">
            <a:spLocks noChangeArrowheads="1"/>
          </p:cNvSpPr>
          <p:nvPr/>
        </p:nvSpPr>
        <p:spPr bwMode="auto">
          <a:xfrm>
            <a:off x="2411413" y="3860800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T2</a:t>
            </a:r>
          </a:p>
        </p:txBody>
      </p:sp>
      <p:sp>
        <p:nvSpPr>
          <p:cNvPr id="707619" name="Text Box 35"/>
          <p:cNvSpPr txBox="1">
            <a:spLocks noChangeArrowheads="1"/>
          </p:cNvSpPr>
          <p:nvPr/>
        </p:nvSpPr>
        <p:spPr bwMode="auto">
          <a:xfrm>
            <a:off x="2124075" y="5805488"/>
            <a:ext cx="13684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3975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latin typeface="+mn-ea"/>
                <a:ea typeface="+mn-ea"/>
              </a:rPr>
              <a:t>触发前</a:t>
            </a:r>
          </a:p>
        </p:txBody>
      </p:sp>
      <p:sp>
        <p:nvSpPr>
          <p:cNvPr id="707620" name="Oval 36"/>
          <p:cNvSpPr>
            <a:spLocks noChangeArrowheads="1"/>
          </p:cNvSpPr>
          <p:nvPr/>
        </p:nvSpPr>
        <p:spPr bwMode="auto">
          <a:xfrm>
            <a:off x="5148263" y="1844675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1" name="Oval 37"/>
          <p:cNvSpPr>
            <a:spLocks noChangeArrowheads="1"/>
          </p:cNvSpPr>
          <p:nvPr/>
        </p:nvSpPr>
        <p:spPr bwMode="auto">
          <a:xfrm>
            <a:off x="7885113" y="2205038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2" name="Oval 38"/>
          <p:cNvSpPr>
            <a:spLocks noChangeArrowheads="1"/>
          </p:cNvSpPr>
          <p:nvPr/>
        </p:nvSpPr>
        <p:spPr bwMode="auto">
          <a:xfrm>
            <a:off x="5148263" y="27098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3" name="Oval 39"/>
          <p:cNvSpPr>
            <a:spLocks noChangeArrowheads="1"/>
          </p:cNvSpPr>
          <p:nvPr/>
        </p:nvSpPr>
        <p:spPr bwMode="auto">
          <a:xfrm>
            <a:off x="5148263" y="35734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4" name="Oval 40"/>
          <p:cNvSpPr>
            <a:spLocks noChangeArrowheads="1"/>
          </p:cNvSpPr>
          <p:nvPr/>
        </p:nvSpPr>
        <p:spPr bwMode="auto">
          <a:xfrm>
            <a:off x="5148263" y="4437063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6" name="Oval 42"/>
          <p:cNvSpPr>
            <a:spLocks noChangeArrowheads="1"/>
          </p:cNvSpPr>
          <p:nvPr/>
        </p:nvSpPr>
        <p:spPr bwMode="auto">
          <a:xfrm>
            <a:off x="7669213" y="299720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7" name="Oval 43"/>
          <p:cNvSpPr>
            <a:spLocks noChangeArrowheads="1"/>
          </p:cNvSpPr>
          <p:nvPr/>
        </p:nvSpPr>
        <p:spPr bwMode="auto">
          <a:xfrm>
            <a:off x="7669213" y="407670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8" name="Oval 44"/>
          <p:cNvSpPr>
            <a:spLocks noChangeArrowheads="1"/>
          </p:cNvSpPr>
          <p:nvPr/>
        </p:nvSpPr>
        <p:spPr bwMode="auto">
          <a:xfrm>
            <a:off x="7669213" y="5157788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29" name="Oval 45"/>
          <p:cNvSpPr>
            <a:spLocks noChangeArrowheads="1"/>
          </p:cNvSpPr>
          <p:nvPr/>
        </p:nvSpPr>
        <p:spPr bwMode="auto">
          <a:xfrm>
            <a:off x="5148263" y="5302250"/>
            <a:ext cx="647700" cy="6477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30" name="Line 46"/>
          <p:cNvSpPr>
            <a:spLocks noChangeShapeType="1"/>
          </p:cNvSpPr>
          <p:nvPr/>
        </p:nvSpPr>
        <p:spPr bwMode="auto">
          <a:xfrm>
            <a:off x="6732588" y="2420938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1" name="Line 47"/>
          <p:cNvSpPr>
            <a:spLocks noChangeShapeType="1"/>
          </p:cNvSpPr>
          <p:nvPr/>
        </p:nvSpPr>
        <p:spPr bwMode="auto">
          <a:xfrm>
            <a:off x="6732588" y="4294188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2" name="Line 48"/>
          <p:cNvSpPr>
            <a:spLocks noChangeShapeType="1"/>
          </p:cNvSpPr>
          <p:nvPr/>
        </p:nvSpPr>
        <p:spPr bwMode="auto">
          <a:xfrm>
            <a:off x="5795963" y="2278063"/>
            <a:ext cx="936625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3" name="Line 49"/>
          <p:cNvSpPr>
            <a:spLocks noChangeShapeType="1"/>
          </p:cNvSpPr>
          <p:nvPr/>
        </p:nvSpPr>
        <p:spPr bwMode="auto">
          <a:xfrm>
            <a:off x="5795963" y="2997200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4" name="Line 50"/>
          <p:cNvSpPr>
            <a:spLocks noChangeShapeType="1"/>
          </p:cNvSpPr>
          <p:nvPr/>
        </p:nvSpPr>
        <p:spPr bwMode="auto">
          <a:xfrm flipV="1">
            <a:off x="5795963" y="3213100"/>
            <a:ext cx="936625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5" name="Line 51"/>
          <p:cNvSpPr>
            <a:spLocks noChangeShapeType="1"/>
          </p:cNvSpPr>
          <p:nvPr/>
        </p:nvSpPr>
        <p:spPr bwMode="auto">
          <a:xfrm>
            <a:off x="5724525" y="4078288"/>
            <a:ext cx="1008063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6" name="Line 52"/>
          <p:cNvSpPr>
            <a:spLocks noChangeShapeType="1"/>
          </p:cNvSpPr>
          <p:nvPr/>
        </p:nvSpPr>
        <p:spPr bwMode="auto">
          <a:xfrm>
            <a:off x="5795963" y="4797425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7" name="Line 53"/>
          <p:cNvSpPr>
            <a:spLocks noChangeShapeType="1"/>
          </p:cNvSpPr>
          <p:nvPr/>
        </p:nvSpPr>
        <p:spPr bwMode="auto">
          <a:xfrm flipV="1">
            <a:off x="5795963" y="5013325"/>
            <a:ext cx="936625" cy="577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8" name="Line 54"/>
          <p:cNvSpPr>
            <a:spLocks noChangeShapeType="1"/>
          </p:cNvSpPr>
          <p:nvPr/>
        </p:nvSpPr>
        <p:spPr bwMode="auto">
          <a:xfrm>
            <a:off x="6732588" y="5013325"/>
            <a:ext cx="9366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39" name="Line 55"/>
          <p:cNvSpPr>
            <a:spLocks noChangeShapeType="1"/>
          </p:cNvSpPr>
          <p:nvPr/>
        </p:nvSpPr>
        <p:spPr bwMode="auto">
          <a:xfrm flipV="1">
            <a:off x="6732588" y="4510088"/>
            <a:ext cx="9366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40" name="Line 56"/>
          <p:cNvSpPr>
            <a:spLocks noChangeShapeType="1"/>
          </p:cNvSpPr>
          <p:nvPr/>
        </p:nvSpPr>
        <p:spPr bwMode="auto">
          <a:xfrm flipV="1">
            <a:off x="6732588" y="3429000"/>
            <a:ext cx="936625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41" name="Line 57"/>
          <p:cNvSpPr>
            <a:spLocks noChangeShapeType="1"/>
          </p:cNvSpPr>
          <p:nvPr/>
        </p:nvSpPr>
        <p:spPr bwMode="auto">
          <a:xfrm>
            <a:off x="6732588" y="3141663"/>
            <a:ext cx="936625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42" name="Line 58"/>
          <p:cNvSpPr>
            <a:spLocks noChangeShapeType="1"/>
          </p:cNvSpPr>
          <p:nvPr/>
        </p:nvSpPr>
        <p:spPr bwMode="auto">
          <a:xfrm flipV="1">
            <a:off x="6732588" y="2420938"/>
            <a:ext cx="936625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07643" name="Oval 59"/>
          <p:cNvSpPr>
            <a:spLocks noChangeArrowheads="1"/>
          </p:cNvSpPr>
          <p:nvPr/>
        </p:nvSpPr>
        <p:spPr bwMode="auto">
          <a:xfrm>
            <a:off x="7885113" y="4292600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45" name="Oval 61"/>
          <p:cNvSpPr>
            <a:spLocks noChangeArrowheads="1"/>
          </p:cNvSpPr>
          <p:nvPr/>
        </p:nvSpPr>
        <p:spPr bwMode="auto">
          <a:xfrm>
            <a:off x="5364163" y="4652963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46" name="Oval 62"/>
          <p:cNvSpPr>
            <a:spLocks noChangeArrowheads="1"/>
          </p:cNvSpPr>
          <p:nvPr/>
        </p:nvSpPr>
        <p:spPr bwMode="auto">
          <a:xfrm>
            <a:off x="7885113" y="5373688"/>
            <a:ext cx="2159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707647" name="Text Box 63"/>
          <p:cNvSpPr txBox="1">
            <a:spLocks noChangeArrowheads="1"/>
          </p:cNvSpPr>
          <p:nvPr/>
        </p:nvSpPr>
        <p:spPr bwMode="auto">
          <a:xfrm>
            <a:off x="6372225" y="1989138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T1</a:t>
            </a:r>
          </a:p>
        </p:txBody>
      </p:sp>
      <p:sp>
        <p:nvSpPr>
          <p:cNvPr id="707648" name="Text Box 64"/>
          <p:cNvSpPr txBox="1">
            <a:spLocks noChangeArrowheads="1"/>
          </p:cNvSpPr>
          <p:nvPr/>
        </p:nvSpPr>
        <p:spPr bwMode="auto">
          <a:xfrm>
            <a:off x="6372225" y="3860800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T2</a:t>
            </a:r>
          </a:p>
        </p:txBody>
      </p:sp>
      <p:sp>
        <p:nvSpPr>
          <p:cNvPr id="707649" name="Text Box 65"/>
          <p:cNvSpPr txBox="1">
            <a:spLocks noChangeArrowheads="1"/>
          </p:cNvSpPr>
          <p:nvPr/>
        </p:nvSpPr>
        <p:spPr bwMode="auto">
          <a:xfrm>
            <a:off x="6084888" y="5805488"/>
            <a:ext cx="13684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3975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dirty="0">
                <a:latin typeface="+mn-ea"/>
                <a:ea typeface="+mn-ea"/>
              </a:rPr>
              <a:t>触发后</a:t>
            </a:r>
          </a:p>
        </p:txBody>
      </p:sp>
      <p:sp>
        <p:nvSpPr>
          <p:cNvPr id="707650" name="Text Box 6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例</a:t>
            </a:r>
            <a:r>
              <a:rPr lang="en-US" altLang="zh-CN" sz="4000">
                <a:latin typeface="隶书" pitchFamily="49" charset="-122"/>
              </a:rPr>
              <a:t>:</a:t>
            </a:r>
            <a:r>
              <a:rPr lang="zh-CN" altLang="en-US" sz="4000"/>
              <a:t>半双工停</a:t>
            </a:r>
            <a:r>
              <a:rPr lang="en-US" altLang="zh-CN" sz="4000"/>
              <a:t>-</a:t>
            </a:r>
            <a:r>
              <a:rPr lang="zh-CN" altLang="en-US" sz="4000"/>
              <a:t>等协议分析</a:t>
            </a:r>
          </a:p>
        </p:txBody>
      </p:sp>
      <p:sp>
        <p:nvSpPr>
          <p:cNvPr id="7086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708613" name="Picture 5" descr="3-2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5832475" cy="511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8614" name="Text Box 6"/>
          <p:cNvSpPr txBox="1">
            <a:spLocks noChangeArrowheads="1"/>
          </p:cNvSpPr>
          <p:nvPr/>
        </p:nvSpPr>
        <p:spPr bwMode="auto">
          <a:xfrm>
            <a:off x="6516688" y="1916113"/>
            <a:ext cx="2159000" cy="4137025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>
            <a:spAutoFit/>
          </a:bodyPr>
          <a:lstStyle>
            <a:lvl1pPr marL="273050" indent="-27305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3975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zh-CN" altLang="en-US" sz="2000" b="1">
                <a:latin typeface="+mn-lt"/>
                <a:ea typeface="+mn-ea"/>
              </a:rPr>
              <a:t>在有限状态机中，用一个点表示一个确定的状态；而在</a:t>
            </a:r>
            <a:r>
              <a:rPr lang="en-US" altLang="zh-CN" sz="2000" b="1">
                <a:latin typeface="+mn-lt"/>
                <a:ea typeface="+mn-ea"/>
              </a:rPr>
              <a:t>Petri</a:t>
            </a:r>
            <a:r>
              <a:rPr lang="zh-CN" altLang="en-US" sz="2000" b="1">
                <a:latin typeface="+mn-lt"/>
                <a:ea typeface="+mn-ea"/>
              </a:rPr>
              <a:t>网中，需用几个位置才能表示一个完整的状态。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zh-CN" altLang="en-US" sz="2000" b="1">
                <a:latin typeface="+mn-lt"/>
                <a:ea typeface="+mn-ea"/>
              </a:rPr>
              <a:t> 协议验证方法类似有限状态机。</a:t>
            </a:r>
          </a:p>
        </p:txBody>
      </p:sp>
      <p:sp>
        <p:nvSpPr>
          <p:cNvPr id="708615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使用字符填充的首尾定界符法</a:t>
            </a:r>
          </a:p>
        </p:txBody>
      </p:sp>
      <p:sp>
        <p:nvSpPr>
          <p:cNvPr id="54374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3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思想：</a:t>
            </a:r>
            <a:r>
              <a:rPr lang="zh-CN" altLang="en-US" sz="2400" dirty="0" smtClean="0"/>
              <a:t>采用</a:t>
            </a:r>
            <a:r>
              <a:rPr lang="zh-CN" altLang="en-US" sz="2400" dirty="0"/>
              <a:t>一些特定字符来表示一帧的开始和结束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F0000"/>
                </a:solidFill>
              </a:rPr>
              <a:t>例子：</a:t>
            </a:r>
            <a:r>
              <a:rPr lang="en-US" altLang="zh-CN" sz="2400" dirty="0" smtClean="0"/>
              <a:t>PPP</a:t>
            </a:r>
            <a:r>
              <a:rPr lang="zh-CN" altLang="en-US" sz="2400" dirty="0" smtClean="0"/>
              <a:t>协议（点对点协议）</a:t>
            </a:r>
            <a:endParaRPr lang="zh-CN" altLang="en-US" sz="24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问题：</a:t>
            </a:r>
            <a:r>
              <a:rPr lang="zh-CN" altLang="en-US" sz="2400" dirty="0" smtClean="0"/>
              <a:t>如果</a:t>
            </a:r>
            <a:r>
              <a:rPr lang="zh-CN" altLang="en-US" sz="2400" dirty="0"/>
              <a:t>传输的数据是字符串，则</a:t>
            </a:r>
            <a:r>
              <a:rPr lang="zh-CN" altLang="en-US" sz="2400" dirty="0" smtClean="0"/>
              <a:t>可实现</a:t>
            </a:r>
            <a:r>
              <a:rPr lang="zh-CN" altLang="en-US" sz="2400" dirty="0"/>
              <a:t>透明传输；如果传输的数据是二进制数据（</a:t>
            </a:r>
            <a:r>
              <a:rPr lang="zh-CN" altLang="en-US" sz="2400" dirty="0" smtClean="0"/>
              <a:t>例：</a:t>
            </a:r>
            <a:r>
              <a:rPr lang="zh-CN" altLang="en-US" sz="2400" dirty="0"/>
              <a:t>多媒体数据），则数据中可能会</a:t>
            </a:r>
            <a:r>
              <a:rPr lang="zh-CN" altLang="en-US" sz="2400" dirty="0" smtClean="0"/>
              <a:t>出现用于</a:t>
            </a:r>
            <a:r>
              <a:rPr lang="zh-CN" altLang="en-US" sz="2400" dirty="0"/>
              <a:t>定界的特定字符，干扰传输。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解决：</a:t>
            </a:r>
            <a:r>
              <a:rPr lang="zh-CN" altLang="en-US" sz="2400" dirty="0" smtClean="0"/>
              <a:t>“</a:t>
            </a:r>
            <a:r>
              <a:rPr lang="zh-CN" altLang="en-US" sz="2400" dirty="0" smtClean="0">
                <a:solidFill>
                  <a:srgbClr val="0000FF"/>
                </a:solidFill>
              </a:rPr>
              <a:t>字符</a:t>
            </a:r>
            <a:r>
              <a:rPr lang="zh-CN" altLang="en-US" sz="2400" dirty="0">
                <a:solidFill>
                  <a:srgbClr val="0000FF"/>
                </a:solidFill>
              </a:rPr>
              <a:t>插入</a:t>
            </a:r>
            <a:r>
              <a:rPr lang="en-US" altLang="zh-CN" sz="2400" dirty="0">
                <a:solidFill>
                  <a:srgbClr val="0000FF"/>
                </a:solidFill>
              </a:rPr>
              <a:t>/</a:t>
            </a:r>
            <a:r>
              <a:rPr lang="zh-CN" altLang="en-US" sz="2400" dirty="0">
                <a:solidFill>
                  <a:srgbClr val="0000FF"/>
                </a:solidFill>
              </a:rPr>
              <a:t>删除法</a:t>
            </a:r>
            <a:r>
              <a:rPr lang="zh-CN" altLang="en-US" sz="2400" dirty="0" smtClean="0"/>
              <a:t>”</a:t>
            </a:r>
            <a:endParaRPr lang="zh-CN" altLang="en-US" sz="24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缺点：</a:t>
            </a:r>
            <a:r>
              <a:rPr lang="zh-CN" altLang="en-US" sz="2400" dirty="0" smtClean="0"/>
              <a:t>所</a:t>
            </a:r>
            <a:r>
              <a:rPr lang="zh-CN" altLang="en-US" sz="2400" dirty="0"/>
              <a:t>用的特定字符依赖于所采用的字符编码集，不利于兼容性。</a:t>
            </a:r>
          </a:p>
        </p:txBody>
      </p:sp>
      <p:sp>
        <p:nvSpPr>
          <p:cNvPr id="54374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Petri</a:t>
            </a:r>
            <a:r>
              <a:rPr lang="zh-CN" altLang="en-US"/>
              <a:t>网表示法</a:t>
            </a:r>
          </a:p>
        </p:txBody>
      </p:sp>
      <p:sp>
        <p:nvSpPr>
          <p:cNvPr id="7096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协议描述和验证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096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21605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FF0000"/>
                </a:solidFill>
              </a:rPr>
              <a:t>图形表示法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见上例</a:t>
            </a:r>
          </a:p>
          <a:p>
            <a:pPr>
              <a:lnSpc>
                <a:spcPct val="110000"/>
              </a:lnSpc>
            </a:pPr>
            <a:r>
              <a:rPr lang="zh-CN" altLang="en-US" sz="2800">
                <a:solidFill>
                  <a:srgbClr val="FF0000"/>
                </a:solidFill>
              </a:rPr>
              <a:t>代数表示法</a:t>
            </a:r>
          </a:p>
          <a:p>
            <a:pPr lvl="1">
              <a:lnSpc>
                <a:spcPct val="110000"/>
              </a:lnSpc>
            </a:pPr>
            <a:r>
              <a:rPr lang="zh-CN" altLang="en-US" sz="2400"/>
              <a:t>上例有</a:t>
            </a:r>
            <a:r>
              <a:rPr lang="en-US" altLang="zh-CN" sz="2400"/>
              <a:t>11</a:t>
            </a:r>
            <a:r>
              <a:rPr lang="zh-CN" altLang="en-US" sz="2400"/>
              <a:t>个转换对应</a:t>
            </a:r>
            <a:r>
              <a:rPr lang="en-US" altLang="zh-CN" sz="2400"/>
              <a:t>11</a:t>
            </a:r>
            <a:r>
              <a:rPr lang="zh-CN" altLang="en-US" sz="2400"/>
              <a:t>条规则：</a:t>
            </a:r>
          </a:p>
        </p:txBody>
      </p:sp>
      <p:sp>
        <p:nvSpPr>
          <p:cNvPr id="709637" name="Rectangle 5"/>
          <p:cNvSpPr>
            <a:spLocks noChangeArrowheads="1"/>
          </p:cNvSpPr>
          <p:nvPr/>
        </p:nvSpPr>
        <p:spPr bwMode="auto">
          <a:xfrm>
            <a:off x="827088" y="3933825"/>
            <a:ext cx="2808287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32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6"/>
              </a:buBlip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7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pPr lvl="1">
              <a:lnSpc>
                <a:spcPct val="110000"/>
              </a:lnSpc>
            </a:pPr>
            <a:r>
              <a:rPr lang="en-US" altLang="zh-CN" sz="2000"/>
              <a:t>1</a:t>
            </a:r>
            <a:r>
              <a:rPr lang="zh-CN" altLang="en-US" sz="2000"/>
              <a:t>：</a:t>
            </a:r>
            <a:r>
              <a:rPr lang="en-US" altLang="zh-CN" sz="2000"/>
              <a:t>BD→AC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2</a:t>
            </a:r>
            <a:r>
              <a:rPr lang="zh-CN" altLang="en-US" sz="2000"/>
              <a:t>：</a:t>
            </a:r>
            <a:r>
              <a:rPr lang="en-US" altLang="zh-CN" sz="2000"/>
              <a:t>A→AC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3</a:t>
            </a:r>
            <a:r>
              <a:rPr lang="zh-CN" altLang="en-US" sz="2000"/>
              <a:t>：</a:t>
            </a:r>
            <a:r>
              <a:rPr lang="en-US" altLang="zh-CN" sz="2000"/>
              <a:t>AD→BE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4</a:t>
            </a:r>
            <a:r>
              <a:rPr lang="zh-CN" altLang="en-US" sz="2000"/>
              <a:t>：</a:t>
            </a:r>
            <a:r>
              <a:rPr lang="en-US" altLang="zh-CN" sz="2000"/>
              <a:t>B→BE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5</a:t>
            </a:r>
            <a:r>
              <a:rPr lang="zh-CN" altLang="en-US" sz="2000"/>
              <a:t>：</a:t>
            </a:r>
            <a:r>
              <a:rPr lang="en-US" altLang="zh-CN" sz="2000"/>
              <a:t>C→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6</a:t>
            </a:r>
            <a:r>
              <a:rPr lang="zh-CN" altLang="en-US" sz="2000"/>
              <a:t>：</a:t>
            </a:r>
            <a:r>
              <a:rPr lang="en-US" altLang="zh-CN" sz="2000"/>
              <a:t>D→</a:t>
            </a:r>
            <a:endParaRPr lang="zh-CN" altLang="en-US" sz="2000"/>
          </a:p>
        </p:txBody>
      </p:sp>
      <p:sp>
        <p:nvSpPr>
          <p:cNvPr id="709638" name="Rectangle 6"/>
          <p:cNvSpPr>
            <a:spLocks noChangeArrowheads="1"/>
          </p:cNvSpPr>
          <p:nvPr/>
        </p:nvSpPr>
        <p:spPr bwMode="auto">
          <a:xfrm>
            <a:off x="3708400" y="3933825"/>
            <a:ext cx="2808288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32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6"/>
              </a:buBlip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7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pPr lvl="1">
              <a:lnSpc>
                <a:spcPct val="110000"/>
              </a:lnSpc>
            </a:pPr>
            <a:r>
              <a:rPr lang="en-US" altLang="zh-CN" sz="2000"/>
              <a:t>7</a:t>
            </a:r>
            <a:r>
              <a:rPr lang="zh-CN" altLang="en-US" sz="2000"/>
              <a:t>：</a:t>
            </a:r>
            <a:r>
              <a:rPr lang="en-US" altLang="zh-CN" sz="2000"/>
              <a:t>E→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8</a:t>
            </a:r>
            <a:r>
              <a:rPr lang="zh-CN" altLang="en-US" sz="2000"/>
              <a:t>：</a:t>
            </a:r>
            <a:r>
              <a:rPr lang="en-US" altLang="zh-CN" sz="2000"/>
              <a:t>CF→DF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9</a:t>
            </a:r>
            <a:r>
              <a:rPr lang="zh-CN" altLang="en-US" sz="2000"/>
              <a:t>：</a:t>
            </a:r>
            <a:r>
              <a:rPr lang="en-US" altLang="zh-CN" sz="2000"/>
              <a:t>EG→DG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10</a:t>
            </a:r>
            <a:r>
              <a:rPr lang="zh-CN" altLang="en-US" sz="2000"/>
              <a:t>：</a:t>
            </a:r>
            <a:r>
              <a:rPr lang="en-US" altLang="zh-CN" sz="2000"/>
              <a:t>CG→DF</a:t>
            </a:r>
          </a:p>
          <a:p>
            <a:pPr lvl="1">
              <a:lnSpc>
                <a:spcPct val="110000"/>
              </a:lnSpc>
            </a:pPr>
            <a:r>
              <a:rPr lang="en-US" altLang="zh-CN" sz="2000"/>
              <a:t>11</a:t>
            </a:r>
            <a:r>
              <a:rPr lang="zh-CN" altLang="en-US" sz="2000"/>
              <a:t>：</a:t>
            </a:r>
            <a:r>
              <a:rPr lang="en-US" altLang="zh-CN" sz="2000"/>
              <a:t>EF→DG</a:t>
            </a:r>
          </a:p>
        </p:txBody>
      </p:sp>
      <p:sp>
        <p:nvSpPr>
          <p:cNvPr id="709639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数据链路层协议举例</a:t>
            </a:r>
          </a:p>
        </p:txBody>
      </p:sp>
      <p:sp>
        <p:nvSpPr>
          <p:cNvPr id="52633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526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492500" y="2997200"/>
            <a:ext cx="2178050" cy="2016125"/>
          </a:xfrm>
        </p:spPr>
        <p:txBody>
          <a:bodyPr/>
          <a:lstStyle/>
          <a:p>
            <a:r>
              <a:rPr lang="en-US" altLang="zh-CN">
                <a:hlinkClick r:id="rId4" action="ppaction://hlinksldjump"/>
              </a:rPr>
              <a:t>HDLC</a:t>
            </a:r>
            <a:endParaRPr lang="en-US" altLang="zh-CN"/>
          </a:p>
          <a:p>
            <a:endParaRPr lang="en-US" altLang="zh-CN"/>
          </a:p>
          <a:p>
            <a:r>
              <a:rPr kumimoji="0" lang="en-US" altLang="zh-CN">
                <a:hlinkClick r:id="rId5" action="ppaction://hlinksldjump"/>
              </a:rPr>
              <a:t>PPP</a:t>
            </a:r>
            <a:endParaRPr kumimoji="0" lang="en-US" altLang="zh-CN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HDLC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en-US" altLang="zh-CN" sz="2800"/>
              <a:t>(High-level Data Link Control)</a:t>
            </a:r>
          </a:p>
        </p:txBody>
      </p:sp>
      <p:sp>
        <p:nvSpPr>
          <p:cNvPr id="72499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49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 dirty="0"/>
              <a:t>最早由</a:t>
            </a:r>
            <a:r>
              <a:rPr lang="en-US" altLang="zh-CN" sz="2400" dirty="0"/>
              <a:t>IBM</a:t>
            </a:r>
            <a:r>
              <a:rPr lang="zh-CN" altLang="en-US" sz="2400" dirty="0"/>
              <a:t>提出</a:t>
            </a:r>
            <a:r>
              <a:rPr lang="en-US" altLang="zh-CN" sz="2400" dirty="0">
                <a:solidFill>
                  <a:srgbClr val="FC0404"/>
                </a:solidFill>
              </a:rPr>
              <a:t>SDLC</a:t>
            </a:r>
            <a:r>
              <a:rPr lang="en-US" altLang="zh-CN" sz="2400" dirty="0"/>
              <a:t> (</a:t>
            </a:r>
            <a:r>
              <a:rPr lang="en-US" altLang="zh-CN" sz="2400" dirty="0">
                <a:solidFill>
                  <a:srgbClr val="0000FF"/>
                </a:solidFill>
              </a:rPr>
              <a:t>Synchronous Data Link Control</a:t>
            </a:r>
            <a:r>
              <a:rPr lang="en-US" altLang="zh-CN" sz="2400" dirty="0"/>
              <a:t>)</a:t>
            </a:r>
            <a:r>
              <a:rPr lang="zh-CN" altLang="en-US" sz="2400" dirty="0"/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sz="2400" dirty="0"/>
              <a:t>ISO</a:t>
            </a:r>
            <a:r>
              <a:rPr lang="zh-CN" altLang="en-US" sz="2400" dirty="0"/>
              <a:t>根据</a:t>
            </a:r>
            <a:r>
              <a:rPr lang="en-US" altLang="zh-CN" sz="2400" dirty="0"/>
              <a:t>SDLC</a:t>
            </a:r>
            <a:r>
              <a:rPr lang="zh-CN" altLang="en-US" sz="2400" dirty="0"/>
              <a:t>提出了</a:t>
            </a:r>
            <a:r>
              <a:rPr lang="en-US" altLang="zh-CN" sz="2400" dirty="0">
                <a:solidFill>
                  <a:srgbClr val="FC0404"/>
                </a:solidFill>
              </a:rPr>
              <a:t>HDLC</a:t>
            </a:r>
            <a:r>
              <a:rPr lang="en-US" altLang="zh-CN" sz="2400" dirty="0"/>
              <a:t> (</a:t>
            </a:r>
            <a:r>
              <a:rPr lang="en-US" altLang="zh-CN" sz="2400" dirty="0">
                <a:solidFill>
                  <a:srgbClr val="0000FF"/>
                </a:solidFill>
              </a:rPr>
              <a:t>High-level Data Link Control</a:t>
            </a:r>
            <a:r>
              <a:rPr lang="en-US" altLang="zh-CN" sz="2400" dirty="0"/>
              <a:t>)</a:t>
            </a:r>
            <a:r>
              <a:rPr lang="zh-CN" altLang="en-US" sz="2400" dirty="0"/>
              <a:t> ，作为国际标准</a:t>
            </a:r>
            <a:r>
              <a:rPr lang="en-US" altLang="zh-CN" sz="2400" dirty="0">
                <a:solidFill>
                  <a:srgbClr val="FC0404"/>
                </a:solidFill>
              </a:rPr>
              <a:t>ISO 3309</a:t>
            </a:r>
            <a:r>
              <a:rPr lang="zh-CN" altLang="en-US" sz="2400" dirty="0"/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sz="2400" dirty="0"/>
              <a:t>CCITT</a:t>
            </a:r>
            <a:r>
              <a:rPr lang="zh-CN" altLang="en-US" sz="2400" dirty="0"/>
              <a:t>将</a:t>
            </a:r>
            <a:r>
              <a:rPr lang="en-US" altLang="zh-CN" sz="2400" dirty="0"/>
              <a:t>HDLC</a:t>
            </a:r>
            <a:r>
              <a:rPr lang="zh-CN" altLang="en-US" sz="2400" dirty="0"/>
              <a:t>修改后称为</a:t>
            </a:r>
            <a:r>
              <a:rPr lang="en-US" altLang="zh-CN" sz="2400" dirty="0">
                <a:solidFill>
                  <a:srgbClr val="0000FF"/>
                </a:solidFill>
              </a:rPr>
              <a:t>LAP(Link Access Procedure</a:t>
            </a:r>
            <a:r>
              <a:rPr lang="en-US" altLang="zh-CN" sz="2400" dirty="0"/>
              <a:t>)</a:t>
            </a:r>
            <a:r>
              <a:rPr lang="zh-CN" altLang="en-US" sz="2400" dirty="0"/>
              <a:t>。</a:t>
            </a:r>
            <a:r>
              <a:rPr lang="en-US" altLang="zh-CN" sz="2400" dirty="0"/>
              <a:t>HDLC </a:t>
            </a:r>
            <a:r>
              <a:rPr lang="zh-CN" altLang="en-US" sz="2400" dirty="0"/>
              <a:t>的新版本又把 </a:t>
            </a:r>
            <a:r>
              <a:rPr lang="en-US" altLang="zh-CN" sz="2400" dirty="0"/>
              <a:t>LAP </a:t>
            </a:r>
            <a:r>
              <a:rPr lang="zh-CN" altLang="en-US" sz="2400" dirty="0"/>
              <a:t>修改为 </a:t>
            </a:r>
            <a:r>
              <a:rPr lang="en-US" altLang="zh-CN" sz="2400" dirty="0">
                <a:solidFill>
                  <a:srgbClr val="FC0404"/>
                </a:solidFill>
              </a:rPr>
              <a:t>LAPB</a:t>
            </a:r>
            <a:r>
              <a:rPr lang="zh-CN" altLang="en-US" sz="2400" dirty="0"/>
              <a:t>，“</a:t>
            </a:r>
            <a:r>
              <a:rPr lang="en-US" altLang="zh-CN" sz="2400" dirty="0"/>
              <a:t>B”</a:t>
            </a:r>
            <a:r>
              <a:rPr lang="zh-CN" altLang="en-US" sz="2400" dirty="0"/>
              <a:t>表示平衡型</a:t>
            </a:r>
            <a:r>
              <a:rPr lang="en-US" altLang="zh-CN" sz="2400" dirty="0"/>
              <a:t>(Balanced)</a:t>
            </a:r>
            <a:r>
              <a:rPr lang="zh-CN" altLang="en-US" sz="2400" dirty="0"/>
              <a:t> 。</a:t>
            </a:r>
          </a:p>
          <a:p>
            <a:pPr>
              <a:lnSpc>
                <a:spcPct val="120000"/>
              </a:lnSpc>
            </a:pPr>
            <a:r>
              <a:rPr lang="zh-CN" altLang="en-US" sz="2400" dirty="0"/>
              <a:t>我国的相应国家标准是</a:t>
            </a:r>
            <a:r>
              <a:rPr lang="en-US" altLang="zh-CN" sz="2400" dirty="0">
                <a:solidFill>
                  <a:srgbClr val="FC0404"/>
                </a:solidFill>
              </a:rPr>
              <a:t>GB 7496</a:t>
            </a:r>
            <a:r>
              <a:rPr lang="zh-CN" altLang="en-US" sz="2400" dirty="0"/>
              <a:t>。 </a:t>
            </a:r>
            <a:endParaRPr lang="en-US" altLang="zh-CN" sz="2400" dirty="0" smtClean="0"/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协议特点：</a:t>
            </a:r>
            <a:r>
              <a:rPr lang="zh-CN" altLang="en-US" sz="2400" dirty="0" smtClean="0"/>
              <a:t>实现可靠传输（现已很少使用）。</a:t>
            </a:r>
            <a:endParaRPr lang="zh-CN" altLang="en-US" sz="2400" dirty="0"/>
          </a:p>
        </p:txBody>
      </p:sp>
      <p:sp>
        <p:nvSpPr>
          <p:cNvPr id="72499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HDLC</a:t>
            </a:r>
            <a:endParaRPr lang="zh-CN" altLang="en-US" b="1"/>
          </a:p>
        </p:txBody>
      </p:sp>
      <p:sp>
        <p:nvSpPr>
          <p:cNvPr id="72397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39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87675" y="2492375"/>
            <a:ext cx="3114675" cy="3168650"/>
          </a:xfrm>
        </p:spPr>
        <p:txBody>
          <a:bodyPr/>
          <a:lstStyle/>
          <a:p>
            <a:r>
              <a:rPr lang="zh-CN" altLang="en-US" dirty="0">
                <a:latin typeface="+mn-ea"/>
                <a:hlinkClick r:id="rId5" action="ppaction://hlinksldjump"/>
              </a:rPr>
              <a:t>基本概念</a:t>
            </a:r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  <a:p>
            <a:r>
              <a:rPr lang="zh-CN" altLang="en-US" dirty="0">
                <a:latin typeface="+mn-ea"/>
                <a:hlinkClick r:id="rId6" action="ppaction://hlinksldjump"/>
              </a:rPr>
              <a:t>数据帧</a:t>
            </a:r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  <a:p>
            <a:r>
              <a:rPr lang="zh-CN" altLang="en-US" dirty="0">
                <a:latin typeface="+mn-ea"/>
                <a:hlinkClick r:id="rId7" action="ppaction://hlinksldjump"/>
              </a:rPr>
              <a:t>工作过程</a:t>
            </a:r>
            <a:endParaRPr lang="zh-CN" altLang="en-US" dirty="0">
              <a:latin typeface="+mn-ea"/>
            </a:endParaRPr>
          </a:p>
        </p:txBody>
      </p:sp>
      <p:sp>
        <p:nvSpPr>
          <p:cNvPr id="72397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基本概念</a:t>
            </a:r>
          </a:p>
        </p:txBody>
      </p:sp>
      <p:sp>
        <p:nvSpPr>
          <p:cNvPr id="72806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80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76600" y="2492375"/>
            <a:ext cx="2609850" cy="3095625"/>
          </a:xfrm>
        </p:spPr>
        <p:txBody>
          <a:bodyPr/>
          <a:lstStyle/>
          <a:p>
            <a:r>
              <a:rPr lang="zh-CN" altLang="en-US" dirty="0">
                <a:latin typeface="+mn-ea"/>
                <a:hlinkClick r:id="rId6" action="ppaction://hlinksldjump"/>
              </a:rPr>
              <a:t>站点类型</a:t>
            </a:r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  <a:p>
            <a:r>
              <a:rPr lang="zh-CN" altLang="en-US" dirty="0">
                <a:latin typeface="+mn-ea"/>
                <a:hlinkClick r:id="rId7" action="ppaction://hlinksldjump"/>
              </a:rPr>
              <a:t>链路类型</a:t>
            </a:r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  <a:p>
            <a:r>
              <a:rPr lang="zh-CN" altLang="en-US" dirty="0">
                <a:latin typeface="+mn-ea"/>
                <a:hlinkClick r:id="rId8" action="ppaction://hlinksldjump"/>
              </a:rPr>
              <a:t>传输模式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站点类型</a:t>
            </a:r>
          </a:p>
        </p:txBody>
      </p:sp>
      <p:sp>
        <p:nvSpPr>
          <p:cNvPr id="72909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基本概念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90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800">
                <a:solidFill>
                  <a:srgbClr val="FC0404"/>
                </a:solidFill>
              </a:rPr>
              <a:t>主站</a:t>
            </a:r>
          </a:p>
          <a:p>
            <a:pPr lvl="1">
              <a:lnSpc>
                <a:spcPct val="115000"/>
              </a:lnSpc>
            </a:pPr>
            <a:r>
              <a:rPr lang="zh-CN" altLang="en-US" sz="2400"/>
              <a:t>负责链路控制，包括系统初启、组织传输数据、流量控制、差错控制等。</a:t>
            </a:r>
          </a:p>
          <a:p>
            <a:pPr>
              <a:lnSpc>
                <a:spcPct val="115000"/>
              </a:lnSpc>
            </a:pPr>
            <a:r>
              <a:rPr lang="zh-CN" altLang="en-US" sz="2800">
                <a:solidFill>
                  <a:srgbClr val="FC0404"/>
                </a:solidFill>
              </a:rPr>
              <a:t>从站</a:t>
            </a:r>
          </a:p>
          <a:p>
            <a:pPr lvl="1">
              <a:lnSpc>
                <a:spcPct val="115000"/>
              </a:lnSpc>
            </a:pPr>
            <a:r>
              <a:rPr lang="zh-CN" altLang="en-US" sz="2400"/>
              <a:t>在主站的控制下进行操作。主站通过命令帧控制从站，而从站通过响应帧接收控制。</a:t>
            </a:r>
          </a:p>
          <a:p>
            <a:pPr>
              <a:lnSpc>
                <a:spcPct val="115000"/>
              </a:lnSpc>
            </a:pPr>
            <a:r>
              <a:rPr lang="zh-CN" altLang="en-US" sz="2800">
                <a:solidFill>
                  <a:srgbClr val="FC0404"/>
                </a:solidFill>
              </a:rPr>
              <a:t>组合站</a:t>
            </a:r>
          </a:p>
          <a:p>
            <a:pPr lvl="1">
              <a:lnSpc>
                <a:spcPct val="115000"/>
              </a:lnSpc>
            </a:pPr>
            <a:r>
              <a:rPr lang="zh-CN" altLang="en-US" sz="2400"/>
              <a:t>兼具主站和从站的功能（既可发送命令帧，又可发送响应帧）。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链路类型</a:t>
            </a:r>
            <a:endParaRPr lang="zh-CN" altLang="en-US" baseline="-25000"/>
          </a:p>
        </p:txBody>
      </p:sp>
      <p:sp>
        <p:nvSpPr>
          <p:cNvPr id="758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7088" y="1700213"/>
            <a:ext cx="7958137" cy="50323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+mn-ea"/>
              </a:rPr>
              <a:t>非平衡组合</a:t>
            </a:r>
            <a:r>
              <a:rPr lang="zh-CN" altLang="en-US" sz="1800" dirty="0">
                <a:latin typeface="+mn-ea"/>
              </a:rPr>
              <a:t>：由一个主站或一个</a:t>
            </a:r>
            <a:r>
              <a:rPr lang="en-US" altLang="zh-CN" sz="1800" dirty="0">
                <a:latin typeface="+mn-ea"/>
              </a:rPr>
              <a:t>/</a:t>
            </a:r>
            <a:r>
              <a:rPr lang="zh-CN" altLang="en-US" sz="1800" dirty="0">
                <a:latin typeface="+mn-ea"/>
              </a:rPr>
              <a:t>多个从站组成，支持全双工</a:t>
            </a:r>
            <a:r>
              <a:rPr lang="en-US" altLang="zh-CN" sz="1800" dirty="0">
                <a:latin typeface="+mn-ea"/>
              </a:rPr>
              <a:t>/</a:t>
            </a:r>
            <a:r>
              <a:rPr lang="zh-CN" altLang="en-US" sz="1800" dirty="0">
                <a:latin typeface="+mn-ea"/>
              </a:rPr>
              <a:t>半双工。</a:t>
            </a:r>
          </a:p>
        </p:txBody>
      </p:sp>
      <p:pic>
        <p:nvPicPr>
          <p:cNvPr id="75879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33600"/>
            <a:ext cx="6335712" cy="288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8792" name="Text Box 8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6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基本概念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758793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445125"/>
            <a:ext cx="619283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8794" name="Rectangle 10"/>
          <p:cNvSpPr>
            <a:spLocks noChangeArrowheads="1"/>
          </p:cNvSpPr>
          <p:nvPr/>
        </p:nvSpPr>
        <p:spPr bwMode="auto">
          <a:xfrm>
            <a:off x="827088" y="5013325"/>
            <a:ext cx="795813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32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9"/>
              </a:buBlip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10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  <a:ea typeface="+mn-ea"/>
              </a:rPr>
              <a:t>平衡组合</a:t>
            </a:r>
            <a:r>
              <a:rPr lang="zh-CN" altLang="en-US" sz="2000" dirty="0">
                <a:latin typeface="+mn-ea"/>
                <a:ea typeface="+mn-ea"/>
              </a:rPr>
              <a:t>：由两个组合站组成，支持全双工和半双工。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传输模式</a:t>
            </a:r>
          </a:p>
        </p:txBody>
      </p:sp>
      <p:sp>
        <p:nvSpPr>
          <p:cNvPr id="7598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正常响应方式</a:t>
            </a:r>
            <a:r>
              <a:rPr lang="zh-CN" altLang="en-US" sz="2800" dirty="0"/>
              <a:t>（</a:t>
            </a:r>
            <a:r>
              <a:rPr lang="en-US" altLang="zh-CN" sz="2800" dirty="0"/>
              <a:t>NRM</a:t>
            </a:r>
            <a:r>
              <a:rPr lang="zh-CN" altLang="en-US" sz="2800" dirty="0"/>
              <a:t>）：</a:t>
            </a:r>
            <a:r>
              <a:rPr lang="zh-CN" altLang="en-US" sz="2800" dirty="0">
                <a:solidFill>
                  <a:srgbClr val="0000FF"/>
                </a:solidFill>
              </a:rPr>
              <a:t>用于非平衡组合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由主站发送命令对从站的数据传送进行初始化，从站发送数据作为对该命令的响应。</a:t>
            </a:r>
          </a:p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异步响应方式</a:t>
            </a:r>
            <a:r>
              <a:rPr lang="zh-CN" altLang="en-US" sz="2800" dirty="0"/>
              <a:t>（</a:t>
            </a:r>
            <a:r>
              <a:rPr lang="en-US" altLang="zh-CN" sz="2800" dirty="0"/>
              <a:t>ARM</a:t>
            </a:r>
            <a:r>
              <a:rPr lang="zh-CN" altLang="en-US" sz="2800" dirty="0"/>
              <a:t>）：</a:t>
            </a:r>
            <a:r>
              <a:rPr lang="zh-CN" altLang="en-US" sz="2800" dirty="0">
                <a:solidFill>
                  <a:srgbClr val="0000FF"/>
                </a:solidFill>
              </a:rPr>
              <a:t>用于非平衡组合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从站不必得到主站的允许即可进行初始化传输，但主站仍然负责链路的初始化、纠错和断开逻辑链路等操作。 </a:t>
            </a:r>
            <a:r>
              <a:rPr lang="en-US" altLang="zh-CN" sz="2400" dirty="0">
                <a:solidFill>
                  <a:schemeClr val="tx2"/>
                </a:solidFill>
              </a:rPr>
              <a:t>ARM</a:t>
            </a:r>
            <a:r>
              <a:rPr lang="zh-CN" altLang="en-US" sz="2400" dirty="0">
                <a:solidFill>
                  <a:schemeClr val="tx2"/>
                </a:solidFill>
              </a:rPr>
              <a:t>用的最少</a:t>
            </a:r>
            <a:r>
              <a:rPr lang="zh-CN" altLang="en-US" sz="2400" dirty="0"/>
              <a:t>。</a:t>
            </a:r>
          </a:p>
          <a:p>
            <a:pPr>
              <a:lnSpc>
                <a:spcPct val="115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异步平衡方式</a:t>
            </a:r>
            <a:r>
              <a:rPr lang="zh-CN" altLang="en-US" sz="2800" dirty="0"/>
              <a:t>（</a:t>
            </a:r>
            <a:r>
              <a:rPr lang="en-US" altLang="zh-CN" sz="2800" dirty="0"/>
              <a:t>ABM</a:t>
            </a:r>
            <a:r>
              <a:rPr lang="zh-CN" altLang="en-US" sz="2800" dirty="0"/>
              <a:t>）：</a:t>
            </a:r>
            <a:r>
              <a:rPr lang="zh-CN" altLang="en-US" sz="2800" dirty="0">
                <a:solidFill>
                  <a:srgbClr val="0000FF"/>
                </a:solidFill>
              </a:rPr>
              <a:t>用于平衡组合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允许任何组合站启动传输。 </a:t>
            </a:r>
            <a:r>
              <a:rPr lang="en-US" altLang="zh-CN" sz="2400" dirty="0">
                <a:solidFill>
                  <a:schemeClr val="tx2"/>
                </a:solidFill>
              </a:rPr>
              <a:t>ABM</a:t>
            </a:r>
            <a:r>
              <a:rPr lang="zh-CN" altLang="en-US" sz="2400" dirty="0">
                <a:solidFill>
                  <a:schemeClr val="tx2"/>
                </a:solidFill>
              </a:rPr>
              <a:t>最常用</a:t>
            </a:r>
            <a:r>
              <a:rPr lang="zh-CN" altLang="en-US" sz="2400" dirty="0"/>
              <a:t>。	</a:t>
            </a:r>
          </a:p>
        </p:txBody>
      </p:sp>
      <p:sp>
        <p:nvSpPr>
          <p:cNvPr id="759813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基本概念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数据帧</a:t>
            </a:r>
          </a:p>
        </p:txBody>
      </p:sp>
      <p:sp>
        <p:nvSpPr>
          <p:cNvPr id="79974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997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348038" y="2997200"/>
            <a:ext cx="2232025" cy="2016125"/>
          </a:xfrm>
          <a:noFill/>
          <a:ln/>
        </p:spPr>
        <p:txBody>
          <a:bodyPr/>
          <a:lstStyle/>
          <a:p>
            <a:r>
              <a:rPr lang="zh-CN" altLang="en-US">
                <a:hlinkClick r:id="rId6" action="ppaction://hlinksldjump"/>
              </a:rPr>
              <a:t>帧格式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hlinkClick r:id="rId7" action="ppaction://hlinksldjump"/>
              </a:rPr>
              <a:t>帧类型</a:t>
            </a:r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HDLC</a:t>
            </a:r>
            <a:r>
              <a:rPr lang="zh-CN" altLang="en-US"/>
              <a:t>的帧结构</a:t>
            </a:r>
          </a:p>
        </p:txBody>
      </p:sp>
      <p:sp>
        <p:nvSpPr>
          <p:cNvPr id="7301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301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3754438"/>
            <a:ext cx="8132763" cy="2698750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标志字段（</a:t>
            </a:r>
            <a:r>
              <a:rPr lang="en-US" altLang="zh-CN" sz="2400">
                <a:solidFill>
                  <a:srgbClr val="FF0000"/>
                </a:solidFill>
              </a:rPr>
              <a:t>F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  <a:r>
              <a:rPr lang="zh-CN" altLang="en-US" sz="2400">
                <a:solidFill>
                  <a:schemeClr val="tx1"/>
                </a:solidFill>
              </a:rPr>
              <a:t>：</a:t>
            </a:r>
            <a:r>
              <a:rPr lang="en-US" altLang="zh-CN" sz="2400">
                <a:solidFill>
                  <a:schemeClr val="tx1"/>
                </a:solidFill>
              </a:rPr>
              <a:t>1B</a:t>
            </a: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01111110</a:t>
            </a:r>
            <a:r>
              <a:rPr lang="zh-CN" altLang="en-US" sz="2400">
                <a:solidFill>
                  <a:schemeClr val="tx1"/>
                </a:solidFill>
              </a:rPr>
              <a:t>）</a:t>
            </a:r>
          </a:p>
          <a:p>
            <a:pPr lvl="1"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</a:rPr>
              <a:t>作用：标志一帧的开始和结束；帧间的同步信号。为实现数据透明性传输，采用“</a:t>
            </a:r>
            <a:r>
              <a:rPr lang="en-US" altLang="zh-CN" sz="2000">
                <a:solidFill>
                  <a:srgbClr val="0000FF"/>
                </a:solidFill>
              </a:rPr>
              <a:t>0</a:t>
            </a:r>
            <a:r>
              <a:rPr lang="zh-CN" altLang="en-US" sz="2000">
                <a:solidFill>
                  <a:srgbClr val="0000FF"/>
                </a:solidFill>
              </a:rPr>
              <a:t>比特插入</a:t>
            </a:r>
            <a:r>
              <a:rPr lang="en-US" altLang="zh-CN" sz="2000">
                <a:solidFill>
                  <a:srgbClr val="0000FF"/>
                </a:solidFill>
              </a:rPr>
              <a:t>/</a:t>
            </a:r>
            <a:r>
              <a:rPr lang="zh-CN" altLang="en-US" sz="2000">
                <a:solidFill>
                  <a:srgbClr val="0000FF"/>
                </a:solidFill>
              </a:rPr>
              <a:t>删除法</a:t>
            </a:r>
            <a:r>
              <a:rPr lang="zh-CN" altLang="en-US" sz="2000">
                <a:solidFill>
                  <a:schemeClr val="tx1"/>
                </a:solidFill>
              </a:rPr>
              <a:t>”。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地址字段（</a:t>
            </a:r>
            <a:r>
              <a:rPr lang="en-US" altLang="zh-CN" sz="2400">
                <a:solidFill>
                  <a:srgbClr val="FF0000"/>
                </a:solidFill>
              </a:rPr>
              <a:t>A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  <a:r>
              <a:rPr lang="zh-CN" altLang="en-US" sz="2400">
                <a:solidFill>
                  <a:schemeClr val="tx1"/>
                </a:solidFill>
              </a:rPr>
              <a:t>：</a:t>
            </a:r>
            <a:r>
              <a:rPr lang="en-US" altLang="zh-CN" sz="2400">
                <a:solidFill>
                  <a:schemeClr val="tx1"/>
                </a:solidFill>
              </a:rPr>
              <a:t>1B</a:t>
            </a:r>
          </a:p>
          <a:p>
            <a:pPr lvl="1"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</a:rPr>
              <a:t>用于</a:t>
            </a:r>
            <a:r>
              <a:rPr lang="zh-CN" altLang="en-US" sz="2000">
                <a:solidFill>
                  <a:srgbClr val="0000FF"/>
                </a:solidFill>
              </a:rPr>
              <a:t>指明从站地址</a:t>
            </a:r>
            <a:r>
              <a:rPr lang="zh-CN" altLang="en-US" sz="2000">
                <a:solidFill>
                  <a:schemeClr val="tx1"/>
                </a:solidFill>
              </a:rPr>
              <a:t>（命令帧：接收帧的从站地址；响应帧：发出帧的从站地址）。</a:t>
            </a:r>
          </a:p>
        </p:txBody>
      </p:sp>
      <p:sp>
        <p:nvSpPr>
          <p:cNvPr id="730118" name="Rectangle 6"/>
          <p:cNvSpPr>
            <a:spLocks noChangeArrowheads="1"/>
          </p:cNvSpPr>
          <p:nvPr/>
        </p:nvSpPr>
        <p:spPr bwMode="auto">
          <a:xfrm>
            <a:off x="860425" y="2147888"/>
            <a:ext cx="7964488" cy="703262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19" name="Line 7"/>
          <p:cNvSpPr>
            <a:spLocks noChangeShapeType="1"/>
          </p:cNvSpPr>
          <p:nvPr/>
        </p:nvSpPr>
        <p:spPr bwMode="auto">
          <a:xfrm flipH="1">
            <a:off x="1946275" y="2162175"/>
            <a:ext cx="11113" cy="701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20" name="Line 8"/>
          <p:cNvSpPr>
            <a:spLocks noChangeShapeType="1"/>
          </p:cNvSpPr>
          <p:nvPr/>
        </p:nvSpPr>
        <p:spPr bwMode="auto">
          <a:xfrm flipH="1">
            <a:off x="3016250" y="2162175"/>
            <a:ext cx="20638" cy="684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21" name="Line 9"/>
          <p:cNvSpPr>
            <a:spLocks noChangeShapeType="1"/>
          </p:cNvSpPr>
          <p:nvPr/>
        </p:nvSpPr>
        <p:spPr bwMode="auto">
          <a:xfrm flipH="1">
            <a:off x="7750175" y="2152650"/>
            <a:ext cx="7938" cy="692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22" name="Rectangle 10"/>
          <p:cNvSpPr>
            <a:spLocks noChangeArrowheads="1"/>
          </p:cNvSpPr>
          <p:nvPr/>
        </p:nvSpPr>
        <p:spPr bwMode="auto">
          <a:xfrm>
            <a:off x="539750" y="1700213"/>
            <a:ext cx="688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比特</a:t>
            </a:r>
          </a:p>
        </p:txBody>
      </p:sp>
      <p:sp>
        <p:nvSpPr>
          <p:cNvPr id="730123" name="Rectangle 11"/>
          <p:cNvSpPr>
            <a:spLocks noChangeArrowheads="1"/>
          </p:cNvSpPr>
          <p:nvPr/>
        </p:nvSpPr>
        <p:spPr bwMode="auto">
          <a:xfrm>
            <a:off x="123507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30124" name="Rectangle 12"/>
          <p:cNvSpPr>
            <a:spLocks noChangeArrowheads="1"/>
          </p:cNvSpPr>
          <p:nvPr/>
        </p:nvSpPr>
        <p:spPr bwMode="auto">
          <a:xfrm>
            <a:off x="227012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30125" name="Rectangle 13"/>
          <p:cNvSpPr>
            <a:spLocks noChangeArrowheads="1"/>
          </p:cNvSpPr>
          <p:nvPr/>
        </p:nvSpPr>
        <p:spPr bwMode="auto">
          <a:xfrm>
            <a:off x="330517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30126" name="Rectangle 14"/>
          <p:cNvSpPr>
            <a:spLocks noChangeArrowheads="1"/>
          </p:cNvSpPr>
          <p:nvPr/>
        </p:nvSpPr>
        <p:spPr bwMode="auto">
          <a:xfrm>
            <a:off x="4486275" y="1744663"/>
            <a:ext cx="688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可变</a:t>
            </a:r>
          </a:p>
        </p:txBody>
      </p:sp>
      <p:sp>
        <p:nvSpPr>
          <p:cNvPr id="730127" name="Rectangle 15"/>
          <p:cNvSpPr>
            <a:spLocks noChangeArrowheads="1"/>
          </p:cNvSpPr>
          <p:nvPr/>
        </p:nvSpPr>
        <p:spPr bwMode="auto">
          <a:xfrm>
            <a:off x="4135438" y="2170113"/>
            <a:ext cx="1446212" cy="6508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28" name="Rectangle 16"/>
          <p:cNvSpPr>
            <a:spLocks noChangeArrowheads="1"/>
          </p:cNvSpPr>
          <p:nvPr/>
        </p:nvSpPr>
        <p:spPr bwMode="auto">
          <a:xfrm>
            <a:off x="6354763" y="1744663"/>
            <a:ext cx="4270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16</a:t>
            </a:r>
          </a:p>
        </p:txBody>
      </p:sp>
      <p:sp>
        <p:nvSpPr>
          <p:cNvPr id="730129" name="Rectangle 17"/>
          <p:cNvSpPr>
            <a:spLocks noChangeArrowheads="1"/>
          </p:cNvSpPr>
          <p:nvPr/>
        </p:nvSpPr>
        <p:spPr bwMode="auto">
          <a:xfrm>
            <a:off x="8134350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30130" name="Rectangle 18"/>
          <p:cNvSpPr>
            <a:spLocks noChangeArrowheads="1"/>
          </p:cNvSpPr>
          <p:nvPr/>
        </p:nvSpPr>
        <p:spPr bwMode="auto">
          <a:xfrm>
            <a:off x="4503738" y="2133600"/>
            <a:ext cx="69215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信息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Info</a:t>
            </a:r>
          </a:p>
        </p:txBody>
      </p:sp>
      <p:sp>
        <p:nvSpPr>
          <p:cNvPr id="730131" name="Rectangle 19"/>
          <p:cNvSpPr>
            <a:spLocks noChangeArrowheads="1"/>
          </p:cNvSpPr>
          <p:nvPr/>
        </p:nvSpPr>
        <p:spPr bwMode="auto">
          <a:xfrm>
            <a:off x="1108075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标志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30132" name="Rectangle 20"/>
          <p:cNvSpPr>
            <a:spLocks noChangeArrowheads="1"/>
          </p:cNvSpPr>
          <p:nvPr/>
        </p:nvSpPr>
        <p:spPr bwMode="auto">
          <a:xfrm>
            <a:off x="7989888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标志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30133" name="Rectangle 21"/>
          <p:cNvSpPr>
            <a:spLocks noChangeArrowheads="1"/>
          </p:cNvSpPr>
          <p:nvPr/>
        </p:nvSpPr>
        <p:spPr bwMode="auto">
          <a:xfrm>
            <a:off x="2124075" y="2133600"/>
            <a:ext cx="750888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地址 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30134" name="Rectangle 22"/>
          <p:cNvSpPr>
            <a:spLocks noChangeArrowheads="1"/>
          </p:cNvSpPr>
          <p:nvPr/>
        </p:nvSpPr>
        <p:spPr bwMode="auto">
          <a:xfrm>
            <a:off x="3195638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控制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30135" name="Rectangle 23"/>
          <p:cNvSpPr>
            <a:spLocks noChangeArrowheads="1"/>
          </p:cNvSpPr>
          <p:nvPr/>
        </p:nvSpPr>
        <p:spPr bwMode="auto">
          <a:xfrm>
            <a:off x="6084888" y="2133600"/>
            <a:ext cx="1450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帧检验序列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30136" name="Line 24"/>
          <p:cNvSpPr>
            <a:spLocks noChangeShapeType="1"/>
          </p:cNvSpPr>
          <p:nvPr/>
        </p:nvSpPr>
        <p:spPr bwMode="auto">
          <a:xfrm flipH="1">
            <a:off x="1936750" y="2909888"/>
            <a:ext cx="9525" cy="788987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37" name="Line 25"/>
          <p:cNvSpPr>
            <a:spLocks noChangeShapeType="1"/>
          </p:cNvSpPr>
          <p:nvPr/>
        </p:nvSpPr>
        <p:spPr bwMode="auto">
          <a:xfrm>
            <a:off x="5580063" y="2924175"/>
            <a:ext cx="0" cy="322263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38" name="Line 26"/>
          <p:cNvSpPr>
            <a:spLocks noChangeShapeType="1"/>
          </p:cNvSpPr>
          <p:nvPr/>
        </p:nvSpPr>
        <p:spPr bwMode="auto">
          <a:xfrm>
            <a:off x="1979613" y="3068638"/>
            <a:ext cx="3619500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39" name="Line 27"/>
          <p:cNvSpPr>
            <a:spLocks noChangeShapeType="1"/>
          </p:cNvSpPr>
          <p:nvPr/>
        </p:nvSpPr>
        <p:spPr bwMode="auto">
          <a:xfrm>
            <a:off x="7767638" y="2998788"/>
            <a:ext cx="0" cy="700087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40" name="Line 28"/>
          <p:cNvSpPr>
            <a:spLocks noChangeShapeType="1"/>
          </p:cNvSpPr>
          <p:nvPr/>
        </p:nvSpPr>
        <p:spPr bwMode="auto">
          <a:xfrm>
            <a:off x="1962150" y="3559175"/>
            <a:ext cx="5799138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41" name="Rectangle 29"/>
          <p:cNvSpPr>
            <a:spLocks noChangeArrowheads="1"/>
          </p:cNvSpPr>
          <p:nvPr/>
        </p:nvSpPr>
        <p:spPr bwMode="auto">
          <a:xfrm>
            <a:off x="5867400" y="3141663"/>
            <a:ext cx="1704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透明传输区间</a:t>
            </a:r>
          </a:p>
        </p:txBody>
      </p:sp>
      <p:sp>
        <p:nvSpPr>
          <p:cNvPr id="730142" name="Line 30"/>
          <p:cNvSpPr>
            <a:spLocks noChangeShapeType="1"/>
          </p:cNvSpPr>
          <p:nvPr/>
        </p:nvSpPr>
        <p:spPr bwMode="auto">
          <a:xfrm flipH="1">
            <a:off x="4125913" y="2162175"/>
            <a:ext cx="0" cy="660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43" name="Line 31"/>
          <p:cNvSpPr>
            <a:spLocks noChangeShapeType="1"/>
          </p:cNvSpPr>
          <p:nvPr/>
        </p:nvSpPr>
        <p:spPr bwMode="auto">
          <a:xfrm flipH="1">
            <a:off x="5573713" y="2162175"/>
            <a:ext cx="14287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0144" name="Freeform 32"/>
          <p:cNvSpPr>
            <a:spLocks/>
          </p:cNvSpPr>
          <p:nvPr/>
        </p:nvSpPr>
        <p:spPr bwMode="auto">
          <a:xfrm>
            <a:off x="5213350" y="2078038"/>
            <a:ext cx="144463" cy="927100"/>
          </a:xfrm>
          <a:custGeom>
            <a:avLst/>
            <a:gdLst>
              <a:gd name="T0" fmla="*/ 96 w 96"/>
              <a:gd name="T1" fmla="*/ 0 h 528"/>
              <a:gd name="T2" fmla="*/ 32 w 96"/>
              <a:gd name="T3" fmla="*/ 144 h 528"/>
              <a:gd name="T4" fmla="*/ 96 w 96"/>
              <a:gd name="T5" fmla="*/ 288 h 528"/>
              <a:gd name="T6" fmla="*/ 0 w 96"/>
              <a:gd name="T7" fmla="*/ 368 h 528"/>
              <a:gd name="T8" fmla="*/ 88 w 96"/>
              <a:gd name="T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28">
                <a:moveTo>
                  <a:pt x="96" y="0"/>
                </a:moveTo>
                <a:lnTo>
                  <a:pt x="32" y="144"/>
                </a:lnTo>
                <a:lnTo>
                  <a:pt x="96" y="288"/>
                </a:lnTo>
                <a:lnTo>
                  <a:pt x="0" y="368"/>
                </a:lnTo>
                <a:lnTo>
                  <a:pt x="88" y="528"/>
                </a:lnTo>
              </a:path>
            </a:pathLst>
          </a:custGeom>
          <a:noFill/>
          <a:ln w="57150" cap="flat" cmpd="sng">
            <a:solidFill>
              <a:srgbClr val="FC040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0145" name="Rectangle 33"/>
          <p:cNvSpPr>
            <a:spLocks noChangeArrowheads="1"/>
          </p:cNvSpPr>
          <p:nvPr/>
        </p:nvSpPr>
        <p:spPr bwMode="auto">
          <a:xfrm>
            <a:off x="2916238" y="3068638"/>
            <a:ext cx="1668462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检验区间</a:t>
            </a:r>
          </a:p>
        </p:txBody>
      </p:sp>
      <p:sp>
        <p:nvSpPr>
          <p:cNvPr id="730146" name="Text Box 3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举  例</a:t>
            </a:r>
          </a:p>
        </p:txBody>
      </p:sp>
      <p:sp>
        <p:nvSpPr>
          <p:cNvPr id="54784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47847" name="Picture 7" descr="3-0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73238"/>
            <a:ext cx="7129462" cy="470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7848" name="Text Box 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6" name="Rectangle 644"/>
          <p:cNvSpPr>
            <a:spLocks noChangeArrowheads="1"/>
          </p:cNvSpPr>
          <p:nvPr/>
        </p:nvSpPr>
        <p:spPr bwMode="auto">
          <a:xfrm>
            <a:off x="1386230" y="2034721"/>
            <a:ext cx="48949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644"/>
          <p:cNvSpPr>
            <a:spLocks noChangeArrowheads="1"/>
          </p:cNvSpPr>
          <p:nvPr/>
        </p:nvSpPr>
        <p:spPr bwMode="auto">
          <a:xfrm>
            <a:off x="7469738" y="2034721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Rectangle 644"/>
          <p:cNvSpPr>
            <a:spLocks noChangeArrowheads="1"/>
          </p:cNvSpPr>
          <p:nvPr/>
        </p:nvSpPr>
        <p:spPr bwMode="auto">
          <a:xfrm>
            <a:off x="5038884" y="3212976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644"/>
          <p:cNvSpPr>
            <a:spLocks noChangeArrowheads="1"/>
          </p:cNvSpPr>
          <p:nvPr/>
        </p:nvSpPr>
        <p:spPr bwMode="auto">
          <a:xfrm>
            <a:off x="5038884" y="3906339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Rectangle 644"/>
          <p:cNvSpPr>
            <a:spLocks noChangeArrowheads="1"/>
          </p:cNvSpPr>
          <p:nvPr/>
        </p:nvSpPr>
        <p:spPr bwMode="auto">
          <a:xfrm>
            <a:off x="5038884" y="4589837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Rectangle 644"/>
          <p:cNvSpPr>
            <a:spLocks noChangeArrowheads="1"/>
          </p:cNvSpPr>
          <p:nvPr/>
        </p:nvSpPr>
        <p:spPr bwMode="auto">
          <a:xfrm>
            <a:off x="6254311" y="4589837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Rectangle 644"/>
          <p:cNvSpPr>
            <a:spLocks noChangeArrowheads="1"/>
          </p:cNvSpPr>
          <p:nvPr/>
        </p:nvSpPr>
        <p:spPr bwMode="auto">
          <a:xfrm>
            <a:off x="5034719" y="5283790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644"/>
          <p:cNvSpPr>
            <a:spLocks noChangeArrowheads="1"/>
          </p:cNvSpPr>
          <p:nvPr/>
        </p:nvSpPr>
        <p:spPr bwMode="auto">
          <a:xfrm>
            <a:off x="6245602" y="5283790"/>
            <a:ext cx="504056" cy="504056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HDLC</a:t>
            </a:r>
            <a:r>
              <a:rPr lang="zh-CN" altLang="en-US"/>
              <a:t>的帧结构</a:t>
            </a:r>
          </a:p>
        </p:txBody>
      </p:sp>
      <p:sp>
        <p:nvSpPr>
          <p:cNvPr id="766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3754438"/>
            <a:ext cx="8208963" cy="2736850"/>
          </a:xfrm>
          <a:noFill/>
          <a:ln/>
        </p:spPr>
        <p:txBody>
          <a:bodyPr/>
          <a:lstStyle/>
          <a:p>
            <a:r>
              <a:rPr lang="zh-CN" altLang="en-US" sz="2400">
                <a:solidFill>
                  <a:srgbClr val="FF0000"/>
                </a:solidFill>
              </a:rPr>
              <a:t>控制字段（</a:t>
            </a:r>
            <a:r>
              <a:rPr lang="en-US" altLang="zh-CN" sz="2400">
                <a:solidFill>
                  <a:srgbClr val="FF0000"/>
                </a:solidFill>
              </a:rPr>
              <a:t>C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  <a:r>
              <a:rPr lang="zh-CN" altLang="en-US" sz="2400">
                <a:solidFill>
                  <a:schemeClr val="tx1"/>
                </a:solidFill>
              </a:rPr>
              <a:t>：</a:t>
            </a:r>
            <a:r>
              <a:rPr lang="en-US" altLang="zh-CN" sz="2400">
                <a:solidFill>
                  <a:schemeClr val="tx1"/>
                </a:solidFill>
              </a:rPr>
              <a:t>1B</a:t>
            </a:r>
          </a:p>
          <a:p>
            <a:pPr lvl="1"/>
            <a:r>
              <a:rPr lang="zh-CN" altLang="en-US" sz="2000">
                <a:solidFill>
                  <a:schemeClr val="tx1"/>
                </a:solidFill>
              </a:rPr>
              <a:t>用于</a:t>
            </a:r>
            <a:r>
              <a:rPr lang="en-US" altLang="zh-CN" sz="2000">
                <a:solidFill>
                  <a:schemeClr val="tx1"/>
                </a:solidFill>
              </a:rPr>
              <a:t>HDLC</a:t>
            </a:r>
            <a:r>
              <a:rPr lang="zh-CN" altLang="en-US" sz="2000">
                <a:solidFill>
                  <a:schemeClr val="tx1"/>
                </a:solidFill>
              </a:rPr>
              <a:t>帧的分类：信息帧（</a:t>
            </a:r>
            <a:r>
              <a:rPr lang="en-US" altLang="zh-CN" sz="2000">
                <a:solidFill>
                  <a:schemeClr val="tx1"/>
                </a:solidFill>
              </a:rPr>
              <a:t>I</a:t>
            </a:r>
            <a:r>
              <a:rPr lang="zh-CN" altLang="en-US" sz="2000">
                <a:solidFill>
                  <a:schemeClr val="tx1"/>
                </a:solidFill>
              </a:rPr>
              <a:t>帧）、监控帧（</a:t>
            </a:r>
            <a:r>
              <a:rPr lang="en-US" altLang="zh-CN" sz="2000">
                <a:solidFill>
                  <a:schemeClr val="tx1"/>
                </a:solidFill>
              </a:rPr>
              <a:t>S</a:t>
            </a:r>
            <a:r>
              <a:rPr lang="zh-CN" altLang="en-US" sz="2000">
                <a:solidFill>
                  <a:schemeClr val="tx1"/>
                </a:solidFill>
              </a:rPr>
              <a:t>帧）和无编号帧（</a:t>
            </a:r>
            <a:r>
              <a:rPr lang="en-US" altLang="zh-CN" sz="2000">
                <a:solidFill>
                  <a:schemeClr val="tx1"/>
                </a:solidFill>
              </a:rPr>
              <a:t>U</a:t>
            </a:r>
            <a:r>
              <a:rPr lang="zh-CN" altLang="en-US" sz="2000">
                <a:solidFill>
                  <a:schemeClr val="tx1"/>
                </a:solidFill>
              </a:rPr>
              <a:t>帧）。不同类型的帧其控制字段格式不同，后面介绍。</a:t>
            </a:r>
          </a:p>
          <a:p>
            <a:r>
              <a:rPr lang="zh-CN" altLang="en-US" sz="2400">
                <a:solidFill>
                  <a:srgbClr val="FF0000"/>
                </a:solidFill>
              </a:rPr>
              <a:t>信息字段（</a:t>
            </a:r>
            <a:r>
              <a:rPr lang="en-US" altLang="zh-CN" sz="2400">
                <a:solidFill>
                  <a:srgbClr val="FF0000"/>
                </a:solidFill>
              </a:rPr>
              <a:t>I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</a:p>
          <a:p>
            <a:pPr lvl="1"/>
            <a:r>
              <a:rPr lang="zh-CN" altLang="en-US" sz="2000">
                <a:solidFill>
                  <a:schemeClr val="tx1"/>
                </a:solidFill>
              </a:rPr>
              <a:t>用于存放用户数据，可有可无，长度未作限制（下限为</a:t>
            </a:r>
            <a:r>
              <a:rPr lang="en-US" altLang="zh-CN" sz="2000">
                <a:solidFill>
                  <a:schemeClr val="tx1"/>
                </a:solidFill>
              </a:rPr>
              <a:t>0</a:t>
            </a:r>
            <a:r>
              <a:rPr lang="zh-CN" altLang="en-US" sz="2000">
                <a:solidFill>
                  <a:schemeClr val="tx1"/>
                </a:solidFill>
              </a:rPr>
              <a:t>，上限由</a:t>
            </a:r>
            <a:r>
              <a:rPr lang="en-US" altLang="zh-CN" sz="2000">
                <a:solidFill>
                  <a:schemeClr val="tx1"/>
                </a:solidFill>
              </a:rPr>
              <a:t>FCS</a:t>
            </a:r>
            <a:r>
              <a:rPr lang="zh-CN" altLang="en-US" sz="2000">
                <a:solidFill>
                  <a:schemeClr val="tx1"/>
                </a:solidFill>
              </a:rPr>
              <a:t>字段或缓冲器容量决定）。</a:t>
            </a:r>
          </a:p>
          <a:p>
            <a:r>
              <a:rPr lang="zh-CN" altLang="en-US" sz="2400">
                <a:solidFill>
                  <a:srgbClr val="FF0000"/>
                </a:solidFill>
              </a:rPr>
              <a:t>帧校验序列（</a:t>
            </a:r>
            <a:r>
              <a:rPr lang="en-US" altLang="zh-CN" sz="2400">
                <a:solidFill>
                  <a:srgbClr val="FF0000"/>
                </a:solidFill>
              </a:rPr>
              <a:t>FCS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  <a:r>
              <a:rPr lang="zh-CN" altLang="en-US" sz="2400">
                <a:solidFill>
                  <a:schemeClr val="tx1"/>
                </a:solidFill>
              </a:rPr>
              <a:t>：</a:t>
            </a:r>
            <a:r>
              <a:rPr lang="en-US" altLang="zh-CN" sz="2400">
                <a:solidFill>
                  <a:schemeClr val="tx1"/>
                </a:solidFill>
              </a:rPr>
              <a:t>2B</a:t>
            </a:r>
            <a:r>
              <a:rPr lang="zh-CN" altLang="en-US" sz="2400">
                <a:solidFill>
                  <a:schemeClr val="tx1"/>
                </a:solidFill>
              </a:rPr>
              <a:t>，生成多项式采用</a:t>
            </a:r>
            <a:r>
              <a:rPr lang="en-US" altLang="zh-CN" sz="2400">
                <a:solidFill>
                  <a:schemeClr val="tx1"/>
                </a:solidFill>
              </a:rPr>
              <a:t>CRC-CCITT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766981" name="Rectangle 5"/>
          <p:cNvSpPr>
            <a:spLocks noChangeArrowheads="1"/>
          </p:cNvSpPr>
          <p:nvPr/>
        </p:nvSpPr>
        <p:spPr bwMode="auto">
          <a:xfrm>
            <a:off x="860425" y="2147888"/>
            <a:ext cx="7964488" cy="703262"/>
          </a:xfrm>
          <a:prstGeom prst="rect">
            <a:avLst/>
          </a:prstGeom>
          <a:solidFill>
            <a:srgbClr val="FFFF00"/>
          </a:solidFill>
          <a:ln w="28575">
            <a:solidFill>
              <a:srgbClr val="333399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6982" name="Line 6"/>
          <p:cNvSpPr>
            <a:spLocks noChangeShapeType="1"/>
          </p:cNvSpPr>
          <p:nvPr/>
        </p:nvSpPr>
        <p:spPr bwMode="auto">
          <a:xfrm flipH="1">
            <a:off x="1946275" y="2162175"/>
            <a:ext cx="11113" cy="701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6983" name="Line 7"/>
          <p:cNvSpPr>
            <a:spLocks noChangeShapeType="1"/>
          </p:cNvSpPr>
          <p:nvPr/>
        </p:nvSpPr>
        <p:spPr bwMode="auto">
          <a:xfrm flipH="1">
            <a:off x="3016250" y="2162175"/>
            <a:ext cx="20638" cy="684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6984" name="Line 8"/>
          <p:cNvSpPr>
            <a:spLocks noChangeShapeType="1"/>
          </p:cNvSpPr>
          <p:nvPr/>
        </p:nvSpPr>
        <p:spPr bwMode="auto">
          <a:xfrm flipH="1">
            <a:off x="7750175" y="2152650"/>
            <a:ext cx="7938" cy="692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6985" name="Rectangle 9"/>
          <p:cNvSpPr>
            <a:spLocks noChangeArrowheads="1"/>
          </p:cNvSpPr>
          <p:nvPr/>
        </p:nvSpPr>
        <p:spPr bwMode="auto">
          <a:xfrm>
            <a:off x="539750" y="1700213"/>
            <a:ext cx="688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比特</a:t>
            </a:r>
          </a:p>
        </p:txBody>
      </p:sp>
      <p:sp>
        <p:nvSpPr>
          <p:cNvPr id="766986" name="Rectangle 10"/>
          <p:cNvSpPr>
            <a:spLocks noChangeArrowheads="1"/>
          </p:cNvSpPr>
          <p:nvPr/>
        </p:nvSpPr>
        <p:spPr bwMode="auto">
          <a:xfrm>
            <a:off x="123507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66987" name="Rectangle 11"/>
          <p:cNvSpPr>
            <a:spLocks noChangeArrowheads="1"/>
          </p:cNvSpPr>
          <p:nvPr/>
        </p:nvSpPr>
        <p:spPr bwMode="auto">
          <a:xfrm>
            <a:off x="227012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66988" name="Rectangle 12"/>
          <p:cNvSpPr>
            <a:spLocks noChangeArrowheads="1"/>
          </p:cNvSpPr>
          <p:nvPr/>
        </p:nvSpPr>
        <p:spPr bwMode="auto">
          <a:xfrm>
            <a:off x="3305175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66989" name="Rectangle 13"/>
          <p:cNvSpPr>
            <a:spLocks noChangeArrowheads="1"/>
          </p:cNvSpPr>
          <p:nvPr/>
        </p:nvSpPr>
        <p:spPr bwMode="auto">
          <a:xfrm>
            <a:off x="4486275" y="1744663"/>
            <a:ext cx="688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可变</a:t>
            </a:r>
          </a:p>
        </p:txBody>
      </p:sp>
      <p:sp>
        <p:nvSpPr>
          <p:cNvPr id="766990" name="Rectangle 14"/>
          <p:cNvSpPr>
            <a:spLocks noChangeArrowheads="1"/>
          </p:cNvSpPr>
          <p:nvPr/>
        </p:nvSpPr>
        <p:spPr bwMode="auto">
          <a:xfrm>
            <a:off x="4135438" y="2170113"/>
            <a:ext cx="1446212" cy="6508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6991" name="Rectangle 15"/>
          <p:cNvSpPr>
            <a:spLocks noChangeArrowheads="1"/>
          </p:cNvSpPr>
          <p:nvPr/>
        </p:nvSpPr>
        <p:spPr bwMode="auto">
          <a:xfrm>
            <a:off x="6354763" y="1744663"/>
            <a:ext cx="4270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16</a:t>
            </a:r>
          </a:p>
        </p:txBody>
      </p:sp>
      <p:sp>
        <p:nvSpPr>
          <p:cNvPr id="766992" name="Rectangle 16"/>
          <p:cNvSpPr>
            <a:spLocks noChangeArrowheads="1"/>
          </p:cNvSpPr>
          <p:nvPr/>
        </p:nvSpPr>
        <p:spPr bwMode="auto">
          <a:xfrm>
            <a:off x="8134350" y="1744663"/>
            <a:ext cx="32543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766993" name="Rectangle 17"/>
          <p:cNvSpPr>
            <a:spLocks noChangeArrowheads="1"/>
          </p:cNvSpPr>
          <p:nvPr/>
        </p:nvSpPr>
        <p:spPr bwMode="auto">
          <a:xfrm>
            <a:off x="4503738" y="2133600"/>
            <a:ext cx="69215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信息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Info</a:t>
            </a:r>
          </a:p>
        </p:txBody>
      </p:sp>
      <p:sp>
        <p:nvSpPr>
          <p:cNvPr id="766994" name="Rectangle 18"/>
          <p:cNvSpPr>
            <a:spLocks noChangeArrowheads="1"/>
          </p:cNvSpPr>
          <p:nvPr/>
        </p:nvSpPr>
        <p:spPr bwMode="auto">
          <a:xfrm>
            <a:off x="1108075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标志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66995" name="Rectangle 19"/>
          <p:cNvSpPr>
            <a:spLocks noChangeArrowheads="1"/>
          </p:cNvSpPr>
          <p:nvPr/>
        </p:nvSpPr>
        <p:spPr bwMode="auto">
          <a:xfrm>
            <a:off x="7989888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标志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66996" name="Rectangle 20"/>
          <p:cNvSpPr>
            <a:spLocks noChangeArrowheads="1"/>
          </p:cNvSpPr>
          <p:nvPr/>
        </p:nvSpPr>
        <p:spPr bwMode="auto">
          <a:xfrm>
            <a:off x="2124075" y="2133600"/>
            <a:ext cx="750888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地址 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66997" name="Rectangle 21"/>
          <p:cNvSpPr>
            <a:spLocks noChangeArrowheads="1"/>
          </p:cNvSpPr>
          <p:nvPr/>
        </p:nvSpPr>
        <p:spPr bwMode="auto">
          <a:xfrm>
            <a:off x="3195638" y="2133600"/>
            <a:ext cx="688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控制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66998" name="Rectangle 22"/>
          <p:cNvSpPr>
            <a:spLocks noChangeArrowheads="1"/>
          </p:cNvSpPr>
          <p:nvPr/>
        </p:nvSpPr>
        <p:spPr bwMode="auto">
          <a:xfrm>
            <a:off x="6084888" y="2133600"/>
            <a:ext cx="14509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帧检验序列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     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66999" name="Line 23"/>
          <p:cNvSpPr>
            <a:spLocks noChangeShapeType="1"/>
          </p:cNvSpPr>
          <p:nvPr/>
        </p:nvSpPr>
        <p:spPr bwMode="auto">
          <a:xfrm flipH="1">
            <a:off x="1936750" y="2909888"/>
            <a:ext cx="9525" cy="788987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0" name="Line 24"/>
          <p:cNvSpPr>
            <a:spLocks noChangeShapeType="1"/>
          </p:cNvSpPr>
          <p:nvPr/>
        </p:nvSpPr>
        <p:spPr bwMode="auto">
          <a:xfrm>
            <a:off x="5580063" y="2924175"/>
            <a:ext cx="0" cy="322263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1" name="Line 25"/>
          <p:cNvSpPr>
            <a:spLocks noChangeShapeType="1"/>
          </p:cNvSpPr>
          <p:nvPr/>
        </p:nvSpPr>
        <p:spPr bwMode="auto">
          <a:xfrm>
            <a:off x="1979613" y="3068638"/>
            <a:ext cx="3619500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2" name="Line 26"/>
          <p:cNvSpPr>
            <a:spLocks noChangeShapeType="1"/>
          </p:cNvSpPr>
          <p:nvPr/>
        </p:nvSpPr>
        <p:spPr bwMode="auto">
          <a:xfrm>
            <a:off x="7767638" y="2998788"/>
            <a:ext cx="0" cy="700087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3" name="Line 27"/>
          <p:cNvSpPr>
            <a:spLocks noChangeShapeType="1"/>
          </p:cNvSpPr>
          <p:nvPr/>
        </p:nvSpPr>
        <p:spPr bwMode="auto">
          <a:xfrm>
            <a:off x="1962150" y="3559175"/>
            <a:ext cx="5799138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4" name="Rectangle 28"/>
          <p:cNvSpPr>
            <a:spLocks noChangeArrowheads="1"/>
          </p:cNvSpPr>
          <p:nvPr/>
        </p:nvSpPr>
        <p:spPr bwMode="auto">
          <a:xfrm>
            <a:off x="5867400" y="3141663"/>
            <a:ext cx="17049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透明传输区间</a:t>
            </a:r>
          </a:p>
        </p:txBody>
      </p:sp>
      <p:sp>
        <p:nvSpPr>
          <p:cNvPr id="767005" name="Line 29"/>
          <p:cNvSpPr>
            <a:spLocks noChangeShapeType="1"/>
          </p:cNvSpPr>
          <p:nvPr/>
        </p:nvSpPr>
        <p:spPr bwMode="auto">
          <a:xfrm flipH="1">
            <a:off x="4125913" y="2162175"/>
            <a:ext cx="0" cy="660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6" name="Line 30"/>
          <p:cNvSpPr>
            <a:spLocks noChangeShapeType="1"/>
          </p:cNvSpPr>
          <p:nvPr/>
        </p:nvSpPr>
        <p:spPr bwMode="auto">
          <a:xfrm flipH="1">
            <a:off x="5573713" y="2162175"/>
            <a:ext cx="14287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7007" name="Freeform 31"/>
          <p:cNvSpPr>
            <a:spLocks/>
          </p:cNvSpPr>
          <p:nvPr/>
        </p:nvSpPr>
        <p:spPr bwMode="auto">
          <a:xfrm>
            <a:off x="5213350" y="2078038"/>
            <a:ext cx="144463" cy="927100"/>
          </a:xfrm>
          <a:custGeom>
            <a:avLst/>
            <a:gdLst>
              <a:gd name="T0" fmla="*/ 96 w 96"/>
              <a:gd name="T1" fmla="*/ 0 h 528"/>
              <a:gd name="T2" fmla="*/ 32 w 96"/>
              <a:gd name="T3" fmla="*/ 144 h 528"/>
              <a:gd name="T4" fmla="*/ 96 w 96"/>
              <a:gd name="T5" fmla="*/ 288 h 528"/>
              <a:gd name="T6" fmla="*/ 0 w 96"/>
              <a:gd name="T7" fmla="*/ 368 h 528"/>
              <a:gd name="T8" fmla="*/ 88 w 96"/>
              <a:gd name="T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28">
                <a:moveTo>
                  <a:pt x="96" y="0"/>
                </a:moveTo>
                <a:lnTo>
                  <a:pt x="32" y="144"/>
                </a:lnTo>
                <a:lnTo>
                  <a:pt x="96" y="288"/>
                </a:lnTo>
                <a:lnTo>
                  <a:pt x="0" y="368"/>
                </a:lnTo>
                <a:lnTo>
                  <a:pt x="88" y="528"/>
                </a:lnTo>
              </a:path>
            </a:pathLst>
          </a:custGeom>
          <a:noFill/>
          <a:ln w="57150" cap="flat" cmpd="sng">
            <a:solidFill>
              <a:srgbClr val="FC040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67008" name="Rectangle 32"/>
          <p:cNvSpPr>
            <a:spLocks noChangeArrowheads="1"/>
          </p:cNvSpPr>
          <p:nvPr/>
        </p:nvSpPr>
        <p:spPr bwMode="auto">
          <a:xfrm>
            <a:off x="2916238" y="3068638"/>
            <a:ext cx="1668462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检验区间</a:t>
            </a:r>
          </a:p>
        </p:txBody>
      </p:sp>
      <p:sp>
        <p:nvSpPr>
          <p:cNvPr id="767009" name="Text Box 3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767010" name="Text Box 3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帧类型</a:t>
            </a:r>
          </a:p>
        </p:txBody>
      </p:sp>
      <p:sp>
        <p:nvSpPr>
          <p:cNvPr id="7311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84438" y="2565400"/>
            <a:ext cx="3978275" cy="3168650"/>
          </a:xfrm>
        </p:spPr>
        <p:txBody>
          <a:bodyPr/>
          <a:lstStyle/>
          <a:p>
            <a:r>
              <a:rPr lang="zh-CN" altLang="en-US" dirty="0">
                <a:hlinkClick r:id="rId3" action="ppaction://hlinksldjump"/>
              </a:rPr>
              <a:t>信息帧（</a:t>
            </a:r>
            <a:r>
              <a:rPr lang="en-US" altLang="zh-CN" dirty="0">
                <a:hlinkClick r:id="rId3" action="ppaction://hlinksldjump"/>
              </a:rPr>
              <a:t>I</a:t>
            </a:r>
            <a:r>
              <a:rPr lang="zh-CN" altLang="en-US" dirty="0">
                <a:hlinkClick r:id="rId3" action="ppaction://hlinksldjump"/>
              </a:rPr>
              <a:t>帧）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>
                <a:hlinkClick r:id="rId4" action="ppaction://hlinksldjump"/>
              </a:rPr>
              <a:t>监控帧（</a:t>
            </a:r>
            <a:r>
              <a:rPr lang="en-US" altLang="zh-CN" dirty="0">
                <a:hlinkClick r:id="rId4" action="ppaction://hlinksldjump"/>
              </a:rPr>
              <a:t>S</a:t>
            </a:r>
            <a:r>
              <a:rPr lang="zh-CN" altLang="en-US" dirty="0">
                <a:hlinkClick r:id="rId4" action="ppaction://hlinksldjump"/>
              </a:rPr>
              <a:t>帧）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>
                <a:hlinkClick r:id="rId5" action="ppaction://hlinksldjump"/>
              </a:rPr>
              <a:t>无编号帧（</a:t>
            </a:r>
            <a:r>
              <a:rPr lang="en-US" altLang="zh-CN" dirty="0">
                <a:hlinkClick r:id="rId5" action="ppaction://hlinksldjump"/>
              </a:rPr>
              <a:t>U</a:t>
            </a:r>
            <a:r>
              <a:rPr lang="zh-CN" altLang="en-US" dirty="0">
                <a:hlinkClick r:id="rId5" action="ppaction://hlinksldjump"/>
              </a:rPr>
              <a:t>帧）</a:t>
            </a:r>
            <a:endParaRPr lang="zh-CN" altLang="en-US" dirty="0"/>
          </a:p>
        </p:txBody>
      </p:sp>
      <p:sp>
        <p:nvSpPr>
          <p:cNvPr id="731141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6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8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9" action="ppaction://hlinksldjump"/>
              </a:rPr>
              <a:t>数据帧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信息帧（</a:t>
            </a:r>
            <a:r>
              <a:rPr lang="en-US" altLang="zh-CN" b="1"/>
              <a:t>I</a:t>
            </a:r>
            <a:r>
              <a:rPr lang="zh-CN" altLang="en-US"/>
              <a:t>帧）</a:t>
            </a:r>
          </a:p>
        </p:txBody>
      </p:sp>
      <p:sp>
        <p:nvSpPr>
          <p:cNvPr id="732165" name="Rectangle 5"/>
          <p:cNvSpPr>
            <a:spLocks noChangeArrowheads="1"/>
          </p:cNvSpPr>
          <p:nvPr/>
        </p:nvSpPr>
        <p:spPr bwMode="auto">
          <a:xfrm>
            <a:off x="428625" y="1838325"/>
            <a:ext cx="79829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</a:t>
            </a:r>
          </a:p>
        </p:txBody>
      </p:sp>
      <p:sp>
        <p:nvSpPr>
          <p:cNvPr id="732166" name="Rectangle 6"/>
          <p:cNvSpPr>
            <a:spLocks noChangeArrowheads="1"/>
          </p:cNvSpPr>
          <p:nvPr/>
        </p:nvSpPr>
        <p:spPr bwMode="auto">
          <a:xfrm>
            <a:off x="1220788" y="1838325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32167" name="Rectangle 7"/>
          <p:cNvSpPr>
            <a:spLocks noChangeArrowheads="1"/>
          </p:cNvSpPr>
          <p:nvPr/>
        </p:nvSpPr>
        <p:spPr bwMode="auto">
          <a:xfrm>
            <a:off x="2157413" y="1838325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32168" name="Rectangle 8"/>
          <p:cNvSpPr>
            <a:spLocks noChangeArrowheads="1"/>
          </p:cNvSpPr>
          <p:nvPr/>
        </p:nvSpPr>
        <p:spPr bwMode="auto">
          <a:xfrm>
            <a:off x="3165475" y="1838325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32169" name="Rectangle 9"/>
          <p:cNvSpPr>
            <a:spLocks noChangeArrowheads="1"/>
          </p:cNvSpPr>
          <p:nvPr/>
        </p:nvSpPr>
        <p:spPr bwMode="auto">
          <a:xfrm>
            <a:off x="4389438" y="1838325"/>
            <a:ext cx="79829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可变</a:t>
            </a:r>
          </a:p>
        </p:txBody>
      </p:sp>
      <p:sp>
        <p:nvSpPr>
          <p:cNvPr id="732170" name="Rectangle 10"/>
          <p:cNvSpPr>
            <a:spLocks noChangeArrowheads="1"/>
          </p:cNvSpPr>
          <p:nvPr/>
        </p:nvSpPr>
        <p:spPr bwMode="auto">
          <a:xfrm>
            <a:off x="6621463" y="1838325"/>
            <a:ext cx="52578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16</a:t>
            </a:r>
          </a:p>
        </p:txBody>
      </p:sp>
      <p:sp>
        <p:nvSpPr>
          <p:cNvPr id="732171" name="Rectangle 11"/>
          <p:cNvSpPr>
            <a:spLocks noChangeArrowheads="1"/>
          </p:cNvSpPr>
          <p:nvPr/>
        </p:nvSpPr>
        <p:spPr bwMode="auto">
          <a:xfrm>
            <a:off x="8172450" y="1844675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32172" name="Rectangle 12"/>
          <p:cNvSpPr>
            <a:spLocks noChangeArrowheads="1"/>
          </p:cNvSpPr>
          <p:nvPr/>
        </p:nvSpPr>
        <p:spPr bwMode="auto">
          <a:xfrm>
            <a:off x="1476375" y="5511800"/>
            <a:ext cx="446405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 1    2     3     4    5    6     7     8</a:t>
            </a:r>
          </a:p>
        </p:txBody>
      </p:sp>
      <p:graphicFrame>
        <p:nvGraphicFramePr>
          <p:cNvPr id="732212" name="Group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36756"/>
              </p:ext>
            </p:extLst>
          </p:nvPr>
        </p:nvGraphicFramePr>
        <p:xfrm>
          <a:off x="1487488" y="4725988"/>
          <a:ext cx="4321175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1619250"/>
                <a:gridCol w="541338"/>
                <a:gridCol w="1619250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N(S)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 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32185" name="Rectangle 25"/>
          <p:cNvSpPr>
            <a:spLocks noChangeArrowheads="1"/>
          </p:cNvSpPr>
          <p:nvPr/>
        </p:nvSpPr>
        <p:spPr bwMode="auto">
          <a:xfrm>
            <a:off x="6011863" y="5516563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比特序号</a:t>
            </a:r>
          </a:p>
        </p:txBody>
      </p:sp>
      <p:graphicFrame>
        <p:nvGraphicFramePr>
          <p:cNvPr id="732224" name="Group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650956"/>
              </p:ext>
            </p:extLst>
          </p:nvPr>
        </p:nvGraphicFramePr>
        <p:xfrm>
          <a:off x="755650" y="2349500"/>
          <a:ext cx="8128000" cy="935038"/>
        </p:xfrm>
        <a:graphic>
          <a:graphicData uri="http://schemas.openxmlformats.org/drawingml/2006/table">
            <a:tbl>
              <a:tblPr/>
              <a:tblGrid>
                <a:gridCol w="1008063"/>
                <a:gridCol w="1023937"/>
                <a:gridCol w="1016000"/>
                <a:gridCol w="2032000"/>
                <a:gridCol w="2032000"/>
                <a:gridCol w="1016000"/>
              </a:tblGrid>
              <a:tr h="9350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地址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控制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C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404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信息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Info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帧校验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FCS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732202" name="Freeform 42"/>
          <p:cNvSpPr>
            <a:spLocks/>
          </p:cNvSpPr>
          <p:nvPr/>
        </p:nvSpPr>
        <p:spPr bwMode="auto">
          <a:xfrm>
            <a:off x="5254625" y="2198688"/>
            <a:ext cx="215900" cy="1223962"/>
          </a:xfrm>
          <a:custGeom>
            <a:avLst/>
            <a:gdLst>
              <a:gd name="T0" fmla="*/ 96 w 96"/>
              <a:gd name="T1" fmla="*/ 0 h 528"/>
              <a:gd name="T2" fmla="*/ 32 w 96"/>
              <a:gd name="T3" fmla="*/ 144 h 528"/>
              <a:gd name="T4" fmla="*/ 96 w 96"/>
              <a:gd name="T5" fmla="*/ 288 h 528"/>
              <a:gd name="T6" fmla="*/ 0 w 96"/>
              <a:gd name="T7" fmla="*/ 368 h 528"/>
              <a:gd name="T8" fmla="*/ 88 w 96"/>
              <a:gd name="T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28">
                <a:moveTo>
                  <a:pt x="96" y="0"/>
                </a:moveTo>
                <a:lnTo>
                  <a:pt x="32" y="144"/>
                </a:lnTo>
                <a:lnTo>
                  <a:pt x="96" y="288"/>
                </a:lnTo>
                <a:lnTo>
                  <a:pt x="0" y="368"/>
                </a:lnTo>
                <a:lnTo>
                  <a:pt x="88" y="528"/>
                </a:lnTo>
              </a:path>
            </a:pathLst>
          </a:custGeom>
          <a:noFill/>
          <a:ln w="57150" cap="flat" cmpd="sng">
            <a:solidFill>
              <a:srgbClr val="FC040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732203" name="Freeform 43"/>
          <p:cNvSpPr>
            <a:spLocks/>
          </p:cNvSpPr>
          <p:nvPr/>
        </p:nvSpPr>
        <p:spPr bwMode="auto">
          <a:xfrm>
            <a:off x="1476375" y="3284538"/>
            <a:ext cx="4321175" cy="1436687"/>
          </a:xfrm>
          <a:custGeom>
            <a:avLst/>
            <a:gdLst>
              <a:gd name="T0" fmla="*/ 817 w 2722"/>
              <a:gd name="T1" fmla="*/ 0 h 953"/>
              <a:gd name="T2" fmla="*/ 1452 w 2722"/>
              <a:gd name="T3" fmla="*/ 0 h 953"/>
              <a:gd name="T4" fmla="*/ 2722 w 2722"/>
              <a:gd name="T5" fmla="*/ 953 h 953"/>
              <a:gd name="T6" fmla="*/ 0 w 2722"/>
              <a:gd name="T7" fmla="*/ 953 h 953"/>
              <a:gd name="T8" fmla="*/ 817 w 2722"/>
              <a:gd name="T9" fmla="*/ 0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953">
                <a:moveTo>
                  <a:pt x="817" y="0"/>
                </a:moveTo>
                <a:lnTo>
                  <a:pt x="1452" y="0"/>
                </a:lnTo>
                <a:lnTo>
                  <a:pt x="2722" y="953"/>
                </a:lnTo>
                <a:lnTo>
                  <a:pt x="0" y="953"/>
                </a:lnTo>
                <a:lnTo>
                  <a:pt x="817" y="0"/>
                </a:lnTo>
                <a:close/>
              </a:path>
            </a:pathLst>
          </a:cu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lin ang="5400000" scaled="1"/>
          </a:gradFill>
          <a:ln w="9525" cap="flat" cmpd="sng">
            <a:solidFill>
              <a:schemeClr val="folHlink"/>
            </a:solidFill>
            <a:prstDash val="solid"/>
            <a:round/>
            <a:headEnd type="none" w="med" len="med"/>
            <a:tailEnd type="non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732204" name="Rectangle 44"/>
          <p:cNvSpPr>
            <a:spLocks noChangeArrowheads="1"/>
          </p:cNvSpPr>
          <p:nvPr/>
        </p:nvSpPr>
        <p:spPr bwMode="auto">
          <a:xfrm>
            <a:off x="5435600" y="3716338"/>
            <a:ext cx="33988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传送有效信息或数据</a:t>
            </a:r>
          </a:p>
        </p:txBody>
      </p:sp>
      <p:sp>
        <p:nvSpPr>
          <p:cNvPr id="732225" name="Text Box 6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732226" name="Text Box 6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控制字段的格式</a:t>
            </a:r>
          </a:p>
        </p:txBody>
      </p:sp>
      <p:sp>
        <p:nvSpPr>
          <p:cNvPr id="76800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N(S)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发送方当前发送的帧编号。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N(R)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接收方希望接收的帧编号（捎带确认）。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P/F (Poll/Final)</a:t>
            </a:r>
            <a:endParaRPr lang="zh-CN" altLang="en-US" sz="2800" dirty="0">
              <a:solidFill>
                <a:srgbClr val="FC0404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主站发出的命令帧中若将</a:t>
            </a:r>
            <a:r>
              <a:rPr lang="en-US" altLang="zh-CN" sz="2400" dirty="0"/>
              <a:t>P</a:t>
            </a:r>
            <a:r>
              <a:rPr lang="zh-CN" altLang="en-US" sz="2400" dirty="0"/>
              <a:t>比特置为</a:t>
            </a:r>
            <a:r>
              <a:rPr lang="en-US" altLang="zh-CN" sz="2400" dirty="0"/>
              <a:t>1</a:t>
            </a:r>
            <a:r>
              <a:rPr lang="zh-CN" altLang="en-US" sz="2400" dirty="0"/>
              <a:t>则表示要求对方立即发送响应。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从站发出的响应帧中若将</a:t>
            </a:r>
            <a:r>
              <a:rPr lang="en-US" altLang="zh-CN" sz="2400" dirty="0"/>
              <a:t>F</a:t>
            </a:r>
            <a:r>
              <a:rPr lang="zh-CN" altLang="en-US" sz="2400" dirty="0"/>
              <a:t>比特置为</a:t>
            </a:r>
            <a:r>
              <a:rPr lang="en-US" altLang="zh-CN" sz="2400" dirty="0"/>
              <a:t>1</a:t>
            </a:r>
            <a:r>
              <a:rPr lang="zh-CN" altLang="en-US" sz="2400" dirty="0"/>
              <a:t>则表示要发送的数据已经发送完毕。</a:t>
            </a:r>
          </a:p>
        </p:txBody>
      </p:sp>
      <p:sp>
        <p:nvSpPr>
          <p:cNvPr id="76800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768006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监控帧（</a:t>
            </a:r>
            <a:r>
              <a:rPr lang="en-US" altLang="zh-CN" b="1"/>
              <a:t>S</a:t>
            </a:r>
            <a:r>
              <a:rPr lang="zh-CN" altLang="en-US"/>
              <a:t>帧）</a:t>
            </a:r>
          </a:p>
        </p:txBody>
      </p:sp>
      <p:sp>
        <p:nvSpPr>
          <p:cNvPr id="769029" name="Rectangle 5"/>
          <p:cNvSpPr>
            <a:spLocks noChangeArrowheads="1"/>
          </p:cNvSpPr>
          <p:nvPr/>
        </p:nvSpPr>
        <p:spPr bwMode="auto">
          <a:xfrm>
            <a:off x="539750" y="1916113"/>
            <a:ext cx="79829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</a:t>
            </a:r>
          </a:p>
        </p:txBody>
      </p:sp>
      <p:sp>
        <p:nvSpPr>
          <p:cNvPr id="769030" name="Rectangle 6"/>
          <p:cNvSpPr>
            <a:spLocks noChangeArrowheads="1"/>
          </p:cNvSpPr>
          <p:nvPr/>
        </p:nvSpPr>
        <p:spPr bwMode="auto">
          <a:xfrm>
            <a:off x="1220788" y="1909763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69031" name="Rectangle 7"/>
          <p:cNvSpPr>
            <a:spLocks noChangeArrowheads="1"/>
          </p:cNvSpPr>
          <p:nvPr/>
        </p:nvSpPr>
        <p:spPr bwMode="auto">
          <a:xfrm>
            <a:off x="2157413" y="1909763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69032" name="Rectangle 8"/>
          <p:cNvSpPr>
            <a:spLocks noChangeArrowheads="1"/>
          </p:cNvSpPr>
          <p:nvPr/>
        </p:nvSpPr>
        <p:spPr bwMode="auto">
          <a:xfrm>
            <a:off x="3165475" y="1909763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69033" name="Rectangle 9"/>
          <p:cNvSpPr>
            <a:spLocks noChangeArrowheads="1"/>
          </p:cNvSpPr>
          <p:nvPr/>
        </p:nvSpPr>
        <p:spPr bwMode="auto">
          <a:xfrm>
            <a:off x="4584700" y="1917700"/>
            <a:ext cx="52578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16</a:t>
            </a:r>
          </a:p>
        </p:txBody>
      </p:sp>
      <p:sp>
        <p:nvSpPr>
          <p:cNvPr id="769034" name="Rectangle 10"/>
          <p:cNvSpPr>
            <a:spLocks noChangeArrowheads="1"/>
          </p:cNvSpPr>
          <p:nvPr/>
        </p:nvSpPr>
        <p:spPr bwMode="auto">
          <a:xfrm>
            <a:off x="6169025" y="1917700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69035" name="Rectangle 11"/>
          <p:cNvSpPr>
            <a:spLocks noChangeArrowheads="1"/>
          </p:cNvSpPr>
          <p:nvPr/>
        </p:nvSpPr>
        <p:spPr bwMode="auto">
          <a:xfrm>
            <a:off x="1476375" y="5583238"/>
            <a:ext cx="446405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 1     2    3    4     5     6     7     8</a:t>
            </a:r>
          </a:p>
        </p:txBody>
      </p:sp>
      <p:graphicFrame>
        <p:nvGraphicFramePr>
          <p:cNvPr id="769085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15399"/>
              </p:ext>
            </p:extLst>
          </p:nvPr>
        </p:nvGraphicFramePr>
        <p:xfrm>
          <a:off x="1487488" y="4797425"/>
          <a:ext cx="4465637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539750"/>
                <a:gridCol w="1079500"/>
                <a:gridCol w="576263"/>
                <a:gridCol w="1728787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S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69050" name="Rectangle 26"/>
          <p:cNvSpPr>
            <a:spLocks noChangeArrowheads="1"/>
          </p:cNvSpPr>
          <p:nvPr/>
        </p:nvSpPr>
        <p:spPr bwMode="auto">
          <a:xfrm>
            <a:off x="6084888" y="5589588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比特序号</a:t>
            </a:r>
          </a:p>
        </p:txBody>
      </p:sp>
      <p:graphicFrame>
        <p:nvGraphicFramePr>
          <p:cNvPr id="769075" name="Group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42364"/>
              </p:ext>
            </p:extLst>
          </p:nvPr>
        </p:nvGraphicFramePr>
        <p:xfrm>
          <a:off x="755650" y="2420938"/>
          <a:ext cx="6096000" cy="898272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2032000"/>
                <a:gridCol w="1016000"/>
              </a:tblGrid>
              <a:tr h="720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地址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控制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C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404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帧校验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FCS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769065" name="Freeform 41"/>
          <p:cNvSpPr>
            <a:spLocks/>
          </p:cNvSpPr>
          <p:nvPr/>
        </p:nvSpPr>
        <p:spPr bwMode="auto">
          <a:xfrm>
            <a:off x="1476375" y="3327400"/>
            <a:ext cx="4483100" cy="1465263"/>
          </a:xfrm>
          <a:custGeom>
            <a:avLst/>
            <a:gdLst>
              <a:gd name="T0" fmla="*/ 817 w 2824"/>
              <a:gd name="T1" fmla="*/ 0 h 931"/>
              <a:gd name="T2" fmla="*/ 1480 w 2824"/>
              <a:gd name="T3" fmla="*/ 0 h 931"/>
              <a:gd name="T4" fmla="*/ 2824 w 2824"/>
              <a:gd name="T5" fmla="*/ 931 h 931"/>
              <a:gd name="T6" fmla="*/ 0 w 2824"/>
              <a:gd name="T7" fmla="*/ 931 h 931"/>
              <a:gd name="T8" fmla="*/ 817 w 2824"/>
              <a:gd name="T9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4" h="931">
                <a:moveTo>
                  <a:pt x="817" y="0"/>
                </a:moveTo>
                <a:lnTo>
                  <a:pt x="1480" y="0"/>
                </a:lnTo>
                <a:lnTo>
                  <a:pt x="2824" y="931"/>
                </a:lnTo>
                <a:lnTo>
                  <a:pt x="0" y="931"/>
                </a:lnTo>
                <a:lnTo>
                  <a:pt x="817" y="0"/>
                </a:lnTo>
                <a:close/>
              </a:path>
            </a:pathLst>
          </a:cu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lin ang="5400000" scaled="1"/>
          </a:gradFill>
          <a:ln w="9525" cap="flat" cmpd="sng">
            <a:solidFill>
              <a:schemeClr val="folHlink"/>
            </a:solidFill>
            <a:prstDash val="solid"/>
            <a:round/>
            <a:headEnd type="none" w="med" len="med"/>
            <a:tailEnd type="non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769066" name="Rectangle 42"/>
          <p:cNvSpPr>
            <a:spLocks noChangeArrowheads="1"/>
          </p:cNvSpPr>
          <p:nvPr/>
        </p:nvSpPr>
        <p:spPr bwMode="auto">
          <a:xfrm>
            <a:off x="4859338" y="3500438"/>
            <a:ext cx="41132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用于差错控制和流量控制</a:t>
            </a:r>
          </a:p>
        </p:txBody>
      </p:sp>
      <p:sp>
        <p:nvSpPr>
          <p:cNvPr id="769086" name="Text Box 6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769087" name="Text Box 6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控制字段的格式</a:t>
            </a:r>
          </a:p>
        </p:txBody>
      </p:sp>
      <p:sp>
        <p:nvSpPr>
          <p:cNvPr id="770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S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类型，用于对各类监控的区分。</a:t>
            </a:r>
            <a:endParaRPr lang="en-US" altLang="zh-CN" sz="2400" dirty="0">
              <a:solidFill>
                <a:srgbClr val="FC0404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N(R)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接收方希望接收的帧编号（捎带确认）。</a:t>
            </a:r>
          </a:p>
          <a:p>
            <a:pPr>
              <a:lnSpc>
                <a:spcPct val="110000"/>
              </a:lnSpc>
            </a:pPr>
            <a:r>
              <a:rPr lang="en-US" altLang="zh-CN" sz="2800" dirty="0">
                <a:solidFill>
                  <a:srgbClr val="FC0404"/>
                </a:solidFill>
              </a:rPr>
              <a:t>P/F (Poll/Final)</a:t>
            </a:r>
            <a:endParaRPr lang="zh-CN" altLang="en-US" sz="2800" dirty="0">
              <a:solidFill>
                <a:srgbClr val="FC0404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主站发出的命令帧中若将</a:t>
            </a:r>
            <a:r>
              <a:rPr lang="en-US" altLang="zh-CN" sz="2400" dirty="0"/>
              <a:t>P</a:t>
            </a:r>
            <a:r>
              <a:rPr lang="zh-CN" altLang="en-US" sz="2400" dirty="0"/>
              <a:t>比特置为</a:t>
            </a:r>
            <a:r>
              <a:rPr lang="en-US" altLang="zh-CN" sz="2400" dirty="0"/>
              <a:t>1</a:t>
            </a:r>
            <a:r>
              <a:rPr lang="zh-CN" altLang="en-US" sz="2400" dirty="0"/>
              <a:t>则表示要求对方立即发送响应。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/>
              <a:t>从站发出的响应帧中若将</a:t>
            </a:r>
            <a:r>
              <a:rPr lang="en-US" altLang="zh-CN" sz="2400" dirty="0"/>
              <a:t>F</a:t>
            </a:r>
            <a:r>
              <a:rPr lang="zh-CN" altLang="en-US" sz="2400" dirty="0"/>
              <a:t>比特置为</a:t>
            </a:r>
            <a:r>
              <a:rPr lang="en-US" altLang="zh-CN" sz="2400" dirty="0"/>
              <a:t>1</a:t>
            </a:r>
            <a:r>
              <a:rPr lang="zh-CN" altLang="en-US" sz="2400" dirty="0"/>
              <a:t>则表示要发送的数据已经发送完毕。</a:t>
            </a:r>
          </a:p>
        </p:txBody>
      </p:sp>
      <p:sp>
        <p:nvSpPr>
          <p:cNvPr id="77005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770054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监控帧的类型 </a:t>
            </a:r>
            <a:r>
              <a:rPr lang="zh-CN" altLang="en-US" baseline="-25000"/>
              <a:t>流量控制</a:t>
            </a:r>
          </a:p>
        </p:txBody>
      </p:sp>
      <p:sp>
        <p:nvSpPr>
          <p:cNvPr id="775208" name="Rectangle 40"/>
          <p:cNvSpPr>
            <a:spLocks noGrp="1" noChangeArrowheads="1"/>
          </p:cNvSpPr>
          <p:nvPr>
            <p:ph type="body" idx="1"/>
          </p:nvPr>
        </p:nvSpPr>
        <p:spPr>
          <a:xfrm>
            <a:off x="827088" y="1773238"/>
            <a:ext cx="7993062" cy="381635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接收准备好（</a:t>
            </a:r>
            <a:r>
              <a:rPr lang="en-US" altLang="zh-CN" sz="2400">
                <a:solidFill>
                  <a:srgbClr val="FF0000"/>
                </a:solidFill>
              </a:rPr>
              <a:t>RR: Receive Ready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</a:p>
          <a:p>
            <a:pPr lvl="1">
              <a:lnSpc>
                <a:spcPct val="110000"/>
              </a:lnSpc>
            </a:pPr>
            <a:r>
              <a:rPr lang="zh-CN" altLang="en-US" sz="2000"/>
              <a:t>准备收</a:t>
            </a:r>
            <a:r>
              <a:rPr lang="en-US" altLang="zh-CN" sz="2000"/>
              <a:t>N(R)</a:t>
            </a:r>
            <a:r>
              <a:rPr lang="zh-CN" altLang="en-US" sz="2000"/>
              <a:t>帧，并确认序号为</a:t>
            </a:r>
            <a:r>
              <a:rPr lang="en-US" altLang="zh-CN" sz="2000"/>
              <a:t>N(R)-1</a:t>
            </a:r>
            <a:r>
              <a:rPr lang="zh-CN" altLang="en-US" sz="2000"/>
              <a:t>及其前的各帧。</a:t>
            </a:r>
          </a:p>
          <a:p>
            <a:pPr>
              <a:lnSpc>
                <a:spcPct val="110000"/>
              </a:lnSpc>
            </a:pPr>
            <a:endParaRPr lang="zh-CN" altLang="en-US" sz="2400"/>
          </a:p>
          <a:p>
            <a:pPr>
              <a:lnSpc>
                <a:spcPct val="110000"/>
              </a:lnSpc>
            </a:pPr>
            <a:endParaRPr lang="zh-CN" altLang="en-US" sz="2400"/>
          </a:p>
          <a:p>
            <a:pPr>
              <a:lnSpc>
                <a:spcPct val="110000"/>
              </a:lnSpc>
            </a:pPr>
            <a:endParaRPr lang="zh-CN" altLang="en-US" sz="2400"/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接收未准备好（</a:t>
            </a:r>
            <a:r>
              <a:rPr lang="en-US" altLang="zh-CN" sz="2400">
                <a:solidFill>
                  <a:srgbClr val="FF0000"/>
                </a:solidFill>
              </a:rPr>
              <a:t>RNR: Receive Not Ready</a:t>
            </a:r>
            <a:r>
              <a:rPr lang="zh-CN" altLang="en-US" sz="2400">
                <a:solidFill>
                  <a:srgbClr val="FF0000"/>
                </a:solidFill>
              </a:rPr>
              <a:t>）</a:t>
            </a:r>
          </a:p>
          <a:p>
            <a:pPr lvl="1">
              <a:lnSpc>
                <a:spcPct val="110000"/>
              </a:lnSpc>
            </a:pPr>
            <a:r>
              <a:rPr lang="zh-CN" altLang="en-US" sz="2000"/>
              <a:t>暂停接收</a:t>
            </a:r>
            <a:r>
              <a:rPr lang="en-US" altLang="zh-CN" sz="2000"/>
              <a:t>N(R)</a:t>
            </a:r>
            <a:r>
              <a:rPr lang="zh-CN" altLang="en-US" sz="2000"/>
              <a:t>帧，并确认序号为</a:t>
            </a:r>
            <a:r>
              <a:rPr lang="en-US" altLang="zh-CN" sz="2000"/>
              <a:t>N(R)-1</a:t>
            </a:r>
            <a:r>
              <a:rPr lang="zh-CN" altLang="en-US" sz="2000"/>
              <a:t>及其以前的各帧。</a:t>
            </a:r>
          </a:p>
        </p:txBody>
      </p:sp>
      <p:sp>
        <p:nvSpPr>
          <p:cNvPr id="775209" name="Rectangle 41"/>
          <p:cNvSpPr>
            <a:spLocks noChangeArrowheads="1"/>
          </p:cNvSpPr>
          <p:nvPr/>
        </p:nvSpPr>
        <p:spPr bwMode="auto">
          <a:xfrm>
            <a:off x="1260475" y="3638550"/>
            <a:ext cx="453707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   1    2    3    4     5      6     7    8</a:t>
            </a:r>
          </a:p>
        </p:txBody>
      </p:sp>
      <p:graphicFrame>
        <p:nvGraphicFramePr>
          <p:cNvPr id="775262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54733"/>
              </p:ext>
            </p:extLst>
          </p:nvPr>
        </p:nvGraphicFramePr>
        <p:xfrm>
          <a:off x="1404938" y="2781300"/>
          <a:ext cx="4465637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539750"/>
                <a:gridCol w="1079500"/>
                <a:gridCol w="576263"/>
                <a:gridCol w="1728787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0   0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5224" name="Rectangle 56"/>
          <p:cNvSpPr>
            <a:spLocks noChangeArrowheads="1"/>
          </p:cNvSpPr>
          <p:nvPr/>
        </p:nvSpPr>
        <p:spPr bwMode="auto">
          <a:xfrm>
            <a:off x="5940425" y="3573463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比特序号</a:t>
            </a:r>
          </a:p>
        </p:txBody>
      </p:sp>
      <p:sp>
        <p:nvSpPr>
          <p:cNvPr id="775225" name="Rectangle 57"/>
          <p:cNvSpPr>
            <a:spLocks noChangeArrowheads="1"/>
          </p:cNvSpPr>
          <p:nvPr/>
        </p:nvSpPr>
        <p:spPr bwMode="auto">
          <a:xfrm>
            <a:off x="5940425" y="2852738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控制字段</a:t>
            </a:r>
          </a:p>
        </p:txBody>
      </p:sp>
      <p:sp>
        <p:nvSpPr>
          <p:cNvPr id="775226" name="Rectangle 58"/>
          <p:cNvSpPr>
            <a:spLocks noChangeArrowheads="1"/>
          </p:cNvSpPr>
          <p:nvPr/>
        </p:nvSpPr>
        <p:spPr bwMode="auto">
          <a:xfrm>
            <a:off x="1524000" y="5870575"/>
            <a:ext cx="4319588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1    2    3     4    5     6     7     8</a:t>
            </a:r>
          </a:p>
        </p:txBody>
      </p:sp>
      <p:graphicFrame>
        <p:nvGraphicFramePr>
          <p:cNvPr id="77526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755784"/>
              </p:ext>
            </p:extLst>
          </p:nvPr>
        </p:nvGraphicFramePr>
        <p:xfrm>
          <a:off x="1379538" y="5084763"/>
          <a:ext cx="4465637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539750"/>
                <a:gridCol w="1079500"/>
                <a:gridCol w="576263"/>
                <a:gridCol w="1728787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1   0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5241" name="Rectangle 73"/>
          <p:cNvSpPr>
            <a:spLocks noChangeArrowheads="1"/>
          </p:cNvSpPr>
          <p:nvPr/>
        </p:nvSpPr>
        <p:spPr bwMode="auto">
          <a:xfrm>
            <a:off x="5988050" y="5805488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比特序号</a:t>
            </a:r>
          </a:p>
        </p:txBody>
      </p:sp>
      <p:sp>
        <p:nvSpPr>
          <p:cNvPr id="775242" name="Rectangle 74"/>
          <p:cNvSpPr>
            <a:spLocks noChangeArrowheads="1"/>
          </p:cNvSpPr>
          <p:nvPr/>
        </p:nvSpPr>
        <p:spPr bwMode="auto">
          <a:xfrm>
            <a:off x="5988050" y="5229225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控制字段</a:t>
            </a:r>
          </a:p>
        </p:txBody>
      </p:sp>
      <p:sp>
        <p:nvSpPr>
          <p:cNvPr id="775261" name="Text Box 9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775264" name="Text Box 9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监控帧的类型 </a:t>
            </a:r>
            <a:r>
              <a:rPr lang="zh-CN" altLang="en-US" baseline="-25000"/>
              <a:t>差错控制</a:t>
            </a:r>
          </a:p>
        </p:txBody>
      </p:sp>
      <p:sp>
        <p:nvSpPr>
          <p:cNvPr id="776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088" y="1773238"/>
            <a:ext cx="7993062" cy="3455987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C0404"/>
                </a:solidFill>
              </a:rPr>
              <a:t>拒绝（</a:t>
            </a:r>
            <a:r>
              <a:rPr lang="en-US" altLang="zh-CN" sz="2400">
                <a:solidFill>
                  <a:srgbClr val="FC0404"/>
                </a:solidFill>
              </a:rPr>
              <a:t>REJ: REJect</a:t>
            </a:r>
            <a:r>
              <a:rPr lang="zh-CN" altLang="en-US" sz="2400">
                <a:solidFill>
                  <a:srgbClr val="FC0404"/>
                </a:solidFill>
              </a:rPr>
              <a:t>）</a:t>
            </a:r>
          </a:p>
          <a:p>
            <a:pPr lvl="1">
              <a:lnSpc>
                <a:spcPct val="110000"/>
              </a:lnSpc>
            </a:pPr>
            <a:r>
              <a:rPr lang="zh-CN" altLang="en-US" sz="2000"/>
              <a:t>要求重发</a:t>
            </a:r>
            <a:r>
              <a:rPr lang="en-US" altLang="zh-CN" sz="2000"/>
              <a:t>N(R)</a:t>
            </a:r>
            <a:r>
              <a:rPr lang="zh-CN" altLang="en-US" sz="2000"/>
              <a:t>开始的所有</a:t>
            </a:r>
            <a:r>
              <a:rPr lang="en-US" altLang="zh-CN" sz="2000"/>
              <a:t>I</a:t>
            </a:r>
            <a:r>
              <a:rPr lang="zh-CN" altLang="en-US" sz="2000"/>
              <a:t>帧，属退后</a:t>
            </a:r>
            <a:r>
              <a:rPr lang="en-US" altLang="zh-CN" sz="2000"/>
              <a:t>n</a:t>
            </a:r>
            <a:r>
              <a:rPr lang="zh-CN" altLang="en-US" sz="2000"/>
              <a:t>帧策略。</a:t>
            </a:r>
            <a:endParaRPr lang="zh-CN" altLang="en-US">
              <a:ea typeface="楷体_GB2312" pitchFamily="49" charset="-122"/>
            </a:endParaRPr>
          </a:p>
          <a:p>
            <a:pPr>
              <a:lnSpc>
                <a:spcPct val="110000"/>
              </a:lnSpc>
            </a:pPr>
            <a:endParaRPr lang="zh-CN" altLang="en-US" sz="2400">
              <a:ea typeface="楷体_GB2312" pitchFamily="49" charset="-122"/>
            </a:endParaRPr>
          </a:p>
          <a:p>
            <a:pPr>
              <a:lnSpc>
                <a:spcPct val="110000"/>
              </a:lnSpc>
            </a:pPr>
            <a:endParaRPr lang="zh-CN" altLang="en-US" sz="2400">
              <a:ea typeface="楷体_GB2312" pitchFamily="49" charset="-122"/>
            </a:endParaRPr>
          </a:p>
          <a:p>
            <a:pPr>
              <a:lnSpc>
                <a:spcPct val="110000"/>
              </a:lnSpc>
            </a:pPr>
            <a:endParaRPr lang="zh-CN" altLang="en-US" sz="2400">
              <a:ea typeface="楷体_GB2312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FC0404"/>
                </a:solidFill>
              </a:rPr>
              <a:t>选择拒绝（</a:t>
            </a:r>
            <a:r>
              <a:rPr lang="en-US" altLang="zh-CN" sz="2400">
                <a:solidFill>
                  <a:srgbClr val="FC0404"/>
                </a:solidFill>
              </a:rPr>
              <a:t>SREJ: Selective Reject</a:t>
            </a:r>
            <a:r>
              <a:rPr lang="zh-CN" altLang="en-US" sz="2400">
                <a:solidFill>
                  <a:srgbClr val="FC0404"/>
                </a:solidFill>
              </a:rPr>
              <a:t>）</a:t>
            </a:r>
          </a:p>
          <a:p>
            <a:pPr lvl="1">
              <a:lnSpc>
                <a:spcPct val="110000"/>
              </a:lnSpc>
            </a:pPr>
            <a:r>
              <a:rPr lang="zh-CN" altLang="en-US" sz="2000"/>
              <a:t>仅要求重发</a:t>
            </a:r>
            <a:r>
              <a:rPr lang="en-US" altLang="zh-CN" sz="2000"/>
              <a:t>N(R)</a:t>
            </a:r>
            <a:r>
              <a:rPr lang="zh-CN" altLang="en-US" sz="2000"/>
              <a:t>的单独帧，属选择重传策略。</a:t>
            </a:r>
          </a:p>
        </p:txBody>
      </p:sp>
      <p:sp>
        <p:nvSpPr>
          <p:cNvPr id="776197" name="Rectangle 5"/>
          <p:cNvSpPr>
            <a:spLocks noChangeArrowheads="1"/>
          </p:cNvSpPr>
          <p:nvPr/>
        </p:nvSpPr>
        <p:spPr bwMode="auto">
          <a:xfrm>
            <a:off x="1260475" y="3638550"/>
            <a:ext cx="45370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Arial" charset="0"/>
                <a:ea typeface="楷体_GB2312" pitchFamily="49" charset="-122"/>
              </a:rPr>
              <a:t>   1    2    3    4     5      6     7    8</a:t>
            </a:r>
          </a:p>
        </p:txBody>
      </p:sp>
      <p:graphicFrame>
        <p:nvGraphicFramePr>
          <p:cNvPr id="776233" name="Group 41"/>
          <p:cNvGraphicFramePr>
            <a:graphicFrameLocks noGrp="1"/>
          </p:cNvGraphicFramePr>
          <p:nvPr/>
        </p:nvGraphicFramePr>
        <p:xfrm>
          <a:off x="1404938" y="2781300"/>
          <a:ext cx="4465637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539750"/>
                <a:gridCol w="1079500"/>
                <a:gridCol w="576263"/>
                <a:gridCol w="1728787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0   1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6212" name="Rectangle 20"/>
          <p:cNvSpPr>
            <a:spLocks noChangeArrowheads="1"/>
          </p:cNvSpPr>
          <p:nvPr/>
        </p:nvSpPr>
        <p:spPr bwMode="auto">
          <a:xfrm>
            <a:off x="5940425" y="3573463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ea"/>
                <a:ea typeface="+mn-ea"/>
              </a:rPr>
              <a:t>比特序号</a:t>
            </a:r>
          </a:p>
        </p:txBody>
      </p:sp>
      <p:sp>
        <p:nvSpPr>
          <p:cNvPr id="776213" name="Rectangle 21"/>
          <p:cNvSpPr>
            <a:spLocks noChangeArrowheads="1"/>
          </p:cNvSpPr>
          <p:nvPr/>
        </p:nvSpPr>
        <p:spPr bwMode="auto">
          <a:xfrm>
            <a:off x="5940425" y="2852738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ea"/>
                <a:ea typeface="+mn-ea"/>
              </a:rPr>
              <a:t>控制字段</a:t>
            </a:r>
          </a:p>
        </p:txBody>
      </p:sp>
      <p:sp>
        <p:nvSpPr>
          <p:cNvPr id="776214" name="Rectangle 22"/>
          <p:cNvSpPr>
            <a:spLocks noChangeArrowheads="1"/>
          </p:cNvSpPr>
          <p:nvPr/>
        </p:nvSpPr>
        <p:spPr bwMode="auto">
          <a:xfrm>
            <a:off x="1524000" y="5870575"/>
            <a:ext cx="43195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Arial" charset="0"/>
                <a:ea typeface="楷体_GB2312" pitchFamily="49" charset="-122"/>
              </a:rPr>
              <a:t>1    2    3     4    5     6     7     8</a:t>
            </a:r>
          </a:p>
        </p:txBody>
      </p:sp>
      <p:graphicFrame>
        <p:nvGraphicFramePr>
          <p:cNvPr id="776234" name="Group 42"/>
          <p:cNvGraphicFramePr>
            <a:graphicFrameLocks noGrp="1"/>
          </p:cNvGraphicFramePr>
          <p:nvPr/>
        </p:nvGraphicFramePr>
        <p:xfrm>
          <a:off x="1379538" y="5084763"/>
          <a:ext cx="4465637" cy="792163"/>
        </p:xfrm>
        <a:graphic>
          <a:graphicData uri="http://schemas.openxmlformats.org/drawingml/2006/table">
            <a:tbl>
              <a:tblPr/>
              <a:tblGrid>
                <a:gridCol w="541337"/>
                <a:gridCol w="539750"/>
                <a:gridCol w="1079500"/>
                <a:gridCol w="576263"/>
                <a:gridCol w="1728787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1   1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N(R)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6229" name="Rectangle 37"/>
          <p:cNvSpPr>
            <a:spLocks noChangeArrowheads="1"/>
          </p:cNvSpPr>
          <p:nvPr/>
        </p:nvSpPr>
        <p:spPr bwMode="auto">
          <a:xfrm>
            <a:off x="5988050" y="5805488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ea"/>
                <a:ea typeface="+mn-ea"/>
              </a:rPr>
              <a:t>比特序号</a:t>
            </a:r>
          </a:p>
        </p:txBody>
      </p:sp>
      <p:sp>
        <p:nvSpPr>
          <p:cNvPr id="776230" name="Rectangle 38"/>
          <p:cNvSpPr>
            <a:spLocks noChangeArrowheads="1"/>
          </p:cNvSpPr>
          <p:nvPr/>
        </p:nvSpPr>
        <p:spPr bwMode="auto">
          <a:xfrm>
            <a:off x="5988050" y="5229225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ea"/>
                <a:ea typeface="+mn-ea"/>
              </a:rPr>
              <a:t>控制字段</a:t>
            </a:r>
          </a:p>
        </p:txBody>
      </p:sp>
      <p:sp>
        <p:nvSpPr>
          <p:cNvPr id="776231" name="Text Box 39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776235" name="Text Box 4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无编号帧（</a:t>
            </a:r>
            <a:r>
              <a:rPr lang="en-US" altLang="zh-CN" b="1"/>
              <a:t>U</a:t>
            </a:r>
            <a:r>
              <a:rPr lang="zh-CN" altLang="en-US"/>
              <a:t>帧）</a:t>
            </a:r>
          </a:p>
        </p:txBody>
      </p:sp>
      <p:sp>
        <p:nvSpPr>
          <p:cNvPr id="771077" name="Rectangle 5"/>
          <p:cNvSpPr>
            <a:spLocks noChangeArrowheads="1"/>
          </p:cNvSpPr>
          <p:nvPr/>
        </p:nvSpPr>
        <p:spPr bwMode="auto">
          <a:xfrm>
            <a:off x="357188" y="1765300"/>
            <a:ext cx="79829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</a:t>
            </a:r>
          </a:p>
        </p:txBody>
      </p:sp>
      <p:sp>
        <p:nvSpPr>
          <p:cNvPr id="771078" name="Rectangle 6"/>
          <p:cNvSpPr>
            <a:spLocks noChangeArrowheads="1"/>
          </p:cNvSpPr>
          <p:nvPr/>
        </p:nvSpPr>
        <p:spPr bwMode="auto">
          <a:xfrm>
            <a:off x="1149350" y="1765300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71079" name="Rectangle 7"/>
          <p:cNvSpPr>
            <a:spLocks noChangeArrowheads="1"/>
          </p:cNvSpPr>
          <p:nvPr/>
        </p:nvSpPr>
        <p:spPr bwMode="auto">
          <a:xfrm>
            <a:off x="2085975" y="1765300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71080" name="Rectangle 8"/>
          <p:cNvSpPr>
            <a:spLocks noChangeArrowheads="1"/>
          </p:cNvSpPr>
          <p:nvPr/>
        </p:nvSpPr>
        <p:spPr bwMode="auto">
          <a:xfrm>
            <a:off x="3094038" y="1765300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71081" name="Rectangle 9"/>
          <p:cNvSpPr>
            <a:spLocks noChangeArrowheads="1"/>
          </p:cNvSpPr>
          <p:nvPr/>
        </p:nvSpPr>
        <p:spPr bwMode="auto">
          <a:xfrm>
            <a:off x="4318000" y="1765300"/>
            <a:ext cx="79829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可变</a:t>
            </a:r>
          </a:p>
        </p:txBody>
      </p:sp>
      <p:sp>
        <p:nvSpPr>
          <p:cNvPr id="771082" name="Rectangle 10"/>
          <p:cNvSpPr>
            <a:spLocks noChangeArrowheads="1"/>
          </p:cNvSpPr>
          <p:nvPr/>
        </p:nvSpPr>
        <p:spPr bwMode="auto">
          <a:xfrm>
            <a:off x="6550025" y="1765300"/>
            <a:ext cx="525786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16</a:t>
            </a:r>
          </a:p>
        </p:txBody>
      </p:sp>
      <p:sp>
        <p:nvSpPr>
          <p:cNvPr id="771083" name="Rectangle 11"/>
          <p:cNvSpPr>
            <a:spLocks noChangeArrowheads="1"/>
          </p:cNvSpPr>
          <p:nvPr/>
        </p:nvSpPr>
        <p:spPr bwMode="auto">
          <a:xfrm>
            <a:off x="8101013" y="1771650"/>
            <a:ext cx="35426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8</a:t>
            </a:r>
          </a:p>
        </p:txBody>
      </p:sp>
      <p:sp>
        <p:nvSpPr>
          <p:cNvPr id="771084" name="Rectangle 12"/>
          <p:cNvSpPr>
            <a:spLocks noChangeArrowheads="1"/>
          </p:cNvSpPr>
          <p:nvPr/>
        </p:nvSpPr>
        <p:spPr bwMode="auto">
          <a:xfrm>
            <a:off x="5902325" y="5438775"/>
            <a:ext cx="180022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比特序号</a:t>
            </a:r>
          </a:p>
        </p:txBody>
      </p:sp>
      <p:graphicFrame>
        <p:nvGraphicFramePr>
          <p:cNvPr id="77112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185141"/>
              </p:ext>
            </p:extLst>
          </p:nvPr>
        </p:nvGraphicFramePr>
        <p:xfrm>
          <a:off x="684213" y="2276475"/>
          <a:ext cx="8128000" cy="898272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2032000"/>
                <a:gridCol w="2032000"/>
                <a:gridCol w="1016000"/>
              </a:tblGrid>
              <a:tr h="720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地址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A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控制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C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0404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管理信息</a:t>
                      </a:r>
                      <a:endParaRPr kumimoji="1" lang="en-US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</a:endParaRP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帧校验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FCS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标志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F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771101" name="Freeform 29"/>
          <p:cNvSpPr>
            <a:spLocks/>
          </p:cNvSpPr>
          <p:nvPr/>
        </p:nvSpPr>
        <p:spPr bwMode="auto">
          <a:xfrm>
            <a:off x="5183188" y="2125663"/>
            <a:ext cx="215900" cy="1223962"/>
          </a:xfrm>
          <a:custGeom>
            <a:avLst/>
            <a:gdLst>
              <a:gd name="T0" fmla="*/ 96 w 96"/>
              <a:gd name="T1" fmla="*/ 0 h 528"/>
              <a:gd name="T2" fmla="*/ 32 w 96"/>
              <a:gd name="T3" fmla="*/ 144 h 528"/>
              <a:gd name="T4" fmla="*/ 96 w 96"/>
              <a:gd name="T5" fmla="*/ 288 h 528"/>
              <a:gd name="T6" fmla="*/ 0 w 96"/>
              <a:gd name="T7" fmla="*/ 368 h 528"/>
              <a:gd name="T8" fmla="*/ 88 w 96"/>
              <a:gd name="T9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28">
                <a:moveTo>
                  <a:pt x="96" y="0"/>
                </a:moveTo>
                <a:lnTo>
                  <a:pt x="32" y="144"/>
                </a:lnTo>
                <a:lnTo>
                  <a:pt x="96" y="288"/>
                </a:lnTo>
                <a:lnTo>
                  <a:pt x="0" y="368"/>
                </a:lnTo>
                <a:lnTo>
                  <a:pt x="88" y="528"/>
                </a:lnTo>
              </a:path>
            </a:pathLst>
          </a:custGeom>
          <a:noFill/>
          <a:ln w="57150" cap="flat" cmpd="sng">
            <a:solidFill>
              <a:srgbClr val="FC040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771102" name="Freeform 30"/>
          <p:cNvSpPr>
            <a:spLocks/>
          </p:cNvSpPr>
          <p:nvPr/>
        </p:nvSpPr>
        <p:spPr bwMode="auto">
          <a:xfrm>
            <a:off x="1404938" y="3175000"/>
            <a:ext cx="4437062" cy="1473200"/>
          </a:xfrm>
          <a:custGeom>
            <a:avLst/>
            <a:gdLst>
              <a:gd name="T0" fmla="*/ 817 w 2795"/>
              <a:gd name="T1" fmla="*/ 0 h 928"/>
              <a:gd name="T2" fmla="*/ 1452 w 2795"/>
              <a:gd name="T3" fmla="*/ 0 h 928"/>
              <a:gd name="T4" fmla="*/ 2795 w 2795"/>
              <a:gd name="T5" fmla="*/ 928 h 928"/>
              <a:gd name="T6" fmla="*/ 0 w 2795"/>
              <a:gd name="T7" fmla="*/ 928 h 928"/>
              <a:gd name="T8" fmla="*/ 817 w 2795"/>
              <a:gd name="T9" fmla="*/ 0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95" h="928">
                <a:moveTo>
                  <a:pt x="817" y="0"/>
                </a:moveTo>
                <a:lnTo>
                  <a:pt x="1452" y="0"/>
                </a:lnTo>
                <a:lnTo>
                  <a:pt x="2795" y="928"/>
                </a:lnTo>
                <a:lnTo>
                  <a:pt x="0" y="928"/>
                </a:lnTo>
                <a:lnTo>
                  <a:pt x="817" y="0"/>
                </a:lnTo>
                <a:close/>
              </a:path>
            </a:pathLst>
          </a:custGeom>
          <a:gradFill rotWithShape="1">
            <a:gsLst>
              <a:gs pos="0">
                <a:srgbClr val="969696">
                  <a:gamma/>
                  <a:shade val="46275"/>
                  <a:invGamma/>
                </a:srgbClr>
              </a:gs>
              <a:gs pos="100000">
                <a:srgbClr val="969696"/>
              </a:gs>
            </a:gsLst>
            <a:lin ang="5400000" scaled="1"/>
          </a:gradFill>
          <a:ln w="9525" cap="flat" cmpd="sng">
            <a:solidFill>
              <a:schemeClr val="folHlink"/>
            </a:solidFill>
            <a:prstDash val="solid"/>
            <a:round/>
            <a:headEnd type="none" w="med" len="med"/>
            <a:tailEnd type="non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771103" name="Rectangle 31"/>
          <p:cNvSpPr>
            <a:spLocks noChangeArrowheads="1"/>
          </p:cNvSpPr>
          <p:nvPr/>
        </p:nvSpPr>
        <p:spPr bwMode="auto">
          <a:xfrm>
            <a:off x="5364163" y="3357563"/>
            <a:ext cx="34845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       提供对链路的建立、拆除以及多种控制功能。</a:t>
            </a:r>
          </a:p>
        </p:txBody>
      </p:sp>
      <p:sp>
        <p:nvSpPr>
          <p:cNvPr id="771104" name="Rectangle 32"/>
          <p:cNvSpPr>
            <a:spLocks noChangeArrowheads="1"/>
          </p:cNvSpPr>
          <p:nvPr/>
        </p:nvSpPr>
        <p:spPr bwMode="auto">
          <a:xfrm>
            <a:off x="1581150" y="5438775"/>
            <a:ext cx="417671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1    2    3    4     5     6     7    8</a:t>
            </a:r>
          </a:p>
        </p:txBody>
      </p:sp>
      <p:graphicFrame>
        <p:nvGraphicFramePr>
          <p:cNvPr id="771138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929259"/>
              </p:ext>
            </p:extLst>
          </p:nvPr>
        </p:nvGraphicFramePr>
        <p:xfrm>
          <a:off x="1416050" y="4652963"/>
          <a:ext cx="4465638" cy="792163"/>
        </p:xfrm>
        <a:graphic>
          <a:graphicData uri="http://schemas.openxmlformats.org/drawingml/2006/table">
            <a:tbl>
              <a:tblPr/>
              <a:tblGrid>
                <a:gridCol w="541338"/>
                <a:gridCol w="539750"/>
                <a:gridCol w="1079500"/>
                <a:gridCol w="576262"/>
                <a:gridCol w="1728788"/>
              </a:tblGrid>
              <a:tr h="792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M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P/F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M</a:t>
                      </a:r>
                    </a:p>
                  </a:txBody>
                  <a:tcPr marL="0" marR="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71139" name="Text Box 6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771140" name="Text Box 68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控制字段的格式</a:t>
            </a:r>
          </a:p>
        </p:txBody>
      </p:sp>
      <p:sp>
        <p:nvSpPr>
          <p:cNvPr id="772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altLang="zh-CN" dirty="0">
                <a:solidFill>
                  <a:srgbClr val="FC0404"/>
                </a:solidFill>
              </a:rPr>
              <a:t>P/F (Poll/Final)</a:t>
            </a:r>
            <a:endParaRPr lang="zh-CN" altLang="en-US" dirty="0">
              <a:solidFill>
                <a:srgbClr val="FC0404"/>
              </a:solidFill>
            </a:endParaRPr>
          </a:p>
          <a:p>
            <a:pPr lvl="1">
              <a:lnSpc>
                <a:spcPct val="115000"/>
              </a:lnSpc>
            </a:pPr>
            <a:r>
              <a:rPr lang="zh-CN" altLang="en-US" dirty="0"/>
              <a:t>主站发出的命令帧中若将</a:t>
            </a:r>
            <a:r>
              <a:rPr lang="en-US" altLang="zh-CN" dirty="0"/>
              <a:t>P</a:t>
            </a:r>
            <a:r>
              <a:rPr lang="zh-CN" altLang="en-US" dirty="0"/>
              <a:t>比特置为</a:t>
            </a:r>
            <a:r>
              <a:rPr lang="en-US" altLang="zh-CN" dirty="0"/>
              <a:t>1</a:t>
            </a:r>
            <a:r>
              <a:rPr lang="zh-CN" altLang="en-US" dirty="0"/>
              <a:t>则表示要求对方立即发送响应。</a:t>
            </a:r>
          </a:p>
          <a:p>
            <a:pPr lvl="1">
              <a:lnSpc>
                <a:spcPct val="115000"/>
              </a:lnSpc>
            </a:pPr>
            <a:r>
              <a:rPr lang="zh-CN" altLang="en-US" dirty="0"/>
              <a:t>从站发出的响应帧中若将</a:t>
            </a:r>
            <a:r>
              <a:rPr lang="en-US" altLang="zh-CN" dirty="0"/>
              <a:t>F</a:t>
            </a:r>
            <a:r>
              <a:rPr lang="zh-CN" altLang="en-US" dirty="0"/>
              <a:t>比特置为</a:t>
            </a:r>
            <a:r>
              <a:rPr lang="en-US" altLang="zh-CN" dirty="0"/>
              <a:t>1</a:t>
            </a:r>
            <a:r>
              <a:rPr lang="zh-CN" altLang="en-US" dirty="0"/>
              <a:t>则表示要发送的数据已经发送完毕。</a:t>
            </a:r>
          </a:p>
          <a:p>
            <a:pPr>
              <a:lnSpc>
                <a:spcPct val="115000"/>
              </a:lnSpc>
            </a:pPr>
            <a:r>
              <a:rPr lang="en-US" altLang="zh-CN" dirty="0">
                <a:solidFill>
                  <a:srgbClr val="FC0404"/>
                </a:solidFill>
              </a:rPr>
              <a:t>M</a:t>
            </a:r>
          </a:p>
          <a:p>
            <a:pPr lvl="1">
              <a:lnSpc>
                <a:spcPct val="115000"/>
              </a:lnSpc>
            </a:pPr>
            <a:r>
              <a:rPr lang="zh-CN" altLang="en-US" dirty="0"/>
              <a:t>类型，用于对各类无编号帧的区分，具体见后表。</a:t>
            </a:r>
          </a:p>
        </p:txBody>
      </p:sp>
      <p:sp>
        <p:nvSpPr>
          <p:cNvPr id="77210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772102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使用比特填充的首尾定界符法</a:t>
            </a:r>
          </a:p>
        </p:txBody>
      </p:sp>
      <p:sp>
        <p:nvSpPr>
          <p:cNvPr id="54477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47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80097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思想：</a:t>
            </a:r>
            <a:r>
              <a:rPr lang="zh-CN" altLang="en-US" sz="2400" dirty="0" smtClean="0"/>
              <a:t>采用</a:t>
            </a:r>
            <a:r>
              <a:rPr lang="zh-CN" altLang="en-US" sz="2400" dirty="0"/>
              <a:t>一特定的比特组合（例如：</a:t>
            </a:r>
            <a:r>
              <a:rPr lang="en-US" altLang="zh-CN" sz="2400" dirty="0">
                <a:solidFill>
                  <a:srgbClr val="0000FF"/>
                </a:solidFill>
              </a:rPr>
              <a:t>01111110</a:t>
            </a:r>
            <a:r>
              <a:rPr lang="zh-CN" altLang="en-US" sz="2400" dirty="0"/>
              <a:t>）来表示一帧的开始和结束。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例子：</a:t>
            </a:r>
            <a:r>
              <a:rPr lang="en-US" altLang="zh-CN" sz="2400" dirty="0" smtClean="0">
                <a:solidFill>
                  <a:schemeClr val="tx1"/>
                </a:solidFill>
              </a:rPr>
              <a:t>HDLC</a:t>
            </a:r>
            <a:r>
              <a:rPr lang="zh-CN" altLang="en-US" sz="2400" dirty="0" smtClean="0">
                <a:solidFill>
                  <a:schemeClr val="tx1"/>
                </a:solidFill>
              </a:rPr>
              <a:t>（高级数据链路控制）协议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透明性传输：</a:t>
            </a:r>
            <a:r>
              <a:rPr lang="zh-CN" altLang="en-US" sz="2400" dirty="0" smtClean="0"/>
              <a:t>如果</a:t>
            </a:r>
            <a:r>
              <a:rPr lang="zh-CN" altLang="en-US" sz="2400" dirty="0"/>
              <a:t>传输的数据中出现用于定界的比特组合，会干扰传输，此时可采用“</a:t>
            </a:r>
            <a:r>
              <a:rPr lang="en-US" altLang="zh-CN" sz="2400" dirty="0">
                <a:solidFill>
                  <a:srgbClr val="0000FF"/>
                </a:solidFill>
              </a:rPr>
              <a:t>0</a:t>
            </a:r>
            <a:r>
              <a:rPr lang="zh-CN" altLang="en-US" sz="2400" dirty="0">
                <a:solidFill>
                  <a:srgbClr val="0000FF"/>
                </a:solidFill>
              </a:rPr>
              <a:t>比特插入</a:t>
            </a:r>
            <a:r>
              <a:rPr lang="en-US" altLang="zh-CN" sz="2400" dirty="0">
                <a:solidFill>
                  <a:srgbClr val="0000FF"/>
                </a:solidFill>
              </a:rPr>
              <a:t>/</a:t>
            </a:r>
            <a:r>
              <a:rPr lang="zh-CN" altLang="en-US" sz="2400" dirty="0">
                <a:solidFill>
                  <a:srgbClr val="0000FF"/>
                </a:solidFill>
              </a:rPr>
              <a:t>删除法</a:t>
            </a:r>
            <a:r>
              <a:rPr lang="zh-CN" altLang="en-US" sz="2400" dirty="0"/>
              <a:t>”实现数据的透明性传输。</a:t>
            </a: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C0404"/>
                </a:solidFill>
              </a:rPr>
              <a:t>特点：</a:t>
            </a:r>
            <a:endParaRPr lang="en-US" altLang="zh-CN" sz="2400" dirty="0" smtClean="0">
              <a:solidFill>
                <a:srgbClr val="FC0404"/>
              </a:solidFill>
            </a:endParaRP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/>
              <a:t>协议</a:t>
            </a:r>
            <a:r>
              <a:rPr lang="zh-CN" altLang="en-US" sz="2400" dirty="0"/>
              <a:t>不依赖于任何一种字符编码集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zh-CN" altLang="en-US" sz="2400" dirty="0" smtClean="0"/>
              <a:t>用于</a:t>
            </a:r>
            <a:r>
              <a:rPr lang="zh-CN" altLang="en-US" sz="2400" dirty="0"/>
              <a:t>实现数据的透明性传输的“</a:t>
            </a:r>
            <a:r>
              <a:rPr lang="en-US" altLang="zh-CN" sz="2400" dirty="0"/>
              <a:t>0</a:t>
            </a:r>
            <a:r>
              <a:rPr lang="zh-CN" altLang="en-US" sz="2400" dirty="0"/>
              <a:t>比特插入</a:t>
            </a:r>
            <a:r>
              <a:rPr lang="en-US" altLang="zh-CN" sz="2400" dirty="0"/>
              <a:t>/</a:t>
            </a:r>
            <a:r>
              <a:rPr lang="zh-CN" altLang="en-US" sz="2400" dirty="0"/>
              <a:t>删除法”易于硬件实现。</a:t>
            </a:r>
          </a:p>
        </p:txBody>
      </p:sp>
      <p:sp>
        <p:nvSpPr>
          <p:cNvPr id="54477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U</a:t>
            </a:r>
            <a:r>
              <a:rPr lang="zh-CN" altLang="en-US"/>
              <a:t>帧的类型</a:t>
            </a:r>
          </a:p>
        </p:txBody>
      </p:sp>
      <p:graphicFrame>
        <p:nvGraphicFramePr>
          <p:cNvPr id="773181" name="Group 61"/>
          <p:cNvGraphicFramePr>
            <a:graphicFrameLocks noGrp="1"/>
          </p:cNvGraphicFramePr>
          <p:nvPr>
            <p:ph idx="1"/>
          </p:nvPr>
        </p:nvGraphicFramePr>
        <p:xfrm>
          <a:off x="827088" y="1773238"/>
          <a:ext cx="7958137" cy="4608518"/>
        </p:xfrm>
        <a:graphic>
          <a:graphicData uri="http://schemas.openxmlformats.org/drawingml/2006/table">
            <a:tbl>
              <a:tblPr/>
              <a:tblGrid>
                <a:gridCol w="3206750"/>
                <a:gridCol w="4751387"/>
              </a:tblGrid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Command/response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Meaning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SNRM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Set normal response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016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SNRME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Set normal response mode (extended)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89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SABM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Set asynchronous balanced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SABME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Set asynchronous balanced mode (extended)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UP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Unnumbered poll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UI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Unnumbered information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UA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Unnumbered acknowledgment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RD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Request disconnect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DISC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Disconnect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DM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Disconnect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RIM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Request information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SIM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Set initialization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RSET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Reset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XID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Exchange 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FRMR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Frame 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773182" name="Text Box 6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773183" name="Text Box 6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数据帧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帧类型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步骤一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/>
              <a:t>初始化</a:t>
            </a:r>
          </a:p>
        </p:txBody>
      </p:sp>
      <p:sp>
        <p:nvSpPr>
          <p:cNvPr id="80077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00772" name="Line 4"/>
          <p:cNvSpPr>
            <a:spLocks noChangeShapeType="1"/>
          </p:cNvSpPr>
          <p:nvPr/>
        </p:nvSpPr>
        <p:spPr bwMode="auto">
          <a:xfrm flipH="1">
            <a:off x="2555875" y="443706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0773" name="Line 5"/>
          <p:cNvSpPr>
            <a:spLocks noChangeShapeType="1"/>
          </p:cNvSpPr>
          <p:nvPr/>
        </p:nvSpPr>
        <p:spPr bwMode="auto">
          <a:xfrm>
            <a:off x="2536825" y="2268538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00774" name="Group 6"/>
          <p:cNvGrpSpPr>
            <a:grpSpLocks/>
          </p:cNvGrpSpPr>
          <p:nvPr/>
        </p:nvGrpSpPr>
        <p:grpSpPr bwMode="auto">
          <a:xfrm rot="344460">
            <a:off x="2946400" y="2268538"/>
            <a:ext cx="1724025" cy="279400"/>
            <a:chOff x="3024" y="1776"/>
            <a:chExt cx="1008" cy="144"/>
          </a:xfrm>
        </p:grpSpPr>
        <p:sp>
          <p:nvSpPr>
            <p:cNvPr id="800775" name="Rectangle 7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C0404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solidFill>
                    <a:schemeClr val="bg1"/>
                  </a:solidFill>
                  <a:latin typeface="华文新魏" pitchFamily="2" charset="-122"/>
                  <a:ea typeface="华文新魏" pitchFamily="2" charset="-122"/>
                </a:rPr>
                <a:t>SABM</a:t>
              </a:r>
            </a:p>
          </p:txBody>
        </p:sp>
        <p:sp>
          <p:nvSpPr>
            <p:cNvPr id="800776" name="AutoShape 8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404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00777" name="Line 9"/>
          <p:cNvSpPr>
            <a:spLocks noChangeShapeType="1"/>
          </p:cNvSpPr>
          <p:nvPr/>
        </p:nvSpPr>
        <p:spPr bwMode="auto">
          <a:xfrm>
            <a:off x="2555875" y="378936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00778" name="Group 10"/>
          <p:cNvGrpSpPr>
            <a:grpSpLocks/>
          </p:cNvGrpSpPr>
          <p:nvPr/>
        </p:nvGrpSpPr>
        <p:grpSpPr bwMode="auto">
          <a:xfrm rot="344460">
            <a:off x="2916238" y="3789363"/>
            <a:ext cx="1724025" cy="279400"/>
            <a:chOff x="3024" y="1776"/>
            <a:chExt cx="1008" cy="144"/>
          </a:xfrm>
        </p:grpSpPr>
        <p:sp>
          <p:nvSpPr>
            <p:cNvPr id="800779" name="Rectangle 11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SABM</a:t>
              </a:r>
            </a:p>
          </p:txBody>
        </p:sp>
        <p:sp>
          <p:nvSpPr>
            <p:cNvPr id="800780" name="AutoShape 12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00781" name="Line 13"/>
          <p:cNvSpPr>
            <a:spLocks noChangeShapeType="1"/>
          </p:cNvSpPr>
          <p:nvPr/>
        </p:nvSpPr>
        <p:spPr bwMode="auto">
          <a:xfrm>
            <a:off x="6804025" y="1989138"/>
            <a:ext cx="0" cy="428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00782" name="Group 14"/>
          <p:cNvGrpSpPr>
            <a:grpSpLocks/>
          </p:cNvGrpSpPr>
          <p:nvPr/>
        </p:nvGrpSpPr>
        <p:grpSpPr bwMode="auto">
          <a:xfrm rot="-345382">
            <a:off x="5364163" y="4437063"/>
            <a:ext cx="985837" cy="279400"/>
            <a:chOff x="3840" y="2448"/>
            <a:chExt cx="576" cy="144"/>
          </a:xfrm>
        </p:grpSpPr>
        <p:sp>
          <p:nvSpPr>
            <p:cNvPr id="800783" name="AutoShape 15"/>
            <p:cNvSpPr>
              <a:spLocks noChangeArrowheads="1"/>
            </p:cNvSpPr>
            <p:nvPr/>
          </p:nvSpPr>
          <p:spPr bwMode="auto">
            <a:xfrm flipH="1">
              <a:off x="3840" y="2448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00784" name="Rectangle 16"/>
            <p:cNvSpPr>
              <a:spLocks noChangeArrowheads="1"/>
            </p:cNvSpPr>
            <p:nvPr/>
          </p:nvSpPr>
          <p:spPr bwMode="auto">
            <a:xfrm flipH="1">
              <a:off x="3984" y="2448"/>
              <a:ext cx="432" cy="1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UA</a:t>
              </a:r>
            </a:p>
          </p:txBody>
        </p:sp>
      </p:grpSp>
      <p:sp>
        <p:nvSpPr>
          <p:cNvPr id="800785" name="Line 17"/>
          <p:cNvSpPr>
            <a:spLocks noChangeShapeType="1"/>
          </p:cNvSpPr>
          <p:nvPr/>
        </p:nvSpPr>
        <p:spPr bwMode="auto">
          <a:xfrm flipH="1">
            <a:off x="2268538" y="2276475"/>
            <a:ext cx="0" cy="14906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0786" name="Line 18"/>
          <p:cNvSpPr>
            <a:spLocks noChangeShapeType="1"/>
          </p:cNvSpPr>
          <p:nvPr/>
        </p:nvSpPr>
        <p:spPr bwMode="auto">
          <a:xfrm>
            <a:off x="2052638" y="2276475"/>
            <a:ext cx="4921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0787" name="Line 19"/>
          <p:cNvSpPr>
            <a:spLocks noChangeShapeType="1"/>
          </p:cNvSpPr>
          <p:nvPr/>
        </p:nvSpPr>
        <p:spPr bwMode="auto">
          <a:xfrm>
            <a:off x="2052638" y="3789363"/>
            <a:ext cx="4826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0788" name="Text Box 20"/>
          <p:cNvSpPr txBox="1">
            <a:spLocks noChangeArrowheads="1"/>
          </p:cNvSpPr>
          <p:nvPr/>
        </p:nvSpPr>
        <p:spPr bwMode="auto">
          <a:xfrm>
            <a:off x="1403350" y="2060575"/>
            <a:ext cx="4381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超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时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重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传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时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间</a:t>
            </a:r>
          </a:p>
        </p:txBody>
      </p:sp>
      <p:sp>
        <p:nvSpPr>
          <p:cNvPr id="800789" name="Text Box 21"/>
          <p:cNvSpPr txBox="1">
            <a:spLocks noChangeArrowheads="1"/>
          </p:cNvSpPr>
          <p:nvPr/>
        </p:nvSpPr>
        <p:spPr bwMode="auto">
          <a:xfrm>
            <a:off x="2524125" y="1820863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800790" name="Text Box 22"/>
          <p:cNvSpPr txBox="1">
            <a:spLocks noChangeArrowheads="1"/>
          </p:cNvSpPr>
          <p:nvPr/>
        </p:nvSpPr>
        <p:spPr bwMode="auto">
          <a:xfrm>
            <a:off x="6411913" y="1820863"/>
            <a:ext cx="363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800791" name="Text Box 23"/>
          <p:cNvSpPr txBox="1">
            <a:spLocks noChangeArrowheads="1"/>
          </p:cNvSpPr>
          <p:nvPr/>
        </p:nvSpPr>
        <p:spPr bwMode="auto">
          <a:xfrm>
            <a:off x="1763713" y="2781300"/>
            <a:ext cx="514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 i="1">
                <a:latin typeface="华文新魏" pitchFamily="2" charset="-122"/>
                <a:ea typeface="华文新魏" pitchFamily="2" charset="-122"/>
              </a:rPr>
              <a:t>t</a:t>
            </a:r>
            <a:r>
              <a:rPr lang="en-US" altLang="zh-CN" sz="2000" b="1" i="1" baseline="-25000">
                <a:latin typeface="华文新魏" pitchFamily="2" charset="-122"/>
                <a:ea typeface="华文新魏" pitchFamily="2" charset="-122"/>
              </a:rPr>
              <a:t>out</a:t>
            </a:r>
          </a:p>
        </p:txBody>
      </p:sp>
      <p:sp>
        <p:nvSpPr>
          <p:cNvPr id="800792" name="Line 24"/>
          <p:cNvSpPr>
            <a:spLocks noChangeShapeType="1"/>
          </p:cNvSpPr>
          <p:nvPr/>
        </p:nvSpPr>
        <p:spPr bwMode="auto">
          <a:xfrm>
            <a:off x="2536825" y="1897063"/>
            <a:ext cx="0" cy="4378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0793" name="AutoShape 25"/>
          <p:cNvSpPr>
            <a:spLocks noChangeArrowheads="1"/>
          </p:cNvSpPr>
          <p:nvPr/>
        </p:nvSpPr>
        <p:spPr bwMode="auto">
          <a:xfrm>
            <a:off x="5148263" y="2349500"/>
            <a:ext cx="1296987" cy="574675"/>
          </a:xfrm>
          <a:prstGeom prst="irregularSeal1">
            <a:avLst/>
          </a:prstGeom>
          <a:solidFill>
            <a:srgbClr val="FC0404"/>
          </a:solidFill>
          <a:ln w="9525">
            <a:solidFill>
              <a:srgbClr val="FFFF00"/>
            </a:solidFill>
            <a:miter lim="800000"/>
            <a:headEnd/>
            <a:tailEnd type="non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0794" name="Text Box 2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步骤二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/>
              <a:t>数据传输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（半双工）</a:t>
            </a:r>
          </a:p>
        </p:txBody>
      </p:sp>
      <p:sp>
        <p:nvSpPr>
          <p:cNvPr id="7342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34213" name="Line 5"/>
          <p:cNvSpPr>
            <a:spLocks noChangeShapeType="1"/>
          </p:cNvSpPr>
          <p:nvPr/>
        </p:nvSpPr>
        <p:spPr bwMode="auto">
          <a:xfrm flipH="1">
            <a:off x="2392363" y="4289425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14" name="Line 6"/>
          <p:cNvSpPr>
            <a:spLocks noChangeShapeType="1"/>
          </p:cNvSpPr>
          <p:nvPr/>
        </p:nvSpPr>
        <p:spPr bwMode="auto">
          <a:xfrm>
            <a:off x="2392363" y="2268538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34215" name="Group 7"/>
          <p:cNvGrpSpPr>
            <a:grpSpLocks/>
          </p:cNvGrpSpPr>
          <p:nvPr/>
        </p:nvGrpSpPr>
        <p:grpSpPr bwMode="auto">
          <a:xfrm rot="344460">
            <a:off x="2801938" y="2268538"/>
            <a:ext cx="1724025" cy="279400"/>
            <a:chOff x="3024" y="1776"/>
            <a:chExt cx="1008" cy="144"/>
          </a:xfrm>
        </p:grpSpPr>
        <p:sp>
          <p:nvSpPr>
            <p:cNvPr id="734216" name="Rectangle 8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(I,0,0)</a:t>
              </a:r>
            </a:p>
          </p:txBody>
        </p:sp>
        <p:sp>
          <p:nvSpPr>
            <p:cNvPr id="734217" name="AutoShape 9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4218" name="Line 10"/>
          <p:cNvSpPr>
            <a:spLocks noChangeShapeType="1"/>
          </p:cNvSpPr>
          <p:nvPr/>
        </p:nvSpPr>
        <p:spPr bwMode="auto">
          <a:xfrm flipH="1">
            <a:off x="2392363" y="2828925"/>
            <a:ext cx="426720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19" name="Line 11"/>
          <p:cNvSpPr>
            <a:spLocks noChangeShapeType="1"/>
          </p:cNvSpPr>
          <p:nvPr/>
        </p:nvSpPr>
        <p:spPr bwMode="auto">
          <a:xfrm>
            <a:off x="2392363" y="3387725"/>
            <a:ext cx="426720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34220" name="Group 12"/>
          <p:cNvGrpSpPr>
            <a:grpSpLocks/>
          </p:cNvGrpSpPr>
          <p:nvPr/>
        </p:nvGrpSpPr>
        <p:grpSpPr bwMode="auto">
          <a:xfrm rot="344460">
            <a:off x="2801938" y="3387725"/>
            <a:ext cx="1724025" cy="279400"/>
            <a:chOff x="3024" y="1776"/>
            <a:chExt cx="1008" cy="144"/>
          </a:xfrm>
        </p:grpSpPr>
        <p:sp>
          <p:nvSpPr>
            <p:cNvPr id="734221" name="Rectangle 13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(I,1,1)</a:t>
              </a:r>
            </a:p>
          </p:txBody>
        </p:sp>
        <p:sp>
          <p:nvSpPr>
            <p:cNvPr id="734222" name="AutoShape 14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4223" name="Line 15"/>
          <p:cNvSpPr>
            <a:spLocks noChangeShapeType="1"/>
          </p:cNvSpPr>
          <p:nvPr/>
        </p:nvSpPr>
        <p:spPr bwMode="auto">
          <a:xfrm>
            <a:off x="2392363" y="3759200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34224" name="Group 16"/>
          <p:cNvGrpSpPr>
            <a:grpSpLocks/>
          </p:cNvGrpSpPr>
          <p:nvPr/>
        </p:nvGrpSpPr>
        <p:grpSpPr bwMode="auto">
          <a:xfrm rot="344460">
            <a:off x="2801938" y="3759200"/>
            <a:ext cx="1724025" cy="279400"/>
            <a:chOff x="3024" y="1776"/>
            <a:chExt cx="1008" cy="144"/>
          </a:xfrm>
        </p:grpSpPr>
        <p:sp>
          <p:nvSpPr>
            <p:cNvPr id="734225" name="Rectangle 17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(I,2,1)</a:t>
              </a:r>
            </a:p>
          </p:txBody>
        </p:sp>
        <p:sp>
          <p:nvSpPr>
            <p:cNvPr id="734226" name="AutoShape 18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4227" name="Line 19"/>
          <p:cNvSpPr>
            <a:spLocks noChangeShapeType="1"/>
          </p:cNvSpPr>
          <p:nvPr/>
        </p:nvSpPr>
        <p:spPr bwMode="auto">
          <a:xfrm>
            <a:off x="2392363" y="4878388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31" name="Line 23"/>
          <p:cNvSpPr>
            <a:spLocks noChangeShapeType="1"/>
          </p:cNvSpPr>
          <p:nvPr/>
        </p:nvSpPr>
        <p:spPr bwMode="auto">
          <a:xfrm>
            <a:off x="6659563" y="1989138"/>
            <a:ext cx="0" cy="428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32" name="Line 24"/>
          <p:cNvSpPr>
            <a:spLocks noChangeShapeType="1"/>
          </p:cNvSpPr>
          <p:nvPr/>
        </p:nvSpPr>
        <p:spPr bwMode="auto">
          <a:xfrm flipH="1">
            <a:off x="2392363" y="5437188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33" name="Text Box 25"/>
          <p:cNvSpPr txBox="1">
            <a:spLocks noChangeArrowheads="1"/>
          </p:cNvSpPr>
          <p:nvPr/>
        </p:nvSpPr>
        <p:spPr bwMode="auto">
          <a:xfrm>
            <a:off x="2379663" y="1820863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34234" name="Text Box 26"/>
          <p:cNvSpPr txBox="1">
            <a:spLocks noChangeArrowheads="1"/>
          </p:cNvSpPr>
          <p:nvPr/>
        </p:nvSpPr>
        <p:spPr bwMode="auto">
          <a:xfrm>
            <a:off x="6267450" y="1820863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734235" name="Line 27"/>
          <p:cNvSpPr>
            <a:spLocks noChangeShapeType="1"/>
          </p:cNvSpPr>
          <p:nvPr/>
        </p:nvSpPr>
        <p:spPr bwMode="auto">
          <a:xfrm>
            <a:off x="2392363" y="1897063"/>
            <a:ext cx="0" cy="4378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4236" name="Rectangle 28"/>
          <p:cNvSpPr>
            <a:spLocks noChangeArrowheads="1"/>
          </p:cNvSpPr>
          <p:nvPr/>
        </p:nvSpPr>
        <p:spPr bwMode="auto">
          <a:xfrm>
            <a:off x="3341688" y="1666875"/>
            <a:ext cx="2635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 dirty="0">
                <a:latin typeface="+mn-lt"/>
                <a:ea typeface="+mn-ea"/>
              </a:rPr>
              <a:t>正常双向数据交换</a:t>
            </a:r>
          </a:p>
        </p:txBody>
      </p:sp>
      <p:sp>
        <p:nvSpPr>
          <p:cNvPr id="734237" name="Rectangle 29"/>
          <p:cNvSpPr>
            <a:spLocks noChangeArrowheads="1"/>
          </p:cNvSpPr>
          <p:nvPr/>
        </p:nvSpPr>
        <p:spPr bwMode="auto">
          <a:xfrm>
            <a:off x="2497138" y="5945188"/>
            <a:ext cx="3971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 dirty="0">
                <a:latin typeface="+mn-lt"/>
                <a:ea typeface="+mn-ea"/>
              </a:rPr>
              <a:t>帧格式：</a:t>
            </a:r>
            <a:r>
              <a:rPr lang="en-US" altLang="zh-CN" sz="2400" b="1" dirty="0">
                <a:latin typeface="+mn-lt"/>
                <a:ea typeface="+mn-ea"/>
              </a:rPr>
              <a:t>(</a:t>
            </a:r>
            <a:r>
              <a:rPr lang="zh-CN" altLang="en-US" sz="2400" b="1" dirty="0">
                <a:latin typeface="+mn-lt"/>
                <a:ea typeface="+mn-ea"/>
              </a:rPr>
              <a:t>帧类型</a:t>
            </a:r>
            <a:r>
              <a:rPr lang="en-US" altLang="zh-CN" sz="2400" b="1" dirty="0">
                <a:latin typeface="+mn-lt"/>
                <a:ea typeface="+mn-ea"/>
              </a:rPr>
              <a:t>,N(S),N(R))</a:t>
            </a:r>
            <a:endParaRPr lang="zh-CN" altLang="en-US" sz="2400" b="1" dirty="0">
              <a:latin typeface="+mn-lt"/>
              <a:ea typeface="+mn-ea"/>
            </a:endParaRPr>
          </a:p>
        </p:txBody>
      </p:sp>
      <p:grpSp>
        <p:nvGrpSpPr>
          <p:cNvPr id="734238" name="Group 30"/>
          <p:cNvGrpSpPr>
            <a:grpSpLocks/>
          </p:cNvGrpSpPr>
          <p:nvPr/>
        </p:nvGrpSpPr>
        <p:grpSpPr bwMode="auto">
          <a:xfrm rot="21255540" flipH="1">
            <a:off x="4356100" y="2852738"/>
            <a:ext cx="1724025" cy="279400"/>
            <a:chOff x="3024" y="1776"/>
            <a:chExt cx="1008" cy="144"/>
          </a:xfrm>
        </p:grpSpPr>
        <p:sp>
          <p:nvSpPr>
            <p:cNvPr id="734239" name="Rectangle 31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(I,0,1)</a:t>
              </a:r>
            </a:p>
          </p:txBody>
        </p:sp>
        <p:sp>
          <p:nvSpPr>
            <p:cNvPr id="734240" name="AutoShape 32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4241" name="Group 33"/>
          <p:cNvGrpSpPr>
            <a:grpSpLocks/>
          </p:cNvGrpSpPr>
          <p:nvPr/>
        </p:nvGrpSpPr>
        <p:grpSpPr bwMode="auto">
          <a:xfrm rot="21255540" flipH="1">
            <a:off x="4427538" y="4292600"/>
            <a:ext cx="1724025" cy="279400"/>
            <a:chOff x="3024" y="1776"/>
            <a:chExt cx="1008" cy="144"/>
          </a:xfrm>
        </p:grpSpPr>
        <p:sp>
          <p:nvSpPr>
            <p:cNvPr id="734242" name="Rectangle 34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(I,1,3)</a:t>
              </a:r>
            </a:p>
          </p:txBody>
        </p:sp>
        <p:sp>
          <p:nvSpPr>
            <p:cNvPr id="734243" name="AutoShape 35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4244" name="Group 36"/>
          <p:cNvGrpSpPr>
            <a:grpSpLocks/>
          </p:cNvGrpSpPr>
          <p:nvPr/>
        </p:nvGrpSpPr>
        <p:grpSpPr bwMode="auto">
          <a:xfrm rot="21255540" flipH="1">
            <a:off x="4427538" y="5445125"/>
            <a:ext cx="1724025" cy="279400"/>
            <a:chOff x="3024" y="1776"/>
            <a:chExt cx="1008" cy="144"/>
          </a:xfrm>
        </p:grpSpPr>
        <p:sp>
          <p:nvSpPr>
            <p:cNvPr id="734245" name="Rectangle 37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(I,2,4)</a:t>
              </a:r>
            </a:p>
          </p:txBody>
        </p:sp>
        <p:sp>
          <p:nvSpPr>
            <p:cNvPr id="734246" name="AutoShape 38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34247" name="Group 39"/>
          <p:cNvGrpSpPr>
            <a:grpSpLocks/>
          </p:cNvGrpSpPr>
          <p:nvPr/>
        </p:nvGrpSpPr>
        <p:grpSpPr bwMode="auto">
          <a:xfrm rot="344460">
            <a:off x="2700338" y="4868863"/>
            <a:ext cx="1724025" cy="279400"/>
            <a:chOff x="3024" y="1776"/>
            <a:chExt cx="1008" cy="144"/>
          </a:xfrm>
        </p:grpSpPr>
        <p:sp>
          <p:nvSpPr>
            <p:cNvPr id="734248" name="Rectangle 40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(I,3,2)</a:t>
              </a:r>
            </a:p>
          </p:txBody>
        </p:sp>
        <p:sp>
          <p:nvSpPr>
            <p:cNvPr id="734249" name="AutoShape 41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4250" name="Text Box 4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步骤二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/>
              <a:t>数据传输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（半双工）</a:t>
            </a:r>
          </a:p>
        </p:txBody>
      </p:sp>
      <p:sp>
        <p:nvSpPr>
          <p:cNvPr id="77824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78278" name="Line 38"/>
          <p:cNvSpPr>
            <a:spLocks noChangeShapeType="1"/>
          </p:cNvSpPr>
          <p:nvPr/>
        </p:nvSpPr>
        <p:spPr bwMode="auto">
          <a:xfrm flipH="1">
            <a:off x="2363788" y="3781425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79" name="Line 39"/>
          <p:cNvSpPr>
            <a:spLocks noChangeShapeType="1"/>
          </p:cNvSpPr>
          <p:nvPr/>
        </p:nvSpPr>
        <p:spPr bwMode="auto">
          <a:xfrm>
            <a:off x="2344738" y="2117725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8280" name="Group 40"/>
          <p:cNvGrpSpPr>
            <a:grpSpLocks/>
          </p:cNvGrpSpPr>
          <p:nvPr/>
        </p:nvGrpSpPr>
        <p:grpSpPr bwMode="auto">
          <a:xfrm rot="344460">
            <a:off x="2754313" y="2117725"/>
            <a:ext cx="1724025" cy="279400"/>
            <a:chOff x="3024" y="1776"/>
            <a:chExt cx="1008" cy="144"/>
          </a:xfrm>
        </p:grpSpPr>
        <p:sp>
          <p:nvSpPr>
            <p:cNvPr id="778281" name="Rectangle 41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(I,3,0)</a:t>
              </a:r>
            </a:p>
          </p:txBody>
        </p:sp>
        <p:sp>
          <p:nvSpPr>
            <p:cNvPr id="778282" name="AutoShape 42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8283" name="Line 43"/>
          <p:cNvSpPr>
            <a:spLocks noChangeShapeType="1"/>
          </p:cNvSpPr>
          <p:nvPr/>
        </p:nvSpPr>
        <p:spPr bwMode="auto">
          <a:xfrm flipH="1">
            <a:off x="2344738" y="267811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84" name="Line 44"/>
          <p:cNvSpPr>
            <a:spLocks noChangeShapeType="1"/>
          </p:cNvSpPr>
          <p:nvPr/>
        </p:nvSpPr>
        <p:spPr bwMode="auto">
          <a:xfrm>
            <a:off x="2344738" y="323691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8285" name="Group 45"/>
          <p:cNvGrpSpPr>
            <a:grpSpLocks/>
          </p:cNvGrpSpPr>
          <p:nvPr/>
        </p:nvGrpSpPr>
        <p:grpSpPr bwMode="auto">
          <a:xfrm rot="344460">
            <a:off x="2754313" y="3236913"/>
            <a:ext cx="1724025" cy="279400"/>
            <a:chOff x="3024" y="1776"/>
            <a:chExt cx="1008" cy="144"/>
          </a:xfrm>
        </p:grpSpPr>
        <p:sp>
          <p:nvSpPr>
            <p:cNvPr id="778286" name="Rectangle 46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(RR,0,P)</a:t>
              </a:r>
            </a:p>
          </p:txBody>
        </p:sp>
        <p:sp>
          <p:nvSpPr>
            <p:cNvPr id="778287" name="AutoShape 47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8288" name="Line 48"/>
          <p:cNvSpPr>
            <a:spLocks noChangeShapeType="1"/>
          </p:cNvSpPr>
          <p:nvPr/>
        </p:nvSpPr>
        <p:spPr bwMode="auto">
          <a:xfrm>
            <a:off x="2363788" y="4357688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89" name="Line 49"/>
          <p:cNvSpPr>
            <a:spLocks noChangeShapeType="1"/>
          </p:cNvSpPr>
          <p:nvPr/>
        </p:nvSpPr>
        <p:spPr bwMode="auto">
          <a:xfrm>
            <a:off x="6611938" y="1838325"/>
            <a:ext cx="0" cy="428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90" name="Line 50"/>
          <p:cNvSpPr>
            <a:spLocks noChangeShapeType="1"/>
          </p:cNvSpPr>
          <p:nvPr/>
        </p:nvSpPr>
        <p:spPr bwMode="auto">
          <a:xfrm flipH="1">
            <a:off x="2363788" y="4933950"/>
            <a:ext cx="426720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91" name="Text Box 51"/>
          <p:cNvSpPr txBox="1">
            <a:spLocks noChangeArrowheads="1"/>
          </p:cNvSpPr>
          <p:nvPr/>
        </p:nvSpPr>
        <p:spPr bwMode="auto">
          <a:xfrm>
            <a:off x="2332038" y="1670050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78292" name="Text Box 52"/>
          <p:cNvSpPr txBox="1">
            <a:spLocks noChangeArrowheads="1"/>
          </p:cNvSpPr>
          <p:nvPr/>
        </p:nvSpPr>
        <p:spPr bwMode="auto">
          <a:xfrm>
            <a:off x="6219825" y="1670050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778293" name="Line 53"/>
          <p:cNvSpPr>
            <a:spLocks noChangeShapeType="1"/>
          </p:cNvSpPr>
          <p:nvPr/>
        </p:nvSpPr>
        <p:spPr bwMode="auto">
          <a:xfrm>
            <a:off x="2344738" y="1746250"/>
            <a:ext cx="0" cy="4378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94" name="Rectangle 54"/>
          <p:cNvSpPr>
            <a:spLocks noChangeArrowheads="1"/>
          </p:cNvSpPr>
          <p:nvPr/>
        </p:nvSpPr>
        <p:spPr bwMode="auto">
          <a:xfrm>
            <a:off x="3905250" y="1660525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 dirty="0">
                <a:latin typeface="+mn-lt"/>
                <a:ea typeface="+mn-ea"/>
              </a:rPr>
              <a:t>流量控制</a:t>
            </a:r>
          </a:p>
        </p:txBody>
      </p:sp>
      <p:sp>
        <p:nvSpPr>
          <p:cNvPr id="778295" name="Rectangle 55"/>
          <p:cNvSpPr>
            <a:spLocks noChangeArrowheads="1"/>
          </p:cNvSpPr>
          <p:nvPr/>
        </p:nvSpPr>
        <p:spPr bwMode="auto">
          <a:xfrm>
            <a:off x="2451100" y="5938838"/>
            <a:ext cx="3971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 dirty="0">
                <a:latin typeface="+mn-lt"/>
                <a:ea typeface="+mn-ea"/>
              </a:rPr>
              <a:t>帧格式：</a:t>
            </a:r>
            <a:r>
              <a:rPr lang="en-US" altLang="zh-CN" sz="2400" b="1" dirty="0">
                <a:latin typeface="+mn-lt"/>
                <a:ea typeface="+mn-ea"/>
              </a:rPr>
              <a:t>(</a:t>
            </a:r>
            <a:r>
              <a:rPr lang="zh-CN" altLang="en-US" sz="2400" b="1" dirty="0">
                <a:latin typeface="+mn-lt"/>
                <a:ea typeface="+mn-ea"/>
              </a:rPr>
              <a:t>帧类型</a:t>
            </a:r>
            <a:r>
              <a:rPr lang="en-US" altLang="zh-CN" sz="2400" b="1" dirty="0">
                <a:latin typeface="+mn-lt"/>
                <a:ea typeface="+mn-ea"/>
              </a:rPr>
              <a:t>,N(S),N(R))</a:t>
            </a:r>
            <a:endParaRPr lang="zh-CN" altLang="en-US" sz="2400" b="1" dirty="0">
              <a:latin typeface="+mn-lt"/>
              <a:ea typeface="+mn-ea"/>
            </a:endParaRPr>
          </a:p>
        </p:txBody>
      </p:sp>
      <p:grpSp>
        <p:nvGrpSpPr>
          <p:cNvPr id="778296" name="Group 56"/>
          <p:cNvGrpSpPr>
            <a:grpSpLocks/>
          </p:cNvGrpSpPr>
          <p:nvPr/>
        </p:nvGrpSpPr>
        <p:grpSpPr bwMode="auto">
          <a:xfrm rot="21255540" flipH="1">
            <a:off x="4308475" y="2701925"/>
            <a:ext cx="1724025" cy="279400"/>
            <a:chOff x="3024" y="1776"/>
            <a:chExt cx="1008" cy="144"/>
          </a:xfrm>
        </p:grpSpPr>
        <p:sp>
          <p:nvSpPr>
            <p:cNvPr id="778297" name="Rectangle 57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(RNR,4)</a:t>
              </a:r>
            </a:p>
          </p:txBody>
        </p:sp>
        <p:sp>
          <p:nvSpPr>
            <p:cNvPr id="778298" name="AutoShape 58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78299" name="Group 59"/>
          <p:cNvGrpSpPr>
            <a:grpSpLocks/>
          </p:cNvGrpSpPr>
          <p:nvPr/>
        </p:nvGrpSpPr>
        <p:grpSpPr bwMode="auto">
          <a:xfrm rot="21255540" flipH="1">
            <a:off x="4308475" y="3781425"/>
            <a:ext cx="1724025" cy="279400"/>
            <a:chOff x="3024" y="1776"/>
            <a:chExt cx="1008" cy="144"/>
          </a:xfrm>
        </p:grpSpPr>
        <p:sp>
          <p:nvSpPr>
            <p:cNvPr id="778300" name="Rectangle 60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(RNR,4,F)</a:t>
              </a:r>
            </a:p>
          </p:txBody>
        </p:sp>
        <p:sp>
          <p:nvSpPr>
            <p:cNvPr id="778301" name="AutoShape 61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78302" name="Group 62"/>
          <p:cNvGrpSpPr>
            <a:grpSpLocks/>
          </p:cNvGrpSpPr>
          <p:nvPr/>
        </p:nvGrpSpPr>
        <p:grpSpPr bwMode="auto">
          <a:xfrm rot="344460">
            <a:off x="2652713" y="4357688"/>
            <a:ext cx="1724025" cy="279400"/>
            <a:chOff x="3024" y="1776"/>
            <a:chExt cx="1008" cy="144"/>
          </a:xfrm>
        </p:grpSpPr>
        <p:sp>
          <p:nvSpPr>
            <p:cNvPr id="778303" name="Rectangle 63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(RR,0,P)</a:t>
              </a:r>
            </a:p>
          </p:txBody>
        </p:sp>
        <p:sp>
          <p:nvSpPr>
            <p:cNvPr id="778304" name="AutoShape 64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78305" name="Group 65"/>
          <p:cNvGrpSpPr>
            <a:grpSpLocks/>
          </p:cNvGrpSpPr>
          <p:nvPr/>
        </p:nvGrpSpPr>
        <p:grpSpPr bwMode="auto">
          <a:xfrm rot="21255540" flipH="1">
            <a:off x="4308475" y="4933950"/>
            <a:ext cx="1724025" cy="279400"/>
            <a:chOff x="3024" y="1776"/>
            <a:chExt cx="1008" cy="144"/>
          </a:xfrm>
        </p:grpSpPr>
        <p:sp>
          <p:nvSpPr>
            <p:cNvPr id="778306" name="Rectangle 66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(RR,4,F)</a:t>
              </a:r>
            </a:p>
          </p:txBody>
        </p:sp>
        <p:sp>
          <p:nvSpPr>
            <p:cNvPr id="778307" name="AutoShape 67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8308" name="Line 68"/>
          <p:cNvSpPr>
            <a:spLocks noChangeShapeType="1"/>
          </p:cNvSpPr>
          <p:nvPr/>
        </p:nvSpPr>
        <p:spPr bwMode="auto">
          <a:xfrm>
            <a:off x="2363788" y="551021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8309" name="Group 69"/>
          <p:cNvGrpSpPr>
            <a:grpSpLocks/>
          </p:cNvGrpSpPr>
          <p:nvPr/>
        </p:nvGrpSpPr>
        <p:grpSpPr bwMode="auto">
          <a:xfrm rot="344460">
            <a:off x="2652713" y="5510213"/>
            <a:ext cx="1724025" cy="279400"/>
            <a:chOff x="3024" y="1776"/>
            <a:chExt cx="1008" cy="144"/>
          </a:xfrm>
        </p:grpSpPr>
        <p:sp>
          <p:nvSpPr>
            <p:cNvPr id="778310" name="Rectangle 70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(I,4,0)</a:t>
              </a:r>
            </a:p>
          </p:txBody>
        </p:sp>
        <p:sp>
          <p:nvSpPr>
            <p:cNvPr id="778311" name="AutoShape 71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8312" name="Text Box 7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步骤二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/>
              <a:t>数据传输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（半双工）</a:t>
            </a:r>
          </a:p>
        </p:txBody>
      </p:sp>
      <p:sp>
        <p:nvSpPr>
          <p:cNvPr id="77926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79302" name="Line 38"/>
          <p:cNvSpPr>
            <a:spLocks noChangeShapeType="1"/>
          </p:cNvSpPr>
          <p:nvPr/>
        </p:nvSpPr>
        <p:spPr bwMode="auto">
          <a:xfrm flipH="1">
            <a:off x="2382838" y="3614738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9303" name="Line 39"/>
          <p:cNvSpPr>
            <a:spLocks noChangeShapeType="1"/>
          </p:cNvSpPr>
          <p:nvPr/>
        </p:nvSpPr>
        <p:spPr bwMode="auto">
          <a:xfrm>
            <a:off x="2363788" y="2236788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9304" name="Group 40"/>
          <p:cNvGrpSpPr>
            <a:grpSpLocks/>
          </p:cNvGrpSpPr>
          <p:nvPr/>
        </p:nvGrpSpPr>
        <p:grpSpPr bwMode="auto">
          <a:xfrm rot="344460">
            <a:off x="2773363" y="2236788"/>
            <a:ext cx="1724025" cy="279400"/>
            <a:chOff x="3024" y="1776"/>
            <a:chExt cx="1008" cy="144"/>
          </a:xfrm>
        </p:grpSpPr>
        <p:sp>
          <p:nvSpPr>
            <p:cNvPr id="779305" name="Rectangle 41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(I,3,0)</a:t>
              </a:r>
            </a:p>
          </p:txBody>
        </p:sp>
        <p:sp>
          <p:nvSpPr>
            <p:cNvPr id="779306" name="AutoShape 42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07" name="Line 43"/>
          <p:cNvSpPr>
            <a:spLocks noChangeShapeType="1"/>
          </p:cNvSpPr>
          <p:nvPr/>
        </p:nvSpPr>
        <p:spPr bwMode="auto">
          <a:xfrm>
            <a:off x="2382838" y="2606675"/>
            <a:ext cx="426720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9308" name="Group 44"/>
          <p:cNvGrpSpPr>
            <a:grpSpLocks/>
          </p:cNvGrpSpPr>
          <p:nvPr/>
        </p:nvGrpSpPr>
        <p:grpSpPr bwMode="auto">
          <a:xfrm rot="344460">
            <a:off x="2792413" y="2606675"/>
            <a:ext cx="1724025" cy="279400"/>
            <a:chOff x="3024" y="1776"/>
            <a:chExt cx="1008" cy="144"/>
          </a:xfrm>
        </p:grpSpPr>
        <p:sp>
          <p:nvSpPr>
            <p:cNvPr id="779309" name="Rectangle 45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C0404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solidFill>
                    <a:schemeClr val="bg2"/>
                  </a:solidFill>
                  <a:latin typeface="华文新魏" pitchFamily="2" charset="-122"/>
                  <a:ea typeface="华文新魏" pitchFamily="2" charset="-122"/>
                </a:rPr>
                <a:t>(I,4,0)</a:t>
              </a:r>
            </a:p>
          </p:txBody>
        </p:sp>
        <p:sp>
          <p:nvSpPr>
            <p:cNvPr id="779310" name="AutoShape 46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C0404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11" name="Line 47"/>
          <p:cNvSpPr>
            <a:spLocks noChangeShapeType="1"/>
          </p:cNvSpPr>
          <p:nvPr/>
        </p:nvSpPr>
        <p:spPr bwMode="auto">
          <a:xfrm>
            <a:off x="2382838" y="2978150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9312" name="Group 48"/>
          <p:cNvGrpSpPr>
            <a:grpSpLocks/>
          </p:cNvGrpSpPr>
          <p:nvPr/>
        </p:nvGrpSpPr>
        <p:grpSpPr bwMode="auto">
          <a:xfrm rot="344460">
            <a:off x="2792413" y="2978150"/>
            <a:ext cx="1724025" cy="279400"/>
            <a:chOff x="3024" y="1776"/>
            <a:chExt cx="1008" cy="144"/>
          </a:xfrm>
        </p:grpSpPr>
        <p:sp>
          <p:nvSpPr>
            <p:cNvPr id="779313" name="Rectangle 49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(I,5,0)</a:t>
              </a:r>
            </a:p>
          </p:txBody>
        </p:sp>
        <p:sp>
          <p:nvSpPr>
            <p:cNvPr id="779314" name="AutoShape 50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15" name="Line 51"/>
          <p:cNvSpPr>
            <a:spLocks noChangeShapeType="1"/>
          </p:cNvSpPr>
          <p:nvPr/>
        </p:nvSpPr>
        <p:spPr bwMode="auto">
          <a:xfrm>
            <a:off x="6630988" y="1957388"/>
            <a:ext cx="0" cy="428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9316" name="Text Box 52"/>
          <p:cNvSpPr txBox="1">
            <a:spLocks noChangeArrowheads="1"/>
          </p:cNvSpPr>
          <p:nvPr/>
        </p:nvSpPr>
        <p:spPr bwMode="auto">
          <a:xfrm>
            <a:off x="2351088" y="1789113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79317" name="Text Box 53"/>
          <p:cNvSpPr txBox="1">
            <a:spLocks noChangeArrowheads="1"/>
          </p:cNvSpPr>
          <p:nvPr/>
        </p:nvSpPr>
        <p:spPr bwMode="auto">
          <a:xfrm>
            <a:off x="6238875" y="1789113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779318" name="Line 54"/>
          <p:cNvSpPr>
            <a:spLocks noChangeShapeType="1"/>
          </p:cNvSpPr>
          <p:nvPr/>
        </p:nvSpPr>
        <p:spPr bwMode="auto">
          <a:xfrm>
            <a:off x="2363788" y="1865313"/>
            <a:ext cx="0" cy="4378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9319" name="Rectangle 55"/>
          <p:cNvSpPr>
            <a:spLocks noChangeArrowheads="1"/>
          </p:cNvSpPr>
          <p:nvPr/>
        </p:nvSpPr>
        <p:spPr bwMode="auto">
          <a:xfrm>
            <a:off x="3851275" y="1700213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 dirty="0">
                <a:latin typeface="+mn-lt"/>
                <a:ea typeface="+mn-ea"/>
              </a:rPr>
              <a:t>差错控制</a:t>
            </a:r>
          </a:p>
        </p:txBody>
      </p:sp>
      <p:sp>
        <p:nvSpPr>
          <p:cNvPr id="779320" name="Rectangle 56"/>
          <p:cNvSpPr>
            <a:spLocks noChangeArrowheads="1"/>
          </p:cNvSpPr>
          <p:nvPr/>
        </p:nvSpPr>
        <p:spPr bwMode="auto">
          <a:xfrm>
            <a:off x="2470150" y="5913438"/>
            <a:ext cx="3971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帧格式：</a:t>
            </a:r>
            <a:r>
              <a:rPr lang="en-US" altLang="zh-CN" sz="2400" b="1">
                <a:latin typeface="+mn-lt"/>
                <a:ea typeface="+mn-ea"/>
              </a:rPr>
              <a:t>(</a:t>
            </a:r>
            <a:r>
              <a:rPr lang="zh-CN" altLang="en-US" sz="2400" b="1">
                <a:latin typeface="+mn-lt"/>
                <a:ea typeface="+mn-ea"/>
              </a:rPr>
              <a:t>帧类型</a:t>
            </a:r>
            <a:r>
              <a:rPr lang="en-US" altLang="zh-CN" sz="2400" b="1">
                <a:latin typeface="+mn-lt"/>
                <a:ea typeface="+mn-ea"/>
              </a:rPr>
              <a:t>,N(S),N(R))</a:t>
            </a:r>
            <a:endParaRPr lang="zh-CN" altLang="en-US" sz="2400" b="1">
              <a:latin typeface="+mn-lt"/>
              <a:ea typeface="+mn-ea"/>
            </a:endParaRPr>
          </a:p>
        </p:txBody>
      </p:sp>
      <p:grpSp>
        <p:nvGrpSpPr>
          <p:cNvPr id="779321" name="Group 57"/>
          <p:cNvGrpSpPr>
            <a:grpSpLocks/>
          </p:cNvGrpSpPr>
          <p:nvPr/>
        </p:nvGrpSpPr>
        <p:grpSpPr bwMode="auto">
          <a:xfrm rot="21255540" flipH="1">
            <a:off x="4418013" y="3617913"/>
            <a:ext cx="1724025" cy="279400"/>
            <a:chOff x="3024" y="1776"/>
            <a:chExt cx="1008" cy="144"/>
          </a:xfrm>
        </p:grpSpPr>
        <p:sp>
          <p:nvSpPr>
            <p:cNvPr id="779322" name="Rectangle 58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(REJ,4)</a:t>
              </a:r>
            </a:p>
          </p:txBody>
        </p:sp>
        <p:sp>
          <p:nvSpPr>
            <p:cNvPr id="779323" name="AutoShape 59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24" name="AutoShape 60"/>
          <p:cNvSpPr>
            <a:spLocks noChangeArrowheads="1"/>
          </p:cNvSpPr>
          <p:nvPr/>
        </p:nvSpPr>
        <p:spPr bwMode="auto">
          <a:xfrm>
            <a:off x="4903788" y="2749550"/>
            <a:ext cx="936625" cy="358775"/>
          </a:xfrm>
          <a:prstGeom prst="irregularSeal1">
            <a:avLst/>
          </a:prstGeom>
          <a:solidFill>
            <a:srgbClr val="FC0404"/>
          </a:solidFill>
          <a:ln w="9525">
            <a:solidFill>
              <a:srgbClr val="FFFF00"/>
            </a:solidFill>
            <a:miter lim="800000"/>
            <a:headEnd/>
            <a:tailEnd type="non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325" name="Line 61"/>
          <p:cNvSpPr>
            <a:spLocks noChangeShapeType="1"/>
          </p:cNvSpPr>
          <p:nvPr/>
        </p:nvSpPr>
        <p:spPr bwMode="auto">
          <a:xfrm>
            <a:off x="2382838" y="4262438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9326" name="Group 62"/>
          <p:cNvGrpSpPr>
            <a:grpSpLocks/>
          </p:cNvGrpSpPr>
          <p:nvPr/>
        </p:nvGrpSpPr>
        <p:grpSpPr bwMode="auto">
          <a:xfrm rot="344460">
            <a:off x="2743200" y="4262438"/>
            <a:ext cx="1724025" cy="279400"/>
            <a:chOff x="3024" y="1776"/>
            <a:chExt cx="1008" cy="144"/>
          </a:xfrm>
        </p:grpSpPr>
        <p:sp>
          <p:nvSpPr>
            <p:cNvPr id="779327" name="Rectangle 63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(I,4,0)</a:t>
              </a:r>
            </a:p>
          </p:txBody>
        </p:sp>
        <p:sp>
          <p:nvSpPr>
            <p:cNvPr id="779328" name="AutoShape 64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29" name="Line 65"/>
          <p:cNvSpPr>
            <a:spLocks noChangeShapeType="1"/>
          </p:cNvSpPr>
          <p:nvPr/>
        </p:nvSpPr>
        <p:spPr bwMode="auto">
          <a:xfrm>
            <a:off x="2352675" y="4632325"/>
            <a:ext cx="4267200" cy="465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9333" name="Line 69"/>
          <p:cNvSpPr>
            <a:spLocks noChangeShapeType="1"/>
          </p:cNvSpPr>
          <p:nvPr/>
        </p:nvSpPr>
        <p:spPr bwMode="auto">
          <a:xfrm>
            <a:off x="2352675" y="5003800"/>
            <a:ext cx="4267200" cy="466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79334" name="Group 70"/>
          <p:cNvGrpSpPr>
            <a:grpSpLocks/>
          </p:cNvGrpSpPr>
          <p:nvPr/>
        </p:nvGrpSpPr>
        <p:grpSpPr bwMode="auto">
          <a:xfrm rot="344460">
            <a:off x="2762250" y="5003800"/>
            <a:ext cx="1724025" cy="279400"/>
            <a:chOff x="3024" y="1776"/>
            <a:chExt cx="1008" cy="144"/>
          </a:xfrm>
        </p:grpSpPr>
        <p:sp>
          <p:nvSpPr>
            <p:cNvPr id="779335" name="Rectangle 71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(I,6,0)</a:t>
              </a:r>
            </a:p>
          </p:txBody>
        </p:sp>
        <p:sp>
          <p:nvSpPr>
            <p:cNvPr id="779336" name="AutoShape 72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79337" name="Group 73"/>
          <p:cNvGrpSpPr>
            <a:grpSpLocks/>
          </p:cNvGrpSpPr>
          <p:nvPr/>
        </p:nvGrpSpPr>
        <p:grpSpPr bwMode="auto">
          <a:xfrm rot="344460">
            <a:off x="2751138" y="4632325"/>
            <a:ext cx="1724025" cy="279400"/>
            <a:chOff x="3024" y="1776"/>
            <a:chExt cx="1008" cy="144"/>
          </a:xfrm>
        </p:grpSpPr>
        <p:sp>
          <p:nvSpPr>
            <p:cNvPr id="779338" name="Rectangle 74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(I,5,0)</a:t>
              </a:r>
            </a:p>
          </p:txBody>
        </p:sp>
        <p:sp>
          <p:nvSpPr>
            <p:cNvPr id="779339" name="AutoShape 75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79340" name="Text Box 7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步骤三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/>
              <a:t>断开连接</a:t>
            </a:r>
          </a:p>
        </p:txBody>
      </p:sp>
      <p:sp>
        <p:nvSpPr>
          <p:cNvPr id="7352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HDLC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35237" name="Line 5"/>
          <p:cNvSpPr>
            <a:spLocks noChangeShapeType="1"/>
          </p:cNvSpPr>
          <p:nvPr/>
        </p:nvSpPr>
        <p:spPr bwMode="auto">
          <a:xfrm flipH="1">
            <a:off x="2268538" y="342741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5238" name="Line 6"/>
          <p:cNvSpPr>
            <a:spLocks noChangeShapeType="1"/>
          </p:cNvSpPr>
          <p:nvPr/>
        </p:nvSpPr>
        <p:spPr bwMode="auto">
          <a:xfrm>
            <a:off x="2268538" y="2779713"/>
            <a:ext cx="4267200" cy="465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35239" name="Group 7"/>
          <p:cNvGrpSpPr>
            <a:grpSpLocks/>
          </p:cNvGrpSpPr>
          <p:nvPr/>
        </p:nvGrpSpPr>
        <p:grpSpPr bwMode="auto">
          <a:xfrm rot="344460">
            <a:off x="2628900" y="2779713"/>
            <a:ext cx="1724025" cy="279400"/>
            <a:chOff x="3024" y="1776"/>
            <a:chExt cx="1008" cy="144"/>
          </a:xfrm>
        </p:grpSpPr>
        <p:sp>
          <p:nvSpPr>
            <p:cNvPr id="735240" name="Rectangle 8"/>
            <p:cNvSpPr>
              <a:spLocks noChangeArrowheads="1"/>
            </p:cNvSpPr>
            <p:nvPr/>
          </p:nvSpPr>
          <p:spPr bwMode="auto">
            <a:xfrm>
              <a:off x="3024" y="1776"/>
              <a:ext cx="864" cy="1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DISC</a:t>
              </a:r>
            </a:p>
          </p:txBody>
        </p:sp>
        <p:sp>
          <p:nvSpPr>
            <p:cNvPr id="735241" name="AutoShape 9"/>
            <p:cNvSpPr>
              <a:spLocks noChangeArrowheads="1"/>
            </p:cNvSpPr>
            <p:nvPr/>
          </p:nvSpPr>
          <p:spPr bwMode="auto">
            <a:xfrm>
              <a:off x="3888" y="1776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35242" name="Line 10"/>
          <p:cNvSpPr>
            <a:spLocks noChangeShapeType="1"/>
          </p:cNvSpPr>
          <p:nvPr/>
        </p:nvSpPr>
        <p:spPr bwMode="auto">
          <a:xfrm>
            <a:off x="6516688" y="1916113"/>
            <a:ext cx="0" cy="428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35243" name="Group 11"/>
          <p:cNvGrpSpPr>
            <a:grpSpLocks/>
          </p:cNvGrpSpPr>
          <p:nvPr/>
        </p:nvGrpSpPr>
        <p:grpSpPr bwMode="auto">
          <a:xfrm rot="-345382">
            <a:off x="5076825" y="3427413"/>
            <a:ext cx="985838" cy="279400"/>
            <a:chOff x="3840" y="2448"/>
            <a:chExt cx="576" cy="144"/>
          </a:xfrm>
        </p:grpSpPr>
        <p:sp>
          <p:nvSpPr>
            <p:cNvPr id="735244" name="AutoShape 12"/>
            <p:cNvSpPr>
              <a:spLocks noChangeArrowheads="1"/>
            </p:cNvSpPr>
            <p:nvPr/>
          </p:nvSpPr>
          <p:spPr bwMode="auto">
            <a:xfrm flipH="1">
              <a:off x="3840" y="2448"/>
              <a:ext cx="144" cy="144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CC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5245" name="Rectangle 13"/>
            <p:cNvSpPr>
              <a:spLocks noChangeArrowheads="1"/>
            </p:cNvSpPr>
            <p:nvPr/>
          </p:nvSpPr>
          <p:spPr bwMode="auto">
            <a:xfrm flipH="1">
              <a:off x="3984" y="2448"/>
              <a:ext cx="432" cy="144"/>
            </a:xfrm>
            <a:prstGeom prst="rect">
              <a:avLst/>
            </a:prstGeom>
            <a:solidFill>
              <a:srgbClr val="CC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800">
                  <a:latin typeface="华文新魏" pitchFamily="2" charset="-122"/>
                  <a:ea typeface="华文新魏" pitchFamily="2" charset="-122"/>
                </a:rPr>
                <a:t>UA</a:t>
              </a:r>
            </a:p>
          </p:txBody>
        </p:sp>
      </p:grpSp>
      <p:sp>
        <p:nvSpPr>
          <p:cNvPr id="735246" name="Text Box 14"/>
          <p:cNvSpPr txBox="1">
            <a:spLocks noChangeArrowheads="1"/>
          </p:cNvSpPr>
          <p:nvPr/>
        </p:nvSpPr>
        <p:spPr bwMode="auto">
          <a:xfrm>
            <a:off x="2236788" y="1747838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35247" name="Text Box 15"/>
          <p:cNvSpPr txBox="1">
            <a:spLocks noChangeArrowheads="1"/>
          </p:cNvSpPr>
          <p:nvPr/>
        </p:nvSpPr>
        <p:spPr bwMode="auto">
          <a:xfrm>
            <a:off x="6124575" y="1747838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B</a:t>
            </a:r>
          </a:p>
        </p:txBody>
      </p:sp>
      <p:sp>
        <p:nvSpPr>
          <p:cNvPr id="735249" name="Line 17"/>
          <p:cNvSpPr>
            <a:spLocks noChangeShapeType="1"/>
          </p:cNvSpPr>
          <p:nvPr/>
        </p:nvSpPr>
        <p:spPr bwMode="auto">
          <a:xfrm>
            <a:off x="2249488" y="1824038"/>
            <a:ext cx="0" cy="4378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5250" name="Text Box 1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PPP</a:t>
            </a:r>
            <a:br>
              <a:rPr lang="en-US" altLang="zh-CN" sz="4000" b="1"/>
            </a:br>
            <a:r>
              <a:rPr lang="zh-CN" altLang="en-US" sz="2800"/>
              <a:t>（</a:t>
            </a:r>
            <a:r>
              <a:rPr lang="en-US" altLang="zh-CN" sz="2800"/>
              <a:t>Point-to-Point Protocol</a:t>
            </a:r>
            <a:r>
              <a:rPr lang="zh-CN" altLang="en-US" sz="2800"/>
              <a:t>）</a:t>
            </a:r>
          </a:p>
        </p:txBody>
      </p:sp>
      <p:sp>
        <p:nvSpPr>
          <p:cNvPr id="72601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260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987675" y="1844675"/>
            <a:ext cx="2682875" cy="439261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zh-CN" altLang="en-US" dirty="0">
                <a:solidFill>
                  <a:schemeClr val="tx1"/>
                </a:solidFill>
                <a:hlinkClick r:id="rId5" action="ppaction://hlinksldjump"/>
              </a:rPr>
              <a:t>基本概念</a:t>
            </a:r>
            <a:endParaRPr kumimoji="0"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hlinkClick r:id="rId6" action="ppaction://hlinksldjump"/>
              </a:rPr>
              <a:t>帧格式</a:t>
            </a: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/>
                </a:solidFill>
                <a:hlinkClick r:id="rId7" action="ppaction://hlinksldjump"/>
              </a:rPr>
              <a:t>LCP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kumimoji="0" lang="zh-CN" altLang="en-US" dirty="0">
                <a:solidFill>
                  <a:schemeClr val="tx1"/>
                </a:solidFill>
                <a:hlinkClick r:id="rId8" action="ppaction://hlinksldjump"/>
              </a:rPr>
              <a:t>认证协议</a:t>
            </a:r>
            <a:endParaRPr kumimoji="0"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kumimoji="0" lang="en-US" altLang="zh-CN" dirty="0">
                <a:solidFill>
                  <a:schemeClr val="tx1"/>
                </a:solidFill>
                <a:hlinkClick r:id="rId9" action="ppaction://hlinksldjump"/>
              </a:rPr>
              <a:t>NCP</a:t>
            </a:r>
            <a:endParaRPr kumimoji="0" lang="en-US" altLang="zh-CN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hlinkClick r:id="rId10" action="ppaction://hlinksldjump"/>
              </a:rPr>
              <a:t>工作过程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Internet</a:t>
            </a:r>
            <a:r>
              <a:rPr lang="zh-CN" altLang="sv-SE"/>
              <a:t>接入方式</a:t>
            </a:r>
            <a:br>
              <a:rPr lang="zh-CN" altLang="sv-SE"/>
            </a:br>
            <a:r>
              <a:rPr lang="zh-CN" altLang="sv-SE" sz="2800"/>
              <a:t>（</a:t>
            </a:r>
            <a:r>
              <a:rPr lang="zh-CN" altLang="en-US" sz="2800"/>
              <a:t>路由器</a:t>
            </a:r>
            <a:r>
              <a:rPr lang="en-US" altLang="zh-CN" sz="2800"/>
              <a:t>-</a:t>
            </a:r>
            <a:r>
              <a:rPr lang="zh-CN" altLang="en-US" sz="2800"/>
              <a:t>路由器接入）</a:t>
            </a:r>
          </a:p>
        </p:txBody>
      </p:sp>
      <p:sp>
        <p:nvSpPr>
          <p:cNvPr id="78029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02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5589588"/>
            <a:ext cx="7958138" cy="79216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000">
                <a:solidFill>
                  <a:srgbClr val="FC0404"/>
                </a:solidFill>
              </a:rPr>
              <a:t>用于一个机构的一个或多个</a:t>
            </a:r>
            <a:r>
              <a:rPr lang="en-US" altLang="zh-CN" sz="2000">
                <a:solidFill>
                  <a:srgbClr val="FC0404"/>
                </a:solidFill>
              </a:rPr>
              <a:t>LAN</a:t>
            </a:r>
            <a:r>
              <a:rPr lang="zh-CN" altLang="en-US" sz="2000">
                <a:solidFill>
                  <a:srgbClr val="FC0404"/>
                </a:solidFill>
              </a:rPr>
              <a:t>的接入</a:t>
            </a:r>
            <a:r>
              <a:rPr lang="zh-CN" altLang="en-US" sz="2000"/>
              <a:t>。其中路由器</a:t>
            </a:r>
            <a:r>
              <a:rPr lang="en-US" altLang="zh-CN" sz="2000"/>
              <a:t>-</a:t>
            </a:r>
            <a:r>
              <a:rPr lang="zh-CN" altLang="en-US" sz="2000"/>
              <a:t>路由器之间是通过</a:t>
            </a:r>
            <a:r>
              <a:rPr lang="zh-CN" altLang="en-US" sz="2000">
                <a:solidFill>
                  <a:srgbClr val="FC0404"/>
                </a:solidFill>
              </a:rPr>
              <a:t>点</a:t>
            </a:r>
            <a:r>
              <a:rPr lang="en-US" altLang="zh-CN" sz="2000">
                <a:solidFill>
                  <a:srgbClr val="FC0404"/>
                </a:solidFill>
              </a:rPr>
              <a:t>-</a:t>
            </a:r>
            <a:r>
              <a:rPr lang="zh-CN" altLang="en-US" sz="2000">
                <a:solidFill>
                  <a:srgbClr val="FC0404"/>
                </a:solidFill>
              </a:rPr>
              <a:t>点连接</a:t>
            </a:r>
            <a:r>
              <a:rPr lang="zh-CN" altLang="en-US" sz="2000"/>
              <a:t>来实现。</a:t>
            </a:r>
          </a:p>
        </p:txBody>
      </p:sp>
      <p:pic>
        <p:nvPicPr>
          <p:cNvPr id="78029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" b="1500"/>
          <a:stretch>
            <a:fillRect/>
          </a:stretch>
        </p:blipFill>
        <p:spPr bwMode="auto">
          <a:xfrm>
            <a:off x="1547813" y="1773238"/>
            <a:ext cx="6135687" cy="37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0295" name="Line 7"/>
          <p:cNvSpPr>
            <a:spLocks noChangeShapeType="1"/>
          </p:cNvSpPr>
          <p:nvPr/>
        </p:nvSpPr>
        <p:spPr bwMode="auto">
          <a:xfrm flipV="1">
            <a:off x="3492500" y="2781300"/>
            <a:ext cx="2087563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80296" name="Line 8"/>
          <p:cNvSpPr>
            <a:spLocks noChangeShapeType="1"/>
          </p:cNvSpPr>
          <p:nvPr/>
        </p:nvSpPr>
        <p:spPr bwMode="auto">
          <a:xfrm>
            <a:off x="3563938" y="4149725"/>
            <a:ext cx="503237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80297" name="Text Box 9"/>
          <p:cNvSpPr txBox="1">
            <a:spLocks noChangeArrowheads="1"/>
          </p:cNvSpPr>
          <p:nvPr/>
        </p:nvSpPr>
        <p:spPr bwMode="auto">
          <a:xfrm>
            <a:off x="4211638" y="2492375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？</a:t>
            </a:r>
          </a:p>
        </p:txBody>
      </p:sp>
      <p:sp>
        <p:nvSpPr>
          <p:cNvPr id="780298" name="Text Box 10"/>
          <p:cNvSpPr txBox="1">
            <a:spLocks noChangeArrowheads="1"/>
          </p:cNvSpPr>
          <p:nvPr/>
        </p:nvSpPr>
        <p:spPr bwMode="auto">
          <a:xfrm>
            <a:off x="3708400" y="3860800"/>
            <a:ext cx="576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？</a:t>
            </a:r>
          </a:p>
        </p:txBody>
      </p:sp>
      <p:sp>
        <p:nvSpPr>
          <p:cNvPr id="780299" name="Text Box 11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8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8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0295" grpId="0" animBg="1"/>
      <p:bldP spid="780296" grpId="0" animBg="1"/>
      <p:bldP spid="780297" grpId="0"/>
      <p:bldP spid="780298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Internet</a:t>
            </a:r>
            <a:r>
              <a:rPr lang="zh-CN" altLang="sv-SE"/>
              <a:t>接入方式</a:t>
            </a:r>
            <a:br>
              <a:rPr lang="zh-CN" altLang="sv-SE"/>
            </a:br>
            <a:r>
              <a:rPr lang="zh-CN" altLang="sv-SE" sz="2800"/>
              <a:t>（</a:t>
            </a:r>
            <a:r>
              <a:rPr lang="zh-CN" altLang="en-US" sz="2800"/>
              <a:t>拨号主机</a:t>
            </a:r>
            <a:r>
              <a:rPr lang="en-US" altLang="zh-CN" sz="2800"/>
              <a:t>-</a:t>
            </a:r>
            <a:r>
              <a:rPr lang="zh-CN" altLang="en-US" sz="2800"/>
              <a:t>路由器接入）</a:t>
            </a:r>
          </a:p>
        </p:txBody>
      </p:sp>
      <p:sp>
        <p:nvSpPr>
          <p:cNvPr id="7813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1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5589588"/>
            <a:ext cx="7958138" cy="79216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000">
                <a:solidFill>
                  <a:srgbClr val="FC0404"/>
                </a:solidFill>
              </a:rPr>
              <a:t>用于个人的接入</a:t>
            </a:r>
            <a:r>
              <a:rPr lang="zh-CN" altLang="en-US" sz="2000"/>
              <a:t>。远程家庭用户通过拨号与</a:t>
            </a:r>
            <a:r>
              <a:rPr lang="en-US" altLang="zh-CN" sz="2000"/>
              <a:t>ISP</a:t>
            </a:r>
            <a:r>
              <a:rPr lang="zh-CN" altLang="en-US" sz="2000"/>
              <a:t>连接后采用</a:t>
            </a:r>
            <a:r>
              <a:rPr lang="zh-CN" altLang="en-US" sz="2000">
                <a:solidFill>
                  <a:srgbClr val="FC0404"/>
                </a:solidFill>
              </a:rPr>
              <a:t>点</a:t>
            </a:r>
            <a:r>
              <a:rPr lang="en-US" altLang="zh-CN" sz="2000">
                <a:solidFill>
                  <a:srgbClr val="FC0404"/>
                </a:solidFill>
              </a:rPr>
              <a:t>-</a:t>
            </a:r>
            <a:r>
              <a:rPr lang="zh-CN" altLang="en-US" sz="2000">
                <a:solidFill>
                  <a:srgbClr val="FC0404"/>
                </a:solidFill>
              </a:rPr>
              <a:t>点连接</a:t>
            </a:r>
            <a:r>
              <a:rPr lang="zh-CN" altLang="en-US" sz="2000"/>
              <a:t>。</a:t>
            </a:r>
          </a:p>
        </p:txBody>
      </p:sp>
      <p:pic>
        <p:nvPicPr>
          <p:cNvPr id="781318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4" b="1871"/>
          <a:stretch>
            <a:fillRect/>
          </a:stretch>
        </p:blipFill>
        <p:spPr bwMode="auto">
          <a:xfrm>
            <a:off x="1042988" y="1700213"/>
            <a:ext cx="7424737" cy="343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1319" name="Freeform 7"/>
          <p:cNvSpPr>
            <a:spLocks/>
          </p:cNvSpPr>
          <p:nvPr/>
        </p:nvSpPr>
        <p:spPr bwMode="auto">
          <a:xfrm>
            <a:off x="2627313" y="3860800"/>
            <a:ext cx="3024187" cy="792163"/>
          </a:xfrm>
          <a:custGeom>
            <a:avLst/>
            <a:gdLst>
              <a:gd name="T0" fmla="*/ 1905 w 1905"/>
              <a:gd name="T1" fmla="*/ 272 h 499"/>
              <a:gd name="T2" fmla="*/ 1089 w 1905"/>
              <a:gd name="T3" fmla="*/ 499 h 499"/>
              <a:gd name="T4" fmla="*/ 363 w 1905"/>
              <a:gd name="T5" fmla="*/ 272 h 499"/>
              <a:gd name="T6" fmla="*/ 0 w 1905"/>
              <a:gd name="T7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05" h="499">
                <a:moveTo>
                  <a:pt x="1905" y="272"/>
                </a:moveTo>
                <a:cubicBezTo>
                  <a:pt x="1625" y="385"/>
                  <a:pt x="1346" y="499"/>
                  <a:pt x="1089" y="499"/>
                </a:cubicBezTo>
                <a:cubicBezTo>
                  <a:pt x="832" y="499"/>
                  <a:pt x="544" y="355"/>
                  <a:pt x="363" y="272"/>
                </a:cubicBezTo>
                <a:cubicBezTo>
                  <a:pt x="182" y="189"/>
                  <a:pt x="91" y="94"/>
                  <a:pt x="0" y="0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781320" name="Text Box 8"/>
          <p:cNvSpPr txBox="1">
            <a:spLocks noChangeArrowheads="1"/>
          </p:cNvSpPr>
          <p:nvPr/>
        </p:nvSpPr>
        <p:spPr bwMode="auto">
          <a:xfrm>
            <a:off x="3924300" y="4005263"/>
            <a:ext cx="5762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？</a:t>
            </a:r>
          </a:p>
        </p:txBody>
      </p:sp>
      <p:sp>
        <p:nvSpPr>
          <p:cNvPr id="781321" name="Text Box 9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8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1319" grpId="0" animBg="1"/>
      <p:bldP spid="781320" grpId="0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PPP</a:t>
            </a:r>
            <a:endParaRPr lang="zh-CN" altLang="en-US"/>
          </a:p>
        </p:txBody>
      </p:sp>
      <p:sp>
        <p:nvSpPr>
          <p:cNvPr id="78233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2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8010525" cy="4464050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kumimoji="0" lang="en-US" altLang="zh-CN" sz="2400" dirty="0" smtClean="0"/>
              <a:t>PPP</a:t>
            </a:r>
            <a:r>
              <a:rPr kumimoji="0" lang="zh-CN" altLang="en-US" sz="2400" dirty="0" smtClean="0"/>
              <a:t>（</a:t>
            </a:r>
            <a:r>
              <a:rPr kumimoji="0" lang="en-US" altLang="zh-CN" sz="2400" dirty="0" smtClean="0">
                <a:solidFill>
                  <a:srgbClr val="FF0000"/>
                </a:solidFill>
              </a:rPr>
              <a:t>RFC1661</a:t>
            </a:r>
            <a:r>
              <a:rPr kumimoji="0" lang="zh-CN" altLang="en-US" sz="2400" dirty="0" smtClean="0"/>
              <a:t>）</a:t>
            </a:r>
            <a:r>
              <a:rPr lang="zh-CN" altLang="en-US" sz="2400" dirty="0" smtClean="0"/>
              <a:t>是</a:t>
            </a:r>
            <a:r>
              <a:rPr lang="en-US" altLang="zh-CN" sz="2400" dirty="0"/>
              <a:t>Internet</a:t>
            </a:r>
            <a:r>
              <a:rPr lang="zh-CN" altLang="en-US" sz="2400" dirty="0"/>
              <a:t>上广泛使用的数据链路层协议，用于点对点的链路。例如：</a:t>
            </a:r>
            <a:r>
              <a:rPr lang="zh-CN" altLang="en-US" sz="2400" dirty="0">
                <a:solidFill>
                  <a:srgbClr val="0000FF"/>
                </a:solidFill>
              </a:rPr>
              <a:t>通过电话线拨号接入</a:t>
            </a:r>
            <a:r>
              <a:rPr lang="en-US" altLang="zh-CN" sz="2400" dirty="0">
                <a:solidFill>
                  <a:srgbClr val="0000FF"/>
                </a:solidFill>
              </a:rPr>
              <a:t>Internet</a:t>
            </a:r>
            <a:r>
              <a:rPr lang="zh-CN" altLang="en-US" sz="2400" dirty="0">
                <a:solidFill>
                  <a:srgbClr val="0000FF"/>
                </a:solidFill>
              </a:rPr>
              <a:t>的线路</a:t>
            </a:r>
            <a:r>
              <a:rPr lang="zh-CN" altLang="en-US" sz="2400" dirty="0"/>
              <a:t>，</a:t>
            </a:r>
            <a:r>
              <a:rPr lang="zh-CN" altLang="en-US" sz="2400" dirty="0">
                <a:solidFill>
                  <a:srgbClr val="0000FF"/>
                </a:solidFill>
              </a:rPr>
              <a:t>路由器与路由器连接的线路</a:t>
            </a:r>
            <a:r>
              <a:rPr lang="zh-CN" altLang="en-US" sz="2400" dirty="0"/>
              <a:t>。</a:t>
            </a:r>
          </a:p>
          <a:p>
            <a:pPr>
              <a:lnSpc>
                <a:spcPct val="160000"/>
              </a:lnSpc>
            </a:pPr>
            <a:r>
              <a:rPr lang="en-US" altLang="zh-CN" sz="2400" dirty="0"/>
              <a:t>PPP</a:t>
            </a:r>
            <a:r>
              <a:rPr lang="zh-CN" altLang="en-US" sz="2400" dirty="0"/>
              <a:t>在宽带接入中也衍生出新的协议，例如：</a:t>
            </a:r>
            <a:r>
              <a:rPr lang="en-US" altLang="zh-CN" sz="2400" dirty="0"/>
              <a:t>ADSL</a:t>
            </a:r>
            <a:r>
              <a:rPr lang="zh-CN" altLang="en-US" sz="2400" dirty="0"/>
              <a:t>接入中的</a:t>
            </a:r>
            <a:r>
              <a:rPr lang="en-US" altLang="zh-CN" sz="2400" dirty="0" err="1">
                <a:solidFill>
                  <a:srgbClr val="FF0000"/>
                </a:solidFill>
              </a:rPr>
              <a:t>PPPoE</a:t>
            </a:r>
            <a:r>
              <a:rPr lang="zh-CN" altLang="en-US" sz="2400" dirty="0"/>
              <a:t>（</a:t>
            </a:r>
            <a:r>
              <a:rPr lang="en-US" altLang="zh-CN" sz="2400" dirty="0"/>
              <a:t>PPP over Ethernet</a:t>
            </a:r>
            <a:r>
              <a:rPr lang="zh-CN" altLang="en-US" sz="2400" dirty="0"/>
              <a:t>）、 </a:t>
            </a:r>
            <a:r>
              <a:rPr lang="en-US" altLang="zh-CN" sz="2400" dirty="0" err="1">
                <a:solidFill>
                  <a:srgbClr val="FF0000"/>
                </a:solidFill>
              </a:rPr>
              <a:t>PPPoA</a:t>
            </a:r>
            <a:r>
              <a:rPr lang="zh-CN" altLang="en-US" sz="2400" dirty="0"/>
              <a:t>（</a:t>
            </a:r>
            <a:r>
              <a:rPr lang="en-US" altLang="zh-CN" sz="2400" dirty="0"/>
              <a:t>PPP over ATM</a:t>
            </a:r>
            <a:r>
              <a:rPr lang="zh-CN" altLang="en-US" sz="2400" dirty="0"/>
              <a:t>）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6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协议特点：</a:t>
            </a:r>
            <a:r>
              <a:rPr lang="zh-CN" altLang="en-US" sz="2400" dirty="0" smtClean="0"/>
              <a:t>不可靠的数据传输（目前应用较多）</a:t>
            </a:r>
            <a:endParaRPr lang="zh-CN" altLang="en-US" sz="2400" dirty="0"/>
          </a:p>
        </p:txBody>
      </p:sp>
      <p:sp>
        <p:nvSpPr>
          <p:cNvPr id="782345" name="Text Box 9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举  例</a:t>
            </a:r>
          </a:p>
        </p:txBody>
      </p:sp>
      <p:sp>
        <p:nvSpPr>
          <p:cNvPr id="54886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886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pic>
        <p:nvPicPr>
          <p:cNvPr id="548871" name="Picture 7" descr="3-0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8207375" cy="333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8872" name="Text Box 8"/>
          <p:cNvSpPr txBox="1">
            <a:spLocks noChangeArrowheads="1"/>
          </p:cNvSpPr>
          <p:nvPr/>
        </p:nvSpPr>
        <p:spPr bwMode="auto">
          <a:xfrm>
            <a:off x="827088" y="1963688"/>
            <a:ext cx="3240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+mn-lt"/>
                <a:ea typeface="+mn-ea"/>
              </a:rPr>
              <a:t>(a) 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发送方的原始数据</a:t>
            </a:r>
          </a:p>
        </p:txBody>
      </p:sp>
      <p:sp>
        <p:nvSpPr>
          <p:cNvPr id="548873" name="Text Box 9"/>
          <p:cNvSpPr txBox="1">
            <a:spLocks noChangeArrowheads="1"/>
          </p:cNvSpPr>
          <p:nvPr/>
        </p:nvSpPr>
        <p:spPr bwMode="auto">
          <a:xfrm>
            <a:off x="827088" y="2971800"/>
            <a:ext cx="5327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+mn-lt"/>
                <a:ea typeface="+mn-ea"/>
              </a:rPr>
              <a:t>(b) 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信道上“</a:t>
            </a:r>
            <a:r>
              <a:rPr lang="en-US" altLang="zh-CN" sz="2400" b="1" dirty="0">
                <a:solidFill>
                  <a:srgbClr val="0000FF"/>
                </a:solidFill>
                <a:latin typeface="+mn-lt"/>
                <a:ea typeface="+mn-ea"/>
              </a:rPr>
              <a:t>0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比特插入”后的数据</a:t>
            </a:r>
          </a:p>
        </p:txBody>
      </p:sp>
      <p:sp>
        <p:nvSpPr>
          <p:cNvPr id="548874" name="Text Box 10"/>
          <p:cNvSpPr txBox="1">
            <a:spLocks noChangeArrowheads="1"/>
          </p:cNvSpPr>
          <p:nvPr/>
        </p:nvSpPr>
        <p:spPr bwMode="auto">
          <a:xfrm>
            <a:off x="827088" y="4699992"/>
            <a:ext cx="489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+mn-lt"/>
                <a:ea typeface="+mn-ea"/>
              </a:rPr>
              <a:t>(c) 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接收方“</a:t>
            </a:r>
            <a:r>
              <a:rPr lang="en-US" altLang="zh-CN" sz="2400" b="1" dirty="0">
                <a:solidFill>
                  <a:srgbClr val="0000FF"/>
                </a:solidFill>
                <a:latin typeface="+mn-lt"/>
                <a:ea typeface="+mn-ea"/>
              </a:rPr>
              <a:t>0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比特删除”后的数据</a:t>
            </a:r>
          </a:p>
        </p:txBody>
      </p:sp>
      <p:sp>
        <p:nvSpPr>
          <p:cNvPr id="548875" name="Rectangle 11"/>
          <p:cNvSpPr>
            <a:spLocks noChangeArrowheads="1"/>
          </p:cNvSpPr>
          <p:nvPr/>
        </p:nvSpPr>
        <p:spPr bwMode="auto">
          <a:xfrm>
            <a:off x="3924300" y="3429000"/>
            <a:ext cx="288925" cy="503238"/>
          </a:xfrm>
          <a:prstGeom prst="rect">
            <a:avLst/>
          </a:prstGeom>
          <a:solidFill>
            <a:srgbClr val="993366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b="1">
              <a:latin typeface="+mn-lt"/>
              <a:ea typeface="+mn-ea"/>
            </a:endParaRPr>
          </a:p>
        </p:txBody>
      </p:sp>
      <p:sp>
        <p:nvSpPr>
          <p:cNvPr id="548876" name="Rectangle 12"/>
          <p:cNvSpPr>
            <a:spLocks noChangeArrowheads="1"/>
          </p:cNvSpPr>
          <p:nvPr/>
        </p:nvSpPr>
        <p:spPr bwMode="auto">
          <a:xfrm>
            <a:off x="5580063" y="3429000"/>
            <a:ext cx="288925" cy="503238"/>
          </a:xfrm>
          <a:prstGeom prst="rect">
            <a:avLst/>
          </a:prstGeom>
          <a:solidFill>
            <a:srgbClr val="800080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b="1">
              <a:latin typeface="+mn-lt"/>
              <a:ea typeface="+mn-ea"/>
            </a:endParaRPr>
          </a:p>
        </p:txBody>
      </p:sp>
      <p:sp>
        <p:nvSpPr>
          <p:cNvPr id="548877" name="Rectangle 13"/>
          <p:cNvSpPr>
            <a:spLocks noChangeArrowheads="1"/>
          </p:cNvSpPr>
          <p:nvPr/>
        </p:nvSpPr>
        <p:spPr bwMode="auto">
          <a:xfrm>
            <a:off x="7235825" y="3429000"/>
            <a:ext cx="288925" cy="503238"/>
          </a:xfrm>
          <a:prstGeom prst="rect">
            <a:avLst/>
          </a:prstGeom>
          <a:solidFill>
            <a:srgbClr val="800080">
              <a:alpha val="50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 b="1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8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8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8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48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48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72" grpId="0"/>
      <p:bldP spid="548873" grpId="0"/>
      <p:bldP spid="548874" grpId="0"/>
      <p:bldP spid="548875" grpId="0" animBg="1"/>
      <p:bldP spid="548876" grpId="0" animBg="1"/>
      <p:bldP spid="548877" grpId="0" animBg="1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 dirty="0"/>
              <a:t>PPP</a:t>
            </a:r>
            <a:r>
              <a:rPr lang="zh-CN" altLang="en-US" dirty="0"/>
              <a:t>协议的组成</a:t>
            </a:r>
          </a:p>
        </p:txBody>
      </p:sp>
      <p:sp>
        <p:nvSpPr>
          <p:cNvPr id="78336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33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串行链路上封装</a:t>
            </a:r>
            <a:r>
              <a:rPr lang="en-US" altLang="zh-CN" sz="2400" dirty="0">
                <a:solidFill>
                  <a:srgbClr val="FC0404"/>
                </a:solidFill>
              </a:rPr>
              <a:t>IP</a:t>
            </a:r>
            <a:r>
              <a:rPr lang="zh-CN" altLang="en-US" sz="2400" dirty="0">
                <a:solidFill>
                  <a:srgbClr val="FC0404"/>
                </a:solidFill>
              </a:rPr>
              <a:t>数据报的</a:t>
            </a:r>
            <a:r>
              <a:rPr lang="zh-CN" altLang="en-US" sz="2400" dirty="0" smtClean="0">
                <a:solidFill>
                  <a:srgbClr val="FC0404"/>
                </a:solidFill>
              </a:rPr>
              <a:t>方法（</a:t>
            </a:r>
            <a:r>
              <a:rPr lang="zh-CN" altLang="en-US" sz="2400" dirty="0" smtClean="0">
                <a:solidFill>
                  <a:srgbClr val="0000FF"/>
                </a:solidFill>
              </a:rPr>
              <a:t>数据成帧</a:t>
            </a:r>
            <a:r>
              <a:rPr lang="zh-CN" altLang="en-US" sz="2400" dirty="0" smtClean="0">
                <a:solidFill>
                  <a:srgbClr val="FC0404"/>
                </a:solidFill>
              </a:rPr>
              <a:t>）</a:t>
            </a:r>
            <a:endParaRPr lang="zh-CN" altLang="en-US" sz="2400" dirty="0"/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既支持异步</a:t>
            </a:r>
            <a:r>
              <a:rPr lang="zh-CN" altLang="en-US" sz="2400" dirty="0" smtClean="0"/>
              <a:t>链路（以字符单位进行传输），</a:t>
            </a:r>
            <a:r>
              <a:rPr lang="zh-CN" altLang="en-US" sz="2400" dirty="0"/>
              <a:t>也支持面向比特的同步</a:t>
            </a:r>
            <a:r>
              <a:rPr lang="zh-CN" altLang="en-US" sz="2400" dirty="0" smtClean="0"/>
              <a:t>链路（例如：</a:t>
            </a:r>
            <a:r>
              <a:rPr lang="en-US" altLang="zh-CN" sz="2400" dirty="0" smtClean="0"/>
              <a:t>SONET/SDH</a:t>
            </a:r>
            <a:r>
              <a:rPr lang="zh-CN" altLang="en-US" sz="2400" dirty="0" smtClean="0"/>
              <a:t>）。</a:t>
            </a:r>
            <a:endParaRPr lang="zh-CN" altLang="en-US" sz="2400" dirty="0"/>
          </a:p>
          <a:p>
            <a:pPr>
              <a:lnSpc>
                <a:spcPct val="115000"/>
              </a:lnSpc>
            </a:pPr>
            <a:r>
              <a:rPr lang="en-US" altLang="zh-CN" sz="2400" dirty="0">
                <a:solidFill>
                  <a:srgbClr val="FC0404"/>
                </a:solidFill>
              </a:rPr>
              <a:t>LCP</a:t>
            </a:r>
            <a:r>
              <a:rPr lang="zh-CN" altLang="en-US" sz="2400" dirty="0">
                <a:solidFill>
                  <a:srgbClr val="FC0404"/>
                </a:solidFill>
              </a:rPr>
              <a:t>（</a:t>
            </a:r>
            <a:r>
              <a:rPr lang="en-US" altLang="zh-CN" sz="2400" dirty="0">
                <a:solidFill>
                  <a:srgbClr val="FC0404"/>
                </a:solidFill>
              </a:rPr>
              <a:t>Link Control Protocol</a:t>
            </a:r>
            <a:r>
              <a:rPr lang="zh-CN" altLang="en-US" sz="2400" dirty="0">
                <a:solidFill>
                  <a:srgbClr val="FC0404"/>
                </a:solidFill>
              </a:rPr>
              <a:t>）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用来建立、维持和拆除数据链路，还有测试线路及协商选项等功能。</a:t>
            </a:r>
          </a:p>
          <a:p>
            <a:pPr>
              <a:lnSpc>
                <a:spcPct val="115000"/>
              </a:lnSpc>
            </a:pPr>
            <a:r>
              <a:rPr lang="en-US" altLang="zh-CN" sz="2400" dirty="0">
                <a:solidFill>
                  <a:srgbClr val="FC0404"/>
                </a:solidFill>
              </a:rPr>
              <a:t>NCP</a:t>
            </a:r>
            <a:r>
              <a:rPr lang="zh-CN" altLang="en-US" sz="2400" dirty="0">
                <a:solidFill>
                  <a:srgbClr val="FC0404"/>
                </a:solidFill>
              </a:rPr>
              <a:t>（</a:t>
            </a:r>
            <a:r>
              <a:rPr lang="en-US" altLang="zh-CN" sz="2400" dirty="0">
                <a:solidFill>
                  <a:srgbClr val="FC0404"/>
                </a:solidFill>
              </a:rPr>
              <a:t>Network Control Protocol</a:t>
            </a:r>
            <a:r>
              <a:rPr lang="zh-CN" altLang="en-US" sz="2400" dirty="0">
                <a:solidFill>
                  <a:srgbClr val="FC0404"/>
                </a:solidFill>
              </a:rPr>
              <a:t>）</a:t>
            </a:r>
          </a:p>
          <a:p>
            <a:pPr lvl="1">
              <a:lnSpc>
                <a:spcPct val="115000"/>
              </a:lnSpc>
            </a:pPr>
            <a:r>
              <a:rPr lang="en-US" altLang="zh-CN" sz="2400" dirty="0"/>
              <a:t>NCP</a:t>
            </a:r>
            <a:r>
              <a:rPr lang="zh-CN" altLang="en-US" sz="2400" dirty="0"/>
              <a:t>是多个协议的总称，以与网络层无关的方法协商网络层选项，不同的网络层协议有不同的</a:t>
            </a:r>
            <a:r>
              <a:rPr lang="en-US" altLang="zh-CN" sz="2400" dirty="0"/>
              <a:t>NCP</a:t>
            </a:r>
            <a:r>
              <a:rPr lang="zh-CN" altLang="en-US" sz="2400" dirty="0"/>
              <a:t>，例如：适用于</a:t>
            </a:r>
            <a:r>
              <a:rPr lang="en-US" altLang="zh-CN" sz="2400" dirty="0"/>
              <a:t>IP</a:t>
            </a:r>
            <a:r>
              <a:rPr lang="zh-CN" altLang="en-US" sz="2400" dirty="0"/>
              <a:t>的</a:t>
            </a:r>
            <a:r>
              <a:rPr lang="en-US" altLang="zh-CN" sz="2400" dirty="0"/>
              <a:t>IPCP</a:t>
            </a:r>
            <a:r>
              <a:rPr lang="zh-CN" altLang="en-US" sz="2400" dirty="0"/>
              <a:t>、适用于</a:t>
            </a:r>
            <a:r>
              <a:rPr lang="en-US" altLang="zh-CN" sz="2400" dirty="0"/>
              <a:t>IPX</a:t>
            </a:r>
            <a:r>
              <a:rPr lang="zh-CN" altLang="en-US" sz="2400" dirty="0"/>
              <a:t>的</a:t>
            </a:r>
            <a:r>
              <a:rPr lang="en-US" altLang="zh-CN" sz="2400" dirty="0"/>
              <a:t>IPXCP</a:t>
            </a:r>
            <a:r>
              <a:rPr lang="zh-CN" altLang="en-US" sz="2400" dirty="0"/>
              <a:t>等。</a:t>
            </a:r>
          </a:p>
        </p:txBody>
      </p:sp>
      <p:sp>
        <p:nvSpPr>
          <p:cNvPr id="783367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PPP</a:t>
            </a:r>
            <a:r>
              <a:rPr lang="zh-CN" altLang="en-US"/>
              <a:t>协议的状态图</a:t>
            </a:r>
          </a:p>
        </p:txBody>
      </p:sp>
      <p:sp>
        <p:nvSpPr>
          <p:cNvPr id="80179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0179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8" b="4338"/>
          <a:stretch>
            <a:fillRect/>
          </a:stretch>
        </p:blipFill>
        <p:spPr bwMode="auto">
          <a:xfrm>
            <a:off x="971600" y="1842691"/>
            <a:ext cx="760918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PPP</a:t>
            </a:r>
            <a:r>
              <a:rPr lang="zh-CN" altLang="en-US"/>
              <a:t>协议的帧格式</a:t>
            </a:r>
          </a:p>
        </p:txBody>
      </p:sp>
      <p:sp>
        <p:nvSpPr>
          <p:cNvPr id="78438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4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55650" y="4005263"/>
            <a:ext cx="7993063" cy="2303462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标志字段（</a:t>
            </a:r>
            <a:r>
              <a:rPr lang="en-US" altLang="zh-CN" sz="2400" dirty="0">
                <a:solidFill>
                  <a:srgbClr val="FF0000"/>
                </a:solidFill>
              </a:rPr>
              <a:t>F</a:t>
            </a:r>
            <a:r>
              <a:rPr lang="zh-CN" altLang="en-US" sz="2400" dirty="0">
                <a:solidFill>
                  <a:srgbClr val="FF0000"/>
                </a:solidFill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</a:rPr>
              <a:t>：</a:t>
            </a:r>
            <a:r>
              <a:rPr lang="en-US" altLang="zh-CN" sz="2400" dirty="0">
                <a:solidFill>
                  <a:schemeClr val="tx1"/>
                </a:solidFill>
              </a:rPr>
              <a:t>1B</a:t>
            </a:r>
            <a:r>
              <a:rPr lang="zh-CN" altLang="en-US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</a:rPr>
              <a:t>0x7E</a:t>
            </a:r>
            <a:r>
              <a:rPr lang="zh-CN" altLang="en-US" sz="2400" dirty="0">
                <a:solidFill>
                  <a:schemeClr val="tx1"/>
                </a:solidFill>
              </a:rPr>
              <a:t>）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chemeClr val="tx1"/>
                </a:solidFill>
              </a:rPr>
              <a:t>标志一帧的开始和结束，为实现</a:t>
            </a:r>
            <a:r>
              <a:rPr lang="zh-CN" altLang="en-US" sz="2000" dirty="0">
                <a:solidFill>
                  <a:srgbClr val="0000FF"/>
                </a:solidFill>
              </a:rPr>
              <a:t>数据透明性传输</a:t>
            </a:r>
            <a:r>
              <a:rPr lang="zh-CN" altLang="en-US" sz="2000" dirty="0">
                <a:solidFill>
                  <a:schemeClr val="tx1"/>
                </a:solidFill>
              </a:rPr>
              <a:t>，采用“</a:t>
            </a:r>
            <a:r>
              <a:rPr lang="zh-CN" altLang="en-US" sz="2000" dirty="0">
                <a:solidFill>
                  <a:srgbClr val="0000FF"/>
                </a:solidFill>
              </a:rPr>
              <a:t>字符插入</a:t>
            </a:r>
            <a:r>
              <a:rPr lang="en-US" altLang="zh-CN" sz="2000" dirty="0">
                <a:solidFill>
                  <a:srgbClr val="0000FF"/>
                </a:solidFill>
              </a:rPr>
              <a:t>/</a:t>
            </a:r>
            <a:r>
              <a:rPr lang="zh-CN" altLang="en-US" sz="2000" dirty="0">
                <a:solidFill>
                  <a:srgbClr val="0000FF"/>
                </a:solidFill>
              </a:rPr>
              <a:t>删除</a:t>
            </a:r>
            <a:r>
              <a:rPr lang="zh-CN" altLang="en-US" sz="2000" dirty="0">
                <a:solidFill>
                  <a:schemeClr val="tx1"/>
                </a:solidFill>
              </a:rPr>
              <a:t>”技术。</a:t>
            </a: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地址字段（</a:t>
            </a:r>
            <a:r>
              <a:rPr lang="en-US" altLang="zh-CN" sz="2400" dirty="0">
                <a:solidFill>
                  <a:srgbClr val="FF0000"/>
                </a:solidFill>
              </a:rPr>
              <a:t>A</a:t>
            </a:r>
            <a:r>
              <a:rPr lang="zh-CN" altLang="en-US" sz="2400" dirty="0">
                <a:solidFill>
                  <a:srgbClr val="FF0000"/>
                </a:solidFill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</a:rPr>
              <a:t>：</a:t>
            </a:r>
            <a:r>
              <a:rPr lang="en-US" altLang="zh-CN" sz="2400" dirty="0">
                <a:solidFill>
                  <a:schemeClr val="tx1"/>
                </a:solidFill>
              </a:rPr>
              <a:t>1B</a:t>
            </a:r>
            <a:r>
              <a:rPr lang="zh-CN" altLang="en-US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</a:rPr>
              <a:t>0xFF</a:t>
            </a:r>
            <a:r>
              <a:rPr lang="zh-CN" altLang="en-US" sz="2400" dirty="0">
                <a:solidFill>
                  <a:schemeClr val="tx1"/>
                </a:solidFill>
              </a:rPr>
              <a:t>）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chemeClr val="tx1"/>
                </a:solidFill>
              </a:rPr>
              <a:t>广播地址。</a:t>
            </a:r>
          </a:p>
        </p:txBody>
      </p:sp>
      <p:sp>
        <p:nvSpPr>
          <p:cNvPr id="784390" name="Rectangle 6"/>
          <p:cNvSpPr>
            <a:spLocks noChangeArrowheads="1"/>
          </p:cNvSpPr>
          <p:nvPr/>
        </p:nvSpPr>
        <p:spPr bwMode="auto">
          <a:xfrm>
            <a:off x="3960813" y="1731963"/>
            <a:ext cx="2898775" cy="465137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数据报</a:t>
            </a:r>
          </a:p>
        </p:txBody>
      </p:sp>
      <p:sp>
        <p:nvSpPr>
          <p:cNvPr id="784391" name="Text Box 7"/>
          <p:cNvSpPr txBox="1">
            <a:spLocks noChangeArrowheads="1"/>
          </p:cNvSpPr>
          <p:nvPr/>
        </p:nvSpPr>
        <p:spPr bwMode="auto">
          <a:xfrm>
            <a:off x="1333500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84392" name="Text Box 8"/>
          <p:cNvSpPr txBox="1">
            <a:spLocks noChangeArrowheads="1"/>
          </p:cNvSpPr>
          <p:nvPr/>
        </p:nvSpPr>
        <p:spPr bwMode="auto">
          <a:xfrm>
            <a:off x="3059832" y="3178175"/>
            <a:ext cx="6896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84393" name="Text Box 9"/>
          <p:cNvSpPr txBox="1">
            <a:spLocks noChangeArrowheads="1"/>
          </p:cNvSpPr>
          <p:nvPr/>
        </p:nvSpPr>
        <p:spPr bwMode="auto">
          <a:xfrm>
            <a:off x="18780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84394" name="Text Box 10"/>
          <p:cNvSpPr txBox="1">
            <a:spLocks noChangeArrowheads="1"/>
          </p:cNvSpPr>
          <p:nvPr/>
        </p:nvSpPr>
        <p:spPr bwMode="auto">
          <a:xfrm>
            <a:off x="81264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84395" name="Text Box 11"/>
          <p:cNvSpPr txBox="1">
            <a:spLocks noChangeArrowheads="1"/>
          </p:cNvSpPr>
          <p:nvPr/>
        </p:nvSpPr>
        <p:spPr bwMode="auto">
          <a:xfrm>
            <a:off x="649288" y="314325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84396" name="Text Box 12"/>
          <p:cNvSpPr txBox="1">
            <a:spLocks noChangeArrowheads="1"/>
          </p:cNvSpPr>
          <p:nvPr/>
        </p:nvSpPr>
        <p:spPr bwMode="auto">
          <a:xfrm>
            <a:off x="2420938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84398" name="Line 14"/>
          <p:cNvSpPr>
            <a:spLocks noChangeShapeType="1"/>
          </p:cNvSpPr>
          <p:nvPr/>
        </p:nvSpPr>
        <p:spPr bwMode="auto">
          <a:xfrm>
            <a:off x="3960813" y="1719263"/>
            <a:ext cx="17462" cy="923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399" name="Line 15"/>
          <p:cNvSpPr>
            <a:spLocks noChangeShapeType="1"/>
          </p:cNvSpPr>
          <p:nvPr/>
        </p:nvSpPr>
        <p:spPr bwMode="auto">
          <a:xfrm>
            <a:off x="6859588" y="1719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00" name="Text Box 16"/>
          <p:cNvSpPr txBox="1">
            <a:spLocks noChangeArrowheads="1"/>
          </p:cNvSpPr>
          <p:nvPr/>
        </p:nvSpPr>
        <p:spPr bwMode="auto">
          <a:xfrm>
            <a:off x="4322763" y="3178175"/>
            <a:ext cx="2122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不超过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1500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84401" name="Line 17"/>
          <p:cNvSpPr>
            <a:spLocks noChangeShapeType="1"/>
          </p:cNvSpPr>
          <p:nvPr/>
        </p:nvSpPr>
        <p:spPr bwMode="auto">
          <a:xfrm>
            <a:off x="1258888" y="3716338"/>
            <a:ext cx="7335837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84402" name="Text Box 18"/>
          <p:cNvSpPr txBox="1">
            <a:spLocks noChangeArrowheads="1"/>
          </p:cNvSpPr>
          <p:nvPr/>
        </p:nvSpPr>
        <p:spPr bwMode="auto">
          <a:xfrm>
            <a:off x="4249738" y="3509963"/>
            <a:ext cx="91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PPP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</a:t>
            </a:r>
          </a:p>
        </p:txBody>
      </p:sp>
      <p:sp>
        <p:nvSpPr>
          <p:cNvPr id="784403" name="Text Box 19"/>
          <p:cNvSpPr txBox="1">
            <a:spLocks noChangeArrowheads="1"/>
          </p:cNvSpPr>
          <p:nvPr/>
        </p:nvSpPr>
        <p:spPr bwMode="auto">
          <a:xfrm>
            <a:off x="1225550" y="191928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先发送</a:t>
            </a:r>
          </a:p>
        </p:txBody>
      </p:sp>
      <p:sp>
        <p:nvSpPr>
          <p:cNvPr id="784404" name="Rectangle 20"/>
          <p:cNvSpPr>
            <a:spLocks noChangeArrowheads="1"/>
          </p:cNvSpPr>
          <p:nvPr/>
        </p:nvSpPr>
        <p:spPr bwMode="auto">
          <a:xfrm>
            <a:off x="1243013" y="2566988"/>
            <a:ext cx="7335837" cy="566737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84405" name="Line 21"/>
          <p:cNvSpPr>
            <a:spLocks noChangeShapeType="1"/>
          </p:cNvSpPr>
          <p:nvPr/>
        </p:nvSpPr>
        <p:spPr bwMode="auto">
          <a:xfrm>
            <a:off x="178752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06" name="Line 22"/>
          <p:cNvSpPr>
            <a:spLocks noChangeShapeType="1"/>
          </p:cNvSpPr>
          <p:nvPr/>
        </p:nvSpPr>
        <p:spPr bwMode="auto">
          <a:xfrm>
            <a:off x="7945438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07" name="Text Box 23"/>
          <p:cNvSpPr txBox="1">
            <a:spLocks noChangeArrowheads="1"/>
          </p:cNvSpPr>
          <p:nvPr/>
        </p:nvSpPr>
        <p:spPr bwMode="auto">
          <a:xfrm>
            <a:off x="123983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84408" name="Line 24"/>
          <p:cNvSpPr>
            <a:spLocks noChangeShapeType="1"/>
          </p:cNvSpPr>
          <p:nvPr/>
        </p:nvSpPr>
        <p:spPr bwMode="auto">
          <a:xfrm>
            <a:off x="2330450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09" name="Line 25"/>
          <p:cNvSpPr>
            <a:spLocks noChangeShapeType="1"/>
          </p:cNvSpPr>
          <p:nvPr/>
        </p:nvSpPr>
        <p:spPr bwMode="auto">
          <a:xfrm>
            <a:off x="287337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10" name="Text Box 26"/>
          <p:cNvSpPr txBox="1">
            <a:spLocks noChangeArrowheads="1"/>
          </p:cNvSpPr>
          <p:nvPr/>
        </p:nvSpPr>
        <p:spPr bwMode="auto">
          <a:xfrm>
            <a:off x="1782763" y="2781300"/>
            <a:ext cx="45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FF</a:t>
            </a:r>
          </a:p>
        </p:txBody>
      </p:sp>
      <p:sp>
        <p:nvSpPr>
          <p:cNvPr id="784411" name="Text Box 27"/>
          <p:cNvSpPr txBox="1">
            <a:spLocks noChangeArrowheads="1"/>
          </p:cNvSpPr>
          <p:nvPr/>
        </p:nvSpPr>
        <p:spPr bwMode="auto">
          <a:xfrm>
            <a:off x="2319338" y="2781300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03</a:t>
            </a:r>
          </a:p>
        </p:txBody>
      </p:sp>
      <p:sp>
        <p:nvSpPr>
          <p:cNvPr id="784412" name="Text Box 28"/>
          <p:cNvSpPr txBox="1">
            <a:spLocks noChangeArrowheads="1"/>
          </p:cNvSpPr>
          <p:nvPr/>
        </p:nvSpPr>
        <p:spPr bwMode="auto">
          <a:xfrm>
            <a:off x="1316038" y="2544763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84413" name="Text Box 29"/>
          <p:cNvSpPr txBox="1">
            <a:spLocks noChangeArrowheads="1"/>
          </p:cNvSpPr>
          <p:nvPr/>
        </p:nvSpPr>
        <p:spPr bwMode="auto">
          <a:xfrm>
            <a:off x="1824038" y="2543175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84414" name="Text Box 30"/>
          <p:cNvSpPr txBox="1">
            <a:spLocks noChangeArrowheads="1"/>
          </p:cNvSpPr>
          <p:nvPr/>
        </p:nvSpPr>
        <p:spPr bwMode="auto">
          <a:xfrm>
            <a:off x="2333625" y="2544763"/>
            <a:ext cx="35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84415" name="Text Box 31"/>
          <p:cNvSpPr txBox="1">
            <a:spLocks noChangeArrowheads="1"/>
          </p:cNvSpPr>
          <p:nvPr/>
        </p:nvSpPr>
        <p:spPr bwMode="auto">
          <a:xfrm>
            <a:off x="7059613" y="264318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84416" name="Text Box 32"/>
          <p:cNvSpPr txBox="1">
            <a:spLocks noChangeArrowheads="1"/>
          </p:cNvSpPr>
          <p:nvPr/>
        </p:nvSpPr>
        <p:spPr bwMode="auto">
          <a:xfrm>
            <a:off x="8062913" y="2565400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84417" name="Text Box 33"/>
          <p:cNvSpPr txBox="1">
            <a:spLocks noChangeArrowheads="1"/>
          </p:cNvSpPr>
          <p:nvPr/>
        </p:nvSpPr>
        <p:spPr bwMode="auto">
          <a:xfrm>
            <a:off x="800258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84418" name="Rectangle 34"/>
          <p:cNvSpPr>
            <a:spLocks noChangeArrowheads="1"/>
          </p:cNvSpPr>
          <p:nvPr/>
        </p:nvSpPr>
        <p:spPr bwMode="auto">
          <a:xfrm>
            <a:off x="3960813" y="2593975"/>
            <a:ext cx="2898775" cy="5191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19" name="Text Box 35"/>
          <p:cNvSpPr txBox="1">
            <a:spLocks noChangeArrowheads="1"/>
          </p:cNvSpPr>
          <p:nvPr/>
        </p:nvSpPr>
        <p:spPr bwMode="auto">
          <a:xfrm>
            <a:off x="3021013" y="2644775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协议</a:t>
            </a:r>
          </a:p>
        </p:txBody>
      </p:sp>
      <p:sp>
        <p:nvSpPr>
          <p:cNvPr id="784420" name="Text Box 36"/>
          <p:cNvSpPr txBox="1">
            <a:spLocks noChangeArrowheads="1"/>
          </p:cNvSpPr>
          <p:nvPr/>
        </p:nvSpPr>
        <p:spPr bwMode="auto">
          <a:xfrm>
            <a:off x="4322763" y="2651125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    息    部    分</a:t>
            </a:r>
          </a:p>
        </p:txBody>
      </p:sp>
      <p:sp>
        <p:nvSpPr>
          <p:cNvPr id="784421" name="AutoShape 37"/>
          <p:cNvSpPr>
            <a:spLocks/>
          </p:cNvSpPr>
          <p:nvPr/>
        </p:nvSpPr>
        <p:spPr bwMode="auto">
          <a:xfrm rot="5400000">
            <a:off x="2513806" y="1119982"/>
            <a:ext cx="176213" cy="2717800"/>
          </a:xfrm>
          <a:prstGeom prst="leftBrace">
            <a:avLst>
              <a:gd name="adj1" fmla="val 128528"/>
              <a:gd name="adj2" fmla="val 500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22" name="AutoShape 38"/>
          <p:cNvSpPr>
            <a:spLocks/>
          </p:cNvSpPr>
          <p:nvPr/>
        </p:nvSpPr>
        <p:spPr bwMode="auto">
          <a:xfrm rot="5400000">
            <a:off x="7638256" y="1626395"/>
            <a:ext cx="161925" cy="1719262"/>
          </a:xfrm>
          <a:prstGeom prst="leftBrace">
            <a:avLst>
              <a:gd name="adj1" fmla="val 884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23" name="Text Box 39"/>
          <p:cNvSpPr txBox="1">
            <a:spLocks noChangeArrowheads="1"/>
          </p:cNvSpPr>
          <p:nvPr/>
        </p:nvSpPr>
        <p:spPr bwMode="auto">
          <a:xfrm>
            <a:off x="223996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首部</a:t>
            </a:r>
          </a:p>
        </p:txBody>
      </p:sp>
      <p:sp>
        <p:nvSpPr>
          <p:cNvPr id="784424" name="Text Box 40"/>
          <p:cNvSpPr txBox="1">
            <a:spLocks noChangeArrowheads="1"/>
          </p:cNvSpPr>
          <p:nvPr/>
        </p:nvSpPr>
        <p:spPr bwMode="auto">
          <a:xfrm>
            <a:off x="736441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尾部</a:t>
            </a:r>
          </a:p>
        </p:txBody>
      </p:sp>
      <p:sp>
        <p:nvSpPr>
          <p:cNvPr id="784425" name="Line 41"/>
          <p:cNvSpPr>
            <a:spLocks noChangeShapeType="1"/>
          </p:cNvSpPr>
          <p:nvPr/>
        </p:nvSpPr>
        <p:spPr bwMode="auto">
          <a:xfrm>
            <a:off x="1243013" y="1998663"/>
            <a:ext cx="0" cy="485775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84426" name="Line 42"/>
          <p:cNvSpPr>
            <a:spLocks noChangeShapeType="1"/>
          </p:cNvSpPr>
          <p:nvPr/>
        </p:nvSpPr>
        <p:spPr bwMode="auto">
          <a:xfrm>
            <a:off x="6859588" y="2538413"/>
            <a:ext cx="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27" name="Line 43"/>
          <p:cNvSpPr>
            <a:spLocks noChangeShapeType="1"/>
          </p:cNvSpPr>
          <p:nvPr/>
        </p:nvSpPr>
        <p:spPr bwMode="auto">
          <a:xfrm>
            <a:off x="3960813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4428" name="AutoShape 44"/>
          <p:cNvSpPr>
            <a:spLocks noChangeArrowheads="1"/>
          </p:cNvSpPr>
          <p:nvPr/>
        </p:nvSpPr>
        <p:spPr bwMode="auto">
          <a:xfrm>
            <a:off x="5229225" y="2135188"/>
            <a:ext cx="271463" cy="566737"/>
          </a:xfrm>
          <a:prstGeom prst="downArrow">
            <a:avLst>
              <a:gd name="adj1" fmla="val 50000"/>
              <a:gd name="adj2" fmla="val 78289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84429" name="Text Box 4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auto">
          <a:xfrm>
            <a:off x="7092280" y="3178175"/>
            <a:ext cx="7328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4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透明性</a:t>
            </a:r>
            <a:r>
              <a:rPr lang="zh-CN" altLang="en-US" dirty="0"/>
              <a:t>传输</a:t>
            </a:r>
          </a:p>
        </p:txBody>
      </p:sp>
      <p:sp>
        <p:nvSpPr>
          <p:cNvPr id="7854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5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r>
              <a:rPr lang="zh-CN" altLang="en-US" sz="2800" dirty="0">
                <a:solidFill>
                  <a:srgbClr val="FC0404"/>
                </a:solidFill>
              </a:rPr>
              <a:t>同步传输链路</a:t>
            </a:r>
          </a:p>
          <a:p>
            <a:pPr lvl="1"/>
            <a:r>
              <a:rPr lang="zh-CN" altLang="en-US" sz="2400" dirty="0"/>
              <a:t>协议规定采用硬件来完成比特填充（和</a:t>
            </a:r>
            <a:r>
              <a:rPr lang="en-US" altLang="zh-CN" sz="2400" dirty="0"/>
              <a:t>HDLC</a:t>
            </a:r>
            <a:r>
              <a:rPr lang="zh-CN" altLang="en-US" sz="2400" dirty="0"/>
              <a:t>的做法一样）。 </a:t>
            </a:r>
          </a:p>
          <a:p>
            <a:r>
              <a:rPr lang="zh-CN" altLang="en-US" sz="2800" dirty="0">
                <a:solidFill>
                  <a:srgbClr val="FC0404"/>
                </a:solidFill>
              </a:rPr>
              <a:t>异步传输链路</a:t>
            </a:r>
          </a:p>
          <a:p>
            <a:pPr lvl="1"/>
            <a:r>
              <a:rPr lang="zh-CN" altLang="en-US" sz="2400" dirty="0"/>
              <a:t>使用一种特殊的字符填充法：将信息字段中出现的每一个</a:t>
            </a:r>
            <a:r>
              <a:rPr lang="en-US" altLang="zh-CN" sz="2400" dirty="0">
                <a:solidFill>
                  <a:srgbClr val="0000FF"/>
                </a:solidFill>
              </a:rPr>
              <a:t>0x7E</a:t>
            </a:r>
            <a:r>
              <a:rPr lang="zh-CN" altLang="en-US" sz="2400" dirty="0"/>
              <a:t>字节转变成为</a:t>
            </a:r>
            <a:r>
              <a:rPr lang="en-US" altLang="zh-CN" sz="2400" dirty="0"/>
              <a:t>2</a:t>
            </a:r>
            <a:r>
              <a:rPr lang="zh-CN" altLang="en-US" sz="2400" dirty="0"/>
              <a:t>字节序列</a:t>
            </a:r>
            <a:r>
              <a:rPr lang="en-US" altLang="zh-CN" sz="2400" dirty="0">
                <a:solidFill>
                  <a:schemeClr val="tx2"/>
                </a:solidFill>
              </a:rPr>
              <a:t>(</a:t>
            </a:r>
            <a:r>
              <a:rPr lang="en-US" altLang="zh-CN" sz="2400" dirty="0">
                <a:solidFill>
                  <a:srgbClr val="0000FF"/>
                </a:solidFill>
              </a:rPr>
              <a:t>0x7D, 0x5E</a:t>
            </a:r>
            <a:r>
              <a:rPr lang="en-US" altLang="zh-CN" sz="2400" dirty="0">
                <a:solidFill>
                  <a:schemeClr val="tx2"/>
                </a:solidFill>
              </a:rPr>
              <a:t>)</a:t>
            </a:r>
            <a:r>
              <a:rPr lang="zh-CN" altLang="en-US" sz="2400" dirty="0"/>
              <a:t>；若信息字段中出现一个</a:t>
            </a:r>
            <a:r>
              <a:rPr lang="en-US" altLang="zh-CN" sz="2400" dirty="0">
                <a:solidFill>
                  <a:srgbClr val="0000FF"/>
                </a:solidFill>
              </a:rPr>
              <a:t>0x7D</a:t>
            </a:r>
            <a:r>
              <a:rPr lang="zh-CN" altLang="en-US" sz="2400" dirty="0"/>
              <a:t>的字节</a:t>
            </a:r>
            <a:r>
              <a:rPr lang="en-US" altLang="zh-CN" sz="2400" dirty="0"/>
              <a:t>, </a:t>
            </a:r>
            <a:r>
              <a:rPr lang="zh-CN" altLang="en-US" sz="2400" dirty="0"/>
              <a:t>则将其转变成为</a:t>
            </a:r>
            <a:r>
              <a:rPr lang="en-US" altLang="zh-CN" sz="2400" dirty="0"/>
              <a:t>2</a:t>
            </a:r>
            <a:r>
              <a:rPr lang="zh-CN" altLang="en-US" sz="2400" dirty="0"/>
              <a:t>字节序列</a:t>
            </a:r>
            <a:r>
              <a:rPr lang="en-US" altLang="zh-CN" sz="2400" dirty="0">
                <a:solidFill>
                  <a:schemeClr val="tx2"/>
                </a:solidFill>
              </a:rPr>
              <a:t>(</a:t>
            </a:r>
            <a:r>
              <a:rPr lang="en-US" altLang="zh-CN" sz="2400" dirty="0">
                <a:solidFill>
                  <a:srgbClr val="0000FF"/>
                </a:solidFill>
              </a:rPr>
              <a:t>0x7D, 0x5D</a:t>
            </a:r>
            <a:r>
              <a:rPr lang="en-US" altLang="zh-CN" sz="2400" dirty="0">
                <a:solidFill>
                  <a:schemeClr val="tx2"/>
                </a:solidFill>
              </a:rPr>
              <a:t>)</a:t>
            </a:r>
            <a:r>
              <a:rPr lang="zh-CN" altLang="en-US" sz="2400" dirty="0"/>
              <a:t>；若信息字段中出现</a:t>
            </a:r>
            <a:r>
              <a:rPr lang="en-US" altLang="zh-CN" sz="2400" dirty="0"/>
              <a:t>ASCII</a:t>
            </a:r>
            <a:r>
              <a:rPr lang="zh-CN" altLang="en-US" sz="2400" dirty="0"/>
              <a:t>码的</a:t>
            </a:r>
            <a:r>
              <a:rPr lang="zh-CN" altLang="en-US" sz="2400" dirty="0">
                <a:solidFill>
                  <a:srgbClr val="0000FF"/>
                </a:solidFill>
              </a:rPr>
              <a:t>控制字符</a:t>
            </a:r>
            <a:r>
              <a:rPr lang="zh-CN" altLang="en-US" sz="2400" dirty="0"/>
              <a:t>（即数值小于</a:t>
            </a:r>
            <a:r>
              <a:rPr lang="en-US" altLang="zh-CN" sz="2400" dirty="0"/>
              <a:t>0x20</a:t>
            </a:r>
            <a:r>
              <a:rPr lang="zh-CN" altLang="en-US" sz="2400" dirty="0"/>
              <a:t>的字符），则</a:t>
            </a:r>
            <a:r>
              <a:rPr lang="zh-CN" altLang="en-US" sz="2400" dirty="0">
                <a:solidFill>
                  <a:schemeClr val="tx1"/>
                </a:solidFill>
              </a:rPr>
              <a:t>在该字符前面要加入一个</a:t>
            </a:r>
            <a:r>
              <a:rPr lang="en-US" altLang="zh-CN" sz="2400" dirty="0">
                <a:solidFill>
                  <a:srgbClr val="0000FF"/>
                </a:solidFill>
              </a:rPr>
              <a:t>0x7D</a:t>
            </a:r>
            <a:r>
              <a:rPr lang="zh-CN" altLang="en-US" sz="2400" dirty="0">
                <a:solidFill>
                  <a:schemeClr val="tx1"/>
                </a:solidFill>
              </a:rPr>
              <a:t>字节，同时将该字符的编码加以</a:t>
            </a:r>
            <a:r>
              <a:rPr lang="zh-CN" altLang="en-US" sz="2400" dirty="0" smtClean="0">
                <a:solidFill>
                  <a:schemeClr val="tx1"/>
                </a:solidFill>
              </a:rPr>
              <a:t>改变</a:t>
            </a:r>
            <a:r>
              <a:rPr lang="zh-CN" altLang="en-US" sz="2400" dirty="0" smtClean="0">
                <a:solidFill>
                  <a:srgbClr val="0000FF"/>
                </a:solidFill>
              </a:rPr>
              <a:t>（与</a:t>
            </a:r>
            <a:r>
              <a:rPr lang="en-US" altLang="zh-CN" sz="2400" dirty="0" smtClean="0">
                <a:solidFill>
                  <a:srgbClr val="0000FF"/>
                </a:solidFill>
              </a:rPr>
              <a:t>0x20</a:t>
            </a:r>
            <a:r>
              <a:rPr lang="zh-CN" altLang="en-US" sz="2400" dirty="0" smtClean="0">
                <a:solidFill>
                  <a:srgbClr val="0000FF"/>
                </a:solidFill>
              </a:rPr>
              <a:t>进行</a:t>
            </a:r>
            <a:r>
              <a:rPr lang="en-US" altLang="zh-CN" sz="2400" dirty="0" smtClean="0">
                <a:solidFill>
                  <a:srgbClr val="0000FF"/>
                </a:solidFill>
              </a:rPr>
              <a:t>XOR</a:t>
            </a:r>
            <a:r>
              <a:rPr lang="zh-CN" altLang="en-US" sz="2400" dirty="0" smtClean="0">
                <a:solidFill>
                  <a:srgbClr val="0000FF"/>
                </a:solidFill>
              </a:rPr>
              <a:t>操作）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78541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2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PPP</a:t>
            </a:r>
            <a:r>
              <a:rPr lang="zh-CN" altLang="en-US"/>
              <a:t>协议的帧格式</a:t>
            </a:r>
          </a:p>
        </p:txBody>
      </p:sp>
      <p:sp>
        <p:nvSpPr>
          <p:cNvPr id="79257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925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4005263"/>
            <a:ext cx="7993063" cy="2303462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控制字段（</a:t>
            </a:r>
            <a:r>
              <a:rPr lang="en-US" altLang="zh-CN" sz="2400" dirty="0">
                <a:solidFill>
                  <a:srgbClr val="FC0404"/>
                </a:solidFill>
              </a:rPr>
              <a:t>C</a:t>
            </a:r>
            <a:r>
              <a:rPr lang="zh-CN" altLang="en-US" sz="2400" dirty="0">
                <a:solidFill>
                  <a:srgbClr val="FC0404"/>
                </a:solidFill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</a:rPr>
              <a:t>：</a:t>
            </a:r>
            <a:r>
              <a:rPr lang="en-US" altLang="zh-CN" sz="2400" dirty="0">
                <a:solidFill>
                  <a:schemeClr val="tx1"/>
                </a:solidFill>
              </a:rPr>
              <a:t>1B</a:t>
            </a:r>
          </a:p>
          <a:p>
            <a:pPr lvl="1">
              <a:lnSpc>
                <a:spcPct val="110000"/>
              </a:lnSpc>
            </a:pPr>
            <a:r>
              <a:rPr lang="zh-CN" altLang="en-US" sz="2000" dirty="0"/>
              <a:t>缺省为</a:t>
            </a:r>
            <a:r>
              <a:rPr lang="en-US" altLang="zh-CN" sz="2000" dirty="0"/>
              <a:t>0x03</a:t>
            </a:r>
            <a:r>
              <a:rPr lang="zh-CN" altLang="en-US" sz="2000" dirty="0"/>
              <a:t>，表示采用</a:t>
            </a:r>
            <a:r>
              <a:rPr lang="zh-CN" altLang="en-US" sz="2000" dirty="0">
                <a:solidFill>
                  <a:srgbClr val="0000FF"/>
                </a:solidFill>
              </a:rPr>
              <a:t>无序帧</a:t>
            </a:r>
            <a:r>
              <a:rPr lang="zh-CN" altLang="en-US" sz="2000" dirty="0"/>
              <a:t>方式进行传输（没有序列号和确认）。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400" dirty="0">
                <a:solidFill>
                  <a:srgbClr val="FC0404"/>
                </a:solidFill>
              </a:rPr>
              <a:t>    【</a:t>
            </a:r>
            <a:r>
              <a:rPr lang="zh-CN" altLang="en-US" sz="2400" dirty="0">
                <a:solidFill>
                  <a:srgbClr val="FC0404"/>
                </a:solidFill>
              </a:rPr>
              <a:t>注意</a:t>
            </a:r>
            <a:r>
              <a:rPr lang="en-US" altLang="zh-CN" sz="2400" dirty="0">
                <a:solidFill>
                  <a:srgbClr val="FC0404"/>
                </a:solidFill>
              </a:rPr>
              <a:t>】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n-US" altLang="zh-CN" sz="2400" dirty="0"/>
              <a:t>      A</a:t>
            </a:r>
            <a:r>
              <a:rPr lang="zh-CN" altLang="en-US" sz="2400" dirty="0"/>
              <a:t>、</a:t>
            </a:r>
            <a:r>
              <a:rPr lang="en-US" altLang="zh-CN" sz="2400" dirty="0"/>
              <a:t>C</a:t>
            </a:r>
            <a:r>
              <a:rPr lang="zh-CN" altLang="en-US" sz="2400" dirty="0"/>
              <a:t>字段经</a:t>
            </a:r>
            <a:r>
              <a:rPr lang="en-US" altLang="zh-CN" sz="2400" dirty="0"/>
              <a:t>LCP</a:t>
            </a:r>
            <a:r>
              <a:rPr lang="zh-CN" altLang="en-US" sz="2400" dirty="0"/>
              <a:t>协商可以去掉以实现头压缩。</a:t>
            </a:r>
          </a:p>
        </p:txBody>
      </p:sp>
      <p:sp>
        <p:nvSpPr>
          <p:cNvPr id="792581" name="Rectangle 5"/>
          <p:cNvSpPr>
            <a:spLocks noChangeArrowheads="1"/>
          </p:cNvSpPr>
          <p:nvPr/>
        </p:nvSpPr>
        <p:spPr bwMode="auto">
          <a:xfrm>
            <a:off x="3960813" y="1731963"/>
            <a:ext cx="2898775" cy="465137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数据报</a:t>
            </a:r>
          </a:p>
        </p:txBody>
      </p:sp>
      <p:sp>
        <p:nvSpPr>
          <p:cNvPr id="792582" name="Text Box 6"/>
          <p:cNvSpPr txBox="1">
            <a:spLocks noChangeArrowheads="1"/>
          </p:cNvSpPr>
          <p:nvPr/>
        </p:nvSpPr>
        <p:spPr bwMode="auto">
          <a:xfrm>
            <a:off x="1333500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2584" name="Text Box 8"/>
          <p:cNvSpPr txBox="1">
            <a:spLocks noChangeArrowheads="1"/>
          </p:cNvSpPr>
          <p:nvPr/>
        </p:nvSpPr>
        <p:spPr bwMode="auto">
          <a:xfrm>
            <a:off x="18780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2585" name="Text Box 9"/>
          <p:cNvSpPr txBox="1">
            <a:spLocks noChangeArrowheads="1"/>
          </p:cNvSpPr>
          <p:nvPr/>
        </p:nvSpPr>
        <p:spPr bwMode="auto">
          <a:xfrm>
            <a:off x="81264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2586" name="Text Box 10"/>
          <p:cNvSpPr txBox="1">
            <a:spLocks noChangeArrowheads="1"/>
          </p:cNvSpPr>
          <p:nvPr/>
        </p:nvSpPr>
        <p:spPr bwMode="auto">
          <a:xfrm>
            <a:off x="649288" y="314325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2587" name="Text Box 11"/>
          <p:cNvSpPr txBox="1">
            <a:spLocks noChangeArrowheads="1"/>
          </p:cNvSpPr>
          <p:nvPr/>
        </p:nvSpPr>
        <p:spPr bwMode="auto">
          <a:xfrm>
            <a:off x="2420938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2589" name="Line 13"/>
          <p:cNvSpPr>
            <a:spLocks noChangeShapeType="1"/>
          </p:cNvSpPr>
          <p:nvPr/>
        </p:nvSpPr>
        <p:spPr bwMode="auto">
          <a:xfrm>
            <a:off x="3960813" y="1719263"/>
            <a:ext cx="17462" cy="923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590" name="Line 14"/>
          <p:cNvSpPr>
            <a:spLocks noChangeShapeType="1"/>
          </p:cNvSpPr>
          <p:nvPr/>
        </p:nvSpPr>
        <p:spPr bwMode="auto">
          <a:xfrm>
            <a:off x="6859588" y="1719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591" name="Text Box 15"/>
          <p:cNvSpPr txBox="1">
            <a:spLocks noChangeArrowheads="1"/>
          </p:cNvSpPr>
          <p:nvPr/>
        </p:nvSpPr>
        <p:spPr bwMode="auto">
          <a:xfrm>
            <a:off x="4322763" y="3178175"/>
            <a:ext cx="2122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不超过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1500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2592" name="Line 16"/>
          <p:cNvSpPr>
            <a:spLocks noChangeShapeType="1"/>
          </p:cNvSpPr>
          <p:nvPr/>
        </p:nvSpPr>
        <p:spPr bwMode="auto">
          <a:xfrm>
            <a:off x="1258888" y="3716338"/>
            <a:ext cx="7335837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2593" name="Text Box 17"/>
          <p:cNvSpPr txBox="1">
            <a:spLocks noChangeArrowheads="1"/>
          </p:cNvSpPr>
          <p:nvPr/>
        </p:nvSpPr>
        <p:spPr bwMode="auto">
          <a:xfrm>
            <a:off x="4249738" y="3509963"/>
            <a:ext cx="91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PPP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</a:t>
            </a:r>
          </a:p>
        </p:txBody>
      </p:sp>
      <p:sp>
        <p:nvSpPr>
          <p:cNvPr id="792594" name="Text Box 18"/>
          <p:cNvSpPr txBox="1">
            <a:spLocks noChangeArrowheads="1"/>
          </p:cNvSpPr>
          <p:nvPr/>
        </p:nvSpPr>
        <p:spPr bwMode="auto">
          <a:xfrm>
            <a:off x="1225550" y="191928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先发送</a:t>
            </a:r>
          </a:p>
        </p:txBody>
      </p:sp>
      <p:sp>
        <p:nvSpPr>
          <p:cNvPr id="792595" name="Rectangle 19"/>
          <p:cNvSpPr>
            <a:spLocks noChangeArrowheads="1"/>
          </p:cNvSpPr>
          <p:nvPr/>
        </p:nvSpPr>
        <p:spPr bwMode="auto">
          <a:xfrm>
            <a:off x="1243013" y="2566988"/>
            <a:ext cx="7335837" cy="566737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92596" name="Line 20"/>
          <p:cNvSpPr>
            <a:spLocks noChangeShapeType="1"/>
          </p:cNvSpPr>
          <p:nvPr/>
        </p:nvSpPr>
        <p:spPr bwMode="auto">
          <a:xfrm>
            <a:off x="178752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597" name="Line 21"/>
          <p:cNvSpPr>
            <a:spLocks noChangeShapeType="1"/>
          </p:cNvSpPr>
          <p:nvPr/>
        </p:nvSpPr>
        <p:spPr bwMode="auto">
          <a:xfrm>
            <a:off x="7945438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598" name="Text Box 22"/>
          <p:cNvSpPr txBox="1">
            <a:spLocks noChangeArrowheads="1"/>
          </p:cNvSpPr>
          <p:nvPr/>
        </p:nvSpPr>
        <p:spPr bwMode="auto">
          <a:xfrm>
            <a:off x="123983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2599" name="Line 23"/>
          <p:cNvSpPr>
            <a:spLocks noChangeShapeType="1"/>
          </p:cNvSpPr>
          <p:nvPr/>
        </p:nvSpPr>
        <p:spPr bwMode="auto">
          <a:xfrm>
            <a:off x="2330450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00" name="Line 24"/>
          <p:cNvSpPr>
            <a:spLocks noChangeShapeType="1"/>
          </p:cNvSpPr>
          <p:nvPr/>
        </p:nvSpPr>
        <p:spPr bwMode="auto">
          <a:xfrm>
            <a:off x="287337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01" name="Text Box 25"/>
          <p:cNvSpPr txBox="1">
            <a:spLocks noChangeArrowheads="1"/>
          </p:cNvSpPr>
          <p:nvPr/>
        </p:nvSpPr>
        <p:spPr bwMode="auto">
          <a:xfrm>
            <a:off x="1782763" y="2781300"/>
            <a:ext cx="45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FF</a:t>
            </a:r>
          </a:p>
        </p:txBody>
      </p:sp>
      <p:sp>
        <p:nvSpPr>
          <p:cNvPr id="792602" name="Text Box 26"/>
          <p:cNvSpPr txBox="1">
            <a:spLocks noChangeArrowheads="1"/>
          </p:cNvSpPr>
          <p:nvPr/>
        </p:nvSpPr>
        <p:spPr bwMode="auto">
          <a:xfrm>
            <a:off x="2319338" y="2781300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03</a:t>
            </a:r>
          </a:p>
        </p:txBody>
      </p:sp>
      <p:sp>
        <p:nvSpPr>
          <p:cNvPr id="792603" name="Text Box 27"/>
          <p:cNvSpPr txBox="1">
            <a:spLocks noChangeArrowheads="1"/>
          </p:cNvSpPr>
          <p:nvPr/>
        </p:nvSpPr>
        <p:spPr bwMode="auto">
          <a:xfrm>
            <a:off x="1316038" y="2544763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2604" name="Text Box 28"/>
          <p:cNvSpPr txBox="1">
            <a:spLocks noChangeArrowheads="1"/>
          </p:cNvSpPr>
          <p:nvPr/>
        </p:nvSpPr>
        <p:spPr bwMode="auto">
          <a:xfrm>
            <a:off x="1824038" y="2543175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92605" name="Text Box 29"/>
          <p:cNvSpPr txBox="1">
            <a:spLocks noChangeArrowheads="1"/>
          </p:cNvSpPr>
          <p:nvPr/>
        </p:nvSpPr>
        <p:spPr bwMode="auto">
          <a:xfrm>
            <a:off x="2333625" y="2544763"/>
            <a:ext cx="35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92606" name="Text Box 30"/>
          <p:cNvSpPr txBox="1">
            <a:spLocks noChangeArrowheads="1"/>
          </p:cNvSpPr>
          <p:nvPr/>
        </p:nvSpPr>
        <p:spPr bwMode="auto">
          <a:xfrm>
            <a:off x="7059613" y="264318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92607" name="Text Box 31"/>
          <p:cNvSpPr txBox="1">
            <a:spLocks noChangeArrowheads="1"/>
          </p:cNvSpPr>
          <p:nvPr/>
        </p:nvSpPr>
        <p:spPr bwMode="auto">
          <a:xfrm>
            <a:off x="8062913" y="2565400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2608" name="Text Box 32"/>
          <p:cNvSpPr txBox="1">
            <a:spLocks noChangeArrowheads="1"/>
          </p:cNvSpPr>
          <p:nvPr/>
        </p:nvSpPr>
        <p:spPr bwMode="auto">
          <a:xfrm>
            <a:off x="800258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2609" name="Rectangle 33"/>
          <p:cNvSpPr>
            <a:spLocks noChangeArrowheads="1"/>
          </p:cNvSpPr>
          <p:nvPr/>
        </p:nvSpPr>
        <p:spPr bwMode="auto">
          <a:xfrm>
            <a:off x="3960813" y="2593975"/>
            <a:ext cx="2898775" cy="5191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10" name="Text Box 34"/>
          <p:cNvSpPr txBox="1">
            <a:spLocks noChangeArrowheads="1"/>
          </p:cNvSpPr>
          <p:nvPr/>
        </p:nvSpPr>
        <p:spPr bwMode="auto">
          <a:xfrm>
            <a:off x="3021013" y="2644775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协议</a:t>
            </a:r>
          </a:p>
        </p:txBody>
      </p:sp>
      <p:sp>
        <p:nvSpPr>
          <p:cNvPr id="792611" name="Text Box 35"/>
          <p:cNvSpPr txBox="1">
            <a:spLocks noChangeArrowheads="1"/>
          </p:cNvSpPr>
          <p:nvPr/>
        </p:nvSpPr>
        <p:spPr bwMode="auto">
          <a:xfrm>
            <a:off x="4322763" y="2651125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    息    部    分</a:t>
            </a:r>
          </a:p>
        </p:txBody>
      </p:sp>
      <p:sp>
        <p:nvSpPr>
          <p:cNvPr id="792612" name="AutoShape 36"/>
          <p:cNvSpPr>
            <a:spLocks/>
          </p:cNvSpPr>
          <p:nvPr/>
        </p:nvSpPr>
        <p:spPr bwMode="auto">
          <a:xfrm rot="5400000">
            <a:off x="2513806" y="1119982"/>
            <a:ext cx="176213" cy="2717800"/>
          </a:xfrm>
          <a:prstGeom prst="leftBrace">
            <a:avLst>
              <a:gd name="adj1" fmla="val 128528"/>
              <a:gd name="adj2" fmla="val 500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13" name="AutoShape 37"/>
          <p:cNvSpPr>
            <a:spLocks/>
          </p:cNvSpPr>
          <p:nvPr/>
        </p:nvSpPr>
        <p:spPr bwMode="auto">
          <a:xfrm rot="5400000">
            <a:off x="7638256" y="1626395"/>
            <a:ext cx="161925" cy="1719262"/>
          </a:xfrm>
          <a:prstGeom prst="leftBrace">
            <a:avLst>
              <a:gd name="adj1" fmla="val 884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14" name="Text Box 38"/>
          <p:cNvSpPr txBox="1">
            <a:spLocks noChangeArrowheads="1"/>
          </p:cNvSpPr>
          <p:nvPr/>
        </p:nvSpPr>
        <p:spPr bwMode="auto">
          <a:xfrm>
            <a:off x="223996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首部</a:t>
            </a:r>
          </a:p>
        </p:txBody>
      </p:sp>
      <p:sp>
        <p:nvSpPr>
          <p:cNvPr id="792615" name="Text Box 39"/>
          <p:cNvSpPr txBox="1">
            <a:spLocks noChangeArrowheads="1"/>
          </p:cNvSpPr>
          <p:nvPr/>
        </p:nvSpPr>
        <p:spPr bwMode="auto">
          <a:xfrm>
            <a:off x="736441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尾部</a:t>
            </a:r>
          </a:p>
        </p:txBody>
      </p:sp>
      <p:sp>
        <p:nvSpPr>
          <p:cNvPr id="792616" name="Line 40"/>
          <p:cNvSpPr>
            <a:spLocks noChangeShapeType="1"/>
          </p:cNvSpPr>
          <p:nvPr/>
        </p:nvSpPr>
        <p:spPr bwMode="auto">
          <a:xfrm>
            <a:off x="1243013" y="1998663"/>
            <a:ext cx="0" cy="485775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2617" name="Line 41"/>
          <p:cNvSpPr>
            <a:spLocks noChangeShapeType="1"/>
          </p:cNvSpPr>
          <p:nvPr/>
        </p:nvSpPr>
        <p:spPr bwMode="auto">
          <a:xfrm>
            <a:off x="6859588" y="2538413"/>
            <a:ext cx="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18" name="Line 42"/>
          <p:cNvSpPr>
            <a:spLocks noChangeShapeType="1"/>
          </p:cNvSpPr>
          <p:nvPr/>
        </p:nvSpPr>
        <p:spPr bwMode="auto">
          <a:xfrm>
            <a:off x="3960813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2619" name="AutoShape 43"/>
          <p:cNvSpPr>
            <a:spLocks noChangeArrowheads="1"/>
          </p:cNvSpPr>
          <p:nvPr/>
        </p:nvSpPr>
        <p:spPr bwMode="auto">
          <a:xfrm>
            <a:off x="5229225" y="2135188"/>
            <a:ext cx="271463" cy="566737"/>
          </a:xfrm>
          <a:prstGeom prst="downArrow">
            <a:avLst>
              <a:gd name="adj1" fmla="val 50000"/>
              <a:gd name="adj2" fmla="val 78289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92620" name="Text Box 4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3059832" y="3178175"/>
            <a:ext cx="6896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7092280" y="3178175"/>
            <a:ext cx="7328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4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PPP</a:t>
            </a:r>
            <a:r>
              <a:rPr lang="zh-CN" altLang="en-US"/>
              <a:t>协议的帧格式</a:t>
            </a:r>
          </a:p>
        </p:txBody>
      </p:sp>
      <p:sp>
        <p:nvSpPr>
          <p:cNvPr id="79360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93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4005263"/>
            <a:ext cx="8208838" cy="2303462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协议字段（</a:t>
            </a:r>
            <a:r>
              <a:rPr lang="en-US" altLang="zh-CN" sz="2800" dirty="0">
                <a:solidFill>
                  <a:srgbClr val="FC0404"/>
                </a:solidFill>
              </a:rPr>
              <a:t>P</a:t>
            </a:r>
            <a:r>
              <a:rPr lang="zh-CN" altLang="en-US" sz="2800" dirty="0">
                <a:solidFill>
                  <a:srgbClr val="FC0404"/>
                </a:solidFill>
              </a:rPr>
              <a:t>）</a:t>
            </a:r>
            <a:r>
              <a:rPr lang="zh-CN" altLang="en-US" sz="2800" dirty="0">
                <a:solidFill>
                  <a:schemeClr val="tx1"/>
                </a:solidFill>
              </a:rPr>
              <a:t>：</a:t>
            </a:r>
            <a:r>
              <a:rPr lang="en-US" altLang="zh-CN" sz="2800" dirty="0">
                <a:solidFill>
                  <a:schemeClr val="tx1"/>
                </a:solidFill>
              </a:rPr>
              <a:t>1B</a:t>
            </a:r>
            <a:r>
              <a:rPr lang="zh-CN" altLang="en-US" sz="2800" dirty="0">
                <a:solidFill>
                  <a:schemeClr val="tx1"/>
                </a:solidFill>
              </a:rPr>
              <a:t>或</a:t>
            </a:r>
            <a:r>
              <a:rPr lang="en-US" altLang="zh-CN" sz="2800" dirty="0">
                <a:solidFill>
                  <a:schemeClr val="tx1"/>
                </a:solidFill>
              </a:rPr>
              <a:t>2B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/>
              <a:t>用于标识封装在帧信息字段中数据所属协议。例如：“</a:t>
            </a:r>
            <a:r>
              <a:rPr lang="en-US" altLang="zh-CN" sz="2400" dirty="0"/>
              <a:t>0”</a:t>
            </a:r>
            <a:r>
              <a:rPr lang="zh-CN" altLang="en-US" sz="2400" dirty="0"/>
              <a:t>开头表示网络层协议（例如：</a:t>
            </a:r>
            <a:r>
              <a:rPr lang="en-US" altLang="zh-CN" sz="2400" dirty="0"/>
              <a:t>IP</a:t>
            </a:r>
            <a:r>
              <a:rPr lang="zh-CN" altLang="en-US" sz="2400" dirty="0"/>
              <a:t>、</a:t>
            </a:r>
            <a:r>
              <a:rPr lang="en-US" altLang="zh-CN" sz="2400" dirty="0"/>
              <a:t>IPX</a:t>
            </a:r>
            <a:r>
              <a:rPr lang="zh-CN" altLang="en-US" sz="2400" dirty="0"/>
              <a:t>），“</a:t>
            </a:r>
            <a:r>
              <a:rPr lang="en-US" altLang="zh-CN" sz="2400" dirty="0"/>
              <a:t>1”</a:t>
            </a:r>
            <a:r>
              <a:rPr lang="zh-CN" altLang="en-US" sz="2400" dirty="0"/>
              <a:t>开头表示本协议簇中其它协议（例如：</a:t>
            </a:r>
            <a:r>
              <a:rPr lang="en-US" altLang="zh-CN" sz="2400" dirty="0"/>
              <a:t>LCP</a:t>
            </a:r>
            <a:r>
              <a:rPr lang="zh-CN" altLang="en-US" sz="2400" dirty="0"/>
              <a:t>、</a:t>
            </a:r>
            <a:r>
              <a:rPr lang="en-US" altLang="zh-CN" sz="2400" dirty="0"/>
              <a:t>NCP</a:t>
            </a:r>
            <a:r>
              <a:rPr lang="zh-CN" altLang="en-US" sz="2400" dirty="0"/>
              <a:t>）。</a:t>
            </a:r>
            <a:r>
              <a:rPr lang="zh-CN" altLang="en-US" sz="2400" dirty="0">
                <a:solidFill>
                  <a:srgbClr val="0000FF"/>
                </a:solidFill>
              </a:rPr>
              <a:t>经</a:t>
            </a:r>
            <a:r>
              <a:rPr lang="en-US" altLang="zh-CN" sz="2400" dirty="0">
                <a:solidFill>
                  <a:srgbClr val="0000FF"/>
                </a:solidFill>
              </a:rPr>
              <a:t>LCP</a:t>
            </a:r>
            <a:r>
              <a:rPr lang="zh-CN" altLang="en-US" sz="2400" dirty="0" smtClean="0">
                <a:solidFill>
                  <a:srgbClr val="0000FF"/>
                </a:solidFill>
              </a:rPr>
              <a:t>协商可压缩为</a:t>
            </a:r>
            <a:r>
              <a:rPr lang="en-US" altLang="zh-CN" sz="2400" dirty="0" smtClean="0">
                <a:solidFill>
                  <a:srgbClr val="0000FF"/>
                </a:solidFill>
              </a:rPr>
              <a:t>1B</a:t>
            </a:r>
            <a:r>
              <a:rPr lang="zh-CN" altLang="en-US" sz="2400" dirty="0" smtClean="0"/>
              <a:t>。</a:t>
            </a:r>
            <a:endParaRPr lang="zh-CN" altLang="en-US" sz="3200" dirty="0"/>
          </a:p>
        </p:txBody>
      </p:sp>
      <p:sp>
        <p:nvSpPr>
          <p:cNvPr id="793605" name="Rectangle 5"/>
          <p:cNvSpPr>
            <a:spLocks noChangeArrowheads="1"/>
          </p:cNvSpPr>
          <p:nvPr/>
        </p:nvSpPr>
        <p:spPr bwMode="auto">
          <a:xfrm>
            <a:off x="3960813" y="1731963"/>
            <a:ext cx="2898775" cy="465137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数据报</a:t>
            </a:r>
          </a:p>
        </p:txBody>
      </p:sp>
      <p:sp>
        <p:nvSpPr>
          <p:cNvPr id="793606" name="Text Box 6"/>
          <p:cNvSpPr txBox="1">
            <a:spLocks noChangeArrowheads="1"/>
          </p:cNvSpPr>
          <p:nvPr/>
        </p:nvSpPr>
        <p:spPr bwMode="auto">
          <a:xfrm>
            <a:off x="1333500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3608" name="Text Box 8"/>
          <p:cNvSpPr txBox="1">
            <a:spLocks noChangeArrowheads="1"/>
          </p:cNvSpPr>
          <p:nvPr/>
        </p:nvSpPr>
        <p:spPr bwMode="auto">
          <a:xfrm>
            <a:off x="18780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3609" name="Text Box 9"/>
          <p:cNvSpPr txBox="1">
            <a:spLocks noChangeArrowheads="1"/>
          </p:cNvSpPr>
          <p:nvPr/>
        </p:nvSpPr>
        <p:spPr bwMode="auto">
          <a:xfrm>
            <a:off x="81264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3610" name="Text Box 10"/>
          <p:cNvSpPr txBox="1">
            <a:spLocks noChangeArrowheads="1"/>
          </p:cNvSpPr>
          <p:nvPr/>
        </p:nvSpPr>
        <p:spPr bwMode="auto">
          <a:xfrm>
            <a:off x="649288" y="314325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3611" name="Text Box 11"/>
          <p:cNvSpPr txBox="1">
            <a:spLocks noChangeArrowheads="1"/>
          </p:cNvSpPr>
          <p:nvPr/>
        </p:nvSpPr>
        <p:spPr bwMode="auto">
          <a:xfrm>
            <a:off x="2420938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3613" name="Line 13"/>
          <p:cNvSpPr>
            <a:spLocks noChangeShapeType="1"/>
          </p:cNvSpPr>
          <p:nvPr/>
        </p:nvSpPr>
        <p:spPr bwMode="auto">
          <a:xfrm>
            <a:off x="3960813" y="1719263"/>
            <a:ext cx="17462" cy="923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14" name="Line 14"/>
          <p:cNvSpPr>
            <a:spLocks noChangeShapeType="1"/>
          </p:cNvSpPr>
          <p:nvPr/>
        </p:nvSpPr>
        <p:spPr bwMode="auto">
          <a:xfrm>
            <a:off x="6859588" y="1719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15" name="Text Box 15"/>
          <p:cNvSpPr txBox="1">
            <a:spLocks noChangeArrowheads="1"/>
          </p:cNvSpPr>
          <p:nvPr/>
        </p:nvSpPr>
        <p:spPr bwMode="auto">
          <a:xfrm>
            <a:off x="4322763" y="3178175"/>
            <a:ext cx="2122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不超过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1500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3616" name="Line 16"/>
          <p:cNvSpPr>
            <a:spLocks noChangeShapeType="1"/>
          </p:cNvSpPr>
          <p:nvPr/>
        </p:nvSpPr>
        <p:spPr bwMode="auto">
          <a:xfrm>
            <a:off x="1258888" y="3716338"/>
            <a:ext cx="7335837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3617" name="Text Box 17"/>
          <p:cNvSpPr txBox="1">
            <a:spLocks noChangeArrowheads="1"/>
          </p:cNvSpPr>
          <p:nvPr/>
        </p:nvSpPr>
        <p:spPr bwMode="auto">
          <a:xfrm>
            <a:off x="4249738" y="3509963"/>
            <a:ext cx="91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PPP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</a:t>
            </a:r>
          </a:p>
        </p:txBody>
      </p:sp>
      <p:sp>
        <p:nvSpPr>
          <p:cNvPr id="793618" name="Text Box 18"/>
          <p:cNvSpPr txBox="1">
            <a:spLocks noChangeArrowheads="1"/>
          </p:cNvSpPr>
          <p:nvPr/>
        </p:nvSpPr>
        <p:spPr bwMode="auto">
          <a:xfrm>
            <a:off x="1225550" y="191928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先发送</a:t>
            </a:r>
          </a:p>
        </p:txBody>
      </p:sp>
      <p:sp>
        <p:nvSpPr>
          <p:cNvPr id="793619" name="Rectangle 19"/>
          <p:cNvSpPr>
            <a:spLocks noChangeArrowheads="1"/>
          </p:cNvSpPr>
          <p:nvPr/>
        </p:nvSpPr>
        <p:spPr bwMode="auto">
          <a:xfrm>
            <a:off x="1243013" y="2566988"/>
            <a:ext cx="7335837" cy="566737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93620" name="Line 20"/>
          <p:cNvSpPr>
            <a:spLocks noChangeShapeType="1"/>
          </p:cNvSpPr>
          <p:nvPr/>
        </p:nvSpPr>
        <p:spPr bwMode="auto">
          <a:xfrm>
            <a:off x="178752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21" name="Line 21"/>
          <p:cNvSpPr>
            <a:spLocks noChangeShapeType="1"/>
          </p:cNvSpPr>
          <p:nvPr/>
        </p:nvSpPr>
        <p:spPr bwMode="auto">
          <a:xfrm>
            <a:off x="7945438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22" name="Text Box 22"/>
          <p:cNvSpPr txBox="1">
            <a:spLocks noChangeArrowheads="1"/>
          </p:cNvSpPr>
          <p:nvPr/>
        </p:nvSpPr>
        <p:spPr bwMode="auto">
          <a:xfrm>
            <a:off x="123983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3623" name="Line 23"/>
          <p:cNvSpPr>
            <a:spLocks noChangeShapeType="1"/>
          </p:cNvSpPr>
          <p:nvPr/>
        </p:nvSpPr>
        <p:spPr bwMode="auto">
          <a:xfrm>
            <a:off x="2330450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24" name="Line 24"/>
          <p:cNvSpPr>
            <a:spLocks noChangeShapeType="1"/>
          </p:cNvSpPr>
          <p:nvPr/>
        </p:nvSpPr>
        <p:spPr bwMode="auto">
          <a:xfrm>
            <a:off x="287337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25" name="Text Box 25"/>
          <p:cNvSpPr txBox="1">
            <a:spLocks noChangeArrowheads="1"/>
          </p:cNvSpPr>
          <p:nvPr/>
        </p:nvSpPr>
        <p:spPr bwMode="auto">
          <a:xfrm>
            <a:off x="1782763" y="2781300"/>
            <a:ext cx="45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FF</a:t>
            </a:r>
          </a:p>
        </p:txBody>
      </p:sp>
      <p:sp>
        <p:nvSpPr>
          <p:cNvPr id="793626" name="Text Box 26"/>
          <p:cNvSpPr txBox="1">
            <a:spLocks noChangeArrowheads="1"/>
          </p:cNvSpPr>
          <p:nvPr/>
        </p:nvSpPr>
        <p:spPr bwMode="auto">
          <a:xfrm>
            <a:off x="2319338" y="2781300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03</a:t>
            </a:r>
          </a:p>
        </p:txBody>
      </p:sp>
      <p:sp>
        <p:nvSpPr>
          <p:cNvPr id="793627" name="Text Box 27"/>
          <p:cNvSpPr txBox="1">
            <a:spLocks noChangeArrowheads="1"/>
          </p:cNvSpPr>
          <p:nvPr/>
        </p:nvSpPr>
        <p:spPr bwMode="auto">
          <a:xfrm>
            <a:off x="1316038" y="2544763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3628" name="Text Box 28"/>
          <p:cNvSpPr txBox="1">
            <a:spLocks noChangeArrowheads="1"/>
          </p:cNvSpPr>
          <p:nvPr/>
        </p:nvSpPr>
        <p:spPr bwMode="auto">
          <a:xfrm>
            <a:off x="1824038" y="2543175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93629" name="Text Box 29"/>
          <p:cNvSpPr txBox="1">
            <a:spLocks noChangeArrowheads="1"/>
          </p:cNvSpPr>
          <p:nvPr/>
        </p:nvSpPr>
        <p:spPr bwMode="auto">
          <a:xfrm>
            <a:off x="2333625" y="2544763"/>
            <a:ext cx="35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93630" name="Text Box 30"/>
          <p:cNvSpPr txBox="1">
            <a:spLocks noChangeArrowheads="1"/>
          </p:cNvSpPr>
          <p:nvPr/>
        </p:nvSpPr>
        <p:spPr bwMode="auto">
          <a:xfrm>
            <a:off x="7059613" y="264318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93631" name="Text Box 31"/>
          <p:cNvSpPr txBox="1">
            <a:spLocks noChangeArrowheads="1"/>
          </p:cNvSpPr>
          <p:nvPr/>
        </p:nvSpPr>
        <p:spPr bwMode="auto">
          <a:xfrm>
            <a:off x="8062913" y="2565400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3632" name="Text Box 32"/>
          <p:cNvSpPr txBox="1">
            <a:spLocks noChangeArrowheads="1"/>
          </p:cNvSpPr>
          <p:nvPr/>
        </p:nvSpPr>
        <p:spPr bwMode="auto">
          <a:xfrm>
            <a:off x="800258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3633" name="Rectangle 33"/>
          <p:cNvSpPr>
            <a:spLocks noChangeArrowheads="1"/>
          </p:cNvSpPr>
          <p:nvPr/>
        </p:nvSpPr>
        <p:spPr bwMode="auto">
          <a:xfrm>
            <a:off x="3960813" y="2593975"/>
            <a:ext cx="2898775" cy="5191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34" name="Text Box 34"/>
          <p:cNvSpPr txBox="1">
            <a:spLocks noChangeArrowheads="1"/>
          </p:cNvSpPr>
          <p:nvPr/>
        </p:nvSpPr>
        <p:spPr bwMode="auto">
          <a:xfrm>
            <a:off x="3021013" y="2644775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协议</a:t>
            </a:r>
          </a:p>
        </p:txBody>
      </p:sp>
      <p:sp>
        <p:nvSpPr>
          <p:cNvPr id="793635" name="Text Box 35"/>
          <p:cNvSpPr txBox="1">
            <a:spLocks noChangeArrowheads="1"/>
          </p:cNvSpPr>
          <p:nvPr/>
        </p:nvSpPr>
        <p:spPr bwMode="auto">
          <a:xfrm>
            <a:off x="4322763" y="2651125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    息    部    分</a:t>
            </a:r>
          </a:p>
        </p:txBody>
      </p:sp>
      <p:sp>
        <p:nvSpPr>
          <p:cNvPr id="793636" name="AutoShape 36"/>
          <p:cNvSpPr>
            <a:spLocks/>
          </p:cNvSpPr>
          <p:nvPr/>
        </p:nvSpPr>
        <p:spPr bwMode="auto">
          <a:xfrm rot="5400000">
            <a:off x="2513806" y="1119982"/>
            <a:ext cx="176213" cy="2717800"/>
          </a:xfrm>
          <a:prstGeom prst="leftBrace">
            <a:avLst>
              <a:gd name="adj1" fmla="val 128528"/>
              <a:gd name="adj2" fmla="val 500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37" name="AutoShape 37"/>
          <p:cNvSpPr>
            <a:spLocks/>
          </p:cNvSpPr>
          <p:nvPr/>
        </p:nvSpPr>
        <p:spPr bwMode="auto">
          <a:xfrm rot="5400000">
            <a:off x="7638256" y="1626395"/>
            <a:ext cx="161925" cy="1719262"/>
          </a:xfrm>
          <a:prstGeom prst="leftBrace">
            <a:avLst>
              <a:gd name="adj1" fmla="val 884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38" name="Text Box 38"/>
          <p:cNvSpPr txBox="1">
            <a:spLocks noChangeArrowheads="1"/>
          </p:cNvSpPr>
          <p:nvPr/>
        </p:nvSpPr>
        <p:spPr bwMode="auto">
          <a:xfrm>
            <a:off x="223996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首部</a:t>
            </a:r>
          </a:p>
        </p:txBody>
      </p:sp>
      <p:sp>
        <p:nvSpPr>
          <p:cNvPr id="793639" name="Text Box 39"/>
          <p:cNvSpPr txBox="1">
            <a:spLocks noChangeArrowheads="1"/>
          </p:cNvSpPr>
          <p:nvPr/>
        </p:nvSpPr>
        <p:spPr bwMode="auto">
          <a:xfrm>
            <a:off x="736441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尾部</a:t>
            </a:r>
          </a:p>
        </p:txBody>
      </p:sp>
      <p:sp>
        <p:nvSpPr>
          <p:cNvPr id="793640" name="Line 40"/>
          <p:cNvSpPr>
            <a:spLocks noChangeShapeType="1"/>
          </p:cNvSpPr>
          <p:nvPr/>
        </p:nvSpPr>
        <p:spPr bwMode="auto">
          <a:xfrm>
            <a:off x="1243013" y="1998663"/>
            <a:ext cx="0" cy="485775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3641" name="Line 41"/>
          <p:cNvSpPr>
            <a:spLocks noChangeShapeType="1"/>
          </p:cNvSpPr>
          <p:nvPr/>
        </p:nvSpPr>
        <p:spPr bwMode="auto">
          <a:xfrm>
            <a:off x="6859588" y="2538413"/>
            <a:ext cx="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42" name="Line 42"/>
          <p:cNvSpPr>
            <a:spLocks noChangeShapeType="1"/>
          </p:cNvSpPr>
          <p:nvPr/>
        </p:nvSpPr>
        <p:spPr bwMode="auto">
          <a:xfrm>
            <a:off x="3960813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3643" name="AutoShape 43"/>
          <p:cNvSpPr>
            <a:spLocks noChangeArrowheads="1"/>
          </p:cNvSpPr>
          <p:nvPr/>
        </p:nvSpPr>
        <p:spPr bwMode="auto">
          <a:xfrm>
            <a:off x="5229225" y="2135188"/>
            <a:ext cx="271463" cy="566737"/>
          </a:xfrm>
          <a:prstGeom prst="downArrow">
            <a:avLst>
              <a:gd name="adj1" fmla="val 50000"/>
              <a:gd name="adj2" fmla="val 78289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93644" name="Text Box 4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3059832" y="3178175"/>
            <a:ext cx="6896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auto">
          <a:xfrm>
            <a:off x="7092280" y="3178175"/>
            <a:ext cx="7328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4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zh-CN" b="1"/>
              <a:t>PPP</a:t>
            </a:r>
            <a:r>
              <a:rPr lang="zh-CN" altLang="en-US"/>
              <a:t>协议的帧格式</a:t>
            </a:r>
          </a:p>
        </p:txBody>
      </p:sp>
      <p:sp>
        <p:nvSpPr>
          <p:cNvPr id="79462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94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4005263"/>
            <a:ext cx="7993063" cy="2303462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信息字段（</a:t>
            </a:r>
            <a:r>
              <a:rPr lang="en-US" altLang="zh-CN" sz="2800" dirty="0">
                <a:solidFill>
                  <a:srgbClr val="FC0404"/>
                </a:solidFill>
              </a:rPr>
              <a:t>I</a:t>
            </a:r>
            <a:r>
              <a:rPr lang="zh-CN" altLang="en-US" sz="2800" dirty="0">
                <a:solidFill>
                  <a:srgbClr val="FC0404"/>
                </a:solidFill>
              </a:rPr>
              <a:t>）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/>
              <a:t>用于存放用户数据，变长，缺省为</a:t>
            </a:r>
            <a:r>
              <a:rPr lang="en-US" altLang="zh-CN" sz="2400" dirty="0"/>
              <a:t>1500B</a:t>
            </a:r>
            <a:r>
              <a:rPr lang="zh-CN" altLang="en-US" sz="2400" dirty="0"/>
              <a:t>。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帧校验序列（</a:t>
            </a:r>
            <a:r>
              <a:rPr lang="en-US" altLang="zh-CN" sz="2800" dirty="0">
                <a:solidFill>
                  <a:srgbClr val="FC0404"/>
                </a:solidFill>
              </a:rPr>
              <a:t>FCS</a:t>
            </a:r>
            <a:r>
              <a:rPr lang="zh-CN" altLang="en-US" sz="2800" dirty="0">
                <a:solidFill>
                  <a:srgbClr val="FC0404"/>
                </a:solidFill>
              </a:rPr>
              <a:t>）：</a:t>
            </a:r>
            <a:r>
              <a:rPr lang="en-US" altLang="zh-CN" sz="2800" dirty="0">
                <a:solidFill>
                  <a:srgbClr val="FC0404"/>
                </a:solidFill>
              </a:rPr>
              <a:t>2B</a:t>
            </a:r>
            <a:r>
              <a:rPr lang="zh-CN" altLang="en-US" sz="2800" dirty="0">
                <a:solidFill>
                  <a:srgbClr val="FC0404"/>
                </a:solidFill>
              </a:rPr>
              <a:t>或</a:t>
            </a:r>
            <a:r>
              <a:rPr lang="en-US" altLang="zh-CN" sz="2800" dirty="0">
                <a:solidFill>
                  <a:srgbClr val="FC0404"/>
                </a:solidFill>
              </a:rPr>
              <a:t>4B</a:t>
            </a:r>
          </a:p>
          <a:p>
            <a:pPr lvl="1">
              <a:lnSpc>
                <a:spcPct val="120000"/>
              </a:lnSpc>
            </a:pPr>
            <a:r>
              <a:rPr lang="zh-CN" altLang="en-US" sz="2400" dirty="0" smtClean="0"/>
              <a:t>错误检测（</a:t>
            </a:r>
            <a:r>
              <a:rPr lang="en-US" altLang="zh-CN" sz="2400" dirty="0" smtClean="0"/>
              <a:t>CRC</a:t>
            </a:r>
            <a:r>
              <a:rPr lang="zh-CN" altLang="en-US" sz="2400" dirty="0" smtClean="0"/>
              <a:t>）。默认为</a:t>
            </a:r>
            <a:r>
              <a:rPr lang="en-US" altLang="zh-CN" sz="2400" dirty="0" smtClean="0"/>
              <a:t>2B</a:t>
            </a:r>
            <a:r>
              <a:rPr lang="zh-CN" altLang="en-US" sz="2400" dirty="0" smtClean="0"/>
              <a:t>，可协商</a:t>
            </a:r>
            <a:r>
              <a:rPr lang="zh-CN" altLang="en-US" sz="2400" dirty="0"/>
              <a:t>成</a:t>
            </a:r>
            <a:r>
              <a:rPr lang="en-US" altLang="zh-CN" sz="2400" dirty="0" smtClean="0"/>
              <a:t>4B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794629" name="Rectangle 5"/>
          <p:cNvSpPr>
            <a:spLocks noChangeArrowheads="1"/>
          </p:cNvSpPr>
          <p:nvPr/>
        </p:nvSpPr>
        <p:spPr bwMode="auto">
          <a:xfrm>
            <a:off x="3960813" y="1731963"/>
            <a:ext cx="2898775" cy="465137"/>
          </a:xfrm>
          <a:prstGeom prst="rect">
            <a:avLst/>
          </a:prstGeom>
          <a:solidFill>
            <a:srgbClr val="FFCC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IP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数据报</a:t>
            </a:r>
          </a:p>
        </p:txBody>
      </p:sp>
      <p:sp>
        <p:nvSpPr>
          <p:cNvPr id="794630" name="Text Box 6"/>
          <p:cNvSpPr txBox="1">
            <a:spLocks noChangeArrowheads="1"/>
          </p:cNvSpPr>
          <p:nvPr/>
        </p:nvSpPr>
        <p:spPr bwMode="auto">
          <a:xfrm>
            <a:off x="1333500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4632" name="Text Box 8"/>
          <p:cNvSpPr txBox="1">
            <a:spLocks noChangeArrowheads="1"/>
          </p:cNvSpPr>
          <p:nvPr/>
        </p:nvSpPr>
        <p:spPr bwMode="auto">
          <a:xfrm>
            <a:off x="18780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4633" name="Text Box 9"/>
          <p:cNvSpPr txBox="1">
            <a:spLocks noChangeArrowheads="1"/>
          </p:cNvSpPr>
          <p:nvPr/>
        </p:nvSpPr>
        <p:spPr bwMode="auto">
          <a:xfrm>
            <a:off x="8126413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4634" name="Text Box 10"/>
          <p:cNvSpPr txBox="1">
            <a:spLocks noChangeArrowheads="1"/>
          </p:cNvSpPr>
          <p:nvPr/>
        </p:nvSpPr>
        <p:spPr bwMode="auto">
          <a:xfrm>
            <a:off x="649288" y="314325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4635" name="Text Box 11"/>
          <p:cNvSpPr txBox="1">
            <a:spLocks noChangeArrowheads="1"/>
          </p:cNvSpPr>
          <p:nvPr/>
        </p:nvSpPr>
        <p:spPr bwMode="auto">
          <a:xfrm>
            <a:off x="2420938" y="3178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794636" name="Text Box 12"/>
          <p:cNvSpPr txBox="1">
            <a:spLocks noChangeArrowheads="1"/>
          </p:cNvSpPr>
          <p:nvPr/>
        </p:nvSpPr>
        <p:spPr bwMode="auto">
          <a:xfrm>
            <a:off x="7092280" y="3178175"/>
            <a:ext cx="7328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4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94637" name="Line 13"/>
          <p:cNvSpPr>
            <a:spLocks noChangeShapeType="1"/>
          </p:cNvSpPr>
          <p:nvPr/>
        </p:nvSpPr>
        <p:spPr bwMode="auto">
          <a:xfrm>
            <a:off x="3960813" y="1719263"/>
            <a:ext cx="17462" cy="923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38" name="Line 14"/>
          <p:cNvSpPr>
            <a:spLocks noChangeShapeType="1"/>
          </p:cNvSpPr>
          <p:nvPr/>
        </p:nvSpPr>
        <p:spPr bwMode="auto">
          <a:xfrm>
            <a:off x="6859588" y="1719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39" name="Text Box 15"/>
          <p:cNvSpPr txBox="1">
            <a:spLocks noChangeArrowheads="1"/>
          </p:cNvSpPr>
          <p:nvPr/>
        </p:nvSpPr>
        <p:spPr bwMode="auto">
          <a:xfrm>
            <a:off x="4322763" y="3178175"/>
            <a:ext cx="2122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不超过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1500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794640" name="Line 16"/>
          <p:cNvSpPr>
            <a:spLocks noChangeShapeType="1"/>
          </p:cNvSpPr>
          <p:nvPr/>
        </p:nvSpPr>
        <p:spPr bwMode="auto">
          <a:xfrm>
            <a:off x="1258888" y="3716338"/>
            <a:ext cx="7335837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4641" name="Text Box 17"/>
          <p:cNvSpPr txBox="1">
            <a:spLocks noChangeArrowheads="1"/>
          </p:cNvSpPr>
          <p:nvPr/>
        </p:nvSpPr>
        <p:spPr bwMode="auto">
          <a:xfrm>
            <a:off x="4249738" y="3509963"/>
            <a:ext cx="91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PPP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</a:t>
            </a:r>
          </a:p>
        </p:txBody>
      </p:sp>
      <p:sp>
        <p:nvSpPr>
          <p:cNvPr id="794642" name="Text Box 18"/>
          <p:cNvSpPr txBox="1">
            <a:spLocks noChangeArrowheads="1"/>
          </p:cNvSpPr>
          <p:nvPr/>
        </p:nvSpPr>
        <p:spPr bwMode="auto">
          <a:xfrm>
            <a:off x="1225550" y="191928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先发送</a:t>
            </a:r>
          </a:p>
        </p:txBody>
      </p:sp>
      <p:sp>
        <p:nvSpPr>
          <p:cNvPr id="794643" name="Rectangle 19"/>
          <p:cNvSpPr>
            <a:spLocks noChangeArrowheads="1"/>
          </p:cNvSpPr>
          <p:nvPr/>
        </p:nvSpPr>
        <p:spPr bwMode="auto">
          <a:xfrm>
            <a:off x="1243013" y="2566988"/>
            <a:ext cx="7335837" cy="566737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94644" name="Line 20"/>
          <p:cNvSpPr>
            <a:spLocks noChangeShapeType="1"/>
          </p:cNvSpPr>
          <p:nvPr/>
        </p:nvSpPr>
        <p:spPr bwMode="auto">
          <a:xfrm>
            <a:off x="178752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45" name="Line 21"/>
          <p:cNvSpPr>
            <a:spLocks noChangeShapeType="1"/>
          </p:cNvSpPr>
          <p:nvPr/>
        </p:nvSpPr>
        <p:spPr bwMode="auto">
          <a:xfrm>
            <a:off x="7945438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46" name="Text Box 22"/>
          <p:cNvSpPr txBox="1">
            <a:spLocks noChangeArrowheads="1"/>
          </p:cNvSpPr>
          <p:nvPr/>
        </p:nvSpPr>
        <p:spPr bwMode="auto">
          <a:xfrm>
            <a:off x="123983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4647" name="Line 23"/>
          <p:cNvSpPr>
            <a:spLocks noChangeShapeType="1"/>
          </p:cNvSpPr>
          <p:nvPr/>
        </p:nvSpPr>
        <p:spPr bwMode="auto">
          <a:xfrm>
            <a:off x="2330450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48" name="Line 24"/>
          <p:cNvSpPr>
            <a:spLocks noChangeShapeType="1"/>
          </p:cNvSpPr>
          <p:nvPr/>
        </p:nvSpPr>
        <p:spPr bwMode="auto">
          <a:xfrm>
            <a:off x="2873375" y="256698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49" name="Text Box 25"/>
          <p:cNvSpPr txBox="1">
            <a:spLocks noChangeArrowheads="1"/>
          </p:cNvSpPr>
          <p:nvPr/>
        </p:nvSpPr>
        <p:spPr bwMode="auto">
          <a:xfrm>
            <a:off x="1782763" y="2781300"/>
            <a:ext cx="45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FF</a:t>
            </a:r>
          </a:p>
        </p:txBody>
      </p:sp>
      <p:sp>
        <p:nvSpPr>
          <p:cNvPr id="794650" name="Text Box 26"/>
          <p:cNvSpPr txBox="1">
            <a:spLocks noChangeArrowheads="1"/>
          </p:cNvSpPr>
          <p:nvPr/>
        </p:nvSpPr>
        <p:spPr bwMode="auto">
          <a:xfrm>
            <a:off x="2319338" y="2781300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03</a:t>
            </a:r>
          </a:p>
        </p:txBody>
      </p:sp>
      <p:sp>
        <p:nvSpPr>
          <p:cNvPr id="794651" name="Text Box 27"/>
          <p:cNvSpPr txBox="1">
            <a:spLocks noChangeArrowheads="1"/>
          </p:cNvSpPr>
          <p:nvPr/>
        </p:nvSpPr>
        <p:spPr bwMode="auto">
          <a:xfrm>
            <a:off x="1316038" y="2544763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4652" name="Text Box 28"/>
          <p:cNvSpPr txBox="1">
            <a:spLocks noChangeArrowheads="1"/>
          </p:cNvSpPr>
          <p:nvPr/>
        </p:nvSpPr>
        <p:spPr bwMode="auto">
          <a:xfrm>
            <a:off x="1824038" y="2543175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794653" name="Text Box 29"/>
          <p:cNvSpPr txBox="1">
            <a:spLocks noChangeArrowheads="1"/>
          </p:cNvSpPr>
          <p:nvPr/>
        </p:nvSpPr>
        <p:spPr bwMode="auto">
          <a:xfrm>
            <a:off x="2333625" y="2544763"/>
            <a:ext cx="35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794654" name="Text Box 30"/>
          <p:cNvSpPr txBox="1">
            <a:spLocks noChangeArrowheads="1"/>
          </p:cNvSpPr>
          <p:nvPr/>
        </p:nvSpPr>
        <p:spPr bwMode="auto">
          <a:xfrm>
            <a:off x="7059613" y="264318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794655" name="Text Box 31"/>
          <p:cNvSpPr txBox="1">
            <a:spLocks noChangeArrowheads="1"/>
          </p:cNvSpPr>
          <p:nvPr/>
        </p:nvSpPr>
        <p:spPr bwMode="auto">
          <a:xfrm>
            <a:off x="8062913" y="2565400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794656" name="Text Box 32"/>
          <p:cNvSpPr txBox="1">
            <a:spLocks noChangeArrowheads="1"/>
          </p:cNvSpPr>
          <p:nvPr/>
        </p:nvSpPr>
        <p:spPr bwMode="auto">
          <a:xfrm>
            <a:off x="8002588" y="278130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794657" name="Rectangle 33"/>
          <p:cNvSpPr>
            <a:spLocks noChangeArrowheads="1"/>
          </p:cNvSpPr>
          <p:nvPr/>
        </p:nvSpPr>
        <p:spPr bwMode="auto">
          <a:xfrm>
            <a:off x="3960813" y="2593975"/>
            <a:ext cx="2898775" cy="5191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58" name="Text Box 34"/>
          <p:cNvSpPr txBox="1">
            <a:spLocks noChangeArrowheads="1"/>
          </p:cNvSpPr>
          <p:nvPr/>
        </p:nvSpPr>
        <p:spPr bwMode="auto">
          <a:xfrm>
            <a:off x="3021013" y="2644775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协议</a:t>
            </a:r>
          </a:p>
        </p:txBody>
      </p:sp>
      <p:sp>
        <p:nvSpPr>
          <p:cNvPr id="794659" name="Text Box 35"/>
          <p:cNvSpPr txBox="1">
            <a:spLocks noChangeArrowheads="1"/>
          </p:cNvSpPr>
          <p:nvPr/>
        </p:nvSpPr>
        <p:spPr bwMode="auto">
          <a:xfrm>
            <a:off x="4322763" y="2651125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    息    部    分</a:t>
            </a:r>
          </a:p>
        </p:txBody>
      </p:sp>
      <p:sp>
        <p:nvSpPr>
          <p:cNvPr id="794660" name="AutoShape 36"/>
          <p:cNvSpPr>
            <a:spLocks/>
          </p:cNvSpPr>
          <p:nvPr/>
        </p:nvSpPr>
        <p:spPr bwMode="auto">
          <a:xfrm rot="5400000">
            <a:off x="2513806" y="1119982"/>
            <a:ext cx="176213" cy="2717800"/>
          </a:xfrm>
          <a:prstGeom prst="leftBrace">
            <a:avLst>
              <a:gd name="adj1" fmla="val 128528"/>
              <a:gd name="adj2" fmla="val 500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61" name="AutoShape 37"/>
          <p:cNvSpPr>
            <a:spLocks/>
          </p:cNvSpPr>
          <p:nvPr/>
        </p:nvSpPr>
        <p:spPr bwMode="auto">
          <a:xfrm rot="5400000">
            <a:off x="7638256" y="1626395"/>
            <a:ext cx="161925" cy="1719262"/>
          </a:xfrm>
          <a:prstGeom prst="leftBrace">
            <a:avLst>
              <a:gd name="adj1" fmla="val 884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62" name="Text Box 38"/>
          <p:cNvSpPr txBox="1">
            <a:spLocks noChangeArrowheads="1"/>
          </p:cNvSpPr>
          <p:nvPr/>
        </p:nvSpPr>
        <p:spPr bwMode="auto">
          <a:xfrm>
            <a:off x="223996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首部</a:t>
            </a:r>
          </a:p>
        </p:txBody>
      </p:sp>
      <p:sp>
        <p:nvSpPr>
          <p:cNvPr id="794663" name="Text Box 39"/>
          <p:cNvSpPr txBox="1">
            <a:spLocks noChangeArrowheads="1"/>
          </p:cNvSpPr>
          <p:nvPr/>
        </p:nvSpPr>
        <p:spPr bwMode="auto">
          <a:xfrm>
            <a:off x="7364413" y="2090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尾部</a:t>
            </a:r>
          </a:p>
        </p:txBody>
      </p:sp>
      <p:sp>
        <p:nvSpPr>
          <p:cNvPr id="794664" name="Line 40"/>
          <p:cNvSpPr>
            <a:spLocks noChangeShapeType="1"/>
          </p:cNvSpPr>
          <p:nvPr/>
        </p:nvSpPr>
        <p:spPr bwMode="auto">
          <a:xfrm>
            <a:off x="1243013" y="1998663"/>
            <a:ext cx="0" cy="485775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4665" name="Line 41"/>
          <p:cNvSpPr>
            <a:spLocks noChangeShapeType="1"/>
          </p:cNvSpPr>
          <p:nvPr/>
        </p:nvSpPr>
        <p:spPr bwMode="auto">
          <a:xfrm>
            <a:off x="6859588" y="2538413"/>
            <a:ext cx="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66" name="Line 42"/>
          <p:cNvSpPr>
            <a:spLocks noChangeShapeType="1"/>
          </p:cNvSpPr>
          <p:nvPr/>
        </p:nvSpPr>
        <p:spPr bwMode="auto">
          <a:xfrm>
            <a:off x="3960813" y="257810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94667" name="AutoShape 43"/>
          <p:cNvSpPr>
            <a:spLocks noChangeArrowheads="1"/>
          </p:cNvSpPr>
          <p:nvPr/>
        </p:nvSpPr>
        <p:spPr bwMode="auto">
          <a:xfrm>
            <a:off x="5229225" y="2135188"/>
            <a:ext cx="271463" cy="566737"/>
          </a:xfrm>
          <a:prstGeom prst="downArrow">
            <a:avLst>
              <a:gd name="adj1" fmla="val 50000"/>
              <a:gd name="adj2" fmla="val 78289"/>
            </a:avLst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794668" name="Text Box 4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3059832" y="3178175"/>
            <a:ext cx="6896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 smtClean="0"/>
              <a:t>问题</a:t>
            </a:r>
            <a:r>
              <a:rPr lang="en-US" altLang="zh-CN" sz="4000" dirty="0" smtClean="0">
                <a:latin typeface="隶书" pitchFamily="49" charset="-122"/>
              </a:rPr>
              <a:t>:</a:t>
            </a:r>
            <a:r>
              <a:rPr lang="zh-CN" altLang="en-US" sz="4000" dirty="0" smtClean="0"/>
              <a:t>不</a:t>
            </a:r>
            <a:r>
              <a:rPr lang="zh-CN" altLang="en-US" sz="4000" dirty="0"/>
              <a:t>使用序号和</a:t>
            </a:r>
            <a:r>
              <a:rPr lang="zh-CN" altLang="en-US" sz="4000" dirty="0" smtClean="0"/>
              <a:t>确认？</a:t>
            </a:r>
            <a:endParaRPr lang="zh-CN" altLang="en-US" sz="4000" dirty="0"/>
          </a:p>
        </p:txBody>
      </p:sp>
      <p:sp>
        <p:nvSpPr>
          <p:cNvPr id="7864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643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rgbClr val="FF0000"/>
                </a:solidFill>
              </a:rPr>
              <a:t>理由</a:t>
            </a:r>
            <a:r>
              <a:rPr lang="en-US" altLang="zh-CN" sz="2800" dirty="0" smtClean="0">
                <a:solidFill>
                  <a:srgbClr val="FF0000"/>
                </a:solidFill>
              </a:rPr>
              <a:t>1</a:t>
            </a:r>
            <a:r>
              <a:rPr lang="zh-CN" altLang="en-US" sz="2800" dirty="0" smtClean="0"/>
              <a:t>：在</a:t>
            </a:r>
            <a:r>
              <a:rPr lang="zh-CN" altLang="en-US" sz="2800" dirty="0"/>
              <a:t>数据链路层出现差错的</a:t>
            </a:r>
            <a:r>
              <a:rPr lang="zh-CN" altLang="en-US" sz="2800" dirty="0">
                <a:solidFill>
                  <a:srgbClr val="0000FF"/>
                </a:solidFill>
              </a:rPr>
              <a:t>概率不大</a:t>
            </a:r>
            <a:r>
              <a:rPr lang="zh-CN" altLang="en-US" sz="2800" dirty="0"/>
              <a:t>时，使用比较简单的</a:t>
            </a:r>
            <a:r>
              <a:rPr lang="en-US" altLang="zh-CN" sz="2800" dirty="0"/>
              <a:t>PPP</a:t>
            </a:r>
            <a:r>
              <a:rPr lang="zh-CN" altLang="en-US" sz="2800" dirty="0"/>
              <a:t>协议较为合理。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理由</a:t>
            </a:r>
            <a:r>
              <a:rPr lang="en-US" altLang="zh-CN" sz="2800" dirty="0">
                <a:solidFill>
                  <a:srgbClr val="FF0000"/>
                </a:solidFill>
              </a:rPr>
              <a:t>2</a:t>
            </a:r>
            <a:r>
              <a:rPr lang="zh-CN" altLang="en-US" sz="2800" dirty="0" smtClean="0"/>
              <a:t>：</a:t>
            </a:r>
            <a:r>
              <a:rPr lang="zh-CN" altLang="en-US" sz="2800" dirty="0"/>
              <a:t>在</a:t>
            </a:r>
            <a:r>
              <a:rPr lang="en-US" altLang="zh-CN" sz="2800" dirty="0"/>
              <a:t>Internet</a:t>
            </a:r>
            <a:r>
              <a:rPr lang="zh-CN" altLang="en-US" sz="2800" dirty="0"/>
              <a:t>环境下，</a:t>
            </a:r>
            <a:r>
              <a:rPr lang="en-US" altLang="zh-CN" sz="2800" dirty="0"/>
              <a:t>PPP</a:t>
            </a:r>
            <a:r>
              <a:rPr lang="zh-CN" altLang="en-US" sz="2800" dirty="0"/>
              <a:t>的信息字段放入的数据是</a:t>
            </a:r>
            <a:r>
              <a:rPr lang="en-US" altLang="zh-CN" sz="2800" dirty="0">
                <a:solidFill>
                  <a:srgbClr val="0000FF"/>
                </a:solidFill>
              </a:rPr>
              <a:t>IP</a:t>
            </a:r>
            <a:r>
              <a:rPr lang="zh-CN" altLang="en-US" sz="2800" dirty="0">
                <a:solidFill>
                  <a:srgbClr val="0000FF"/>
                </a:solidFill>
              </a:rPr>
              <a:t>数据报</a:t>
            </a:r>
            <a:r>
              <a:rPr lang="zh-CN" altLang="en-US" sz="2800" dirty="0"/>
              <a:t>。数据链路层的可靠传输并不能够保证网络层的传输也是可靠的。</a:t>
            </a:r>
          </a:p>
          <a:p>
            <a:pPr>
              <a:lnSpc>
                <a:spcPct val="140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理由</a:t>
            </a:r>
            <a:r>
              <a:rPr lang="en-US" altLang="zh-CN" sz="2800" dirty="0">
                <a:solidFill>
                  <a:srgbClr val="FF0000"/>
                </a:solidFill>
              </a:rPr>
              <a:t>3</a:t>
            </a:r>
            <a:r>
              <a:rPr lang="zh-CN" altLang="en-US" sz="2800" dirty="0" smtClean="0"/>
              <a:t>：</a:t>
            </a:r>
            <a:r>
              <a:rPr lang="zh-CN" altLang="en-US" sz="2800" dirty="0">
                <a:solidFill>
                  <a:srgbClr val="0000FF"/>
                </a:solidFill>
              </a:rPr>
              <a:t>帧</a:t>
            </a:r>
            <a:r>
              <a:rPr lang="zh-CN" altLang="en-US" sz="2800" dirty="0" smtClean="0">
                <a:solidFill>
                  <a:srgbClr val="0000FF"/>
                </a:solidFill>
              </a:rPr>
              <a:t>校验序列</a:t>
            </a:r>
            <a:r>
              <a:rPr lang="en-US" altLang="zh-CN" sz="2800" dirty="0">
                <a:solidFill>
                  <a:srgbClr val="0000FF"/>
                </a:solidFill>
              </a:rPr>
              <a:t>FCS</a:t>
            </a:r>
            <a:r>
              <a:rPr lang="zh-CN" altLang="en-US" sz="2800" dirty="0">
                <a:solidFill>
                  <a:srgbClr val="0000FF"/>
                </a:solidFill>
              </a:rPr>
              <a:t>字段</a:t>
            </a:r>
            <a:r>
              <a:rPr lang="zh-CN" altLang="en-US" sz="2800" dirty="0"/>
              <a:t>可保证无差错接收。</a:t>
            </a:r>
          </a:p>
        </p:txBody>
      </p:sp>
      <p:sp>
        <p:nvSpPr>
          <p:cNvPr id="78643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6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/>
              <a:t>LCP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zh-CN" altLang="en-US" sz="2800"/>
              <a:t>（</a:t>
            </a:r>
            <a:r>
              <a:rPr lang="en-US" altLang="zh-CN" sz="2800"/>
              <a:t>Link Control Protocol</a:t>
            </a:r>
            <a:r>
              <a:rPr lang="zh-CN" altLang="en-US" sz="2800"/>
              <a:t>）</a:t>
            </a:r>
          </a:p>
        </p:txBody>
      </p:sp>
      <p:sp>
        <p:nvSpPr>
          <p:cNvPr id="80281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0282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8028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10795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作用</a:t>
            </a:r>
            <a:r>
              <a:rPr lang="zh-CN" altLang="en-US" sz="2400"/>
              <a:t>：用来建立、维持和拆除数据链路，还有测试线路及协商选项等功能。</a:t>
            </a:r>
          </a:p>
        </p:txBody>
      </p:sp>
      <p:sp>
        <p:nvSpPr>
          <p:cNvPr id="802824" name="Text Box 8"/>
          <p:cNvSpPr txBox="1">
            <a:spLocks noChangeArrowheads="1"/>
          </p:cNvSpPr>
          <p:nvPr/>
        </p:nvSpPr>
        <p:spPr bwMode="auto">
          <a:xfrm>
            <a:off x="1406525" y="548322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825" name="Text Box 9"/>
          <p:cNvSpPr txBox="1">
            <a:spLocks noChangeArrowheads="1"/>
          </p:cNvSpPr>
          <p:nvPr/>
        </p:nvSpPr>
        <p:spPr bwMode="auto">
          <a:xfrm>
            <a:off x="3400425" y="5483225"/>
            <a:ext cx="328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802826" name="Text Box 10"/>
          <p:cNvSpPr txBox="1">
            <a:spLocks noChangeArrowheads="1"/>
          </p:cNvSpPr>
          <p:nvPr/>
        </p:nvSpPr>
        <p:spPr bwMode="auto">
          <a:xfrm>
            <a:off x="1951038" y="548322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827" name="Text Box 11"/>
          <p:cNvSpPr txBox="1">
            <a:spLocks noChangeArrowheads="1"/>
          </p:cNvSpPr>
          <p:nvPr/>
        </p:nvSpPr>
        <p:spPr bwMode="auto">
          <a:xfrm>
            <a:off x="8199438" y="548322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828" name="Text Box 12"/>
          <p:cNvSpPr txBox="1">
            <a:spLocks noChangeArrowheads="1"/>
          </p:cNvSpPr>
          <p:nvPr/>
        </p:nvSpPr>
        <p:spPr bwMode="auto">
          <a:xfrm>
            <a:off x="722313" y="54483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802829" name="Text Box 13"/>
          <p:cNvSpPr txBox="1">
            <a:spLocks noChangeArrowheads="1"/>
          </p:cNvSpPr>
          <p:nvPr/>
        </p:nvSpPr>
        <p:spPr bwMode="auto">
          <a:xfrm>
            <a:off x="2493963" y="548322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833" name="Text Box 17"/>
          <p:cNvSpPr txBox="1">
            <a:spLocks noChangeArrowheads="1"/>
          </p:cNvSpPr>
          <p:nvPr/>
        </p:nvSpPr>
        <p:spPr bwMode="auto">
          <a:xfrm>
            <a:off x="4395788" y="5483225"/>
            <a:ext cx="2122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不超过 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1500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802834" name="Line 18"/>
          <p:cNvSpPr>
            <a:spLocks noChangeShapeType="1"/>
          </p:cNvSpPr>
          <p:nvPr/>
        </p:nvSpPr>
        <p:spPr bwMode="auto">
          <a:xfrm>
            <a:off x="1331913" y="6021388"/>
            <a:ext cx="7335837" cy="0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 type="triangle" w="med" len="lg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2835" name="Text Box 19"/>
          <p:cNvSpPr txBox="1">
            <a:spLocks noChangeArrowheads="1"/>
          </p:cNvSpPr>
          <p:nvPr/>
        </p:nvSpPr>
        <p:spPr bwMode="auto">
          <a:xfrm>
            <a:off x="4322763" y="5815013"/>
            <a:ext cx="9144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PPP 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帧</a:t>
            </a:r>
          </a:p>
        </p:txBody>
      </p:sp>
      <p:sp>
        <p:nvSpPr>
          <p:cNvPr id="802836" name="Text Box 20"/>
          <p:cNvSpPr txBox="1">
            <a:spLocks noChangeArrowheads="1"/>
          </p:cNvSpPr>
          <p:nvPr/>
        </p:nvSpPr>
        <p:spPr bwMode="auto">
          <a:xfrm>
            <a:off x="1298575" y="422433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先发送</a:t>
            </a:r>
          </a:p>
        </p:txBody>
      </p:sp>
      <p:sp>
        <p:nvSpPr>
          <p:cNvPr id="802837" name="Rectangle 21"/>
          <p:cNvSpPr>
            <a:spLocks noChangeArrowheads="1"/>
          </p:cNvSpPr>
          <p:nvPr/>
        </p:nvSpPr>
        <p:spPr bwMode="auto">
          <a:xfrm>
            <a:off x="1316038" y="4872038"/>
            <a:ext cx="7335837" cy="566737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zh-CN" altLang="en-US" sz="2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02838" name="Line 22"/>
          <p:cNvSpPr>
            <a:spLocks noChangeShapeType="1"/>
          </p:cNvSpPr>
          <p:nvPr/>
        </p:nvSpPr>
        <p:spPr bwMode="auto">
          <a:xfrm>
            <a:off x="1860550" y="487203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39" name="Line 23"/>
          <p:cNvSpPr>
            <a:spLocks noChangeShapeType="1"/>
          </p:cNvSpPr>
          <p:nvPr/>
        </p:nvSpPr>
        <p:spPr bwMode="auto">
          <a:xfrm>
            <a:off x="8018463" y="488315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40" name="Text Box 24"/>
          <p:cNvSpPr txBox="1">
            <a:spLocks noChangeArrowheads="1"/>
          </p:cNvSpPr>
          <p:nvPr/>
        </p:nvSpPr>
        <p:spPr bwMode="auto">
          <a:xfrm>
            <a:off x="1312863" y="508635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802841" name="Line 25"/>
          <p:cNvSpPr>
            <a:spLocks noChangeShapeType="1"/>
          </p:cNvSpPr>
          <p:nvPr/>
        </p:nvSpPr>
        <p:spPr bwMode="auto">
          <a:xfrm>
            <a:off x="2403475" y="488315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42" name="Line 26"/>
          <p:cNvSpPr>
            <a:spLocks noChangeShapeType="1"/>
          </p:cNvSpPr>
          <p:nvPr/>
        </p:nvSpPr>
        <p:spPr bwMode="auto">
          <a:xfrm>
            <a:off x="2946400" y="4872038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43" name="Text Box 27"/>
          <p:cNvSpPr txBox="1">
            <a:spLocks noChangeArrowheads="1"/>
          </p:cNvSpPr>
          <p:nvPr/>
        </p:nvSpPr>
        <p:spPr bwMode="auto">
          <a:xfrm>
            <a:off x="1855788" y="5086350"/>
            <a:ext cx="450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FF</a:t>
            </a:r>
          </a:p>
        </p:txBody>
      </p:sp>
      <p:sp>
        <p:nvSpPr>
          <p:cNvPr id="802844" name="Text Box 28"/>
          <p:cNvSpPr txBox="1">
            <a:spLocks noChangeArrowheads="1"/>
          </p:cNvSpPr>
          <p:nvPr/>
        </p:nvSpPr>
        <p:spPr bwMode="auto">
          <a:xfrm>
            <a:off x="2392363" y="5086350"/>
            <a:ext cx="477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03</a:t>
            </a:r>
          </a:p>
        </p:txBody>
      </p:sp>
      <p:sp>
        <p:nvSpPr>
          <p:cNvPr id="802845" name="Text Box 29"/>
          <p:cNvSpPr txBox="1">
            <a:spLocks noChangeArrowheads="1"/>
          </p:cNvSpPr>
          <p:nvPr/>
        </p:nvSpPr>
        <p:spPr bwMode="auto">
          <a:xfrm>
            <a:off x="1389063" y="4849813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802846" name="Text Box 30"/>
          <p:cNvSpPr txBox="1">
            <a:spLocks noChangeArrowheads="1"/>
          </p:cNvSpPr>
          <p:nvPr/>
        </p:nvSpPr>
        <p:spPr bwMode="auto">
          <a:xfrm>
            <a:off x="1897063" y="4848225"/>
            <a:ext cx="354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</a:t>
            </a:r>
          </a:p>
        </p:txBody>
      </p:sp>
      <p:sp>
        <p:nvSpPr>
          <p:cNvPr id="802847" name="Text Box 31"/>
          <p:cNvSpPr txBox="1">
            <a:spLocks noChangeArrowheads="1"/>
          </p:cNvSpPr>
          <p:nvPr/>
        </p:nvSpPr>
        <p:spPr bwMode="auto">
          <a:xfrm>
            <a:off x="2406650" y="4849813"/>
            <a:ext cx="3508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C</a:t>
            </a:r>
          </a:p>
        </p:txBody>
      </p:sp>
      <p:sp>
        <p:nvSpPr>
          <p:cNvPr id="802848" name="Text Box 32"/>
          <p:cNvSpPr txBox="1">
            <a:spLocks noChangeArrowheads="1"/>
          </p:cNvSpPr>
          <p:nvPr/>
        </p:nvSpPr>
        <p:spPr bwMode="auto">
          <a:xfrm>
            <a:off x="7132638" y="494823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FCS</a:t>
            </a:r>
          </a:p>
        </p:txBody>
      </p:sp>
      <p:sp>
        <p:nvSpPr>
          <p:cNvPr id="802849" name="Text Box 33"/>
          <p:cNvSpPr txBox="1">
            <a:spLocks noChangeArrowheads="1"/>
          </p:cNvSpPr>
          <p:nvPr/>
        </p:nvSpPr>
        <p:spPr bwMode="auto">
          <a:xfrm>
            <a:off x="8135938" y="4870450"/>
            <a:ext cx="31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sp>
        <p:nvSpPr>
          <p:cNvPr id="802850" name="Text Box 34"/>
          <p:cNvSpPr txBox="1">
            <a:spLocks noChangeArrowheads="1"/>
          </p:cNvSpPr>
          <p:nvPr/>
        </p:nvSpPr>
        <p:spPr bwMode="auto">
          <a:xfrm>
            <a:off x="8075613" y="5086350"/>
            <a:ext cx="458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华文新魏" pitchFamily="2" charset="-122"/>
                <a:ea typeface="华文新魏" pitchFamily="2" charset="-122"/>
              </a:rPr>
              <a:t>7E</a:t>
            </a:r>
          </a:p>
        </p:txBody>
      </p:sp>
      <p:sp>
        <p:nvSpPr>
          <p:cNvPr id="802851" name="Rectangle 35"/>
          <p:cNvSpPr>
            <a:spLocks noChangeArrowheads="1"/>
          </p:cNvSpPr>
          <p:nvPr/>
        </p:nvSpPr>
        <p:spPr bwMode="auto">
          <a:xfrm>
            <a:off x="4033838" y="4899025"/>
            <a:ext cx="2898775" cy="519113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52" name="Text Box 36"/>
          <p:cNvSpPr txBox="1">
            <a:spLocks noChangeArrowheads="1"/>
          </p:cNvSpPr>
          <p:nvPr/>
        </p:nvSpPr>
        <p:spPr bwMode="auto">
          <a:xfrm>
            <a:off x="3059113" y="4868863"/>
            <a:ext cx="9048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协议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C021</a:t>
            </a:r>
            <a:r>
              <a:rPr lang="en-US" altLang="zh-CN" sz="2000" baseline="-25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16</a:t>
            </a:r>
          </a:p>
        </p:txBody>
      </p:sp>
      <p:sp>
        <p:nvSpPr>
          <p:cNvPr id="802853" name="Text Box 37"/>
          <p:cNvSpPr txBox="1">
            <a:spLocks noChangeArrowheads="1"/>
          </p:cNvSpPr>
          <p:nvPr/>
        </p:nvSpPr>
        <p:spPr bwMode="auto">
          <a:xfrm>
            <a:off x="4395788" y="4956175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信    息    部    分</a:t>
            </a:r>
          </a:p>
        </p:txBody>
      </p:sp>
      <p:sp>
        <p:nvSpPr>
          <p:cNvPr id="802854" name="AutoShape 38"/>
          <p:cNvSpPr>
            <a:spLocks/>
          </p:cNvSpPr>
          <p:nvPr/>
        </p:nvSpPr>
        <p:spPr bwMode="auto">
          <a:xfrm rot="5400000">
            <a:off x="2586831" y="3425032"/>
            <a:ext cx="176213" cy="2717800"/>
          </a:xfrm>
          <a:prstGeom prst="leftBrace">
            <a:avLst>
              <a:gd name="adj1" fmla="val 128528"/>
              <a:gd name="adj2" fmla="val 5006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55" name="AutoShape 39"/>
          <p:cNvSpPr>
            <a:spLocks/>
          </p:cNvSpPr>
          <p:nvPr/>
        </p:nvSpPr>
        <p:spPr bwMode="auto">
          <a:xfrm rot="5400000">
            <a:off x="7711281" y="3931445"/>
            <a:ext cx="161925" cy="1719262"/>
          </a:xfrm>
          <a:prstGeom prst="leftBrace">
            <a:avLst>
              <a:gd name="adj1" fmla="val 884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56" name="Text Box 40"/>
          <p:cNvSpPr txBox="1">
            <a:spLocks noChangeArrowheads="1"/>
          </p:cNvSpPr>
          <p:nvPr/>
        </p:nvSpPr>
        <p:spPr bwMode="auto">
          <a:xfrm>
            <a:off x="2312988" y="439578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首部</a:t>
            </a:r>
          </a:p>
        </p:txBody>
      </p:sp>
      <p:sp>
        <p:nvSpPr>
          <p:cNvPr id="802857" name="Text Box 41"/>
          <p:cNvSpPr txBox="1">
            <a:spLocks noChangeArrowheads="1"/>
          </p:cNvSpPr>
          <p:nvPr/>
        </p:nvSpPr>
        <p:spPr bwMode="auto">
          <a:xfrm>
            <a:off x="7437438" y="439578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尾部</a:t>
            </a:r>
          </a:p>
        </p:txBody>
      </p:sp>
      <p:sp>
        <p:nvSpPr>
          <p:cNvPr id="802858" name="Line 42"/>
          <p:cNvSpPr>
            <a:spLocks noChangeShapeType="1"/>
          </p:cNvSpPr>
          <p:nvPr/>
        </p:nvSpPr>
        <p:spPr bwMode="auto">
          <a:xfrm>
            <a:off x="1316038" y="4303713"/>
            <a:ext cx="0" cy="485775"/>
          </a:xfrm>
          <a:prstGeom prst="line">
            <a:avLst/>
          </a:prstGeom>
          <a:noFill/>
          <a:ln w="28575">
            <a:solidFill>
              <a:srgbClr val="FC0404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02859" name="Line 43"/>
          <p:cNvSpPr>
            <a:spLocks noChangeShapeType="1"/>
          </p:cNvSpPr>
          <p:nvPr/>
        </p:nvSpPr>
        <p:spPr bwMode="auto">
          <a:xfrm>
            <a:off x="6932613" y="4843463"/>
            <a:ext cx="0" cy="595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60" name="Line 44"/>
          <p:cNvSpPr>
            <a:spLocks noChangeShapeType="1"/>
          </p:cNvSpPr>
          <p:nvPr/>
        </p:nvSpPr>
        <p:spPr bwMode="auto">
          <a:xfrm>
            <a:off x="4033838" y="4883150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2862" name="Text Box 46"/>
          <p:cNvSpPr txBox="1">
            <a:spLocks noChangeArrowheads="1"/>
          </p:cNvSpPr>
          <p:nvPr/>
        </p:nvSpPr>
        <p:spPr bwMode="auto">
          <a:xfrm>
            <a:off x="7667625" y="3357563"/>
            <a:ext cx="1116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LCP</a:t>
            </a: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分组</a:t>
            </a:r>
          </a:p>
        </p:txBody>
      </p:sp>
      <p:graphicFrame>
        <p:nvGraphicFramePr>
          <p:cNvPr id="802938" name="Group 122"/>
          <p:cNvGraphicFramePr>
            <a:graphicFrameLocks noGrp="1"/>
          </p:cNvGraphicFramePr>
          <p:nvPr/>
        </p:nvGraphicFramePr>
        <p:xfrm>
          <a:off x="3348038" y="3284538"/>
          <a:ext cx="4248150" cy="592138"/>
        </p:xfrm>
        <a:graphic>
          <a:graphicData uri="http://schemas.openxmlformats.org/drawingml/2006/table">
            <a:tbl>
              <a:tblPr/>
              <a:tblGrid>
                <a:gridCol w="719137"/>
                <a:gridCol w="720725"/>
                <a:gridCol w="1152525"/>
                <a:gridCol w="1655763"/>
              </a:tblGrid>
              <a:tr h="5921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编码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标识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长度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LCP</a:t>
                      </a: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数据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802925" name="Text Box 109"/>
          <p:cNvSpPr txBox="1">
            <a:spLocks noChangeArrowheads="1"/>
          </p:cNvSpPr>
          <p:nvPr/>
        </p:nvSpPr>
        <p:spPr bwMode="auto">
          <a:xfrm>
            <a:off x="2627313" y="2852738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字节</a:t>
            </a:r>
          </a:p>
        </p:txBody>
      </p:sp>
      <p:sp>
        <p:nvSpPr>
          <p:cNvPr id="802926" name="Text Box 110"/>
          <p:cNvSpPr txBox="1">
            <a:spLocks noChangeArrowheads="1"/>
          </p:cNvSpPr>
          <p:nvPr/>
        </p:nvSpPr>
        <p:spPr bwMode="auto">
          <a:xfrm>
            <a:off x="3563938" y="2924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927" name="Text Box 111"/>
          <p:cNvSpPr txBox="1">
            <a:spLocks noChangeArrowheads="1"/>
          </p:cNvSpPr>
          <p:nvPr/>
        </p:nvSpPr>
        <p:spPr bwMode="auto">
          <a:xfrm>
            <a:off x="4284663" y="2924175"/>
            <a:ext cx="285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802928" name="Text Box 112"/>
          <p:cNvSpPr txBox="1">
            <a:spLocks noChangeArrowheads="1"/>
          </p:cNvSpPr>
          <p:nvPr/>
        </p:nvSpPr>
        <p:spPr bwMode="auto">
          <a:xfrm>
            <a:off x="5219700" y="2924175"/>
            <a:ext cx="328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802929" name="Text Box 113"/>
          <p:cNvSpPr txBox="1">
            <a:spLocks noChangeArrowheads="1"/>
          </p:cNvSpPr>
          <p:nvPr/>
        </p:nvSpPr>
        <p:spPr bwMode="auto">
          <a:xfrm>
            <a:off x="6443663" y="2924175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>
                <a:latin typeface="华文新魏" pitchFamily="2" charset="-122"/>
                <a:ea typeface="华文新魏" pitchFamily="2" charset="-122"/>
              </a:rPr>
              <a:t>可变</a:t>
            </a:r>
          </a:p>
        </p:txBody>
      </p:sp>
      <p:sp>
        <p:nvSpPr>
          <p:cNvPr id="802931" name="Freeform 115"/>
          <p:cNvSpPr>
            <a:spLocks/>
          </p:cNvSpPr>
          <p:nvPr/>
        </p:nvSpPr>
        <p:spPr bwMode="auto">
          <a:xfrm>
            <a:off x="3344863" y="3881438"/>
            <a:ext cx="4232275" cy="987425"/>
          </a:xfrm>
          <a:custGeom>
            <a:avLst/>
            <a:gdLst>
              <a:gd name="T0" fmla="*/ 453 w 2676"/>
              <a:gd name="T1" fmla="*/ 635 h 635"/>
              <a:gd name="T2" fmla="*/ 2268 w 2676"/>
              <a:gd name="T3" fmla="*/ 635 h 635"/>
              <a:gd name="T4" fmla="*/ 2676 w 2676"/>
              <a:gd name="T5" fmla="*/ 0 h 635"/>
              <a:gd name="T6" fmla="*/ 0 w 2676"/>
              <a:gd name="T7" fmla="*/ 0 h 635"/>
              <a:gd name="T8" fmla="*/ 453 w 2676"/>
              <a:gd name="T9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6" h="635">
                <a:moveTo>
                  <a:pt x="453" y="635"/>
                </a:moveTo>
                <a:lnTo>
                  <a:pt x="2268" y="635"/>
                </a:lnTo>
                <a:lnTo>
                  <a:pt x="2676" y="0"/>
                </a:lnTo>
                <a:lnTo>
                  <a:pt x="0" y="0"/>
                </a:lnTo>
                <a:lnTo>
                  <a:pt x="453" y="635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7110153" y="5483225"/>
            <a:ext cx="7328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000" dirty="0" smtClean="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>4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LCP</a:t>
            </a:r>
            <a:r>
              <a:rPr lang="zh-CN" altLang="en-US"/>
              <a:t>分组</a:t>
            </a:r>
            <a:endParaRPr lang="zh-CN" altLang="en-US" sz="3200"/>
          </a:p>
        </p:txBody>
      </p:sp>
      <p:sp>
        <p:nvSpPr>
          <p:cNvPr id="8069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06916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graphicFrame>
        <p:nvGraphicFramePr>
          <p:cNvPr id="807096" name="Group 18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475932"/>
              </p:ext>
            </p:extLst>
          </p:nvPr>
        </p:nvGraphicFramePr>
        <p:xfrm>
          <a:off x="809625" y="1773238"/>
          <a:ext cx="7872413" cy="4535493"/>
        </p:xfrm>
        <a:graphic>
          <a:graphicData uri="http://schemas.openxmlformats.org/drawingml/2006/table">
            <a:tbl>
              <a:tblPr/>
              <a:tblGrid>
                <a:gridCol w="668338"/>
                <a:gridCol w="1870075"/>
                <a:gridCol w="5334000"/>
              </a:tblGrid>
              <a:tr h="5016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Code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Packet Type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Description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01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Contains the list of proposed options and their values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02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Configure-ack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Accepts all options proposed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03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Configure-nak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Announces that some options are not acceptable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04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Announces that some options are not recognized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7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05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Terminate-request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Requests to shut down the line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06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Terminate-ack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Accepts the shut down 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07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Code-reject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Announces an unknown code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08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Protocol-reject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Announces an unknown protocol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09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Echo-request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 type of hello message to check if the other end is alive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988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0A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Echo-reply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The response to the echo-request message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0B</a:t>
                      </a:r>
                      <a:r>
                        <a:rPr kumimoji="1" lang="en-US" altLang="zh-CN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Discard-request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9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 request to discard the packet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违法编码法</a:t>
            </a:r>
          </a:p>
        </p:txBody>
      </p:sp>
      <p:sp>
        <p:nvSpPr>
          <p:cNvPr id="54579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数据成帧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5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FC0404"/>
                </a:solidFill>
              </a:rPr>
              <a:t>思想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/>
              <a:t>采用违法的编码来表示一帧的开始和结束。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FC0404"/>
                </a:solidFill>
              </a:rPr>
              <a:t>例子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/>
              <a:t>局域网</a:t>
            </a:r>
            <a:r>
              <a:rPr lang="en-US" altLang="zh-CN" sz="2400" dirty="0"/>
              <a:t>IEEE802</a:t>
            </a:r>
            <a:r>
              <a:rPr lang="zh-CN" altLang="en-US" sz="2400" dirty="0"/>
              <a:t>标准（</a:t>
            </a:r>
            <a:r>
              <a:rPr lang="zh-CN" altLang="en-US" sz="2400" dirty="0">
                <a:solidFill>
                  <a:srgbClr val="0000FF"/>
                </a:solidFill>
              </a:rPr>
              <a:t>曼彻斯特编码</a:t>
            </a:r>
            <a:r>
              <a:rPr lang="zh-CN" altLang="en-US" sz="2400" dirty="0"/>
              <a:t>：“高</a:t>
            </a:r>
            <a:r>
              <a:rPr lang="en-US" altLang="zh-CN" sz="2400" dirty="0"/>
              <a:t>-</a:t>
            </a:r>
            <a:r>
              <a:rPr lang="zh-CN" altLang="en-US" sz="2400" dirty="0"/>
              <a:t>低”电平对表示“</a:t>
            </a:r>
            <a:r>
              <a:rPr lang="en-US" altLang="zh-CN" sz="2400" dirty="0"/>
              <a:t>1”</a:t>
            </a:r>
            <a:r>
              <a:rPr lang="zh-CN" altLang="en-US" sz="2400" dirty="0"/>
              <a:t>，“低</a:t>
            </a:r>
            <a:r>
              <a:rPr lang="en-US" altLang="zh-CN" sz="2400" dirty="0"/>
              <a:t>-</a:t>
            </a:r>
            <a:r>
              <a:rPr lang="zh-CN" altLang="en-US" sz="2400" dirty="0"/>
              <a:t>高”电平对表示“</a:t>
            </a:r>
            <a:r>
              <a:rPr lang="en-US" altLang="zh-CN" sz="2400" dirty="0"/>
              <a:t>0”</a:t>
            </a:r>
            <a:r>
              <a:rPr lang="zh-CN" altLang="en-US" sz="2400" dirty="0"/>
              <a:t>，“高</a:t>
            </a:r>
            <a:r>
              <a:rPr lang="en-US" altLang="zh-CN" sz="2400" dirty="0"/>
              <a:t>-</a:t>
            </a:r>
            <a:r>
              <a:rPr lang="zh-CN" altLang="en-US" sz="2400" dirty="0"/>
              <a:t>高”和“低</a:t>
            </a:r>
            <a:r>
              <a:rPr lang="en-US" altLang="zh-CN" sz="2400" dirty="0"/>
              <a:t>-</a:t>
            </a:r>
            <a:r>
              <a:rPr lang="zh-CN" altLang="en-US" sz="2400" dirty="0"/>
              <a:t>低”电平对是非法的，可用来定界帧的开始和结束）。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FC0404"/>
                </a:solidFill>
              </a:rPr>
              <a:t>特点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/>
              <a:t>易实现数据的透明性传输，但只适用于采用冗余编码的特殊编码环境中。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通常的选项</a:t>
            </a:r>
            <a:endParaRPr lang="zh-CN" altLang="en-US" sz="3200"/>
          </a:p>
        </p:txBody>
      </p:sp>
      <p:sp>
        <p:nvSpPr>
          <p:cNvPr id="81510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15108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graphicFrame>
        <p:nvGraphicFramePr>
          <p:cNvPr id="815187" name="Group 83"/>
          <p:cNvGraphicFramePr>
            <a:graphicFrameLocks noGrp="1"/>
          </p:cNvGraphicFramePr>
          <p:nvPr>
            <p:ph idx="1"/>
          </p:nvPr>
        </p:nvGraphicFramePr>
        <p:xfrm>
          <a:off x="809625" y="1773238"/>
          <a:ext cx="7958138" cy="4464052"/>
        </p:xfrm>
        <a:graphic>
          <a:graphicData uri="http://schemas.openxmlformats.org/drawingml/2006/table">
            <a:tbl>
              <a:tblPr/>
              <a:tblGrid>
                <a:gridCol w="6067425"/>
                <a:gridCol w="1890713"/>
              </a:tblGrid>
              <a:tr h="10239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Option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175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Maximum receive unit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239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Authentication protocol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None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858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Protocol field compression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Off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1280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Address and control field compression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Off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认证协议</a:t>
            </a:r>
            <a:endParaRPr lang="zh-CN" altLang="en-US" baseline="-25000"/>
          </a:p>
        </p:txBody>
      </p:sp>
      <p:sp>
        <p:nvSpPr>
          <p:cNvPr id="78745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78746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492500" y="2924175"/>
            <a:ext cx="1962150" cy="1871663"/>
          </a:xfrm>
        </p:spPr>
        <p:txBody>
          <a:bodyPr/>
          <a:lstStyle/>
          <a:p>
            <a:r>
              <a:rPr lang="en-US" altLang="zh-CN">
                <a:hlinkClick r:id="rId6" action="ppaction://hlinksldjump"/>
              </a:rPr>
              <a:t>PAP</a:t>
            </a:r>
            <a:endParaRPr lang="en-US" altLang="zh-CN"/>
          </a:p>
          <a:p>
            <a:endParaRPr lang="en-US" altLang="zh-CN"/>
          </a:p>
          <a:p>
            <a:r>
              <a:rPr lang="en-US" altLang="zh-CN">
                <a:hlinkClick r:id="rId7" action="ppaction://hlinksldjump"/>
              </a:rPr>
              <a:t>CHAP</a:t>
            </a:r>
            <a:endParaRPr lang="en-US" altLang="zh-CN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PAP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en-US" altLang="zh-CN" sz="2800"/>
              <a:t>(</a:t>
            </a:r>
            <a:r>
              <a:rPr lang="en-US" altLang="en-US" sz="2800"/>
              <a:t>Password Authentication Protocol</a:t>
            </a:r>
            <a:r>
              <a:rPr lang="en-US" altLang="zh-CN" sz="2800"/>
              <a:t>)</a:t>
            </a:r>
            <a:endParaRPr lang="zh-CN" altLang="en-US" sz="2800"/>
          </a:p>
        </p:txBody>
      </p:sp>
      <p:sp>
        <p:nvSpPr>
          <p:cNvPr id="8110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认证协议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11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989138"/>
            <a:ext cx="7958138" cy="647700"/>
          </a:xfrm>
        </p:spPr>
        <p:txBody>
          <a:bodyPr/>
          <a:lstStyle/>
          <a:p>
            <a:r>
              <a:rPr lang="zh-CN" altLang="en-US" sz="2400">
                <a:solidFill>
                  <a:srgbClr val="FF0000"/>
                </a:solidFill>
              </a:rPr>
              <a:t>工作过程</a:t>
            </a:r>
            <a:r>
              <a:rPr lang="zh-CN" altLang="en-US" sz="2400"/>
              <a:t>：</a:t>
            </a:r>
          </a:p>
        </p:txBody>
      </p:sp>
      <p:pic>
        <p:nvPicPr>
          <p:cNvPr id="811013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24175"/>
            <a:ext cx="7705725" cy="240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101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PAP</a:t>
            </a:r>
            <a:r>
              <a:rPr lang="zh-CN" altLang="en-US"/>
              <a:t>分组</a:t>
            </a:r>
          </a:p>
        </p:txBody>
      </p:sp>
      <p:sp>
        <p:nvSpPr>
          <p:cNvPr id="8120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认证协议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812037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9625" y="1838325"/>
            <a:ext cx="7958138" cy="4333875"/>
          </a:xfrm>
          <a:noFill/>
          <a:ln/>
        </p:spPr>
      </p:pic>
      <p:sp>
        <p:nvSpPr>
          <p:cNvPr id="81203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5905500" cy="1008063"/>
          </a:xfrm>
        </p:spPr>
        <p:txBody>
          <a:bodyPr/>
          <a:lstStyle/>
          <a:p>
            <a:r>
              <a:rPr lang="en-US" altLang="zh-CN" b="1"/>
              <a:t>CHAP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en-US" altLang="zh-CN" sz="2000"/>
              <a:t>(</a:t>
            </a:r>
            <a:r>
              <a:rPr lang="en-US" altLang="en-US" sz="2000"/>
              <a:t>Challenge-Handshake Authentication Protocol</a:t>
            </a:r>
            <a:r>
              <a:rPr lang="en-US" altLang="zh-CN" sz="2000"/>
              <a:t>)</a:t>
            </a:r>
            <a:endParaRPr lang="zh-CN" altLang="en-US" sz="2000"/>
          </a:p>
        </p:txBody>
      </p:sp>
      <p:sp>
        <p:nvSpPr>
          <p:cNvPr id="81305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认证协议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13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576262"/>
          </a:xfrm>
        </p:spPr>
        <p:txBody>
          <a:bodyPr/>
          <a:lstStyle/>
          <a:p>
            <a:r>
              <a:rPr lang="zh-CN" altLang="en-US" sz="2400">
                <a:solidFill>
                  <a:srgbClr val="FF0000"/>
                </a:solidFill>
              </a:rPr>
              <a:t>工作过程</a:t>
            </a:r>
            <a:r>
              <a:rPr lang="zh-CN" altLang="en-US" sz="2400"/>
              <a:t>：</a:t>
            </a:r>
          </a:p>
        </p:txBody>
      </p:sp>
      <p:pic>
        <p:nvPicPr>
          <p:cNvPr id="813061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20938"/>
            <a:ext cx="7777162" cy="36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3062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CHAP</a:t>
            </a:r>
            <a:r>
              <a:rPr lang="zh-CN" altLang="en-US"/>
              <a:t>分组</a:t>
            </a:r>
          </a:p>
        </p:txBody>
      </p:sp>
      <p:sp>
        <p:nvSpPr>
          <p:cNvPr id="81408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认证协议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814085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628775"/>
            <a:ext cx="7377112" cy="503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4086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/>
              <a:t>NCP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en-US" altLang="zh-CN" sz="2800"/>
              <a:t>(</a:t>
            </a:r>
            <a:r>
              <a:rPr lang="en-US" altLang="en-US" sz="2800"/>
              <a:t>Network Control Protocol</a:t>
            </a:r>
            <a:r>
              <a:rPr lang="en-US" altLang="zh-CN" sz="2800"/>
              <a:t>)</a:t>
            </a:r>
            <a:endParaRPr lang="zh-CN" altLang="en-US" sz="2800"/>
          </a:p>
        </p:txBody>
      </p:sp>
      <p:sp>
        <p:nvSpPr>
          <p:cNvPr id="81715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171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作用</a:t>
            </a:r>
            <a:endParaRPr lang="zh-CN" altLang="en-US" dirty="0"/>
          </a:p>
          <a:p>
            <a:pPr lvl="1">
              <a:lnSpc>
                <a:spcPct val="115000"/>
              </a:lnSpc>
            </a:pPr>
            <a:r>
              <a:rPr lang="zh-CN" altLang="en-US" dirty="0"/>
              <a:t>用来建立两端网络层的连接，协商网络层的选项和传递网络层数据。</a:t>
            </a:r>
            <a:r>
              <a:rPr lang="en-US" altLang="zh-CN" dirty="0"/>
              <a:t>NCP</a:t>
            </a:r>
            <a:r>
              <a:rPr lang="zh-CN" altLang="en-US" dirty="0"/>
              <a:t>不是一个协议，而是一组协议，包括</a:t>
            </a:r>
            <a:r>
              <a:rPr lang="en-US" altLang="zh-CN" dirty="0"/>
              <a:t>IPCP</a:t>
            </a:r>
            <a:r>
              <a:rPr lang="zh-CN" altLang="en-US" dirty="0" smtClean="0"/>
              <a:t>、</a:t>
            </a:r>
            <a:r>
              <a:rPr lang="en-US" altLang="zh-CN" dirty="0" smtClean="0"/>
              <a:t>IPXCP</a:t>
            </a:r>
            <a:r>
              <a:rPr lang="zh-CN" altLang="en-US" dirty="0" smtClean="0"/>
              <a:t>等</a:t>
            </a:r>
            <a:r>
              <a:rPr lang="zh-CN" altLang="en-US" dirty="0"/>
              <a:t>。 </a:t>
            </a:r>
          </a:p>
          <a:p>
            <a:pPr>
              <a:lnSpc>
                <a:spcPct val="11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例子</a:t>
            </a:r>
          </a:p>
          <a:p>
            <a:pPr lvl="1">
              <a:lnSpc>
                <a:spcPct val="115000"/>
              </a:lnSpc>
            </a:pPr>
            <a:r>
              <a:rPr lang="en-US" altLang="zh-CN" dirty="0"/>
              <a:t>IPCP</a:t>
            </a:r>
            <a:r>
              <a:rPr lang="zh-CN" altLang="en-US" dirty="0"/>
              <a:t> </a:t>
            </a:r>
            <a:r>
              <a:rPr lang="en-US" altLang="zh-CN" dirty="0"/>
              <a:t>(Internet Protocol Control Protocol)</a:t>
            </a:r>
            <a:r>
              <a:rPr lang="zh-CN" altLang="en-US" dirty="0"/>
              <a:t>主要用来协商网络层选项，设置用户的</a:t>
            </a:r>
            <a:r>
              <a:rPr lang="en-US" altLang="zh-CN" dirty="0"/>
              <a:t>IP</a:t>
            </a:r>
            <a:r>
              <a:rPr lang="zh-CN" altLang="en-US" dirty="0"/>
              <a:t>地址。</a:t>
            </a:r>
          </a:p>
        </p:txBody>
      </p:sp>
      <p:sp>
        <p:nvSpPr>
          <p:cNvPr id="81715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/>
              <a:t>IPCP</a:t>
            </a:r>
            <a:r>
              <a:rPr lang="en-US" altLang="zh-CN" sz="4000"/>
              <a:t/>
            </a:r>
            <a:br>
              <a:rPr lang="en-US" altLang="zh-CN" sz="4000"/>
            </a:br>
            <a:r>
              <a:rPr lang="en-US" altLang="zh-CN" sz="2800"/>
              <a:t>(</a:t>
            </a:r>
            <a:r>
              <a:rPr lang="en-US" altLang="en-US" sz="2800"/>
              <a:t>Internet Protocol Control Protocol</a:t>
            </a:r>
            <a:r>
              <a:rPr lang="en-US" altLang="zh-CN" sz="2800"/>
              <a:t>)</a:t>
            </a:r>
            <a:endParaRPr lang="zh-CN" altLang="en-US" sz="2800"/>
          </a:p>
        </p:txBody>
      </p:sp>
      <p:sp>
        <p:nvSpPr>
          <p:cNvPr id="81817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数据链路层协议举例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en-US" altLang="zh-CN" sz="1200">
                <a:ea typeface="幼圆" pitchFamily="49" charset="-122"/>
                <a:hlinkClick r:id="rId5" action="ppaction://hlinksldjump"/>
              </a:rPr>
              <a:t>PPP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818182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pic>
        <p:nvPicPr>
          <p:cNvPr id="818183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76700"/>
            <a:ext cx="8172450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18255" name="Group 79"/>
          <p:cNvGraphicFramePr>
            <a:graphicFrameLocks noGrp="1"/>
          </p:cNvGraphicFramePr>
          <p:nvPr>
            <p:ph idx="1"/>
          </p:nvPr>
        </p:nvGraphicFramePr>
        <p:xfrm>
          <a:off x="1331913" y="1773238"/>
          <a:ext cx="3114675" cy="1950720"/>
        </p:xfrm>
        <a:graphic>
          <a:graphicData uri="http://schemas.openxmlformats.org/drawingml/2006/table">
            <a:tbl>
              <a:tblPr/>
              <a:tblGrid>
                <a:gridCol w="793750"/>
                <a:gridCol w="2320925"/>
              </a:tblGrid>
              <a:tr h="3000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Code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IPCP Packet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01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00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Configure-ack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03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Configure-nak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04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Configure-reject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8256" name="Group 80"/>
          <p:cNvGraphicFramePr>
            <a:graphicFrameLocks noGrp="1"/>
          </p:cNvGraphicFramePr>
          <p:nvPr/>
        </p:nvGraphicFramePr>
        <p:xfrm>
          <a:off x="5435600" y="1773238"/>
          <a:ext cx="3114675" cy="1554480"/>
        </p:xfrm>
        <a:graphic>
          <a:graphicData uri="http://schemas.openxmlformats.org/drawingml/2006/table">
            <a:tbl>
              <a:tblPr/>
              <a:tblGrid>
                <a:gridCol w="793750"/>
                <a:gridCol w="2320925"/>
              </a:tblGrid>
              <a:tr h="3000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Code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IPCP Packet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Terminate-request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Terminate-ack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07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Code-reject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992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1116013" y="260350"/>
          <a:ext cx="5641975" cy="633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072" name="Visio" r:id="rId4" imgW="4245864" imgH="4768215" progId="Visio.Drawing.11">
                  <p:embed/>
                </p:oleObj>
              </mc:Choice>
              <mc:Fallback>
                <p:oleObj name="Visio" r:id="rId4" imgW="4245864" imgH="4768215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60350"/>
                        <a:ext cx="5641975" cy="63357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  <a:ln w="285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7308850" y="908050"/>
            <a:ext cx="936625" cy="5256213"/>
          </a:xfrm>
          <a:noFill/>
        </p:spPr>
        <p:txBody>
          <a:bodyPr vert="eaVert"/>
          <a:lstStyle/>
          <a:p>
            <a:r>
              <a:rPr lang="en-US" altLang="zh-CN" b="1"/>
              <a:t>PPP</a:t>
            </a:r>
            <a:r>
              <a:rPr lang="zh-CN" altLang="en-US"/>
              <a:t>协议的工作过程</a:t>
            </a:r>
            <a:endParaRPr lang="zh-CN" altLang="en-US" baseline="-25000"/>
          </a:p>
        </p:txBody>
      </p: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  业</a:t>
            </a:r>
          </a:p>
        </p:txBody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32138" y="2565400"/>
            <a:ext cx="5418137" cy="2663825"/>
          </a:xfrm>
        </p:spPr>
        <p:txBody>
          <a:bodyPr/>
          <a:lstStyle/>
          <a:p>
            <a:pPr marL="1168400" indent="-1168400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dirty="0" smtClean="0"/>
              <a:t>P201  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24</a:t>
            </a:r>
            <a:r>
              <a:rPr lang="zh-CN" altLang="en-US" dirty="0" smtClean="0"/>
              <a:t>、</a:t>
            </a:r>
            <a:r>
              <a:rPr lang="en-US" altLang="zh-CN" smtClean="0"/>
              <a:t>30</a:t>
            </a:r>
            <a:r>
              <a:rPr lang="zh-CN" altLang="en-US" smtClean="0"/>
              <a:t>、</a:t>
            </a:r>
            <a:r>
              <a:rPr lang="en-US" altLang="zh-CN" dirty="0" smtClean="0"/>
              <a:t>33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35</a:t>
            </a:r>
            <a:r>
              <a:rPr lang="zh-CN" altLang="en-US" dirty="0" smtClean="0"/>
              <a:t>、</a:t>
            </a:r>
            <a:r>
              <a:rPr lang="en-US" altLang="zh-CN" dirty="0" smtClean="0"/>
              <a:t>44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49</a:t>
            </a:r>
            <a:endParaRPr lang="zh-CN" altLang="en-US" dirty="0"/>
          </a:p>
        </p:txBody>
      </p:sp>
      <p:pic>
        <p:nvPicPr>
          <p:cNvPr id="796676" name="Picture 4" descr="j02321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708275"/>
            <a:ext cx="2068512" cy="212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差错控制</a:t>
            </a:r>
          </a:p>
        </p:txBody>
      </p:sp>
      <p:sp>
        <p:nvSpPr>
          <p:cNvPr id="53555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35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目的</a:t>
            </a:r>
          </a:p>
          <a:p>
            <a:pPr lvl="1">
              <a:lnSpc>
                <a:spcPct val="125000"/>
              </a:lnSpc>
            </a:pPr>
            <a:r>
              <a:rPr lang="zh-CN" altLang="en-US"/>
              <a:t>在数据通信过程中能发现或纠正差错，将差错限制在尽可能小的允许范围内。</a:t>
            </a:r>
          </a:p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内容</a:t>
            </a:r>
          </a:p>
          <a:p>
            <a:pPr lvl="1">
              <a:lnSpc>
                <a:spcPct val="125000"/>
              </a:lnSpc>
            </a:pPr>
            <a:r>
              <a:rPr lang="zh-CN" altLang="en-US" dirty="0">
                <a:hlinkClick r:id="rId5" action="ppaction://hlinksldjump"/>
              </a:rPr>
              <a:t>传输差错类型</a:t>
            </a:r>
            <a:endParaRPr lang="zh-CN" altLang="en-US" dirty="0"/>
          </a:p>
          <a:p>
            <a:pPr lvl="1">
              <a:lnSpc>
                <a:spcPct val="125000"/>
              </a:lnSpc>
            </a:pPr>
            <a:r>
              <a:rPr lang="zh-CN" altLang="en-US" dirty="0">
                <a:hlinkClick r:id="rId6" action="ppaction://hlinksldjump"/>
              </a:rPr>
              <a:t>差错控制编码</a:t>
            </a:r>
            <a:endParaRPr lang="zh-CN" altLang="en-US" dirty="0"/>
          </a:p>
          <a:p>
            <a:pPr lvl="1">
              <a:lnSpc>
                <a:spcPct val="125000"/>
              </a:lnSpc>
            </a:pPr>
            <a:r>
              <a:rPr lang="zh-CN" altLang="en-US" dirty="0">
                <a:hlinkClick r:id="rId7" action="ppaction://hlinksldjump"/>
              </a:rPr>
              <a:t>差错控制方法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传输差错类型</a:t>
            </a:r>
          </a:p>
        </p:txBody>
      </p:sp>
      <p:sp>
        <p:nvSpPr>
          <p:cNvPr id="54989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498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r>
              <a:rPr lang="zh-CN" altLang="en-US" dirty="0">
                <a:solidFill>
                  <a:srgbClr val="FC0404"/>
                </a:solidFill>
              </a:rPr>
              <a:t>随机错</a:t>
            </a:r>
          </a:p>
          <a:p>
            <a:pPr lvl="1"/>
            <a:r>
              <a:rPr lang="zh-CN" altLang="en-US" dirty="0">
                <a:solidFill>
                  <a:schemeClr val="tx2"/>
                </a:solidFill>
              </a:rPr>
              <a:t>定义</a:t>
            </a:r>
            <a:r>
              <a:rPr lang="zh-CN" altLang="en-US" dirty="0"/>
              <a:t>：由</a:t>
            </a:r>
            <a:r>
              <a:rPr lang="zh-CN" altLang="en-US" dirty="0">
                <a:solidFill>
                  <a:srgbClr val="0000FF"/>
                </a:solidFill>
              </a:rPr>
              <a:t>随机噪声</a:t>
            </a:r>
            <a:r>
              <a:rPr lang="zh-CN" altLang="en-US" dirty="0"/>
              <a:t>引起的；</a:t>
            </a:r>
          </a:p>
          <a:p>
            <a:pPr lvl="1"/>
            <a:r>
              <a:rPr lang="zh-CN" altLang="en-US" dirty="0">
                <a:solidFill>
                  <a:schemeClr val="tx2"/>
                </a:solidFill>
              </a:rPr>
              <a:t>特点</a:t>
            </a:r>
            <a:r>
              <a:rPr lang="zh-CN" altLang="en-US" dirty="0"/>
              <a:t>：差错是</a:t>
            </a:r>
            <a:r>
              <a:rPr lang="zh-CN" altLang="en-US" dirty="0">
                <a:solidFill>
                  <a:srgbClr val="0000FF"/>
                </a:solidFill>
              </a:rPr>
              <a:t>孤立</a:t>
            </a:r>
            <a:r>
              <a:rPr lang="zh-CN" altLang="en-US" dirty="0"/>
              <a:t>的。此类错误在计算机网络中是</a:t>
            </a:r>
            <a:r>
              <a:rPr lang="zh-CN" altLang="en-US" dirty="0">
                <a:solidFill>
                  <a:srgbClr val="0000FF"/>
                </a:solidFill>
              </a:rPr>
              <a:t>个别</a:t>
            </a:r>
            <a:r>
              <a:rPr lang="zh-CN" altLang="en-US" dirty="0"/>
              <a:t>的。</a:t>
            </a:r>
          </a:p>
          <a:p>
            <a:r>
              <a:rPr lang="zh-CN" altLang="en-US" dirty="0">
                <a:solidFill>
                  <a:srgbClr val="FC0404"/>
                </a:solidFill>
              </a:rPr>
              <a:t>突发错</a:t>
            </a:r>
          </a:p>
          <a:p>
            <a:pPr lvl="1"/>
            <a:r>
              <a:rPr lang="zh-CN" altLang="en-US" dirty="0">
                <a:solidFill>
                  <a:schemeClr val="tx2"/>
                </a:solidFill>
              </a:rPr>
              <a:t>定义</a:t>
            </a:r>
            <a:r>
              <a:rPr lang="zh-CN" altLang="en-US" dirty="0"/>
              <a:t>：由</a:t>
            </a:r>
            <a:r>
              <a:rPr lang="zh-CN" altLang="en-US" dirty="0">
                <a:solidFill>
                  <a:srgbClr val="0000FF"/>
                </a:solidFill>
              </a:rPr>
              <a:t>冲击噪声</a:t>
            </a:r>
            <a:r>
              <a:rPr lang="zh-CN" altLang="en-US" dirty="0"/>
              <a:t>引起的；</a:t>
            </a:r>
          </a:p>
          <a:p>
            <a:pPr lvl="1"/>
            <a:r>
              <a:rPr lang="zh-CN" altLang="en-US" dirty="0">
                <a:solidFill>
                  <a:schemeClr val="tx2"/>
                </a:solidFill>
              </a:rPr>
              <a:t>特点</a:t>
            </a:r>
            <a:r>
              <a:rPr lang="zh-CN" altLang="en-US" dirty="0"/>
              <a:t>：差错呈</a:t>
            </a:r>
            <a:r>
              <a:rPr lang="zh-CN" altLang="en-US" dirty="0">
                <a:solidFill>
                  <a:srgbClr val="0000FF"/>
                </a:solidFill>
              </a:rPr>
              <a:t>突发</a:t>
            </a:r>
            <a:r>
              <a:rPr lang="zh-CN" altLang="en-US" dirty="0"/>
              <a:t>状，影响一批连续的</a:t>
            </a:r>
            <a:r>
              <a:rPr lang="en-US" altLang="zh-CN" dirty="0"/>
              <a:t>bit</a:t>
            </a:r>
            <a:r>
              <a:rPr lang="zh-CN" altLang="en-US" dirty="0"/>
              <a:t>（突发长度）。此类错误在计算机网络中是</a:t>
            </a:r>
            <a:r>
              <a:rPr lang="zh-CN" altLang="en-US" dirty="0">
                <a:solidFill>
                  <a:srgbClr val="0000FF"/>
                </a:solidFill>
              </a:rPr>
              <a:t>主要</a:t>
            </a:r>
            <a:r>
              <a:rPr lang="zh-CN" altLang="en-US" dirty="0"/>
              <a:t>的。</a:t>
            </a:r>
          </a:p>
        </p:txBody>
      </p:sp>
      <p:sp>
        <p:nvSpPr>
          <p:cNvPr id="54989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宋体" pitchFamily="2" charset="-122"/>
              </a:rPr>
              <a:t>数据链路层</a:t>
            </a:r>
            <a:endParaRPr lang="zh-CN" altLang="en-US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268538" y="2133600"/>
            <a:ext cx="4699000" cy="352901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>
                <a:hlinkClick r:id="rId3" action="ppaction://hlinksldjump"/>
              </a:rPr>
              <a:t>数据链路层设计问题 </a:t>
            </a:r>
            <a:endParaRPr lang="zh-CN" altLang="en-US" dirty="0"/>
          </a:p>
          <a:p>
            <a:pPr>
              <a:lnSpc>
                <a:spcPct val="200000"/>
              </a:lnSpc>
            </a:pPr>
            <a:r>
              <a:rPr lang="zh-CN" altLang="en-US" dirty="0">
                <a:hlinkClick r:id="rId4" action="ppaction://hlinksldjump"/>
              </a:rPr>
              <a:t>数据链路层协议</a:t>
            </a:r>
            <a:endParaRPr lang="zh-CN" altLang="en-US" dirty="0"/>
          </a:p>
          <a:p>
            <a:pPr>
              <a:lnSpc>
                <a:spcPct val="200000"/>
              </a:lnSpc>
            </a:pPr>
            <a:r>
              <a:rPr lang="zh-CN" altLang="en-US" dirty="0">
                <a:hlinkClick r:id="rId5" action="ppaction://hlinksldjump"/>
              </a:rPr>
              <a:t>数据链路层协议举例 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突发长度</a:t>
            </a:r>
          </a:p>
        </p:txBody>
      </p:sp>
      <p:sp>
        <p:nvSpPr>
          <p:cNvPr id="5509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088" y="5157788"/>
            <a:ext cx="7958137" cy="11525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/>
              <a:t>例如：一次电火花（冲击噪声）持续时间为</a:t>
            </a:r>
            <a:r>
              <a:rPr lang="en-US" altLang="zh-CN" sz="2400"/>
              <a:t>100ms</a:t>
            </a:r>
            <a:r>
              <a:rPr lang="zh-CN" altLang="en-US" sz="2400"/>
              <a:t>，但对于</a:t>
            </a:r>
            <a:r>
              <a:rPr lang="en-US" altLang="zh-CN" sz="2400"/>
              <a:t>4800bps</a:t>
            </a:r>
            <a:r>
              <a:rPr lang="zh-CN" altLang="en-US" sz="2400"/>
              <a:t>的信道，会造成连续</a:t>
            </a:r>
            <a:r>
              <a:rPr lang="en-US" altLang="zh-CN" sz="2400"/>
              <a:t>480bit</a:t>
            </a:r>
            <a:r>
              <a:rPr lang="zh-CN" altLang="en-US" sz="2400"/>
              <a:t>的数据差错。</a:t>
            </a:r>
          </a:p>
        </p:txBody>
      </p:sp>
      <p:pic>
        <p:nvPicPr>
          <p:cNvPr id="550917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6769100" cy="312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0919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差错控制编码</a:t>
            </a:r>
          </a:p>
        </p:txBody>
      </p:sp>
      <p:sp>
        <p:nvSpPr>
          <p:cNvPr id="55193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51941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16113"/>
            <a:ext cx="7993063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1942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编码分类</a:t>
            </a:r>
          </a:p>
        </p:txBody>
      </p:sp>
      <p:sp>
        <p:nvSpPr>
          <p:cNvPr id="55296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5296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FC0404"/>
                </a:solidFill>
              </a:rPr>
              <a:t>检错码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能自动</a:t>
            </a:r>
            <a:r>
              <a:rPr lang="zh-CN" altLang="en-US" dirty="0">
                <a:solidFill>
                  <a:srgbClr val="0000FF"/>
                </a:solidFill>
              </a:rPr>
              <a:t>发现</a:t>
            </a:r>
            <a:r>
              <a:rPr lang="zh-CN" altLang="en-US" dirty="0"/>
              <a:t>差错的编码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例：奇偶校验码</a:t>
            </a:r>
            <a:r>
              <a:rPr lang="zh-CN" altLang="en-US" dirty="0" smtClean="0"/>
              <a:t>、校验和、循环冗余码</a:t>
            </a:r>
            <a:r>
              <a:rPr lang="zh-CN" altLang="en-US" dirty="0"/>
              <a:t>等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FC0404"/>
                </a:solidFill>
              </a:rPr>
              <a:t>纠错码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不仅能</a:t>
            </a:r>
            <a:r>
              <a:rPr lang="zh-CN" altLang="en-US" dirty="0">
                <a:solidFill>
                  <a:srgbClr val="0000FF"/>
                </a:solidFill>
              </a:rPr>
              <a:t>发现</a:t>
            </a:r>
            <a:r>
              <a:rPr lang="zh-CN" altLang="en-US" dirty="0"/>
              <a:t>差错，而且能自动</a:t>
            </a:r>
            <a:r>
              <a:rPr lang="zh-CN" altLang="en-US" dirty="0">
                <a:solidFill>
                  <a:srgbClr val="0000FF"/>
                </a:solidFill>
              </a:rPr>
              <a:t>纠正</a:t>
            </a:r>
            <a:r>
              <a:rPr lang="zh-CN" altLang="en-US" dirty="0"/>
              <a:t>差错的编码</a:t>
            </a:r>
          </a:p>
          <a:p>
            <a:pPr lvl="1">
              <a:lnSpc>
                <a:spcPct val="120000"/>
              </a:lnSpc>
            </a:pPr>
            <a:r>
              <a:rPr lang="zh-CN" altLang="en-US" dirty="0"/>
              <a:t>例：海</a:t>
            </a:r>
            <a:r>
              <a:rPr lang="zh-CN" altLang="en-US" dirty="0" smtClean="0"/>
              <a:t>明码、二进制卷积码等 </a:t>
            </a:r>
            <a:endParaRPr lang="zh-CN" altLang="en-US" dirty="0"/>
          </a:p>
        </p:txBody>
      </p:sp>
      <p:sp>
        <p:nvSpPr>
          <p:cNvPr id="55296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编码效率</a:t>
            </a:r>
          </a:p>
        </p:txBody>
      </p:sp>
      <p:sp>
        <p:nvSpPr>
          <p:cNvPr id="5365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916113"/>
            <a:ext cx="7939087" cy="2232025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>
                <a:solidFill>
                  <a:srgbClr val="FC0404"/>
                </a:solidFill>
              </a:rPr>
              <a:t>       编码效率</a:t>
            </a:r>
            <a:r>
              <a:rPr lang="en-US" altLang="zh-CN" sz="2800"/>
              <a:t>R</a:t>
            </a:r>
            <a:r>
              <a:rPr lang="zh-CN" altLang="en-US" sz="2800"/>
              <a:t>是编码性能好坏衡量的一个重要参数，若</a:t>
            </a:r>
            <a:r>
              <a:rPr lang="zh-CN" altLang="en-US" sz="2800">
                <a:solidFill>
                  <a:srgbClr val="FC0404"/>
                </a:solidFill>
              </a:rPr>
              <a:t>码字</a:t>
            </a:r>
            <a:r>
              <a:rPr lang="zh-CN" altLang="en-US" sz="2800"/>
              <a:t>长</a:t>
            </a:r>
            <a:r>
              <a:rPr lang="en-US" altLang="zh-CN" sz="2800"/>
              <a:t>n</a:t>
            </a:r>
            <a:r>
              <a:rPr lang="zh-CN" altLang="en-US" sz="2800"/>
              <a:t>位，其中</a:t>
            </a:r>
            <a:r>
              <a:rPr lang="zh-CN" altLang="en-US" sz="2800">
                <a:solidFill>
                  <a:srgbClr val="FC0404"/>
                </a:solidFill>
              </a:rPr>
              <a:t>信息位</a:t>
            </a:r>
            <a:r>
              <a:rPr lang="zh-CN" altLang="en-US" sz="2800"/>
              <a:t>长</a:t>
            </a:r>
            <a:r>
              <a:rPr lang="en-US" altLang="zh-CN" sz="2800"/>
              <a:t>k</a:t>
            </a:r>
            <a:r>
              <a:rPr lang="zh-CN" altLang="en-US" sz="2800"/>
              <a:t>位，</a:t>
            </a:r>
            <a:r>
              <a:rPr lang="zh-CN" altLang="en-US" sz="2800">
                <a:solidFill>
                  <a:srgbClr val="FC0404"/>
                </a:solidFill>
              </a:rPr>
              <a:t>冗余位</a:t>
            </a:r>
            <a:r>
              <a:rPr lang="zh-CN" altLang="en-US" sz="2800"/>
              <a:t>长</a:t>
            </a:r>
            <a:r>
              <a:rPr lang="en-US" altLang="zh-CN" sz="2800"/>
              <a:t>r</a:t>
            </a:r>
            <a:r>
              <a:rPr lang="zh-CN" altLang="en-US" sz="2800"/>
              <a:t>位，则编码效率</a:t>
            </a:r>
            <a:r>
              <a:rPr lang="en-US" altLang="zh-CN" sz="2800"/>
              <a:t>R</a:t>
            </a:r>
            <a:r>
              <a:rPr lang="zh-CN" altLang="en-US" sz="2800"/>
              <a:t>为：</a:t>
            </a:r>
          </a:p>
        </p:txBody>
      </p:sp>
      <p:sp>
        <p:nvSpPr>
          <p:cNvPr id="536580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graphicFrame>
        <p:nvGraphicFramePr>
          <p:cNvPr id="536582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3419475" y="4437063"/>
          <a:ext cx="2735263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663" name="公式" r:id="rId4" imgW="901309" imgH="393529" progId="Equation.3">
                  <p:embed/>
                </p:oleObj>
              </mc:Choice>
              <mc:Fallback>
                <p:oleObj name="公式" r:id="rId4" imgW="901309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4437063"/>
                        <a:ext cx="2735263" cy="11938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8575">
                        <a:solidFill>
                          <a:srgbClr val="FC0404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6584" name="Text Box 8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6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8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常用差错控制编码</a:t>
            </a:r>
          </a:p>
        </p:txBody>
      </p:sp>
      <p:sp>
        <p:nvSpPr>
          <p:cNvPr id="564233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809625" y="1773238"/>
            <a:ext cx="3402335" cy="44640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C0404"/>
                </a:solidFill>
              </a:rPr>
              <a:t>检错码</a:t>
            </a:r>
            <a:r>
              <a:rPr lang="zh-CN" altLang="en-US" dirty="0"/>
              <a:t> </a:t>
            </a:r>
          </a:p>
          <a:p>
            <a:pPr lvl="1">
              <a:lnSpc>
                <a:spcPct val="150000"/>
              </a:lnSpc>
            </a:pPr>
            <a:r>
              <a:rPr lang="zh-CN" altLang="en-US" sz="3200" dirty="0" smtClean="0">
                <a:hlinkClick r:id="rId3" action="ppaction://hlinksldjump"/>
              </a:rPr>
              <a:t>奇偶校验码</a:t>
            </a:r>
            <a:endParaRPr lang="en-US" altLang="zh-CN" sz="3200" dirty="0" smtClean="0"/>
          </a:p>
          <a:p>
            <a:pPr lvl="1">
              <a:lnSpc>
                <a:spcPct val="150000"/>
              </a:lnSpc>
            </a:pPr>
            <a:r>
              <a:rPr lang="zh-CN" altLang="en-US" sz="3200" dirty="0"/>
              <a:t>校验和</a:t>
            </a:r>
          </a:p>
          <a:p>
            <a:pPr lvl="1">
              <a:lnSpc>
                <a:spcPct val="150000"/>
              </a:lnSpc>
            </a:pPr>
            <a:r>
              <a:rPr lang="zh-CN" altLang="en-US" sz="3200" dirty="0" smtClean="0">
                <a:hlinkClick r:id="rId4" action="ppaction://hlinksldjump"/>
              </a:rPr>
              <a:t>循环冗余码</a:t>
            </a:r>
            <a:endParaRPr lang="zh-CN" altLang="en-US" sz="3200" dirty="0"/>
          </a:p>
        </p:txBody>
      </p:sp>
      <p:sp>
        <p:nvSpPr>
          <p:cNvPr id="2" name="内容占位符 1"/>
          <p:cNvSpPr>
            <a:spLocks noGrp="1"/>
          </p:cNvSpPr>
          <p:nvPr>
            <p:ph sz="half" idx="2"/>
          </p:nvPr>
        </p:nvSpPr>
        <p:spPr>
          <a:xfrm>
            <a:off x="4283968" y="1773238"/>
            <a:ext cx="4483795" cy="44640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C0404"/>
                </a:solidFill>
              </a:rPr>
              <a:t>纠错码</a:t>
            </a:r>
            <a:r>
              <a:rPr lang="zh-CN" altLang="en-US" dirty="0"/>
              <a:t> </a:t>
            </a:r>
          </a:p>
          <a:p>
            <a:pPr lvl="1">
              <a:lnSpc>
                <a:spcPct val="150000"/>
              </a:lnSpc>
            </a:pPr>
            <a:r>
              <a:rPr lang="zh-CN" altLang="en-US" sz="3200" dirty="0">
                <a:hlinkClick r:id="rId5" action="ppaction://hlinksldjump"/>
              </a:rPr>
              <a:t>海</a:t>
            </a:r>
            <a:r>
              <a:rPr lang="zh-CN" altLang="en-US" sz="3200" dirty="0" smtClean="0">
                <a:hlinkClick r:id="rId5" action="ppaction://hlinksldjump"/>
              </a:rPr>
              <a:t>明码</a:t>
            </a:r>
            <a:endParaRPr lang="en-US" altLang="zh-CN" sz="3200" dirty="0" smtClean="0"/>
          </a:p>
          <a:p>
            <a:pPr lvl="1">
              <a:lnSpc>
                <a:spcPct val="150000"/>
              </a:lnSpc>
            </a:pPr>
            <a:r>
              <a:rPr lang="zh-CN" altLang="en-US" sz="3200" dirty="0" smtClean="0"/>
              <a:t>二进制卷积码</a:t>
            </a:r>
            <a:endParaRPr lang="en-US" altLang="zh-CN" sz="3200" dirty="0" smtClean="0"/>
          </a:p>
          <a:p>
            <a:pPr lvl="1">
              <a:lnSpc>
                <a:spcPct val="150000"/>
              </a:lnSpc>
            </a:pPr>
            <a:r>
              <a:rPr lang="zh-CN" altLang="en-US" sz="3200" dirty="0" smtClean="0"/>
              <a:t>里德所罗门码</a:t>
            </a:r>
            <a:endParaRPr lang="en-US" altLang="zh-CN" sz="3200" dirty="0" smtClean="0"/>
          </a:p>
          <a:p>
            <a:pPr lvl="1">
              <a:lnSpc>
                <a:spcPct val="150000"/>
              </a:lnSpc>
            </a:pPr>
            <a:r>
              <a:rPr lang="zh-CN" altLang="en-US" sz="3200" dirty="0"/>
              <a:t>低</a:t>
            </a:r>
            <a:r>
              <a:rPr lang="zh-CN" altLang="en-US" sz="3200" dirty="0" smtClean="0"/>
              <a:t>密度奇偶校验码</a:t>
            </a:r>
            <a:endParaRPr lang="zh-CN" altLang="en-US" sz="3200" dirty="0"/>
          </a:p>
        </p:txBody>
      </p:sp>
      <p:sp>
        <p:nvSpPr>
          <p:cNvPr id="564228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564230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6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8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奇偶校验码</a:t>
            </a:r>
          </a:p>
        </p:txBody>
      </p:sp>
      <p:sp>
        <p:nvSpPr>
          <p:cNvPr id="566276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566277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662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编码原理</a:t>
            </a:r>
          </a:p>
          <a:p>
            <a:pPr lvl="1">
              <a:lnSpc>
                <a:spcPct val="130000"/>
              </a:lnSpc>
            </a:pPr>
            <a:r>
              <a:rPr lang="zh-CN" altLang="en-US" dirty="0"/>
              <a:t>通过增加冗余位来使得码字中“</a:t>
            </a:r>
            <a:r>
              <a:rPr lang="en-US" altLang="zh-CN" dirty="0"/>
              <a:t>1”</a:t>
            </a:r>
            <a:r>
              <a:rPr lang="zh-CN" altLang="en-US" dirty="0"/>
              <a:t>的个数保持为</a:t>
            </a:r>
            <a:r>
              <a:rPr lang="zh-CN" altLang="en-US" dirty="0">
                <a:solidFill>
                  <a:srgbClr val="0000FF"/>
                </a:solidFill>
              </a:rPr>
              <a:t>奇数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0000FF"/>
                </a:solidFill>
              </a:rPr>
              <a:t>奇校验</a:t>
            </a:r>
            <a:r>
              <a:rPr lang="zh-CN" altLang="en-US" dirty="0"/>
              <a:t>）或</a:t>
            </a:r>
            <a:r>
              <a:rPr lang="zh-CN" altLang="en-US" dirty="0">
                <a:solidFill>
                  <a:srgbClr val="0000FF"/>
                </a:solidFill>
              </a:rPr>
              <a:t>偶数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0000FF"/>
                </a:solidFill>
              </a:rPr>
              <a:t>偶校验</a:t>
            </a:r>
            <a:r>
              <a:rPr lang="zh-CN" altLang="en-US" dirty="0"/>
              <a:t>）。例如，偶校验：</a:t>
            </a:r>
            <a:r>
              <a:rPr lang="en-US" altLang="zh-CN" dirty="0"/>
              <a:t>11010100</a:t>
            </a:r>
            <a:r>
              <a:rPr lang="en-US" altLang="zh-CN" dirty="0">
                <a:solidFill>
                  <a:srgbClr val="0000FF"/>
                </a:solidFill>
              </a:rPr>
              <a:t>0</a:t>
            </a:r>
            <a:r>
              <a:rPr lang="zh-CN" altLang="en-US" dirty="0"/>
              <a:t>、</a:t>
            </a:r>
            <a:r>
              <a:rPr lang="en-US" altLang="zh-CN" dirty="0"/>
              <a:t>01101101</a:t>
            </a:r>
            <a:r>
              <a:rPr lang="en-US" altLang="zh-CN" dirty="0">
                <a:solidFill>
                  <a:srgbClr val="0000FF"/>
                </a:solidFill>
              </a:rPr>
              <a:t>1</a:t>
            </a:r>
            <a:r>
              <a:rPr lang="zh-CN" altLang="en-US" dirty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检错能力</a:t>
            </a:r>
          </a:p>
          <a:p>
            <a:pPr lvl="1">
              <a:lnSpc>
                <a:spcPct val="130000"/>
              </a:lnSpc>
            </a:pPr>
            <a:r>
              <a:rPr lang="zh-CN" altLang="en-US" dirty="0"/>
              <a:t>能检测出所有单比特错，但突发错漏检率约为</a:t>
            </a:r>
            <a:r>
              <a:rPr lang="en-US" altLang="zh-CN" dirty="0"/>
              <a:t>50%</a:t>
            </a:r>
            <a:r>
              <a:rPr lang="zh-CN" altLang="en-US" dirty="0"/>
              <a:t>（只能检测出所有奇数个错）。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奇偶校验码 </a:t>
            </a:r>
            <a:r>
              <a:rPr lang="zh-CN" altLang="en-US" baseline="-25000"/>
              <a:t>偶校验</a:t>
            </a:r>
          </a:p>
        </p:txBody>
      </p:sp>
      <p:sp>
        <p:nvSpPr>
          <p:cNvPr id="567299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56730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67302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6754812" cy="471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二维奇偶校验码 </a:t>
            </a:r>
            <a:r>
              <a:rPr lang="zh-CN" altLang="en-US" baseline="-25000"/>
              <a:t>偶校验</a:t>
            </a:r>
          </a:p>
        </p:txBody>
      </p:sp>
      <p:sp>
        <p:nvSpPr>
          <p:cNvPr id="568323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56832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68326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7559675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二维奇偶校验码 </a:t>
            </a:r>
            <a:r>
              <a:rPr lang="zh-CN" altLang="en-US" baseline="-25000"/>
              <a:t>检错能力</a:t>
            </a:r>
          </a:p>
        </p:txBody>
      </p:sp>
      <p:sp>
        <p:nvSpPr>
          <p:cNvPr id="569347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56934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693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dirty="0"/>
              <a:t>           假设有</a:t>
            </a:r>
            <a:r>
              <a:rPr lang="en-US" altLang="zh-CN" dirty="0"/>
              <a:t>P</a:t>
            </a:r>
            <a:r>
              <a:rPr lang="zh-CN" altLang="en-US" dirty="0"/>
              <a:t>个</a:t>
            </a:r>
            <a:r>
              <a:rPr lang="en-US" altLang="zh-CN" dirty="0" err="1"/>
              <a:t>Qbit</a:t>
            </a:r>
            <a:r>
              <a:rPr lang="zh-CN" altLang="en-US" dirty="0"/>
              <a:t>信息形成二维奇偶校验码 ，则：</a:t>
            </a:r>
          </a:p>
          <a:p>
            <a:pPr>
              <a:lnSpc>
                <a:spcPct val="115000"/>
              </a:lnSpc>
            </a:pPr>
            <a:r>
              <a:rPr lang="zh-CN" altLang="en-US" dirty="0"/>
              <a:t>编码效率</a:t>
            </a:r>
            <a:r>
              <a:rPr lang="en-US" altLang="zh-CN" dirty="0"/>
              <a:t>R = PQ / (P+1)(Q+1)</a:t>
            </a:r>
            <a:r>
              <a:rPr lang="zh-CN" altLang="en-US" dirty="0"/>
              <a:t>；</a:t>
            </a:r>
          </a:p>
          <a:p>
            <a:pPr>
              <a:lnSpc>
                <a:spcPct val="115000"/>
              </a:lnSpc>
            </a:pPr>
            <a:r>
              <a:rPr lang="zh-CN" altLang="en-US" dirty="0"/>
              <a:t>能检出所有</a:t>
            </a:r>
            <a:r>
              <a:rPr lang="en-US" altLang="zh-CN" dirty="0"/>
              <a:t>3</a:t>
            </a:r>
            <a:r>
              <a:rPr lang="zh-CN" altLang="en-US" dirty="0"/>
              <a:t>位或</a:t>
            </a:r>
            <a:r>
              <a:rPr lang="en-US" altLang="zh-CN" dirty="0"/>
              <a:t>3</a:t>
            </a:r>
            <a:r>
              <a:rPr lang="zh-CN" altLang="en-US" dirty="0"/>
              <a:t>位以下的错误；</a:t>
            </a:r>
          </a:p>
          <a:p>
            <a:pPr>
              <a:lnSpc>
                <a:spcPct val="115000"/>
              </a:lnSpc>
            </a:pPr>
            <a:r>
              <a:rPr lang="zh-CN" altLang="en-US" dirty="0"/>
              <a:t>能检出所有奇数个错和很大一部分偶数个错；</a:t>
            </a:r>
          </a:p>
          <a:p>
            <a:pPr>
              <a:lnSpc>
                <a:spcPct val="115000"/>
              </a:lnSpc>
            </a:pPr>
            <a:r>
              <a:rPr lang="zh-CN" altLang="en-US" dirty="0"/>
              <a:t>对突发长度≤</a:t>
            </a:r>
            <a:r>
              <a:rPr lang="en-US" altLang="zh-CN" dirty="0"/>
              <a:t>Q+1</a:t>
            </a:r>
            <a:r>
              <a:rPr lang="zh-CN" altLang="en-US" dirty="0"/>
              <a:t>的突发错都能检出。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92" name="Rectangle 24"/>
          <p:cNvSpPr>
            <a:spLocks noChangeArrowheads="1"/>
          </p:cNvSpPr>
          <p:nvPr/>
        </p:nvSpPr>
        <p:spPr bwMode="auto">
          <a:xfrm>
            <a:off x="6300788" y="1773238"/>
            <a:ext cx="2519362" cy="2592387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/>
              <a:t>循环冗余码</a:t>
            </a:r>
            <a:br>
              <a:rPr lang="zh-CN" altLang="en-US"/>
            </a:b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CRC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570371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57037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7037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4581525"/>
            <a:ext cx="3919537" cy="1730375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</a:rPr>
              <a:t>接收端</a:t>
            </a:r>
          </a:p>
          <a:p>
            <a:pPr lvl="1">
              <a:lnSpc>
                <a:spcPct val="120000"/>
              </a:lnSpc>
            </a:pPr>
            <a:r>
              <a:rPr lang="zh-CN" altLang="en-US" sz="2000"/>
              <a:t>将收到的码字除以生成多项式，如果余数为</a:t>
            </a:r>
            <a:r>
              <a:rPr lang="en-US" altLang="zh-CN" sz="2000"/>
              <a:t>0</a:t>
            </a:r>
            <a:r>
              <a:rPr lang="zh-CN" altLang="en-US" sz="2000"/>
              <a:t>，则正确接收，否则拒绝接收。</a:t>
            </a:r>
          </a:p>
        </p:txBody>
      </p:sp>
      <p:sp>
        <p:nvSpPr>
          <p:cNvPr id="570375" name="Rectangle 7"/>
          <p:cNvSpPr>
            <a:spLocks noChangeArrowheads="1"/>
          </p:cNvSpPr>
          <p:nvPr/>
        </p:nvSpPr>
        <p:spPr bwMode="auto">
          <a:xfrm>
            <a:off x="4716463" y="4581525"/>
            <a:ext cx="4064000" cy="173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7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8"/>
              </a:buBlip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sz="16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sz="16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sz="16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sz="16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sz="16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</a:rPr>
              <a:t>发送端</a:t>
            </a:r>
          </a:p>
          <a:p>
            <a:pPr lvl="1"/>
            <a:r>
              <a:rPr lang="zh-CN" altLang="en-US" sz="2000">
                <a:latin typeface="+mn-lt"/>
                <a:ea typeface="+mn-ea"/>
              </a:rPr>
              <a:t>先在信息位后添加</a:t>
            </a:r>
            <a:r>
              <a:rPr lang="en-US" altLang="zh-CN" sz="2000">
                <a:latin typeface="+mn-lt"/>
                <a:ea typeface="+mn-ea"/>
              </a:rPr>
              <a:t>r</a:t>
            </a:r>
            <a:r>
              <a:rPr lang="zh-CN" altLang="en-US" sz="2000">
                <a:latin typeface="+mn-lt"/>
                <a:ea typeface="+mn-ea"/>
              </a:rPr>
              <a:t>个</a:t>
            </a:r>
            <a:r>
              <a:rPr lang="en-US" altLang="zh-CN" sz="2000">
                <a:latin typeface="+mn-lt"/>
                <a:ea typeface="+mn-ea"/>
              </a:rPr>
              <a:t>0</a:t>
            </a:r>
            <a:r>
              <a:rPr lang="zh-CN" altLang="en-US" sz="2000">
                <a:latin typeface="+mn-lt"/>
                <a:ea typeface="+mn-ea"/>
              </a:rPr>
              <a:t>，然后除以生成多项式，最后将得到的余数替代</a:t>
            </a:r>
            <a:r>
              <a:rPr lang="en-US" altLang="zh-CN" sz="2000">
                <a:latin typeface="+mn-lt"/>
                <a:ea typeface="+mn-ea"/>
              </a:rPr>
              <a:t>r</a:t>
            </a:r>
            <a:r>
              <a:rPr lang="zh-CN" altLang="en-US" sz="2000">
                <a:latin typeface="+mn-lt"/>
                <a:ea typeface="+mn-ea"/>
              </a:rPr>
              <a:t>个</a:t>
            </a:r>
            <a:r>
              <a:rPr lang="en-US" altLang="zh-CN" sz="2000">
                <a:latin typeface="+mn-lt"/>
                <a:ea typeface="+mn-ea"/>
              </a:rPr>
              <a:t>0</a:t>
            </a:r>
            <a:r>
              <a:rPr lang="zh-CN" altLang="en-US" sz="2000">
                <a:latin typeface="+mn-lt"/>
                <a:ea typeface="+mn-ea"/>
              </a:rPr>
              <a:t>形成码字进行传输。</a:t>
            </a:r>
          </a:p>
        </p:txBody>
      </p:sp>
      <p:grpSp>
        <p:nvGrpSpPr>
          <p:cNvPr id="570410" name="Group 42"/>
          <p:cNvGrpSpPr>
            <a:grpSpLocks/>
          </p:cNvGrpSpPr>
          <p:nvPr/>
        </p:nvGrpSpPr>
        <p:grpSpPr bwMode="auto">
          <a:xfrm>
            <a:off x="6445250" y="1773238"/>
            <a:ext cx="1474788" cy="898525"/>
            <a:chOff x="4060" y="1117"/>
            <a:chExt cx="929" cy="566"/>
          </a:xfrm>
        </p:grpSpPr>
        <p:sp>
          <p:nvSpPr>
            <p:cNvPr id="570377" name="Rectangle 9"/>
            <p:cNvSpPr>
              <a:spLocks noChangeArrowheads="1"/>
            </p:cNvSpPr>
            <p:nvPr/>
          </p:nvSpPr>
          <p:spPr bwMode="auto">
            <a:xfrm>
              <a:off x="4060" y="1479"/>
              <a:ext cx="929" cy="2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zh-CN" sz="1400" b="1"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  <p:sp>
          <p:nvSpPr>
            <p:cNvPr id="570379" name="Rectangle 11"/>
            <p:cNvSpPr>
              <a:spLocks noChangeArrowheads="1"/>
            </p:cNvSpPr>
            <p:nvPr/>
          </p:nvSpPr>
          <p:spPr bwMode="auto">
            <a:xfrm>
              <a:off x="4241" y="1117"/>
              <a:ext cx="60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600" b="1">
                  <a:latin typeface="Arial" charset="0"/>
                  <a:ea typeface="楷体_GB2312" pitchFamily="49" charset="-122"/>
                </a:rPr>
                <a:t>信息位</a:t>
              </a:r>
            </a:p>
            <a:p>
              <a:pPr algn="ctr"/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（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kbit</a:t>
              </a:r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）</a:t>
              </a:r>
            </a:p>
          </p:txBody>
        </p:sp>
      </p:grpSp>
      <p:grpSp>
        <p:nvGrpSpPr>
          <p:cNvPr id="570411" name="Group 43"/>
          <p:cNvGrpSpPr>
            <a:grpSpLocks/>
          </p:cNvGrpSpPr>
          <p:nvPr/>
        </p:nvGrpSpPr>
        <p:grpSpPr bwMode="auto">
          <a:xfrm>
            <a:off x="7812096" y="1773238"/>
            <a:ext cx="919163" cy="898525"/>
            <a:chOff x="4921" y="1117"/>
            <a:chExt cx="579" cy="566"/>
          </a:xfrm>
        </p:grpSpPr>
        <p:sp>
          <p:nvSpPr>
            <p:cNvPr id="570378" name="Rectangle 10"/>
            <p:cNvSpPr>
              <a:spLocks noChangeArrowheads="1"/>
            </p:cNvSpPr>
            <p:nvPr/>
          </p:nvSpPr>
          <p:spPr bwMode="auto">
            <a:xfrm>
              <a:off x="4967" y="1479"/>
              <a:ext cx="453" cy="20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kumimoji="0" lang="en-US" altLang="zh-CN" sz="1400" b="1">
                  <a:latin typeface="Arial" charset="0"/>
                  <a:ea typeface="楷体_GB2312" pitchFamily="49" charset="-122"/>
                </a:rPr>
                <a:t>00…0</a:t>
              </a:r>
              <a:endParaRPr lang="zh-CN" altLang="en-US" sz="1400" b="1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0380" name="Rectangle 12"/>
            <p:cNvSpPr>
              <a:spLocks noChangeArrowheads="1"/>
            </p:cNvSpPr>
            <p:nvPr/>
          </p:nvSpPr>
          <p:spPr bwMode="auto">
            <a:xfrm>
              <a:off x="4921" y="1117"/>
              <a:ext cx="57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r>
                <a:rPr lang="zh-CN" altLang="en-US" sz="1600" b="1">
                  <a:latin typeface="Arial" charset="0"/>
                  <a:ea typeface="楷体_GB2312" pitchFamily="49" charset="-122"/>
                </a:rPr>
                <a:t>冗余位</a:t>
              </a:r>
            </a:p>
            <a:p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（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rbit</a:t>
              </a:r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）</a:t>
              </a:r>
            </a:p>
          </p:txBody>
        </p:sp>
      </p:grpSp>
      <p:sp>
        <p:nvSpPr>
          <p:cNvPr id="570382" name="Rectangle 14"/>
          <p:cNvSpPr>
            <a:spLocks noChangeArrowheads="1"/>
          </p:cNvSpPr>
          <p:nvPr/>
        </p:nvSpPr>
        <p:spPr bwMode="auto">
          <a:xfrm>
            <a:off x="6948488" y="3933825"/>
            <a:ext cx="1079500" cy="3238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kumimoji="0" lang="en-US" altLang="zh-CN" sz="1400" b="1">
                <a:latin typeface="Arial" charset="0"/>
                <a:ea typeface="楷体_GB2312" pitchFamily="49" charset="-122"/>
              </a:rPr>
              <a:t>CRC</a:t>
            </a:r>
            <a:r>
              <a:rPr kumimoji="0" lang="zh-CN" altLang="en-US" sz="1400" b="1">
                <a:latin typeface="Arial" charset="0"/>
                <a:ea typeface="楷体_GB2312" pitchFamily="49" charset="-122"/>
              </a:rPr>
              <a:t>码</a:t>
            </a:r>
            <a:endParaRPr lang="zh-CN" altLang="en-US" sz="1400" b="1">
              <a:latin typeface="Arial" charset="0"/>
              <a:ea typeface="楷体_GB2312" pitchFamily="49" charset="-122"/>
            </a:endParaRPr>
          </a:p>
        </p:txBody>
      </p:sp>
      <p:grpSp>
        <p:nvGrpSpPr>
          <p:cNvPr id="570413" name="Group 45"/>
          <p:cNvGrpSpPr>
            <a:grpSpLocks/>
          </p:cNvGrpSpPr>
          <p:nvPr/>
        </p:nvGrpSpPr>
        <p:grpSpPr bwMode="auto">
          <a:xfrm>
            <a:off x="6948488" y="3141663"/>
            <a:ext cx="1878012" cy="336550"/>
            <a:chOff x="4377" y="1979"/>
            <a:chExt cx="1183" cy="212"/>
          </a:xfrm>
        </p:grpSpPr>
        <p:sp>
          <p:nvSpPr>
            <p:cNvPr id="570381" name="Rectangle 13"/>
            <p:cNvSpPr>
              <a:spLocks noChangeArrowheads="1"/>
            </p:cNvSpPr>
            <p:nvPr/>
          </p:nvSpPr>
          <p:spPr bwMode="auto">
            <a:xfrm>
              <a:off x="4377" y="1979"/>
              <a:ext cx="680" cy="204"/>
            </a:xfrm>
            <a:prstGeom prst="rect">
              <a:avLst/>
            </a:prstGeom>
            <a:solidFill>
              <a:srgbClr val="CC99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kumimoji="0" lang="zh-CN" altLang="en-US" sz="1400" b="1">
                  <a:latin typeface="Arial" charset="0"/>
                  <a:ea typeface="楷体_GB2312" pitchFamily="49" charset="-122"/>
                </a:rPr>
                <a:t>生成多项式</a:t>
              </a:r>
              <a:endParaRPr lang="zh-CN" altLang="en-US" sz="1400" b="1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0383" name="Rectangle 15"/>
            <p:cNvSpPr>
              <a:spLocks noChangeArrowheads="1"/>
            </p:cNvSpPr>
            <p:nvPr/>
          </p:nvSpPr>
          <p:spPr bwMode="auto">
            <a:xfrm>
              <a:off x="5057" y="1979"/>
              <a:ext cx="5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zh-CN" sz="1600" b="1">
                  <a:latin typeface="Arial" charset="0"/>
                  <a:ea typeface="楷体_GB2312" pitchFamily="49" charset="-122"/>
                </a:rPr>
                <a:t>r+1 bit</a:t>
              </a:r>
              <a:endParaRPr lang="zh-CN" altLang="en-US" sz="1600" b="1">
                <a:latin typeface="Arial" charset="0"/>
                <a:ea typeface="楷体_GB2312" pitchFamily="49" charset="-122"/>
              </a:endParaRPr>
            </a:p>
          </p:txBody>
        </p:sp>
      </p:grpSp>
      <p:sp>
        <p:nvSpPr>
          <p:cNvPr id="570387" name="AutoShape 19"/>
          <p:cNvSpPr>
            <a:spLocks noChangeArrowheads="1"/>
          </p:cNvSpPr>
          <p:nvPr/>
        </p:nvSpPr>
        <p:spPr bwMode="auto">
          <a:xfrm rot="5400000">
            <a:off x="7308851" y="2779712"/>
            <a:ext cx="431800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0388" name="AutoShape 20"/>
          <p:cNvSpPr>
            <a:spLocks noChangeArrowheads="1"/>
          </p:cNvSpPr>
          <p:nvPr/>
        </p:nvSpPr>
        <p:spPr bwMode="auto">
          <a:xfrm rot="5400000">
            <a:off x="7308851" y="3571875"/>
            <a:ext cx="431800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grpSp>
        <p:nvGrpSpPr>
          <p:cNvPr id="570414" name="Group 46"/>
          <p:cNvGrpSpPr>
            <a:grpSpLocks/>
          </p:cNvGrpSpPr>
          <p:nvPr/>
        </p:nvGrpSpPr>
        <p:grpSpPr bwMode="auto">
          <a:xfrm>
            <a:off x="3708400" y="2636838"/>
            <a:ext cx="2159000" cy="684212"/>
            <a:chOff x="2336" y="1661"/>
            <a:chExt cx="1360" cy="431"/>
          </a:xfrm>
        </p:grpSpPr>
        <p:sp>
          <p:nvSpPr>
            <p:cNvPr id="570389" name="Rectangle 21"/>
            <p:cNvSpPr>
              <a:spLocks noChangeArrowheads="1"/>
            </p:cNvSpPr>
            <p:nvPr/>
          </p:nvSpPr>
          <p:spPr bwMode="auto">
            <a:xfrm>
              <a:off x="2336" y="1888"/>
              <a:ext cx="929" cy="2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zh-CN" sz="1400" b="1"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  <p:sp>
          <p:nvSpPr>
            <p:cNvPr id="570390" name="Rectangle 22"/>
            <p:cNvSpPr>
              <a:spLocks noChangeArrowheads="1"/>
            </p:cNvSpPr>
            <p:nvPr/>
          </p:nvSpPr>
          <p:spPr bwMode="auto">
            <a:xfrm>
              <a:off x="3243" y="1888"/>
              <a:ext cx="453" cy="20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kumimoji="0" lang="en-US" altLang="zh-CN" sz="1400" b="1">
                  <a:latin typeface="Arial" charset="0"/>
                  <a:ea typeface="楷体_GB2312" pitchFamily="49" charset="-122"/>
                </a:rPr>
                <a:t>CRC</a:t>
              </a:r>
              <a:endParaRPr lang="zh-CN" altLang="en-US" sz="1400" b="1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0391" name="Rectangle 23"/>
            <p:cNvSpPr>
              <a:spLocks noChangeArrowheads="1"/>
            </p:cNvSpPr>
            <p:nvPr/>
          </p:nvSpPr>
          <p:spPr bwMode="auto">
            <a:xfrm>
              <a:off x="2608" y="1661"/>
              <a:ext cx="86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码字（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nbit</a:t>
              </a:r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）</a:t>
              </a:r>
            </a:p>
          </p:txBody>
        </p:sp>
      </p:grpSp>
      <p:sp>
        <p:nvSpPr>
          <p:cNvPr id="570393" name="Rectangle 25"/>
          <p:cNvSpPr>
            <a:spLocks noChangeArrowheads="1"/>
          </p:cNvSpPr>
          <p:nvPr/>
        </p:nvSpPr>
        <p:spPr bwMode="auto">
          <a:xfrm>
            <a:off x="7669213" y="269716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>
                <a:latin typeface="Arial" charset="0"/>
                <a:ea typeface="楷体_GB2312" pitchFamily="49" charset="-122"/>
              </a:rPr>
              <a:t>除以</a:t>
            </a:r>
          </a:p>
        </p:txBody>
      </p:sp>
      <p:sp>
        <p:nvSpPr>
          <p:cNvPr id="570394" name="Rectangle 26"/>
          <p:cNvSpPr>
            <a:spLocks noChangeArrowheads="1"/>
          </p:cNvSpPr>
          <p:nvPr/>
        </p:nvSpPr>
        <p:spPr bwMode="auto">
          <a:xfrm>
            <a:off x="7669213" y="350043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>
                <a:latin typeface="Arial" charset="0"/>
                <a:ea typeface="楷体_GB2312" pitchFamily="49" charset="-122"/>
              </a:rPr>
              <a:t>余数</a:t>
            </a:r>
          </a:p>
        </p:txBody>
      </p:sp>
      <p:sp>
        <p:nvSpPr>
          <p:cNvPr id="570395" name="Rectangle 27"/>
          <p:cNvSpPr>
            <a:spLocks noChangeArrowheads="1"/>
          </p:cNvSpPr>
          <p:nvPr/>
        </p:nvSpPr>
        <p:spPr bwMode="auto">
          <a:xfrm>
            <a:off x="755650" y="1773238"/>
            <a:ext cx="2520950" cy="2592387"/>
          </a:xfrm>
          <a:prstGeom prst="rect">
            <a:avLst/>
          </a:prstGeom>
          <a:solidFill>
            <a:srgbClr val="CCFFCC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0401" name="Rectangle 33"/>
          <p:cNvSpPr>
            <a:spLocks noChangeArrowheads="1"/>
          </p:cNvSpPr>
          <p:nvPr/>
        </p:nvSpPr>
        <p:spPr bwMode="auto">
          <a:xfrm>
            <a:off x="1187450" y="3933825"/>
            <a:ext cx="1512888" cy="3238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1400" b="1">
                <a:latin typeface="Arial" charset="0"/>
                <a:ea typeface="楷体_GB2312" pitchFamily="49" charset="-122"/>
              </a:rPr>
              <a:t>0</a:t>
            </a:r>
            <a:r>
              <a:rPr lang="zh-CN" altLang="en-US" sz="1400" b="1">
                <a:latin typeface="Arial" charset="0"/>
                <a:ea typeface="楷体_GB2312" pitchFamily="49" charset="-122"/>
              </a:rPr>
              <a:t>接受，非</a:t>
            </a:r>
            <a:r>
              <a:rPr lang="en-US" altLang="zh-CN" sz="1400" b="1">
                <a:latin typeface="Arial" charset="0"/>
                <a:ea typeface="楷体_GB2312" pitchFamily="49" charset="-122"/>
              </a:rPr>
              <a:t>0</a:t>
            </a:r>
            <a:r>
              <a:rPr lang="zh-CN" altLang="en-US" sz="1400" b="1">
                <a:latin typeface="Arial" charset="0"/>
                <a:ea typeface="楷体_GB2312" pitchFamily="49" charset="-122"/>
              </a:rPr>
              <a:t>拒收</a:t>
            </a:r>
          </a:p>
        </p:txBody>
      </p:sp>
      <p:grpSp>
        <p:nvGrpSpPr>
          <p:cNvPr id="570416" name="Group 48"/>
          <p:cNvGrpSpPr>
            <a:grpSpLocks/>
          </p:cNvGrpSpPr>
          <p:nvPr/>
        </p:nvGrpSpPr>
        <p:grpSpPr bwMode="auto">
          <a:xfrm>
            <a:off x="1403350" y="3141663"/>
            <a:ext cx="1879600" cy="336550"/>
            <a:chOff x="884" y="1979"/>
            <a:chExt cx="1184" cy="212"/>
          </a:xfrm>
        </p:grpSpPr>
        <p:sp>
          <p:nvSpPr>
            <p:cNvPr id="570400" name="Rectangle 32"/>
            <p:cNvSpPr>
              <a:spLocks noChangeArrowheads="1"/>
            </p:cNvSpPr>
            <p:nvPr/>
          </p:nvSpPr>
          <p:spPr bwMode="auto">
            <a:xfrm>
              <a:off x="884" y="1979"/>
              <a:ext cx="680" cy="204"/>
            </a:xfrm>
            <a:prstGeom prst="rect">
              <a:avLst/>
            </a:prstGeom>
            <a:solidFill>
              <a:srgbClr val="CC99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kumimoji="0" lang="zh-CN" altLang="en-US" sz="1400" b="1">
                  <a:latin typeface="Arial" charset="0"/>
                  <a:ea typeface="楷体_GB2312" pitchFamily="49" charset="-122"/>
                </a:rPr>
                <a:t>生成多项式</a:t>
              </a:r>
              <a:endParaRPr lang="zh-CN" altLang="en-US" sz="1400" b="1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0402" name="Rectangle 34"/>
            <p:cNvSpPr>
              <a:spLocks noChangeArrowheads="1"/>
            </p:cNvSpPr>
            <p:nvPr/>
          </p:nvSpPr>
          <p:spPr bwMode="auto">
            <a:xfrm>
              <a:off x="1565" y="1979"/>
              <a:ext cx="50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zh-CN" sz="1600" b="1">
                  <a:latin typeface="Arial" charset="0"/>
                  <a:ea typeface="楷体_GB2312" pitchFamily="49" charset="-122"/>
                </a:rPr>
                <a:t>r+1 bit</a:t>
              </a:r>
              <a:endParaRPr lang="zh-CN" altLang="en-US" sz="1600" b="1">
                <a:latin typeface="Arial" charset="0"/>
                <a:ea typeface="楷体_GB2312" pitchFamily="49" charset="-122"/>
              </a:endParaRPr>
            </a:p>
          </p:txBody>
        </p:sp>
      </p:grpSp>
      <p:sp>
        <p:nvSpPr>
          <p:cNvPr id="570403" name="AutoShape 35"/>
          <p:cNvSpPr>
            <a:spLocks noChangeArrowheads="1"/>
          </p:cNvSpPr>
          <p:nvPr/>
        </p:nvSpPr>
        <p:spPr bwMode="auto">
          <a:xfrm rot="5400000">
            <a:off x="1765301" y="2779712"/>
            <a:ext cx="431800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0404" name="AutoShape 36"/>
          <p:cNvSpPr>
            <a:spLocks noChangeArrowheads="1"/>
          </p:cNvSpPr>
          <p:nvPr/>
        </p:nvSpPr>
        <p:spPr bwMode="auto">
          <a:xfrm rot="5400000">
            <a:off x="1765301" y="3571875"/>
            <a:ext cx="431800" cy="2889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0405" name="Rectangle 37"/>
          <p:cNvSpPr>
            <a:spLocks noChangeArrowheads="1"/>
          </p:cNvSpPr>
          <p:nvPr/>
        </p:nvSpPr>
        <p:spPr bwMode="auto">
          <a:xfrm>
            <a:off x="2124075" y="2708275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>
                <a:latin typeface="Arial" charset="0"/>
                <a:ea typeface="楷体_GB2312" pitchFamily="49" charset="-122"/>
              </a:rPr>
              <a:t>除以</a:t>
            </a:r>
          </a:p>
        </p:txBody>
      </p:sp>
      <p:sp>
        <p:nvSpPr>
          <p:cNvPr id="570406" name="Rectangle 38"/>
          <p:cNvSpPr>
            <a:spLocks noChangeArrowheads="1"/>
          </p:cNvSpPr>
          <p:nvPr/>
        </p:nvSpPr>
        <p:spPr bwMode="auto">
          <a:xfrm>
            <a:off x="2125663" y="350043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>
                <a:latin typeface="Arial" charset="0"/>
                <a:ea typeface="楷体_GB2312" pitchFamily="49" charset="-122"/>
              </a:rPr>
              <a:t>余数</a:t>
            </a:r>
          </a:p>
        </p:txBody>
      </p:sp>
      <p:grpSp>
        <p:nvGrpSpPr>
          <p:cNvPr id="570415" name="Group 47"/>
          <p:cNvGrpSpPr>
            <a:grpSpLocks/>
          </p:cNvGrpSpPr>
          <p:nvPr/>
        </p:nvGrpSpPr>
        <p:grpSpPr bwMode="auto">
          <a:xfrm>
            <a:off x="901700" y="1989138"/>
            <a:ext cx="2159000" cy="682625"/>
            <a:chOff x="568" y="1253"/>
            <a:chExt cx="1360" cy="430"/>
          </a:xfrm>
        </p:grpSpPr>
        <p:sp>
          <p:nvSpPr>
            <p:cNvPr id="570396" name="Rectangle 28"/>
            <p:cNvSpPr>
              <a:spLocks noChangeArrowheads="1"/>
            </p:cNvSpPr>
            <p:nvPr/>
          </p:nvSpPr>
          <p:spPr bwMode="auto">
            <a:xfrm>
              <a:off x="568" y="1479"/>
              <a:ext cx="929" cy="20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n-US" altLang="zh-CN" sz="1400" b="1"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  <p:sp>
          <p:nvSpPr>
            <p:cNvPr id="570397" name="Rectangle 29"/>
            <p:cNvSpPr>
              <a:spLocks noChangeArrowheads="1"/>
            </p:cNvSpPr>
            <p:nvPr/>
          </p:nvSpPr>
          <p:spPr bwMode="auto">
            <a:xfrm>
              <a:off x="1475" y="1479"/>
              <a:ext cx="453" cy="20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kumimoji="0" lang="en-US" altLang="zh-CN" sz="1400" b="1">
                  <a:latin typeface="Arial" charset="0"/>
                  <a:ea typeface="楷体_GB2312" pitchFamily="49" charset="-122"/>
                </a:rPr>
                <a:t>CRC</a:t>
              </a:r>
              <a:endParaRPr lang="zh-CN" altLang="en-US" sz="1400" b="1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0407" name="Rectangle 39"/>
            <p:cNvSpPr>
              <a:spLocks noChangeArrowheads="1"/>
            </p:cNvSpPr>
            <p:nvPr/>
          </p:nvSpPr>
          <p:spPr bwMode="auto">
            <a:xfrm>
              <a:off x="839" y="1253"/>
              <a:ext cx="86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码字（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nbit</a:t>
              </a:r>
              <a:r>
                <a:rPr lang="zh-CN" altLang="en-US" sz="1600" b="1">
                  <a:latin typeface="Arial" charset="0"/>
                  <a:ea typeface="楷体_GB2312" pitchFamily="49" charset="-122"/>
                </a:rPr>
                <a:t>）</a:t>
              </a:r>
            </a:p>
          </p:txBody>
        </p:sp>
      </p:grpSp>
      <p:sp>
        <p:nvSpPr>
          <p:cNvPr id="570408" name="Line 40"/>
          <p:cNvSpPr>
            <a:spLocks noChangeShapeType="1"/>
          </p:cNvSpPr>
          <p:nvPr/>
        </p:nvSpPr>
        <p:spPr bwMode="auto">
          <a:xfrm flipH="1">
            <a:off x="5940425" y="3141663"/>
            <a:ext cx="2873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0409" name="Line 41"/>
          <p:cNvSpPr>
            <a:spLocks noChangeShapeType="1"/>
          </p:cNvSpPr>
          <p:nvPr/>
        </p:nvSpPr>
        <p:spPr bwMode="auto">
          <a:xfrm flipH="1">
            <a:off x="3348038" y="3141663"/>
            <a:ext cx="2873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70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7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7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7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0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70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7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7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7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7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7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7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7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7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7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70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382" grpId="0" animBg="1"/>
      <p:bldP spid="570387" grpId="0" animBg="1"/>
      <p:bldP spid="570388" grpId="0" animBg="1"/>
      <p:bldP spid="570393" grpId="0"/>
      <p:bldP spid="570394" grpId="0"/>
      <p:bldP spid="570401" grpId="0" animBg="1"/>
      <p:bldP spid="570403" grpId="0" animBg="1"/>
      <p:bldP spid="570404" grpId="0" animBg="1"/>
      <p:bldP spid="570405" grpId="0"/>
      <p:bldP spid="570406" grpId="0"/>
      <p:bldP spid="570408" grpId="0" animBg="1"/>
      <p:bldP spid="5704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一些术语</a:t>
            </a:r>
          </a:p>
        </p:txBody>
      </p:sp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400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3762375" cy="467995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节点</a:t>
            </a:r>
            <a:r>
              <a:rPr lang="en-US" altLang="zh-CN" sz="2800" dirty="0"/>
              <a:t>:</a:t>
            </a:r>
            <a:r>
              <a:rPr lang="zh-CN" altLang="en-US" sz="2800" dirty="0">
                <a:solidFill>
                  <a:srgbClr val="0000FF"/>
                </a:solidFill>
              </a:rPr>
              <a:t>主机</a:t>
            </a:r>
            <a:r>
              <a:rPr lang="zh-CN" altLang="en-US" sz="2800" dirty="0"/>
              <a:t>、</a:t>
            </a:r>
            <a:r>
              <a:rPr lang="zh-CN" altLang="en-US" sz="2800" dirty="0">
                <a:solidFill>
                  <a:srgbClr val="0000FF"/>
                </a:solidFill>
              </a:rPr>
              <a:t>路由器</a:t>
            </a:r>
          </a:p>
          <a:p>
            <a:pPr>
              <a:lnSpc>
                <a:spcPct val="10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链路</a:t>
            </a:r>
            <a:r>
              <a:rPr lang="en-US" altLang="zh-CN" sz="2800" dirty="0"/>
              <a:t>:</a:t>
            </a:r>
            <a:r>
              <a:rPr lang="zh-CN" altLang="en-US" sz="2800" dirty="0"/>
              <a:t>通信</a:t>
            </a:r>
            <a:r>
              <a:rPr lang="zh-CN" altLang="en-US" sz="2800" dirty="0" smtClean="0"/>
              <a:t>路径</a:t>
            </a:r>
            <a:r>
              <a:rPr lang="zh-CN" altLang="en-US" sz="2800" dirty="0"/>
              <a:t>中</a:t>
            </a:r>
            <a:r>
              <a:rPr lang="zh-CN" altLang="en-US" sz="2800" dirty="0" smtClean="0"/>
              <a:t>的</a:t>
            </a:r>
            <a:r>
              <a:rPr lang="zh-CN" altLang="en-US" sz="2800" dirty="0"/>
              <a:t>相邻节点的路径：</a:t>
            </a:r>
          </a:p>
          <a:p>
            <a:pPr lvl="1">
              <a:lnSpc>
                <a:spcPct val="105000"/>
              </a:lnSpc>
            </a:pPr>
            <a:r>
              <a:rPr lang="zh-CN" altLang="en-US" dirty="0">
                <a:solidFill>
                  <a:srgbClr val="0000FF"/>
                </a:solidFill>
              </a:rPr>
              <a:t>有线链路</a:t>
            </a:r>
          </a:p>
          <a:p>
            <a:pPr lvl="1">
              <a:lnSpc>
                <a:spcPct val="105000"/>
              </a:lnSpc>
            </a:pPr>
            <a:r>
              <a:rPr lang="zh-CN" altLang="en-US" dirty="0">
                <a:solidFill>
                  <a:srgbClr val="0000FF"/>
                </a:solidFill>
              </a:rPr>
              <a:t>无线链路</a:t>
            </a:r>
          </a:p>
          <a:p>
            <a:pPr lvl="1">
              <a:lnSpc>
                <a:spcPct val="105000"/>
              </a:lnSpc>
            </a:pPr>
            <a:r>
              <a:rPr lang="zh-CN" altLang="en-US" dirty="0">
                <a:solidFill>
                  <a:srgbClr val="0000FF"/>
                </a:solidFill>
              </a:rPr>
              <a:t>局域网</a:t>
            </a:r>
          </a:p>
          <a:p>
            <a:pPr>
              <a:lnSpc>
                <a:spcPct val="105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帧</a:t>
            </a:r>
            <a:r>
              <a:rPr lang="en-US" altLang="zh-CN" sz="2800" dirty="0"/>
              <a:t>:</a:t>
            </a:r>
            <a:r>
              <a:rPr lang="zh-CN" altLang="en-US" sz="2800" dirty="0"/>
              <a:t>第二层的</a:t>
            </a:r>
            <a:r>
              <a:rPr lang="zh-CN" altLang="en-US" sz="2800" dirty="0">
                <a:solidFill>
                  <a:srgbClr val="0000FF"/>
                </a:solidFill>
              </a:rPr>
              <a:t>数据传输单元</a:t>
            </a:r>
            <a:r>
              <a:rPr lang="zh-CN" altLang="en-US" sz="2800" dirty="0"/>
              <a:t>，用于封装高层数据。</a:t>
            </a:r>
          </a:p>
        </p:txBody>
      </p:sp>
      <p:sp>
        <p:nvSpPr>
          <p:cNvPr id="400390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400392" name="Freeform 8"/>
          <p:cNvSpPr>
            <a:spLocks/>
          </p:cNvSpPr>
          <p:nvPr/>
        </p:nvSpPr>
        <p:spPr bwMode="auto">
          <a:xfrm>
            <a:off x="6853238" y="2090738"/>
            <a:ext cx="2046287" cy="2049462"/>
          </a:xfrm>
          <a:custGeom>
            <a:avLst/>
            <a:gdLst>
              <a:gd name="T0" fmla="*/ 239 w 1292"/>
              <a:gd name="T1" fmla="*/ 7 h 1255"/>
              <a:gd name="T2" fmla="*/ 35 w 1292"/>
              <a:gd name="T3" fmla="*/ 157 h 1255"/>
              <a:gd name="T4" fmla="*/ 29 w 1292"/>
              <a:gd name="T5" fmla="*/ 523 h 1255"/>
              <a:gd name="T6" fmla="*/ 53 w 1292"/>
              <a:gd name="T7" fmla="*/ 829 h 1255"/>
              <a:gd name="T8" fmla="*/ 245 w 1292"/>
              <a:gd name="T9" fmla="*/ 871 h 1255"/>
              <a:gd name="T10" fmla="*/ 647 w 1292"/>
              <a:gd name="T11" fmla="*/ 1129 h 1255"/>
              <a:gd name="T12" fmla="*/ 995 w 1292"/>
              <a:gd name="T13" fmla="*/ 1237 h 1255"/>
              <a:gd name="T14" fmla="*/ 1199 w 1292"/>
              <a:gd name="T15" fmla="*/ 1021 h 1255"/>
              <a:gd name="T16" fmla="*/ 1271 w 1292"/>
              <a:gd name="T17" fmla="*/ 445 h 1255"/>
              <a:gd name="T18" fmla="*/ 1205 w 1292"/>
              <a:gd name="T19" fmla="*/ 211 h 1255"/>
              <a:gd name="T20" fmla="*/ 749 w 1292"/>
              <a:gd name="T21" fmla="*/ 115 h 1255"/>
              <a:gd name="T22" fmla="*/ 239 w 1292"/>
              <a:gd name="T23" fmla="*/ 7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92" h="1255">
                <a:moveTo>
                  <a:pt x="239" y="7"/>
                </a:moveTo>
                <a:cubicBezTo>
                  <a:pt x="120" y="14"/>
                  <a:pt x="70" y="71"/>
                  <a:pt x="35" y="157"/>
                </a:cubicBezTo>
                <a:cubicBezTo>
                  <a:pt x="0" y="243"/>
                  <a:pt x="26" y="411"/>
                  <a:pt x="29" y="523"/>
                </a:cubicBezTo>
                <a:cubicBezTo>
                  <a:pt x="32" y="635"/>
                  <a:pt x="17" y="771"/>
                  <a:pt x="53" y="829"/>
                </a:cubicBezTo>
                <a:cubicBezTo>
                  <a:pt x="89" y="887"/>
                  <a:pt x="146" y="821"/>
                  <a:pt x="245" y="871"/>
                </a:cubicBezTo>
                <a:cubicBezTo>
                  <a:pt x="344" y="921"/>
                  <a:pt x="522" y="1068"/>
                  <a:pt x="647" y="1129"/>
                </a:cubicBezTo>
                <a:cubicBezTo>
                  <a:pt x="772" y="1190"/>
                  <a:pt x="903" y="1255"/>
                  <a:pt x="995" y="1237"/>
                </a:cubicBezTo>
                <a:cubicBezTo>
                  <a:pt x="1087" y="1219"/>
                  <a:pt x="1153" y="1153"/>
                  <a:pt x="1199" y="1021"/>
                </a:cubicBezTo>
                <a:cubicBezTo>
                  <a:pt x="1245" y="889"/>
                  <a:pt x="1270" y="580"/>
                  <a:pt x="1271" y="445"/>
                </a:cubicBezTo>
                <a:cubicBezTo>
                  <a:pt x="1272" y="310"/>
                  <a:pt x="1292" y="266"/>
                  <a:pt x="1205" y="211"/>
                </a:cubicBezTo>
                <a:cubicBezTo>
                  <a:pt x="1118" y="156"/>
                  <a:pt x="908" y="150"/>
                  <a:pt x="749" y="115"/>
                </a:cubicBezTo>
                <a:cubicBezTo>
                  <a:pt x="590" y="80"/>
                  <a:pt x="358" y="0"/>
                  <a:pt x="239" y="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393" name="Freeform 9"/>
          <p:cNvSpPr>
            <a:spLocks/>
          </p:cNvSpPr>
          <p:nvPr/>
        </p:nvSpPr>
        <p:spPr bwMode="auto">
          <a:xfrm>
            <a:off x="4716463" y="1916113"/>
            <a:ext cx="2122487" cy="1943100"/>
          </a:xfrm>
          <a:custGeom>
            <a:avLst/>
            <a:gdLst>
              <a:gd name="T0" fmla="*/ 550 w 1340"/>
              <a:gd name="T1" fmla="*/ 42 h 1191"/>
              <a:gd name="T2" fmla="*/ 82 w 1340"/>
              <a:gd name="T3" fmla="*/ 60 h 1191"/>
              <a:gd name="T4" fmla="*/ 58 w 1340"/>
              <a:gd name="T5" fmla="*/ 402 h 1191"/>
              <a:gd name="T6" fmla="*/ 28 w 1340"/>
              <a:gd name="T7" fmla="*/ 720 h 1191"/>
              <a:gd name="T8" fmla="*/ 112 w 1340"/>
              <a:gd name="T9" fmla="*/ 870 h 1191"/>
              <a:gd name="T10" fmla="*/ 538 w 1340"/>
              <a:gd name="T11" fmla="*/ 876 h 1191"/>
              <a:gd name="T12" fmla="*/ 640 w 1340"/>
              <a:gd name="T13" fmla="*/ 1128 h 1191"/>
              <a:gd name="T14" fmla="*/ 1234 w 1340"/>
              <a:gd name="T15" fmla="*/ 1098 h 1191"/>
              <a:gd name="T16" fmla="*/ 1276 w 1340"/>
              <a:gd name="T17" fmla="*/ 570 h 1191"/>
              <a:gd name="T18" fmla="*/ 1204 w 1340"/>
              <a:gd name="T19" fmla="*/ 342 h 1191"/>
              <a:gd name="T20" fmla="*/ 760 w 1340"/>
              <a:gd name="T21" fmla="*/ 288 h 1191"/>
              <a:gd name="T22" fmla="*/ 550 w 1340"/>
              <a:gd name="T23" fmla="*/ 42 h 1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0" h="1191">
                <a:moveTo>
                  <a:pt x="550" y="42"/>
                </a:moveTo>
                <a:cubicBezTo>
                  <a:pt x="437" y="4"/>
                  <a:pt x="164" y="0"/>
                  <a:pt x="82" y="60"/>
                </a:cubicBezTo>
                <a:cubicBezTo>
                  <a:pt x="0" y="120"/>
                  <a:pt x="67" y="292"/>
                  <a:pt x="58" y="402"/>
                </a:cubicBezTo>
                <a:cubicBezTo>
                  <a:pt x="49" y="512"/>
                  <a:pt x="19" y="642"/>
                  <a:pt x="28" y="720"/>
                </a:cubicBezTo>
                <a:cubicBezTo>
                  <a:pt x="37" y="798"/>
                  <a:pt x="27" y="844"/>
                  <a:pt x="112" y="870"/>
                </a:cubicBezTo>
                <a:cubicBezTo>
                  <a:pt x="197" y="896"/>
                  <a:pt x="450" y="833"/>
                  <a:pt x="538" y="876"/>
                </a:cubicBezTo>
                <a:cubicBezTo>
                  <a:pt x="626" y="919"/>
                  <a:pt x="524" y="1091"/>
                  <a:pt x="640" y="1128"/>
                </a:cubicBezTo>
                <a:cubicBezTo>
                  <a:pt x="756" y="1165"/>
                  <a:pt x="1128" y="1191"/>
                  <a:pt x="1234" y="1098"/>
                </a:cubicBezTo>
                <a:cubicBezTo>
                  <a:pt x="1340" y="1005"/>
                  <a:pt x="1281" y="696"/>
                  <a:pt x="1276" y="570"/>
                </a:cubicBezTo>
                <a:cubicBezTo>
                  <a:pt x="1271" y="444"/>
                  <a:pt x="1290" y="389"/>
                  <a:pt x="1204" y="342"/>
                </a:cubicBezTo>
                <a:cubicBezTo>
                  <a:pt x="1118" y="295"/>
                  <a:pt x="868" y="338"/>
                  <a:pt x="760" y="288"/>
                </a:cubicBezTo>
                <a:cubicBezTo>
                  <a:pt x="652" y="238"/>
                  <a:pt x="663" y="80"/>
                  <a:pt x="550" y="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394" name="Freeform 10"/>
          <p:cNvSpPr>
            <a:spLocks/>
          </p:cNvSpPr>
          <p:nvPr/>
        </p:nvSpPr>
        <p:spPr bwMode="auto">
          <a:xfrm>
            <a:off x="5135563" y="3690938"/>
            <a:ext cx="3382962" cy="2714625"/>
          </a:xfrm>
          <a:custGeom>
            <a:avLst/>
            <a:gdLst>
              <a:gd name="T0" fmla="*/ 27 w 2135"/>
              <a:gd name="T1" fmla="*/ 652 h 1662"/>
              <a:gd name="T2" fmla="*/ 105 w 2135"/>
              <a:gd name="T3" fmla="*/ 76 h 1662"/>
              <a:gd name="T4" fmla="*/ 657 w 2135"/>
              <a:gd name="T5" fmla="*/ 196 h 1662"/>
              <a:gd name="T6" fmla="*/ 1209 w 2135"/>
              <a:gd name="T7" fmla="*/ 100 h 1662"/>
              <a:gd name="T8" fmla="*/ 2001 w 2135"/>
              <a:gd name="T9" fmla="*/ 406 h 1662"/>
              <a:gd name="T10" fmla="*/ 2013 w 2135"/>
              <a:gd name="T11" fmla="*/ 1144 h 1662"/>
              <a:gd name="T12" fmla="*/ 1581 w 2135"/>
              <a:gd name="T13" fmla="*/ 1600 h 1662"/>
              <a:gd name="T14" fmla="*/ 813 w 2135"/>
              <a:gd name="T15" fmla="*/ 1516 h 1662"/>
              <a:gd name="T16" fmla="*/ 501 w 2135"/>
              <a:gd name="T17" fmla="*/ 1270 h 1662"/>
              <a:gd name="T18" fmla="*/ 183 w 2135"/>
              <a:gd name="T19" fmla="*/ 1066 h 1662"/>
              <a:gd name="T20" fmla="*/ 27 w 2135"/>
              <a:gd name="T21" fmla="*/ 652 h 1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35" h="1662">
                <a:moveTo>
                  <a:pt x="27" y="652"/>
                </a:moveTo>
                <a:cubicBezTo>
                  <a:pt x="14" y="487"/>
                  <a:pt x="0" y="152"/>
                  <a:pt x="105" y="76"/>
                </a:cubicBezTo>
                <a:cubicBezTo>
                  <a:pt x="210" y="0"/>
                  <a:pt x="473" y="192"/>
                  <a:pt x="657" y="196"/>
                </a:cubicBezTo>
                <a:cubicBezTo>
                  <a:pt x="841" y="200"/>
                  <a:pt x="985" y="65"/>
                  <a:pt x="1209" y="100"/>
                </a:cubicBezTo>
                <a:cubicBezTo>
                  <a:pt x="1433" y="135"/>
                  <a:pt x="1867" y="232"/>
                  <a:pt x="2001" y="406"/>
                </a:cubicBezTo>
                <a:cubicBezTo>
                  <a:pt x="2135" y="580"/>
                  <a:pt x="2083" y="945"/>
                  <a:pt x="2013" y="1144"/>
                </a:cubicBezTo>
                <a:cubicBezTo>
                  <a:pt x="1943" y="1343"/>
                  <a:pt x="1781" y="1538"/>
                  <a:pt x="1581" y="1600"/>
                </a:cubicBezTo>
                <a:cubicBezTo>
                  <a:pt x="1381" y="1662"/>
                  <a:pt x="993" y="1571"/>
                  <a:pt x="813" y="1516"/>
                </a:cubicBezTo>
                <a:cubicBezTo>
                  <a:pt x="633" y="1461"/>
                  <a:pt x="606" y="1345"/>
                  <a:pt x="501" y="1270"/>
                </a:cubicBezTo>
                <a:cubicBezTo>
                  <a:pt x="396" y="1195"/>
                  <a:pt x="262" y="1169"/>
                  <a:pt x="183" y="1066"/>
                </a:cubicBezTo>
                <a:cubicBezTo>
                  <a:pt x="104" y="963"/>
                  <a:pt x="25" y="819"/>
                  <a:pt x="27" y="65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395" name="Group 11"/>
          <p:cNvGrpSpPr>
            <a:grpSpLocks/>
          </p:cNvGrpSpPr>
          <p:nvPr/>
        </p:nvGrpSpPr>
        <p:grpSpPr bwMode="auto">
          <a:xfrm>
            <a:off x="4849813" y="2081213"/>
            <a:ext cx="835025" cy="390525"/>
            <a:chOff x="3552" y="246"/>
            <a:chExt cx="527" cy="248"/>
          </a:xfrm>
        </p:grpSpPr>
        <p:graphicFrame>
          <p:nvGraphicFramePr>
            <p:cNvPr id="400396" name="Object 12"/>
            <p:cNvGraphicFramePr>
              <a:graphicFrameLocks noChangeAspect="1"/>
            </p:cNvGraphicFramePr>
            <p:nvPr/>
          </p:nvGraphicFramePr>
          <p:xfrm>
            <a:off x="3552" y="246"/>
            <a:ext cx="299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4" name="Clip" r:id="rId5" imgW="1305000" imgH="1085760" progId="MS_ClipArt_Gallery.2">
                    <p:embed/>
                  </p:oleObj>
                </mc:Choice>
                <mc:Fallback>
                  <p:oleObj name="Clip" r:id="rId5" imgW="1305000" imgH="1085760" progId="MS_ClipArt_Gallery.2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246"/>
                          <a:ext cx="299" cy="248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397" name="Object 13"/>
            <p:cNvGraphicFramePr>
              <a:graphicFrameLocks noChangeAspect="1"/>
            </p:cNvGraphicFramePr>
            <p:nvPr/>
          </p:nvGraphicFramePr>
          <p:xfrm>
            <a:off x="3878" y="338"/>
            <a:ext cx="20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5" name="Clip" r:id="rId7" imgW="676440" imgH="485640" progId="MS_ClipArt_Gallery.2">
                    <p:embed/>
                  </p:oleObj>
                </mc:Choice>
                <mc:Fallback>
                  <p:oleObj name="Clip" r:id="rId7" imgW="676440" imgH="485640" progId="MS_ClipArt_Gallery.2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8" y="338"/>
                          <a:ext cx="201" cy="144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398" name="Line 14"/>
            <p:cNvSpPr>
              <a:spLocks noChangeShapeType="1"/>
            </p:cNvSpPr>
            <p:nvPr/>
          </p:nvSpPr>
          <p:spPr bwMode="auto">
            <a:xfrm flipV="1">
              <a:off x="3844" y="434"/>
              <a:ext cx="8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399" name="Group 15"/>
          <p:cNvGrpSpPr>
            <a:grpSpLocks/>
          </p:cNvGrpSpPr>
          <p:nvPr/>
        </p:nvGrpSpPr>
        <p:grpSpPr bwMode="auto">
          <a:xfrm>
            <a:off x="4849813" y="2809875"/>
            <a:ext cx="835025" cy="390525"/>
            <a:chOff x="3552" y="246"/>
            <a:chExt cx="527" cy="248"/>
          </a:xfrm>
        </p:grpSpPr>
        <p:graphicFrame>
          <p:nvGraphicFramePr>
            <p:cNvPr id="400400" name="Object 16"/>
            <p:cNvGraphicFramePr>
              <a:graphicFrameLocks noChangeAspect="1"/>
            </p:cNvGraphicFramePr>
            <p:nvPr/>
          </p:nvGraphicFramePr>
          <p:xfrm>
            <a:off x="3552" y="246"/>
            <a:ext cx="299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6" name="Clip" r:id="rId9" imgW="1305000" imgH="1085760" progId="MS_ClipArt_Gallery.2">
                    <p:embed/>
                  </p:oleObj>
                </mc:Choice>
                <mc:Fallback>
                  <p:oleObj name="Clip" r:id="rId9" imgW="1305000" imgH="1085760" progId="MS_ClipArt_Gallery.2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246"/>
                          <a:ext cx="299" cy="248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401" name="Object 17"/>
            <p:cNvGraphicFramePr>
              <a:graphicFrameLocks noChangeAspect="1"/>
            </p:cNvGraphicFramePr>
            <p:nvPr/>
          </p:nvGraphicFramePr>
          <p:xfrm>
            <a:off x="3878" y="338"/>
            <a:ext cx="201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7" name="Clip" r:id="rId10" imgW="676440" imgH="485640" progId="MS_ClipArt_Gallery.2">
                    <p:embed/>
                  </p:oleObj>
                </mc:Choice>
                <mc:Fallback>
                  <p:oleObj name="Clip" r:id="rId10" imgW="676440" imgH="485640" progId="MS_ClipArt_Gallery.2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8" y="338"/>
                          <a:ext cx="201" cy="144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02" name="Line 18"/>
            <p:cNvSpPr>
              <a:spLocks noChangeShapeType="1"/>
            </p:cNvSpPr>
            <p:nvPr/>
          </p:nvSpPr>
          <p:spPr bwMode="auto">
            <a:xfrm flipV="1">
              <a:off x="3844" y="434"/>
              <a:ext cx="8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403" name="Group 19"/>
          <p:cNvGrpSpPr>
            <a:grpSpLocks/>
          </p:cNvGrpSpPr>
          <p:nvPr/>
        </p:nvGrpSpPr>
        <p:grpSpPr bwMode="auto">
          <a:xfrm>
            <a:off x="5278438" y="2549525"/>
            <a:ext cx="79375" cy="261938"/>
            <a:chOff x="3842" y="406"/>
            <a:chExt cx="51" cy="167"/>
          </a:xfrm>
        </p:grpSpPr>
        <p:sp>
          <p:nvSpPr>
            <p:cNvPr id="400404" name="Oval 20"/>
            <p:cNvSpPr>
              <a:spLocks noChangeArrowheads="1"/>
            </p:cNvSpPr>
            <p:nvPr/>
          </p:nvSpPr>
          <p:spPr bwMode="auto">
            <a:xfrm>
              <a:off x="3842" y="40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05" name="Oval 21"/>
            <p:cNvSpPr>
              <a:spLocks noChangeArrowheads="1"/>
            </p:cNvSpPr>
            <p:nvPr/>
          </p:nvSpPr>
          <p:spPr bwMode="auto">
            <a:xfrm>
              <a:off x="3844" y="46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06" name="Oval 22"/>
            <p:cNvSpPr>
              <a:spLocks noChangeArrowheads="1"/>
            </p:cNvSpPr>
            <p:nvPr/>
          </p:nvSpPr>
          <p:spPr bwMode="auto">
            <a:xfrm>
              <a:off x="3846" y="52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407" name="Group 23"/>
          <p:cNvGrpSpPr>
            <a:grpSpLocks/>
          </p:cNvGrpSpPr>
          <p:nvPr/>
        </p:nvGrpSpPr>
        <p:grpSpPr bwMode="auto">
          <a:xfrm>
            <a:off x="5811838" y="3165475"/>
            <a:ext cx="238125" cy="482600"/>
            <a:chOff x="4180" y="783"/>
            <a:chExt cx="150" cy="307"/>
          </a:xfrm>
        </p:grpSpPr>
        <p:sp>
          <p:nvSpPr>
            <p:cNvPr id="400408" name="AutoShape 24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09" name="Rectangle 25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0" name="Rectangle 26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1" name="AutoShape 27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2" name="Line 28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3" name="Line 29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4" name="Rectangle 30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5" name="Rectangle 31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416" name="Group 32"/>
          <p:cNvGrpSpPr>
            <a:grpSpLocks/>
          </p:cNvGrpSpPr>
          <p:nvPr/>
        </p:nvGrpSpPr>
        <p:grpSpPr bwMode="auto">
          <a:xfrm rot="-5400000">
            <a:off x="6164262" y="3270251"/>
            <a:ext cx="100013" cy="265112"/>
            <a:chOff x="3842" y="406"/>
            <a:chExt cx="51" cy="167"/>
          </a:xfrm>
        </p:grpSpPr>
        <p:sp>
          <p:nvSpPr>
            <p:cNvPr id="400417" name="Oval 33"/>
            <p:cNvSpPr>
              <a:spLocks noChangeArrowheads="1"/>
            </p:cNvSpPr>
            <p:nvPr/>
          </p:nvSpPr>
          <p:spPr bwMode="auto">
            <a:xfrm>
              <a:off x="3842" y="40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8" name="Oval 34"/>
            <p:cNvSpPr>
              <a:spLocks noChangeArrowheads="1"/>
            </p:cNvSpPr>
            <p:nvPr/>
          </p:nvSpPr>
          <p:spPr bwMode="auto">
            <a:xfrm>
              <a:off x="3844" y="46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19" name="Oval 35"/>
            <p:cNvSpPr>
              <a:spLocks noChangeArrowheads="1"/>
            </p:cNvSpPr>
            <p:nvPr/>
          </p:nvSpPr>
          <p:spPr bwMode="auto">
            <a:xfrm>
              <a:off x="3846" y="526"/>
              <a:ext cx="47" cy="4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0420" name="Line 36"/>
          <p:cNvSpPr>
            <a:spLocks noChangeShapeType="1"/>
          </p:cNvSpPr>
          <p:nvPr/>
        </p:nvSpPr>
        <p:spPr bwMode="auto">
          <a:xfrm>
            <a:off x="5967413" y="3052763"/>
            <a:ext cx="563562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21" name="Line 37"/>
          <p:cNvSpPr>
            <a:spLocks noChangeShapeType="1"/>
          </p:cNvSpPr>
          <p:nvPr/>
        </p:nvSpPr>
        <p:spPr bwMode="auto">
          <a:xfrm>
            <a:off x="5970588" y="3048000"/>
            <a:ext cx="3175" cy="11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22" name="Line 38"/>
          <p:cNvSpPr>
            <a:spLocks noChangeShapeType="1"/>
          </p:cNvSpPr>
          <p:nvPr/>
        </p:nvSpPr>
        <p:spPr bwMode="auto">
          <a:xfrm>
            <a:off x="6534150" y="3046413"/>
            <a:ext cx="1588" cy="1000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23" name="Line 39"/>
          <p:cNvSpPr>
            <a:spLocks noChangeShapeType="1"/>
          </p:cNvSpPr>
          <p:nvPr/>
        </p:nvSpPr>
        <p:spPr bwMode="auto">
          <a:xfrm>
            <a:off x="5626100" y="2392363"/>
            <a:ext cx="328613" cy="323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24" name="Line 40"/>
          <p:cNvSpPr>
            <a:spLocks noChangeShapeType="1"/>
          </p:cNvSpPr>
          <p:nvPr/>
        </p:nvSpPr>
        <p:spPr bwMode="auto">
          <a:xfrm flipV="1">
            <a:off x="5640388" y="2741613"/>
            <a:ext cx="314325" cy="403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25" name="Line 41"/>
          <p:cNvSpPr>
            <a:spLocks noChangeShapeType="1"/>
          </p:cNvSpPr>
          <p:nvPr/>
        </p:nvSpPr>
        <p:spPr bwMode="auto">
          <a:xfrm flipV="1">
            <a:off x="6240463" y="2846388"/>
            <a:ext cx="1587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426" name="Group 42"/>
          <p:cNvGrpSpPr>
            <a:grpSpLocks/>
          </p:cNvGrpSpPr>
          <p:nvPr/>
        </p:nvGrpSpPr>
        <p:grpSpPr bwMode="auto">
          <a:xfrm>
            <a:off x="6375400" y="3136900"/>
            <a:ext cx="238125" cy="484188"/>
            <a:chOff x="4180" y="783"/>
            <a:chExt cx="150" cy="307"/>
          </a:xfrm>
        </p:grpSpPr>
        <p:sp>
          <p:nvSpPr>
            <p:cNvPr id="400427" name="AutoShape 43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28" name="Rectangle 44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29" name="Rectangle 45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30" name="AutoShape 46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31" name="Line 47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32" name="Line 48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33" name="Rectangle 49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34" name="Rectangle 50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435" name="Group 51"/>
          <p:cNvGrpSpPr>
            <a:grpSpLocks/>
          </p:cNvGrpSpPr>
          <p:nvPr/>
        </p:nvGrpSpPr>
        <p:grpSpPr bwMode="auto">
          <a:xfrm>
            <a:off x="5286375" y="3894138"/>
            <a:ext cx="546100" cy="1133475"/>
            <a:chOff x="3314" y="1248"/>
            <a:chExt cx="344" cy="694"/>
          </a:xfrm>
        </p:grpSpPr>
        <p:graphicFrame>
          <p:nvGraphicFramePr>
            <p:cNvPr id="400436" name="Object 52"/>
            <p:cNvGraphicFramePr>
              <a:graphicFrameLocks noChangeAspect="1"/>
            </p:cNvGraphicFramePr>
            <p:nvPr/>
          </p:nvGraphicFramePr>
          <p:xfrm>
            <a:off x="3314" y="1248"/>
            <a:ext cx="299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8" name="Clip" r:id="rId11" imgW="1305000" imgH="1085760" progId="MS_ClipArt_Gallery.2">
                    <p:embed/>
                  </p:oleObj>
                </mc:Choice>
                <mc:Fallback>
                  <p:oleObj name="Clip" r:id="rId11" imgW="1305000" imgH="1085760" progId="MS_ClipArt_Gallery.2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4" y="1248"/>
                          <a:ext cx="299" cy="248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37" name="Line 53"/>
            <p:cNvSpPr>
              <a:spLocks noChangeShapeType="1"/>
            </p:cNvSpPr>
            <p:nvPr/>
          </p:nvSpPr>
          <p:spPr bwMode="auto">
            <a:xfrm flipV="1">
              <a:off x="3606" y="1433"/>
              <a:ext cx="52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400438" name="Object 54"/>
            <p:cNvGraphicFramePr>
              <a:graphicFrameLocks noChangeAspect="1"/>
            </p:cNvGraphicFramePr>
            <p:nvPr/>
          </p:nvGraphicFramePr>
          <p:xfrm>
            <a:off x="3314" y="1694"/>
            <a:ext cx="299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399" name="Clip" r:id="rId12" imgW="1305000" imgH="1085760" progId="MS_ClipArt_Gallery.2">
                    <p:embed/>
                  </p:oleObj>
                </mc:Choice>
                <mc:Fallback>
                  <p:oleObj name="Clip" r:id="rId12" imgW="1305000" imgH="1085760" progId="MS_ClipArt_Gallery.2">
                    <p:embed/>
                    <p:pic>
                      <p:nvPicPr>
                        <p:cNvPr id="0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4" y="1694"/>
                          <a:ext cx="299" cy="248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39" name="Line 55"/>
            <p:cNvSpPr>
              <a:spLocks noChangeShapeType="1"/>
            </p:cNvSpPr>
            <p:nvPr/>
          </p:nvSpPr>
          <p:spPr bwMode="auto">
            <a:xfrm flipV="1">
              <a:off x="3606" y="1882"/>
              <a:ext cx="52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440" name="Group 56"/>
            <p:cNvGrpSpPr>
              <a:grpSpLocks/>
            </p:cNvGrpSpPr>
            <p:nvPr/>
          </p:nvGrpSpPr>
          <p:grpSpPr bwMode="auto">
            <a:xfrm>
              <a:off x="3404" y="1504"/>
              <a:ext cx="51" cy="167"/>
              <a:chOff x="3842" y="406"/>
              <a:chExt cx="51" cy="167"/>
            </a:xfrm>
          </p:grpSpPr>
          <p:sp>
            <p:nvSpPr>
              <p:cNvPr id="400441" name="Oval 57"/>
              <p:cNvSpPr>
                <a:spLocks noChangeArrowheads="1"/>
              </p:cNvSpPr>
              <p:nvPr/>
            </p:nvSpPr>
            <p:spPr bwMode="auto">
              <a:xfrm>
                <a:off x="3842" y="406"/>
                <a:ext cx="47" cy="47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442" name="Oval 58"/>
              <p:cNvSpPr>
                <a:spLocks noChangeArrowheads="1"/>
              </p:cNvSpPr>
              <p:nvPr/>
            </p:nvSpPr>
            <p:spPr bwMode="auto">
              <a:xfrm>
                <a:off x="3844" y="466"/>
                <a:ext cx="47" cy="47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443" name="Oval 59"/>
              <p:cNvSpPr>
                <a:spLocks noChangeArrowheads="1"/>
              </p:cNvSpPr>
              <p:nvPr/>
            </p:nvSpPr>
            <p:spPr bwMode="auto">
              <a:xfrm>
                <a:off x="3846" y="526"/>
                <a:ext cx="47" cy="47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00444" name="Line 60"/>
            <p:cNvSpPr>
              <a:spLocks noChangeShapeType="1"/>
            </p:cNvSpPr>
            <p:nvPr/>
          </p:nvSpPr>
          <p:spPr bwMode="auto">
            <a:xfrm>
              <a:off x="3654" y="1431"/>
              <a:ext cx="0" cy="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aphicFrame>
        <p:nvGraphicFramePr>
          <p:cNvPr id="400445" name="Object 61"/>
          <p:cNvGraphicFramePr>
            <a:graphicFrameLocks noChangeAspect="1"/>
          </p:cNvGraphicFramePr>
          <p:nvPr/>
        </p:nvGraphicFramePr>
        <p:xfrm>
          <a:off x="6273800" y="5129213"/>
          <a:ext cx="47625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400" name="Clip" r:id="rId13" imgW="1305000" imgH="1085760" progId="MS_ClipArt_Gallery.2">
                  <p:embed/>
                </p:oleObj>
              </mc:Choice>
              <mc:Fallback>
                <p:oleObj name="Clip" r:id="rId13" imgW="1305000" imgH="1085760" progId="MS_ClipArt_Gallery.2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3800" y="5129213"/>
                        <a:ext cx="476250" cy="4064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446" name="Object 62"/>
          <p:cNvGraphicFramePr>
            <a:graphicFrameLocks noChangeAspect="1"/>
          </p:cNvGraphicFramePr>
          <p:nvPr/>
        </p:nvGraphicFramePr>
        <p:xfrm>
          <a:off x="5575300" y="5116513"/>
          <a:ext cx="47307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401" name="Clip" r:id="rId14" imgW="1305000" imgH="1085760" progId="MS_ClipArt_Gallery.2">
                  <p:embed/>
                </p:oleObj>
              </mc:Choice>
              <mc:Fallback>
                <p:oleObj name="Clip" r:id="rId14" imgW="1305000" imgH="1085760" progId="MS_ClipArt_Gallery.2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0" y="5116513"/>
                        <a:ext cx="473075" cy="40322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447" name="Oval 63"/>
          <p:cNvSpPr>
            <a:spLocks noChangeArrowheads="1"/>
          </p:cNvSpPr>
          <p:nvPr/>
        </p:nvSpPr>
        <p:spPr bwMode="auto">
          <a:xfrm rot="-5400000">
            <a:off x="6047582" y="5245893"/>
            <a:ext cx="76200" cy="74613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48" name="Oval 64"/>
          <p:cNvSpPr>
            <a:spLocks noChangeArrowheads="1"/>
          </p:cNvSpPr>
          <p:nvPr/>
        </p:nvSpPr>
        <p:spPr bwMode="auto">
          <a:xfrm rot="-5400000">
            <a:off x="6143625" y="5243513"/>
            <a:ext cx="77788" cy="74612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49" name="Oval 65"/>
          <p:cNvSpPr>
            <a:spLocks noChangeArrowheads="1"/>
          </p:cNvSpPr>
          <p:nvPr/>
        </p:nvSpPr>
        <p:spPr bwMode="auto">
          <a:xfrm rot="-5400000">
            <a:off x="6231732" y="5249068"/>
            <a:ext cx="76200" cy="74613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50" name="Line 66"/>
          <p:cNvSpPr>
            <a:spLocks noChangeShapeType="1"/>
          </p:cNvSpPr>
          <p:nvPr/>
        </p:nvSpPr>
        <p:spPr bwMode="auto">
          <a:xfrm rot="-5400000">
            <a:off x="6527800" y="5099050"/>
            <a:ext cx="7302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51" name="Line 67"/>
          <p:cNvSpPr>
            <a:spLocks noChangeShapeType="1"/>
          </p:cNvSpPr>
          <p:nvPr/>
        </p:nvSpPr>
        <p:spPr bwMode="auto">
          <a:xfrm rot="5400000" flipH="1">
            <a:off x="5814219" y="5088732"/>
            <a:ext cx="77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52" name="Line 68"/>
          <p:cNvSpPr>
            <a:spLocks noChangeShapeType="1"/>
          </p:cNvSpPr>
          <p:nvPr/>
        </p:nvSpPr>
        <p:spPr bwMode="auto">
          <a:xfrm rot="16200000" flipV="1">
            <a:off x="6212682" y="4701381"/>
            <a:ext cx="0" cy="712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53" name="Line 69"/>
          <p:cNvSpPr>
            <a:spLocks noChangeShapeType="1"/>
          </p:cNvSpPr>
          <p:nvPr/>
        </p:nvSpPr>
        <p:spPr bwMode="auto">
          <a:xfrm flipV="1">
            <a:off x="5832475" y="4598988"/>
            <a:ext cx="106363" cy="4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54" name="Line 70"/>
          <p:cNvSpPr>
            <a:spLocks noChangeShapeType="1"/>
          </p:cNvSpPr>
          <p:nvPr/>
        </p:nvSpPr>
        <p:spPr bwMode="auto">
          <a:xfrm flipH="1">
            <a:off x="7421563" y="4651375"/>
            <a:ext cx="317500" cy="481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400455" name="Object 71"/>
          <p:cNvGraphicFramePr>
            <a:graphicFrameLocks noChangeAspect="1"/>
          </p:cNvGraphicFramePr>
          <p:nvPr/>
        </p:nvGraphicFramePr>
        <p:xfrm>
          <a:off x="7623175" y="4105275"/>
          <a:ext cx="231775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402" name="Clip" r:id="rId15" imgW="981000" imgH="1209600" progId="MS_ClipArt_Gallery.2">
                  <p:embed/>
                </p:oleObj>
              </mc:Choice>
              <mc:Fallback>
                <p:oleObj name="Clip" r:id="rId15" imgW="981000" imgH="1209600" progId="MS_ClipArt_Gallery.2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3175" y="4105275"/>
                        <a:ext cx="231775" cy="2936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456" name="Object 72"/>
          <p:cNvGraphicFramePr>
            <a:graphicFrameLocks noChangeAspect="1"/>
          </p:cNvGraphicFramePr>
          <p:nvPr/>
        </p:nvGraphicFramePr>
        <p:xfrm>
          <a:off x="6102350" y="4203700"/>
          <a:ext cx="231775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403" name="Clip" r:id="rId17" imgW="981000" imgH="1209600" progId="MS_ClipArt_Gallery.2">
                  <p:embed/>
                </p:oleObj>
              </mc:Choice>
              <mc:Fallback>
                <p:oleObj name="Clip" r:id="rId17" imgW="981000" imgH="1209600" progId="MS_ClipArt_Gallery.2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350" y="4203700"/>
                        <a:ext cx="231775" cy="2936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457" name="Freeform 73"/>
          <p:cNvSpPr>
            <a:spLocks/>
          </p:cNvSpPr>
          <p:nvPr/>
        </p:nvSpPr>
        <p:spPr bwMode="auto">
          <a:xfrm>
            <a:off x="6194425" y="3927475"/>
            <a:ext cx="1539875" cy="373063"/>
          </a:xfrm>
          <a:custGeom>
            <a:avLst/>
            <a:gdLst>
              <a:gd name="T0" fmla="*/ 0 w 972"/>
              <a:gd name="T1" fmla="*/ 228 h 228"/>
              <a:gd name="T2" fmla="*/ 432 w 972"/>
              <a:gd name="T3" fmla="*/ 9 h 228"/>
              <a:gd name="T4" fmla="*/ 972 w 972"/>
              <a:gd name="T5" fmla="*/ 17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2" h="228">
                <a:moveTo>
                  <a:pt x="0" y="228"/>
                </a:moveTo>
                <a:cubicBezTo>
                  <a:pt x="135" y="123"/>
                  <a:pt x="270" y="18"/>
                  <a:pt x="432" y="9"/>
                </a:cubicBezTo>
                <a:cubicBezTo>
                  <a:pt x="594" y="0"/>
                  <a:pt x="783" y="85"/>
                  <a:pt x="972" y="171"/>
                </a:cubicBezTo>
              </a:path>
            </a:pathLst>
          </a:custGeom>
          <a:solidFill>
            <a:schemeClr val="bg2"/>
          </a:solidFill>
          <a:ln w="19050" cap="flat" cmpd="sng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458" name="Group 74"/>
          <p:cNvGrpSpPr>
            <a:grpSpLocks/>
          </p:cNvGrpSpPr>
          <p:nvPr/>
        </p:nvGrpSpPr>
        <p:grpSpPr bwMode="auto">
          <a:xfrm>
            <a:off x="6497638" y="5667375"/>
            <a:ext cx="463550" cy="522288"/>
            <a:chOff x="2870" y="1518"/>
            <a:chExt cx="292" cy="320"/>
          </a:xfrm>
        </p:grpSpPr>
        <p:graphicFrame>
          <p:nvGraphicFramePr>
            <p:cNvPr id="400459" name="Object 75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404" name="Clip" r:id="rId18" imgW="819000" imgH="847800" progId="MS_ClipArt_Gallery.2">
                    <p:embed/>
                  </p:oleObj>
                </mc:Choice>
                <mc:Fallback>
                  <p:oleObj name="Clip" r:id="rId18" imgW="819000" imgH="847800" progId="MS_ClipArt_Gallery.2">
                    <p:embed/>
                    <p:pic>
                      <p:nvPicPr>
                        <p:cNvPr id="0" name="Object 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0" y="1518"/>
                          <a:ext cx="272" cy="282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460" name="Object 76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405" name="Clip" r:id="rId20" imgW="1266840" imgH="1200240" progId="MS_ClipArt_Gallery.2">
                    <p:embed/>
                  </p:oleObj>
                </mc:Choice>
                <mc:Fallback>
                  <p:oleObj name="Clip" r:id="rId20" imgW="1266840" imgH="1200240" progId="MS_ClipArt_Gallery.2">
                    <p:embed/>
                    <p:pic>
                      <p:nvPicPr>
                        <p:cNvPr id="0" name="Object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3" y="1602"/>
                          <a:ext cx="249" cy="236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0461" name="Group 77"/>
          <p:cNvGrpSpPr>
            <a:grpSpLocks/>
          </p:cNvGrpSpPr>
          <p:nvPr/>
        </p:nvGrpSpPr>
        <p:grpSpPr bwMode="auto">
          <a:xfrm>
            <a:off x="7383463" y="5707063"/>
            <a:ext cx="461962" cy="522287"/>
            <a:chOff x="2870" y="1518"/>
            <a:chExt cx="292" cy="320"/>
          </a:xfrm>
        </p:grpSpPr>
        <p:graphicFrame>
          <p:nvGraphicFramePr>
            <p:cNvPr id="400462" name="Object 78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406" name="Clip" r:id="rId22" imgW="819000" imgH="847800" progId="MS_ClipArt_Gallery.2">
                    <p:embed/>
                  </p:oleObj>
                </mc:Choice>
                <mc:Fallback>
                  <p:oleObj name="Clip" r:id="rId22" imgW="819000" imgH="847800" progId="MS_ClipArt_Gallery.2">
                    <p:embed/>
                    <p:pic>
                      <p:nvPicPr>
                        <p:cNvPr id="0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0" y="1518"/>
                          <a:ext cx="272" cy="282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463" name="Object 79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407" name="Clip" r:id="rId23" imgW="1266840" imgH="1200240" progId="MS_ClipArt_Gallery.2">
                    <p:embed/>
                  </p:oleObj>
                </mc:Choice>
                <mc:Fallback>
                  <p:oleObj name="Clip" r:id="rId23" imgW="1266840" imgH="1200240" progId="MS_ClipArt_Gallery.2">
                    <p:embed/>
                    <p:pic>
                      <p:nvPicPr>
                        <p:cNvPr id="0" name="Object 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3" y="1602"/>
                          <a:ext cx="249" cy="236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0464" name="Group 80"/>
          <p:cNvGrpSpPr>
            <a:grpSpLocks/>
          </p:cNvGrpSpPr>
          <p:nvPr/>
        </p:nvGrpSpPr>
        <p:grpSpPr bwMode="auto">
          <a:xfrm>
            <a:off x="6911975" y="5359400"/>
            <a:ext cx="431800" cy="460375"/>
            <a:chOff x="4733" y="2082"/>
            <a:chExt cx="272" cy="282"/>
          </a:xfrm>
        </p:grpSpPr>
        <p:graphicFrame>
          <p:nvGraphicFramePr>
            <p:cNvPr id="400465" name="Object 81"/>
            <p:cNvGraphicFramePr>
              <a:graphicFrameLocks noChangeAspect="1"/>
            </p:cNvGraphicFramePr>
            <p:nvPr/>
          </p:nvGraphicFramePr>
          <p:xfrm>
            <a:off x="4733" y="2082"/>
            <a:ext cx="272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1408" name="Clip" r:id="rId24" imgW="819000" imgH="847800" progId="MS_ClipArt_Gallery.2">
                    <p:embed/>
                  </p:oleObj>
                </mc:Choice>
                <mc:Fallback>
                  <p:oleObj name="Clip" r:id="rId24" imgW="819000" imgH="847800" progId="MS_ClipArt_Gallery.2">
                    <p:embed/>
                    <p:pic>
                      <p:nvPicPr>
                        <p:cNvPr id="0" name="Object 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33" y="2082"/>
                          <a:ext cx="272" cy="282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66" name="Rectangle 82"/>
            <p:cNvSpPr>
              <a:spLocks noChangeArrowheads="1"/>
            </p:cNvSpPr>
            <p:nvPr/>
          </p:nvSpPr>
          <p:spPr bwMode="auto">
            <a:xfrm>
              <a:off x="4812" y="2181"/>
              <a:ext cx="192" cy="18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0467" name="Line 83"/>
          <p:cNvSpPr>
            <a:spLocks noChangeShapeType="1"/>
          </p:cNvSpPr>
          <p:nvPr/>
        </p:nvSpPr>
        <p:spPr bwMode="auto">
          <a:xfrm>
            <a:off x="7259638" y="5240338"/>
            <a:ext cx="0" cy="27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468" name="Group 84"/>
          <p:cNvGrpSpPr>
            <a:grpSpLocks/>
          </p:cNvGrpSpPr>
          <p:nvPr/>
        </p:nvGrpSpPr>
        <p:grpSpPr bwMode="auto">
          <a:xfrm>
            <a:off x="8080375" y="4535488"/>
            <a:ext cx="236538" cy="501650"/>
            <a:chOff x="4180" y="783"/>
            <a:chExt cx="150" cy="307"/>
          </a:xfrm>
        </p:grpSpPr>
        <p:sp>
          <p:nvSpPr>
            <p:cNvPr id="400469" name="AutoShape 85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0" name="Rectangle 86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1" name="Rectangle 87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2" name="AutoShape 88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3" name="Line 89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4" name="Line 90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5" name="Rectangle 91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6" name="Rectangle 92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0477" name="Group 93"/>
          <p:cNvGrpSpPr>
            <a:grpSpLocks/>
          </p:cNvGrpSpPr>
          <p:nvPr/>
        </p:nvGrpSpPr>
        <p:grpSpPr bwMode="auto">
          <a:xfrm>
            <a:off x="8066088" y="5080000"/>
            <a:ext cx="236537" cy="500063"/>
            <a:chOff x="4180" y="783"/>
            <a:chExt cx="150" cy="307"/>
          </a:xfrm>
        </p:grpSpPr>
        <p:sp>
          <p:nvSpPr>
            <p:cNvPr id="400478" name="AutoShape 94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79" name="Rectangle 95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0" name="Rectangle 96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1" name="AutoShape 97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2" name="Line 98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3" name="Line 99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4" name="Rectangle 100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485" name="Rectangle 101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00486" name="Line 102"/>
          <p:cNvSpPr>
            <a:spLocks noChangeShapeType="1"/>
          </p:cNvSpPr>
          <p:nvPr/>
        </p:nvSpPr>
        <p:spPr bwMode="auto">
          <a:xfrm rot="5400000" flipH="1">
            <a:off x="7614443" y="4993482"/>
            <a:ext cx="747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87" name="Line 103"/>
          <p:cNvSpPr>
            <a:spLocks noChangeShapeType="1"/>
          </p:cNvSpPr>
          <p:nvPr/>
        </p:nvSpPr>
        <p:spPr bwMode="auto">
          <a:xfrm rot="-5400000">
            <a:off x="8042276" y="5305425"/>
            <a:ext cx="0" cy="1174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88" name="Line 104"/>
          <p:cNvSpPr>
            <a:spLocks noChangeShapeType="1"/>
          </p:cNvSpPr>
          <p:nvPr/>
        </p:nvSpPr>
        <p:spPr bwMode="auto">
          <a:xfrm rot="-5400000">
            <a:off x="8031163" y="4730750"/>
            <a:ext cx="0" cy="10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89" name="Line 105"/>
          <p:cNvSpPr>
            <a:spLocks noChangeShapeType="1"/>
          </p:cNvSpPr>
          <p:nvPr/>
        </p:nvSpPr>
        <p:spPr bwMode="auto">
          <a:xfrm flipV="1">
            <a:off x="6529388" y="2405063"/>
            <a:ext cx="520700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0" name="Line 106"/>
          <p:cNvSpPr>
            <a:spLocks noChangeShapeType="1"/>
          </p:cNvSpPr>
          <p:nvPr/>
        </p:nvSpPr>
        <p:spPr bwMode="auto">
          <a:xfrm>
            <a:off x="7593013" y="2435225"/>
            <a:ext cx="552450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1" name="Line 107"/>
          <p:cNvSpPr>
            <a:spLocks noChangeShapeType="1"/>
          </p:cNvSpPr>
          <p:nvPr/>
        </p:nvSpPr>
        <p:spPr bwMode="auto">
          <a:xfrm flipH="1">
            <a:off x="8183563" y="2846388"/>
            <a:ext cx="273050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2" name="Line 108"/>
          <p:cNvSpPr>
            <a:spLocks noChangeShapeType="1"/>
          </p:cNvSpPr>
          <p:nvPr/>
        </p:nvSpPr>
        <p:spPr bwMode="auto">
          <a:xfrm>
            <a:off x="7307263" y="2571750"/>
            <a:ext cx="0" cy="528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3" name="Line 109"/>
          <p:cNvSpPr>
            <a:spLocks noChangeShapeType="1"/>
          </p:cNvSpPr>
          <p:nvPr/>
        </p:nvSpPr>
        <p:spPr bwMode="auto">
          <a:xfrm>
            <a:off x="7335838" y="3363913"/>
            <a:ext cx="608012" cy="45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4" name="Line 110"/>
          <p:cNvSpPr>
            <a:spLocks noChangeShapeType="1"/>
          </p:cNvSpPr>
          <p:nvPr/>
        </p:nvSpPr>
        <p:spPr bwMode="auto">
          <a:xfrm flipH="1">
            <a:off x="7859713" y="3933825"/>
            <a:ext cx="303212" cy="441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5" name="Line 111"/>
          <p:cNvSpPr>
            <a:spLocks noChangeShapeType="1"/>
          </p:cNvSpPr>
          <p:nvPr/>
        </p:nvSpPr>
        <p:spPr bwMode="auto">
          <a:xfrm flipH="1">
            <a:off x="7600950" y="2806700"/>
            <a:ext cx="638175" cy="46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6" name="Line 112"/>
          <p:cNvSpPr>
            <a:spLocks noChangeShapeType="1"/>
          </p:cNvSpPr>
          <p:nvPr/>
        </p:nvSpPr>
        <p:spPr bwMode="auto">
          <a:xfrm flipH="1">
            <a:off x="7612063" y="2122488"/>
            <a:ext cx="398462" cy="312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497" name="Line 113"/>
          <p:cNvSpPr>
            <a:spLocks noChangeShapeType="1"/>
          </p:cNvSpPr>
          <p:nvPr/>
        </p:nvSpPr>
        <p:spPr bwMode="auto">
          <a:xfrm flipH="1">
            <a:off x="8428038" y="2336800"/>
            <a:ext cx="230187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498" name="Group 114"/>
          <p:cNvGrpSpPr>
            <a:grpSpLocks/>
          </p:cNvGrpSpPr>
          <p:nvPr/>
        </p:nvGrpSpPr>
        <p:grpSpPr bwMode="auto">
          <a:xfrm>
            <a:off x="5938838" y="2571750"/>
            <a:ext cx="569912" cy="285750"/>
            <a:chOff x="3600" y="219"/>
            <a:chExt cx="360" cy="175"/>
          </a:xfrm>
        </p:grpSpPr>
        <p:sp>
          <p:nvSpPr>
            <p:cNvPr id="400499" name="Oval 115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00" name="Line 116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01" name="Line 117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02" name="Rectangle 118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03" name="Oval 119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04" name="Group 120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05" name="Line 12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06" name="Line 12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07" name="Line 12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08" name="Group 124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09" name="Line 12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10" name="Line 12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11" name="Line 12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12" name="Group 128"/>
          <p:cNvGrpSpPr>
            <a:grpSpLocks/>
          </p:cNvGrpSpPr>
          <p:nvPr/>
        </p:nvGrpSpPr>
        <p:grpSpPr bwMode="auto">
          <a:xfrm>
            <a:off x="7021513" y="2292350"/>
            <a:ext cx="571500" cy="285750"/>
            <a:chOff x="3600" y="219"/>
            <a:chExt cx="360" cy="175"/>
          </a:xfrm>
        </p:grpSpPr>
        <p:sp>
          <p:nvSpPr>
            <p:cNvPr id="400513" name="Oval 12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14" name="Line 13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15" name="Line 13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16" name="Rectangle 13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17" name="Oval 13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18" name="Group 13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19" name="Line 13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20" name="Line 13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21" name="Line 13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22" name="Group 13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23" name="Line 13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24" name="Line 14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25" name="Line 14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26" name="Group 142"/>
          <p:cNvGrpSpPr>
            <a:grpSpLocks/>
          </p:cNvGrpSpPr>
          <p:nvPr/>
        </p:nvGrpSpPr>
        <p:grpSpPr bwMode="auto">
          <a:xfrm>
            <a:off x="7042150" y="3097213"/>
            <a:ext cx="569913" cy="285750"/>
            <a:chOff x="3600" y="219"/>
            <a:chExt cx="360" cy="175"/>
          </a:xfrm>
        </p:grpSpPr>
        <p:sp>
          <p:nvSpPr>
            <p:cNvPr id="400527" name="Oval 14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28" name="Line 14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29" name="Line 14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30" name="Rectangle 14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31" name="Oval 14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32" name="Group 14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33" name="Line 14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34" name="Line 15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35" name="Line 15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36" name="Group 15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37" name="Line 15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38" name="Line 15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39" name="Line 15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40" name="Group 156"/>
          <p:cNvGrpSpPr>
            <a:grpSpLocks/>
          </p:cNvGrpSpPr>
          <p:nvPr/>
        </p:nvGrpSpPr>
        <p:grpSpPr bwMode="auto">
          <a:xfrm>
            <a:off x="8145463" y="2547938"/>
            <a:ext cx="568325" cy="284162"/>
            <a:chOff x="3600" y="219"/>
            <a:chExt cx="360" cy="175"/>
          </a:xfrm>
        </p:grpSpPr>
        <p:sp>
          <p:nvSpPr>
            <p:cNvPr id="400541" name="Oval 15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42" name="Line 15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43" name="Line 15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44" name="Rectangle 16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45" name="Oval 16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46" name="Group 16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47" name="Line 16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48" name="Line 16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49" name="Line 16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50" name="Group 16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51" name="Line 16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52" name="Line 16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53" name="Line 16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54" name="Group 170"/>
          <p:cNvGrpSpPr>
            <a:grpSpLocks/>
          </p:cNvGrpSpPr>
          <p:nvPr/>
        </p:nvGrpSpPr>
        <p:grpSpPr bwMode="auto">
          <a:xfrm>
            <a:off x="7924800" y="3644900"/>
            <a:ext cx="569913" cy="284163"/>
            <a:chOff x="3600" y="219"/>
            <a:chExt cx="360" cy="175"/>
          </a:xfrm>
        </p:grpSpPr>
        <p:sp>
          <p:nvSpPr>
            <p:cNvPr id="400555" name="Oval 171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56" name="Line 172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57" name="Line 173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58" name="Rectangle 174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59" name="Oval 175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60" name="Group 176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61" name="Line 17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62" name="Line 17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63" name="Line 17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64" name="Group 180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65" name="Line 18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66" name="Line 18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67" name="Line 18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68" name="Group 184"/>
          <p:cNvGrpSpPr>
            <a:grpSpLocks/>
          </p:cNvGrpSpPr>
          <p:nvPr/>
        </p:nvGrpSpPr>
        <p:grpSpPr bwMode="auto">
          <a:xfrm>
            <a:off x="7545388" y="4359275"/>
            <a:ext cx="569912" cy="287338"/>
            <a:chOff x="3600" y="219"/>
            <a:chExt cx="360" cy="175"/>
          </a:xfrm>
        </p:grpSpPr>
        <p:sp>
          <p:nvSpPr>
            <p:cNvPr id="400569" name="Oval 185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70" name="Line 186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71" name="Line 187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72" name="Rectangle 188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73" name="Oval 189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74" name="Group 190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75" name="Line 19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76" name="Line 19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77" name="Line 19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78" name="Group 194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79" name="Line 19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80" name="Line 19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81" name="Line 19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82" name="Group 198"/>
          <p:cNvGrpSpPr>
            <a:grpSpLocks/>
          </p:cNvGrpSpPr>
          <p:nvPr/>
        </p:nvGrpSpPr>
        <p:grpSpPr bwMode="auto">
          <a:xfrm>
            <a:off x="6851650" y="4957763"/>
            <a:ext cx="569913" cy="284162"/>
            <a:chOff x="3600" y="219"/>
            <a:chExt cx="360" cy="175"/>
          </a:xfrm>
        </p:grpSpPr>
        <p:sp>
          <p:nvSpPr>
            <p:cNvPr id="400583" name="Oval 19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84" name="Line 20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85" name="Line 20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86" name="Rectangle 20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587" name="Oval 20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588" name="Group 20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589" name="Line 20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90" name="Line 20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91" name="Line 20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592" name="Group 20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593" name="Line 20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94" name="Line 21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595" name="Line 21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0596" name="Group 212"/>
          <p:cNvGrpSpPr>
            <a:grpSpLocks/>
          </p:cNvGrpSpPr>
          <p:nvPr/>
        </p:nvGrpSpPr>
        <p:grpSpPr bwMode="auto">
          <a:xfrm>
            <a:off x="5938838" y="4497388"/>
            <a:ext cx="569912" cy="284162"/>
            <a:chOff x="3600" y="219"/>
            <a:chExt cx="360" cy="175"/>
          </a:xfrm>
        </p:grpSpPr>
        <p:sp>
          <p:nvSpPr>
            <p:cNvPr id="400597" name="Oval 21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98" name="Line 21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599" name="Line 21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600" name="Rectangle 21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400"/>
            </a:p>
          </p:txBody>
        </p:sp>
        <p:sp>
          <p:nvSpPr>
            <p:cNvPr id="400601" name="Oval 21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0602" name="Group 21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400603" name="Line 21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604" name="Line 22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605" name="Line 22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00606" name="Group 22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400607" name="Line 22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608" name="Line 22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0609" name="Line 22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00610" name="Line 226"/>
          <p:cNvSpPr>
            <a:spLocks noChangeShapeType="1"/>
          </p:cNvSpPr>
          <p:nvPr/>
        </p:nvSpPr>
        <p:spPr bwMode="auto">
          <a:xfrm>
            <a:off x="6221413" y="4789488"/>
            <a:ext cx="1587" cy="252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1" name="Line 227"/>
          <p:cNvSpPr>
            <a:spLocks noChangeShapeType="1"/>
          </p:cNvSpPr>
          <p:nvPr/>
        </p:nvSpPr>
        <p:spPr bwMode="auto">
          <a:xfrm flipV="1">
            <a:off x="6796088" y="5708650"/>
            <a:ext cx="330200" cy="171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2" name="Line 228"/>
          <p:cNvSpPr>
            <a:spLocks noChangeShapeType="1"/>
          </p:cNvSpPr>
          <p:nvPr/>
        </p:nvSpPr>
        <p:spPr bwMode="auto">
          <a:xfrm flipV="1">
            <a:off x="7186613" y="5099050"/>
            <a:ext cx="0" cy="487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3" name="Line 229"/>
          <p:cNvSpPr>
            <a:spLocks noChangeShapeType="1"/>
          </p:cNvSpPr>
          <p:nvPr/>
        </p:nvSpPr>
        <p:spPr bwMode="auto">
          <a:xfrm>
            <a:off x="6442075" y="4633913"/>
            <a:ext cx="561975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4" name="Line 230"/>
          <p:cNvSpPr>
            <a:spLocks noChangeShapeType="1"/>
          </p:cNvSpPr>
          <p:nvPr/>
        </p:nvSpPr>
        <p:spPr bwMode="auto">
          <a:xfrm>
            <a:off x="6356350" y="4719638"/>
            <a:ext cx="611188" cy="3667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stealth" w="med" len="lg"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5" name="Line 231"/>
          <p:cNvSpPr>
            <a:spLocks noChangeShapeType="1"/>
          </p:cNvSpPr>
          <p:nvPr/>
        </p:nvSpPr>
        <p:spPr bwMode="auto">
          <a:xfrm flipV="1">
            <a:off x="6443663" y="4479925"/>
            <a:ext cx="1189037" cy="71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6" name="Line 232"/>
          <p:cNvSpPr>
            <a:spLocks noChangeShapeType="1"/>
          </p:cNvSpPr>
          <p:nvPr/>
        </p:nvSpPr>
        <p:spPr bwMode="auto">
          <a:xfrm flipV="1">
            <a:off x="7993063" y="3829050"/>
            <a:ext cx="390525" cy="5984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7" name="Line 233"/>
          <p:cNvSpPr>
            <a:spLocks noChangeShapeType="1"/>
          </p:cNvSpPr>
          <p:nvPr/>
        </p:nvSpPr>
        <p:spPr bwMode="auto">
          <a:xfrm flipH="1" flipV="1">
            <a:off x="7443788" y="3327400"/>
            <a:ext cx="573087" cy="428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8" name="Line 234"/>
          <p:cNvSpPr>
            <a:spLocks noChangeShapeType="1"/>
          </p:cNvSpPr>
          <p:nvPr/>
        </p:nvSpPr>
        <p:spPr bwMode="auto">
          <a:xfrm flipV="1">
            <a:off x="7431088" y="2509838"/>
            <a:ext cx="0" cy="5984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19" name="Line 235"/>
          <p:cNvSpPr>
            <a:spLocks noChangeShapeType="1"/>
          </p:cNvSpPr>
          <p:nvPr/>
        </p:nvSpPr>
        <p:spPr bwMode="auto">
          <a:xfrm flipH="1">
            <a:off x="6491288" y="2522538"/>
            <a:ext cx="598487" cy="2809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0620" name="Line 236"/>
          <p:cNvSpPr>
            <a:spLocks noChangeShapeType="1"/>
          </p:cNvSpPr>
          <p:nvPr/>
        </p:nvSpPr>
        <p:spPr bwMode="auto">
          <a:xfrm>
            <a:off x="6223000" y="2803525"/>
            <a:ext cx="255588" cy="3651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med" len="lg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00623" name="Group 239"/>
          <p:cNvGrpSpPr>
            <a:grpSpLocks/>
          </p:cNvGrpSpPr>
          <p:nvPr/>
        </p:nvGrpSpPr>
        <p:grpSpPr bwMode="auto">
          <a:xfrm>
            <a:off x="6654800" y="1743075"/>
            <a:ext cx="1017588" cy="889000"/>
            <a:chOff x="4192" y="1071"/>
            <a:chExt cx="641" cy="651"/>
          </a:xfrm>
        </p:grpSpPr>
        <p:sp>
          <p:nvSpPr>
            <p:cNvPr id="400621" name="Freeform 237"/>
            <p:cNvSpPr>
              <a:spLocks/>
            </p:cNvSpPr>
            <p:nvPr/>
          </p:nvSpPr>
          <p:spPr bwMode="auto">
            <a:xfrm>
              <a:off x="4192" y="1160"/>
              <a:ext cx="166" cy="562"/>
            </a:xfrm>
            <a:custGeom>
              <a:avLst/>
              <a:gdLst>
                <a:gd name="T0" fmla="*/ 166 w 166"/>
                <a:gd name="T1" fmla="*/ 0 h 562"/>
                <a:gd name="T2" fmla="*/ 43 w 166"/>
                <a:gd name="T3" fmla="*/ 123 h 562"/>
                <a:gd name="T4" fmla="*/ 5 w 166"/>
                <a:gd name="T5" fmla="*/ 323 h 562"/>
                <a:gd name="T6" fmla="*/ 74 w 166"/>
                <a:gd name="T7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562">
                  <a:moveTo>
                    <a:pt x="166" y="0"/>
                  </a:moveTo>
                  <a:cubicBezTo>
                    <a:pt x="118" y="34"/>
                    <a:pt x="70" y="69"/>
                    <a:pt x="43" y="123"/>
                  </a:cubicBezTo>
                  <a:cubicBezTo>
                    <a:pt x="16" y="177"/>
                    <a:pt x="0" y="250"/>
                    <a:pt x="5" y="323"/>
                  </a:cubicBezTo>
                  <a:cubicBezTo>
                    <a:pt x="10" y="396"/>
                    <a:pt x="63" y="522"/>
                    <a:pt x="74" y="562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0622" name="Text Box 238"/>
            <p:cNvSpPr txBox="1">
              <a:spLocks noChangeArrowheads="1"/>
            </p:cNvSpPr>
            <p:nvPr/>
          </p:nvSpPr>
          <p:spPr bwMode="auto">
            <a:xfrm>
              <a:off x="4332" y="1071"/>
              <a:ext cx="50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kumimoji="0" lang="zh-CN" altLang="en-US" sz="2000">
                  <a:solidFill>
                    <a:srgbClr val="FF0000"/>
                  </a:solidFill>
                  <a:latin typeface="Comic Sans MS" pitchFamily="66" charset="0"/>
                </a:rPr>
                <a:t>“</a:t>
              </a:r>
              <a:r>
                <a:rPr kumimoji="0" lang="en-US" altLang="zh-CN" sz="2000">
                  <a:solidFill>
                    <a:srgbClr val="FF0000"/>
                  </a:solidFill>
                  <a:latin typeface="Comic Sans MS" pitchFamily="66" charset="0"/>
                </a:rPr>
                <a:t>link”</a:t>
              </a:r>
              <a:endParaRPr kumimoji="0" lang="en-US" altLang="zh-CN" sz="180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00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40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00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00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400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00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400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00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0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611" grpId="0" animBg="1"/>
      <p:bldP spid="400612" grpId="0" animBg="1"/>
      <p:bldP spid="400614" grpId="0" animBg="1"/>
      <p:bldP spid="400615" grpId="0" animBg="1"/>
      <p:bldP spid="400616" grpId="0" animBg="1"/>
      <p:bldP spid="400617" grpId="0" animBg="1"/>
      <p:bldP spid="400618" grpId="0" animBg="1"/>
      <p:bldP spid="400619" grpId="0" animBg="1"/>
      <p:bldP spid="4006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例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>
                <a:latin typeface="隶书" pitchFamily="49" charset="-122"/>
              </a:rPr>
              <a:t>发送端的编码</a:t>
            </a:r>
          </a:p>
        </p:txBody>
      </p:sp>
      <p:sp>
        <p:nvSpPr>
          <p:cNvPr id="571395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57139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71398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57338"/>
            <a:ext cx="7029450" cy="484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84888" y="2906691"/>
            <a:ext cx="2808287" cy="296549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0000" tIns="152352" rIns="90000" bIns="41262" anchor="ctr">
            <a:spAutoFit/>
          </a:bodyPr>
          <a:lstStyle>
            <a:lvl1pPr indent="3048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除法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000" b="1" dirty="0" smtClean="0">
                <a:latin typeface="+mn-ea"/>
                <a:ea typeface="+mn-ea"/>
              </a:rPr>
              <a:t>同</a:t>
            </a:r>
            <a:r>
              <a:rPr lang="zh-CN" altLang="en-US" sz="2000" b="1" dirty="0">
                <a:latin typeface="+mn-ea"/>
                <a:ea typeface="+mn-ea"/>
              </a:rPr>
              <a:t>代数运算，只是在作减法时按模</a:t>
            </a:r>
            <a:r>
              <a:rPr lang="en-US" altLang="zh-CN" sz="2000" b="1" dirty="0">
                <a:latin typeface="+mn-ea"/>
                <a:ea typeface="+mn-ea"/>
              </a:rPr>
              <a:t>2</a:t>
            </a:r>
            <a:r>
              <a:rPr lang="zh-CN" altLang="en-US" sz="2000" b="1" dirty="0">
                <a:latin typeface="+mn-ea"/>
                <a:ea typeface="+mn-ea"/>
              </a:rPr>
              <a:t>进行。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+mn-ea"/>
              </a:rPr>
              <a:t>加法</a:t>
            </a: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和减法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</a:rPr>
              <a:t>同</a:t>
            </a:r>
            <a:r>
              <a:rPr lang="zh-CN" altLang="en-US" sz="2000" b="1" dirty="0">
                <a:latin typeface="+mn-lt"/>
                <a:ea typeface="+mn-ea"/>
              </a:rPr>
              <a:t>异或运算（不带进位或借位），即按模</a:t>
            </a:r>
            <a:r>
              <a:rPr lang="en-US" altLang="zh-CN" sz="2000" b="1" dirty="0">
                <a:latin typeface="+mn-lt"/>
                <a:ea typeface="+mn-ea"/>
              </a:rPr>
              <a:t>2</a:t>
            </a:r>
            <a:r>
              <a:rPr lang="zh-CN" altLang="en-US" sz="2000" b="1" dirty="0">
                <a:latin typeface="+mn-lt"/>
                <a:ea typeface="+mn-ea"/>
              </a:rPr>
              <a:t>进行</a:t>
            </a:r>
            <a:r>
              <a:rPr lang="zh-CN" altLang="en-US" sz="2000" b="1" dirty="0" smtClean="0">
                <a:latin typeface="+mn-lt"/>
                <a:ea typeface="+mn-ea"/>
              </a:rPr>
              <a:t>。</a:t>
            </a:r>
            <a:endParaRPr lang="zh-CN" altLang="en-US" sz="2000" b="1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例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>
                <a:latin typeface="隶书" pitchFamily="49" charset="-122"/>
              </a:rPr>
              <a:t>接收端的校验</a:t>
            </a:r>
          </a:p>
        </p:txBody>
      </p:sp>
      <p:sp>
        <p:nvSpPr>
          <p:cNvPr id="572419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57242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572422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175500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2424" name="Rectangle 8"/>
          <p:cNvSpPr>
            <a:spLocks noChangeArrowheads="1"/>
          </p:cNvSpPr>
          <p:nvPr/>
        </p:nvSpPr>
        <p:spPr bwMode="auto">
          <a:xfrm>
            <a:off x="6084888" y="2906691"/>
            <a:ext cx="2808287" cy="296549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0000" tIns="152352" rIns="90000" bIns="41262" anchor="ctr">
            <a:spAutoFit/>
          </a:bodyPr>
          <a:lstStyle>
            <a:lvl1pPr indent="3048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除法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000" b="1" dirty="0" smtClean="0">
                <a:latin typeface="+mn-ea"/>
                <a:ea typeface="+mn-ea"/>
              </a:rPr>
              <a:t>同</a:t>
            </a:r>
            <a:r>
              <a:rPr lang="zh-CN" altLang="en-US" sz="2000" b="1" dirty="0">
                <a:latin typeface="+mn-ea"/>
                <a:ea typeface="+mn-ea"/>
              </a:rPr>
              <a:t>代数运算，只是在作减法时按模</a:t>
            </a:r>
            <a:r>
              <a:rPr lang="en-US" altLang="zh-CN" sz="2000" b="1" dirty="0">
                <a:latin typeface="+mn-ea"/>
                <a:ea typeface="+mn-ea"/>
              </a:rPr>
              <a:t>2</a:t>
            </a:r>
            <a:r>
              <a:rPr lang="zh-CN" altLang="en-US" sz="2000" b="1" dirty="0">
                <a:latin typeface="+mn-ea"/>
                <a:ea typeface="+mn-ea"/>
              </a:rPr>
              <a:t>进行。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+mn-ea"/>
              </a:rPr>
              <a:t>加法</a:t>
            </a: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和减法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</a:rPr>
              <a:t>同</a:t>
            </a:r>
            <a:r>
              <a:rPr lang="zh-CN" altLang="en-US" sz="2000" b="1" dirty="0">
                <a:latin typeface="+mn-lt"/>
                <a:ea typeface="+mn-ea"/>
              </a:rPr>
              <a:t>异或运算（不带进位或借位），即按模</a:t>
            </a:r>
            <a:r>
              <a:rPr lang="en-US" altLang="zh-CN" sz="2000" b="1" dirty="0">
                <a:latin typeface="+mn-lt"/>
                <a:ea typeface="+mn-ea"/>
              </a:rPr>
              <a:t>2</a:t>
            </a:r>
            <a:r>
              <a:rPr lang="zh-CN" altLang="en-US" sz="2000" b="1" dirty="0">
                <a:latin typeface="+mn-lt"/>
                <a:ea typeface="+mn-ea"/>
              </a:rPr>
              <a:t>进行</a:t>
            </a:r>
            <a:r>
              <a:rPr lang="zh-CN" altLang="en-US" sz="2000" b="1" dirty="0" smtClean="0">
                <a:latin typeface="+mn-lt"/>
                <a:ea typeface="+mn-ea"/>
              </a:rPr>
              <a:t>。</a:t>
            </a:r>
            <a:endParaRPr lang="zh-CN" altLang="en-US" sz="2000" b="1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标准生成多项式</a:t>
            </a:r>
          </a:p>
        </p:txBody>
      </p:sp>
      <p:sp>
        <p:nvSpPr>
          <p:cNvPr id="573477" name="Rectangle 37"/>
          <p:cNvSpPr>
            <a:spLocks noGrp="1" noChangeArrowheads="1"/>
          </p:cNvSpPr>
          <p:nvPr>
            <p:ph type="body" idx="1"/>
          </p:nvPr>
        </p:nvSpPr>
        <p:spPr>
          <a:xfrm>
            <a:off x="809625" y="4149725"/>
            <a:ext cx="6283325" cy="22320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多项式和比特串的对应关系为</a:t>
            </a:r>
            <a:r>
              <a:rPr lang="zh-CN" altLang="en-US" sz="2400" dirty="0"/>
              <a:t>：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000" dirty="0">
                <a:solidFill>
                  <a:srgbClr val="0000FF"/>
                </a:solidFill>
              </a:rPr>
              <a:t>       比特串</a:t>
            </a:r>
            <a:r>
              <a:rPr lang="zh-CN" altLang="en-US" sz="2000" dirty="0"/>
              <a:t>：</a:t>
            </a:r>
            <a:r>
              <a:rPr lang="en-US" altLang="zh-CN" sz="2000" dirty="0"/>
              <a:t>b</a:t>
            </a:r>
            <a:r>
              <a:rPr lang="en-US" altLang="zh-CN" sz="2000" baseline="-25000" dirty="0"/>
              <a:t>n-1</a:t>
            </a:r>
            <a:r>
              <a:rPr lang="en-US" altLang="zh-CN" sz="2000" dirty="0"/>
              <a:t>b</a:t>
            </a:r>
            <a:r>
              <a:rPr lang="en-US" altLang="zh-CN" sz="2000" baseline="-25000" dirty="0"/>
              <a:t>n-2</a:t>
            </a:r>
            <a:r>
              <a:rPr lang="en-US" altLang="zh-CN" sz="2000" dirty="0"/>
              <a:t> … b</a:t>
            </a:r>
            <a:r>
              <a:rPr lang="en-US" altLang="zh-CN" sz="2000" baseline="-25000" dirty="0"/>
              <a:t>2</a:t>
            </a:r>
            <a:r>
              <a:rPr lang="en-US" altLang="zh-CN" sz="2000" dirty="0"/>
              <a:t>b</a:t>
            </a:r>
            <a:r>
              <a:rPr lang="en-US" altLang="zh-CN" sz="2000" baseline="-25000" dirty="0"/>
              <a:t>1</a:t>
            </a:r>
            <a:r>
              <a:rPr lang="en-US" altLang="zh-CN" sz="2000" dirty="0"/>
              <a:t>b</a:t>
            </a:r>
            <a:r>
              <a:rPr lang="en-US" altLang="zh-CN" sz="2000" baseline="-25000" dirty="0"/>
              <a:t>0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000" dirty="0">
                <a:solidFill>
                  <a:srgbClr val="0000FF"/>
                </a:solidFill>
              </a:rPr>
              <a:t>       多项式</a:t>
            </a:r>
            <a:r>
              <a:rPr lang="zh-CN" altLang="en-US" sz="2000" dirty="0"/>
              <a:t>：</a:t>
            </a:r>
            <a:r>
              <a:rPr lang="en-US" altLang="zh-CN" sz="2000" dirty="0"/>
              <a:t>b</a:t>
            </a:r>
            <a:r>
              <a:rPr lang="en-US" altLang="zh-CN" sz="2000" baseline="-25000" dirty="0"/>
              <a:t>n-1</a:t>
            </a:r>
            <a:r>
              <a:rPr lang="en-US" altLang="zh-CN" sz="2000" dirty="0"/>
              <a:t>x</a:t>
            </a:r>
            <a:r>
              <a:rPr lang="en-US" altLang="zh-CN" sz="2000" baseline="30000" dirty="0"/>
              <a:t>n-1</a:t>
            </a:r>
            <a:r>
              <a:rPr lang="en-US" altLang="zh-CN" sz="2000" dirty="0"/>
              <a:t>+b</a:t>
            </a:r>
            <a:r>
              <a:rPr lang="en-US" altLang="zh-CN" sz="2000" baseline="-25000" dirty="0"/>
              <a:t>n-2</a:t>
            </a:r>
            <a:r>
              <a:rPr lang="en-US" altLang="zh-CN" sz="2000" dirty="0"/>
              <a:t>x</a:t>
            </a:r>
            <a:r>
              <a:rPr lang="en-US" altLang="zh-CN" sz="2000" baseline="30000" dirty="0"/>
              <a:t>n-2</a:t>
            </a:r>
            <a:r>
              <a:rPr lang="en-US" altLang="zh-CN" sz="2000" dirty="0"/>
              <a:t>+ …+b</a:t>
            </a:r>
            <a:r>
              <a:rPr lang="en-US" altLang="zh-CN" sz="2000" baseline="-25000" dirty="0"/>
              <a:t>2</a:t>
            </a:r>
            <a:r>
              <a:rPr lang="en-US" altLang="zh-CN" sz="2000" dirty="0"/>
              <a:t>x</a:t>
            </a:r>
            <a:r>
              <a:rPr lang="en-US" altLang="zh-CN" sz="2000" baseline="30000" dirty="0"/>
              <a:t>2</a:t>
            </a:r>
            <a:r>
              <a:rPr lang="en-US" altLang="zh-CN" sz="2000" dirty="0"/>
              <a:t>+b</a:t>
            </a:r>
            <a:r>
              <a:rPr lang="en-US" altLang="zh-CN" sz="2000" baseline="-25000" dirty="0"/>
              <a:t>1</a:t>
            </a:r>
            <a:r>
              <a:rPr lang="en-US" altLang="zh-CN" sz="2000" dirty="0"/>
              <a:t>x</a:t>
            </a:r>
            <a:r>
              <a:rPr lang="en-US" altLang="zh-CN" sz="2000" baseline="30000" dirty="0"/>
              <a:t>1</a:t>
            </a:r>
            <a:r>
              <a:rPr lang="en-US" altLang="zh-CN" sz="2000" dirty="0"/>
              <a:t>+b</a:t>
            </a:r>
            <a:r>
              <a:rPr lang="en-US" altLang="zh-CN" sz="2000" baseline="-25000" dirty="0"/>
              <a:t>0</a:t>
            </a:r>
            <a:r>
              <a:rPr lang="en-US" altLang="zh-CN" sz="2000" dirty="0"/>
              <a:t>x</a:t>
            </a:r>
            <a:r>
              <a:rPr lang="en-US" altLang="zh-CN" sz="2000" baseline="30000" dirty="0"/>
              <a:t>0</a:t>
            </a:r>
            <a:endParaRPr lang="zh-CN" altLang="en-US" sz="2000" dirty="0"/>
          </a:p>
        </p:txBody>
      </p:sp>
      <p:sp>
        <p:nvSpPr>
          <p:cNvPr id="573443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57344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573478" name="Group 38"/>
          <p:cNvGraphicFramePr>
            <a:graphicFrameLocks noGrp="1"/>
          </p:cNvGraphicFramePr>
          <p:nvPr>
            <p:ph idx="4294967295"/>
          </p:nvPr>
        </p:nvGraphicFramePr>
        <p:xfrm>
          <a:off x="827088" y="1773238"/>
          <a:ext cx="7958137" cy="2286000"/>
        </p:xfrm>
        <a:graphic>
          <a:graphicData uri="http://schemas.openxmlformats.org/drawingml/2006/table">
            <a:tbl>
              <a:tblPr/>
              <a:tblGrid>
                <a:gridCol w="1608137"/>
                <a:gridCol w="4487863"/>
                <a:gridCol w="1862137"/>
              </a:tblGrid>
              <a:tr h="3476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Name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Polynomial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Application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73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CRC-8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8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ATM header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73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CRC-10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10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9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5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4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ATM AAL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17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ITU-16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16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12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5 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 </a:t>
                      </a: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HDLC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13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华文楷体" pitchFamily="2" charset="-122"/>
                        </a:rPr>
                        <a:t>ITU-32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32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26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23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22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16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12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11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10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 </a:t>
                      </a:r>
                      <a:r>
                        <a:rPr kumimoji="1" lang="en-US" altLang="zh-CN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8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7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5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4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</a:t>
                      </a:r>
                      <a:r>
                        <a:rPr kumimoji="1" lang="en-US" altLang="zh-CN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</a:t>
                      </a:r>
                      <a:r>
                        <a:rPr kumimoji="1" lang="en-US" altLang="zh-CN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x </a:t>
                      </a: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+</a:t>
                      </a: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LANs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hlin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73479" name="Picture 3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076700"/>
            <a:ext cx="2254250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latin typeface="华文新魏" pitchFamily="2" charset="-122"/>
                <a:ea typeface="华文新魏" pitchFamily="2" charset="-122"/>
              </a:rPr>
              <a:t>CRC</a:t>
            </a:r>
            <a:r>
              <a:rPr lang="zh-CN" altLang="en-US"/>
              <a:t>性质</a:t>
            </a:r>
          </a:p>
        </p:txBody>
      </p:sp>
      <p:sp>
        <p:nvSpPr>
          <p:cNvPr id="574467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  <p:sp>
        <p:nvSpPr>
          <p:cNvPr id="57446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/>
              <a:t>若生成多项式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中含有</a:t>
            </a:r>
            <a:r>
              <a:rPr lang="en-US" altLang="zh-CN" sz="2400" dirty="0"/>
              <a:t>(x+1)</a:t>
            </a:r>
            <a:r>
              <a:rPr lang="zh-CN" altLang="en-US" sz="2400" dirty="0"/>
              <a:t>的因子，则检出</a:t>
            </a:r>
            <a:r>
              <a:rPr lang="zh-CN" altLang="en-US" sz="2400" dirty="0">
                <a:solidFill>
                  <a:srgbClr val="FF0000"/>
                </a:solidFill>
              </a:rPr>
              <a:t>所有奇数位错</a:t>
            </a:r>
            <a:r>
              <a:rPr lang="zh-CN" altLang="en-US" sz="2400" dirty="0"/>
              <a:t>。</a:t>
            </a:r>
          </a:p>
          <a:p>
            <a:pPr>
              <a:lnSpc>
                <a:spcPct val="110000"/>
              </a:lnSpc>
            </a:pPr>
            <a:r>
              <a:rPr lang="zh-CN" altLang="en-US" sz="2400" dirty="0"/>
              <a:t>若生成多项式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中不含有</a:t>
            </a:r>
            <a:r>
              <a:rPr lang="en-US" altLang="zh-CN" sz="2400" dirty="0"/>
              <a:t>x</a:t>
            </a:r>
            <a:r>
              <a:rPr lang="zh-CN" altLang="en-US" sz="2400" dirty="0"/>
              <a:t>的因子，即</a:t>
            </a:r>
            <a:r>
              <a:rPr lang="en-US" altLang="zh-CN" sz="2400" dirty="0"/>
              <a:t>G(x)</a:t>
            </a:r>
            <a:r>
              <a:rPr lang="zh-CN" altLang="en-US" sz="2400" dirty="0"/>
              <a:t>中含有常数项</a:t>
            </a:r>
            <a:r>
              <a:rPr lang="en-US" altLang="zh-CN" sz="2400" dirty="0"/>
              <a:t>1</a:t>
            </a:r>
            <a:r>
              <a:rPr lang="zh-CN" altLang="en-US" sz="2400" dirty="0"/>
              <a:t>，则可检测所有</a:t>
            </a:r>
            <a:r>
              <a:rPr lang="zh-CN" altLang="en-US" sz="2400" dirty="0">
                <a:solidFill>
                  <a:srgbClr val="FF0000"/>
                </a:solidFill>
              </a:rPr>
              <a:t>突发长度≤</a:t>
            </a:r>
            <a:r>
              <a:rPr lang="en-US" altLang="zh-CN" sz="2400" dirty="0">
                <a:solidFill>
                  <a:srgbClr val="FF0000"/>
                </a:solidFill>
              </a:rPr>
              <a:t>r</a:t>
            </a:r>
            <a:r>
              <a:rPr lang="zh-CN" altLang="en-US" sz="2400" dirty="0"/>
              <a:t>的突发错。</a:t>
            </a:r>
          </a:p>
          <a:p>
            <a:pPr>
              <a:lnSpc>
                <a:spcPct val="110000"/>
              </a:lnSpc>
            </a:pPr>
            <a:r>
              <a:rPr lang="zh-CN" altLang="en-US" sz="2400" dirty="0"/>
              <a:t>若生成多项式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中不含有</a:t>
            </a:r>
            <a:r>
              <a:rPr lang="en-US" altLang="zh-CN" sz="2400" dirty="0"/>
              <a:t>x</a:t>
            </a:r>
            <a:r>
              <a:rPr lang="zh-CN" altLang="en-US" sz="2400" dirty="0"/>
              <a:t>的因子，且对任何</a:t>
            </a:r>
            <a:r>
              <a:rPr lang="en-US" altLang="zh-CN" sz="2400" dirty="0"/>
              <a:t>0&lt;e≤n-1</a:t>
            </a:r>
            <a:r>
              <a:rPr lang="zh-CN" altLang="en-US" sz="2400" dirty="0"/>
              <a:t>的</a:t>
            </a:r>
            <a:r>
              <a:rPr lang="en-US" altLang="zh-CN" sz="2400" dirty="0"/>
              <a:t>e</a:t>
            </a:r>
            <a:r>
              <a:rPr lang="zh-CN" altLang="en-US" sz="2400" dirty="0"/>
              <a:t>，除不尽</a:t>
            </a:r>
            <a:r>
              <a:rPr lang="en-US" altLang="zh-CN" sz="2400" dirty="0"/>
              <a:t>x</a:t>
            </a:r>
            <a:r>
              <a:rPr lang="en-US" altLang="zh-CN" sz="2400" baseline="30000" dirty="0"/>
              <a:t>e</a:t>
            </a:r>
            <a:r>
              <a:rPr lang="en-US" altLang="zh-CN" sz="2400" dirty="0"/>
              <a:t>+1</a:t>
            </a:r>
            <a:r>
              <a:rPr lang="zh-CN" altLang="en-US" sz="2400" dirty="0"/>
              <a:t>，则能检测出</a:t>
            </a:r>
            <a:r>
              <a:rPr lang="zh-CN" altLang="en-US" sz="2400" dirty="0">
                <a:solidFill>
                  <a:srgbClr val="FF0000"/>
                </a:solidFill>
              </a:rPr>
              <a:t>所有</a:t>
            </a:r>
            <a:r>
              <a:rPr lang="zh-CN" altLang="en-US" sz="2400" dirty="0" smtClean="0">
                <a:solidFill>
                  <a:srgbClr val="FF0000"/>
                </a:solidFill>
              </a:rPr>
              <a:t>双</a:t>
            </a:r>
            <a:r>
              <a:rPr lang="zh-CN" altLang="en-US" sz="2400" dirty="0">
                <a:solidFill>
                  <a:srgbClr val="FF0000"/>
                </a:solidFill>
              </a:rPr>
              <a:t>位</a:t>
            </a:r>
            <a:r>
              <a:rPr lang="zh-CN" altLang="en-US" sz="2400" dirty="0" smtClean="0">
                <a:solidFill>
                  <a:srgbClr val="FF0000"/>
                </a:solidFill>
              </a:rPr>
              <a:t>错</a:t>
            </a:r>
            <a:r>
              <a:rPr lang="zh-CN" altLang="en-US" sz="2400" dirty="0"/>
              <a:t>。</a:t>
            </a:r>
          </a:p>
          <a:p>
            <a:pPr>
              <a:lnSpc>
                <a:spcPct val="110000"/>
              </a:lnSpc>
            </a:pPr>
            <a:r>
              <a:rPr lang="zh-CN" altLang="en-US" sz="2400" dirty="0"/>
              <a:t>若生成多项式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中不含有</a:t>
            </a:r>
            <a:r>
              <a:rPr lang="en-US" altLang="zh-CN" sz="2400" dirty="0"/>
              <a:t>x</a:t>
            </a:r>
            <a:r>
              <a:rPr lang="zh-CN" altLang="en-US" sz="2400" dirty="0"/>
              <a:t>的因子，则对</a:t>
            </a:r>
            <a:r>
              <a:rPr lang="zh-CN" altLang="en-US" sz="2400" dirty="0">
                <a:solidFill>
                  <a:srgbClr val="FF0000"/>
                </a:solidFill>
              </a:rPr>
              <a:t>突发长度为</a:t>
            </a:r>
            <a:r>
              <a:rPr lang="en-US" altLang="zh-CN" sz="2400" dirty="0">
                <a:solidFill>
                  <a:srgbClr val="FF0000"/>
                </a:solidFill>
              </a:rPr>
              <a:t>r+1</a:t>
            </a:r>
            <a:r>
              <a:rPr lang="zh-CN" altLang="en-US" sz="2400" dirty="0"/>
              <a:t>的突发错的漏检率为</a:t>
            </a:r>
            <a:r>
              <a:rPr lang="en-US" altLang="zh-CN" sz="2400" dirty="0">
                <a:solidFill>
                  <a:srgbClr val="FF0000"/>
                </a:solidFill>
              </a:rPr>
              <a:t>2</a:t>
            </a:r>
            <a:r>
              <a:rPr lang="en-US" altLang="zh-CN" sz="2400" baseline="30000" dirty="0">
                <a:solidFill>
                  <a:srgbClr val="FF0000"/>
                </a:solidFill>
              </a:rPr>
              <a:t>-(r-1)</a:t>
            </a:r>
            <a:r>
              <a:rPr lang="zh-CN" altLang="en-US" sz="2400" dirty="0"/>
              <a:t>。</a:t>
            </a:r>
          </a:p>
          <a:p>
            <a:pPr>
              <a:lnSpc>
                <a:spcPct val="110000"/>
              </a:lnSpc>
            </a:pPr>
            <a:r>
              <a:rPr lang="zh-CN" altLang="en-US" sz="2400" dirty="0"/>
              <a:t>若生成多项式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中不含有</a:t>
            </a:r>
            <a:r>
              <a:rPr lang="en-US" altLang="zh-CN" sz="2400" dirty="0"/>
              <a:t>x</a:t>
            </a:r>
            <a:r>
              <a:rPr lang="zh-CN" altLang="en-US" sz="2400" dirty="0"/>
              <a:t>的因子，则对</a:t>
            </a:r>
            <a:r>
              <a:rPr lang="zh-CN" altLang="en-US" sz="2400" dirty="0">
                <a:solidFill>
                  <a:srgbClr val="FF0000"/>
                </a:solidFill>
              </a:rPr>
              <a:t>突发长度大于</a:t>
            </a:r>
            <a:r>
              <a:rPr lang="en-US" altLang="zh-CN" sz="2400" dirty="0">
                <a:solidFill>
                  <a:srgbClr val="FF0000"/>
                </a:solidFill>
              </a:rPr>
              <a:t>r+1</a:t>
            </a:r>
            <a:r>
              <a:rPr lang="zh-CN" altLang="en-US" sz="2400" dirty="0"/>
              <a:t>的突发错的漏检率为</a:t>
            </a:r>
            <a:r>
              <a:rPr lang="en-US" altLang="zh-CN" sz="2400" dirty="0">
                <a:solidFill>
                  <a:srgbClr val="FF0000"/>
                </a:solidFill>
              </a:rPr>
              <a:t>2</a:t>
            </a:r>
            <a:r>
              <a:rPr lang="en-US" altLang="zh-CN" sz="2400" baseline="30000" dirty="0">
                <a:solidFill>
                  <a:srgbClr val="FF0000"/>
                </a:solidFill>
              </a:rPr>
              <a:t>-r</a:t>
            </a:r>
            <a:r>
              <a:rPr lang="zh-CN" altLang="en-US" sz="2400" dirty="0"/>
              <a:t>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CRC</a:t>
            </a:r>
            <a:r>
              <a:rPr lang="zh-CN" altLang="en-US" dirty="0"/>
              <a:t>检错</a:t>
            </a:r>
            <a:r>
              <a:rPr lang="zh-CN" altLang="en-US" dirty="0" smtClean="0"/>
              <a:t>能力和应用</a:t>
            </a:r>
            <a:endParaRPr lang="zh-CN" altLang="en-US" dirty="0"/>
          </a:p>
        </p:txBody>
      </p:sp>
      <p:sp>
        <p:nvSpPr>
          <p:cNvPr id="575491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  <p:sp>
        <p:nvSpPr>
          <p:cNvPr id="57549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754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09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4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CRC</a:t>
            </a:r>
            <a:r>
              <a:rPr lang="zh-CN" altLang="en-US" sz="2400" dirty="0">
                <a:solidFill>
                  <a:srgbClr val="FF0000"/>
                </a:solidFill>
              </a:rPr>
              <a:t>检错能力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sz="2400" dirty="0" smtClean="0"/>
              <a:t>      若</a:t>
            </a:r>
            <a:r>
              <a:rPr lang="zh-CN" altLang="en-US" sz="2400" dirty="0"/>
              <a:t>适当选取生成多项式</a:t>
            </a:r>
            <a:r>
              <a:rPr lang="en-US" altLang="zh-CN" sz="2400" dirty="0"/>
              <a:t>G(x)</a:t>
            </a:r>
            <a:r>
              <a:rPr lang="zh-CN" altLang="en-US" sz="2400" dirty="0"/>
              <a:t> ，使其含有</a:t>
            </a:r>
            <a:r>
              <a:rPr lang="en-US" altLang="zh-CN" sz="2400" dirty="0"/>
              <a:t>(x+1)</a:t>
            </a:r>
            <a:r>
              <a:rPr lang="zh-CN" altLang="en-US" sz="2400" dirty="0"/>
              <a:t>因子，常数项不为</a:t>
            </a:r>
            <a:r>
              <a:rPr lang="en-US" altLang="zh-CN" sz="2400" dirty="0"/>
              <a:t>0</a:t>
            </a:r>
            <a:r>
              <a:rPr lang="zh-CN" altLang="en-US" sz="2400" dirty="0"/>
              <a:t>，</a:t>
            </a:r>
            <a:r>
              <a:rPr lang="zh-CN" altLang="en-US" sz="2400" dirty="0" smtClean="0"/>
              <a:t>则相应的</a:t>
            </a:r>
            <a:r>
              <a:rPr lang="en-US" altLang="zh-CN" sz="2400" dirty="0"/>
              <a:t>CRC</a:t>
            </a:r>
            <a:r>
              <a:rPr lang="zh-CN" altLang="en-US" sz="2400" dirty="0" smtClean="0"/>
              <a:t>码可</a:t>
            </a:r>
            <a:r>
              <a:rPr lang="zh-CN" altLang="en-US" sz="2400" dirty="0"/>
              <a:t>检测出：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所有双位错；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所有奇数位错；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所有突发长度小于等于</a:t>
            </a:r>
            <a:r>
              <a:rPr lang="en-US" altLang="zh-CN" sz="2400" dirty="0">
                <a:solidFill>
                  <a:schemeClr val="tx2"/>
                </a:solidFill>
              </a:rPr>
              <a:t>r</a:t>
            </a:r>
            <a:r>
              <a:rPr lang="zh-CN" altLang="en-US" sz="2400" dirty="0">
                <a:solidFill>
                  <a:schemeClr val="tx2"/>
                </a:solidFill>
              </a:rPr>
              <a:t>的突发错；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（</a:t>
            </a:r>
            <a:r>
              <a:rPr lang="en-US" altLang="zh-CN" sz="2400" dirty="0">
                <a:solidFill>
                  <a:schemeClr val="tx2"/>
                </a:solidFill>
              </a:rPr>
              <a:t>1-2</a:t>
            </a:r>
            <a:r>
              <a:rPr lang="en-US" altLang="zh-CN" sz="2400" baseline="30000" dirty="0">
                <a:solidFill>
                  <a:schemeClr val="tx2"/>
                </a:solidFill>
              </a:rPr>
              <a:t>-(r-1)</a:t>
            </a:r>
            <a:r>
              <a:rPr lang="zh-CN" altLang="en-US" sz="2400" dirty="0">
                <a:solidFill>
                  <a:schemeClr val="tx2"/>
                </a:solidFill>
              </a:rPr>
              <a:t>）的突发长度等于</a:t>
            </a:r>
            <a:r>
              <a:rPr lang="en-US" altLang="zh-CN" sz="2400" dirty="0">
                <a:solidFill>
                  <a:schemeClr val="tx2"/>
                </a:solidFill>
              </a:rPr>
              <a:t>r+1</a:t>
            </a:r>
            <a:r>
              <a:rPr lang="zh-CN" altLang="en-US" sz="2400" dirty="0">
                <a:solidFill>
                  <a:schemeClr val="tx2"/>
                </a:solidFill>
              </a:rPr>
              <a:t>的突发错；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2"/>
                </a:solidFill>
              </a:rPr>
              <a:t>（</a:t>
            </a:r>
            <a:r>
              <a:rPr lang="en-US" altLang="zh-CN" sz="2400" dirty="0">
                <a:solidFill>
                  <a:schemeClr val="tx2"/>
                </a:solidFill>
              </a:rPr>
              <a:t>1-2</a:t>
            </a:r>
            <a:r>
              <a:rPr lang="en-US" altLang="zh-CN" sz="2400" baseline="30000" dirty="0">
                <a:solidFill>
                  <a:schemeClr val="tx2"/>
                </a:solidFill>
              </a:rPr>
              <a:t>-r</a:t>
            </a:r>
            <a:r>
              <a:rPr lang="zh-CN" altLang="en-US" sz="2400" dirty="0">
                <a:solidFill>
                  <a:schemeClr val="tx2"/>
                </a:solidFill>
              </a:rPr>
              <a:t>）的突发长度大于</a:t>
            </a:r>
            <a:r>
              <a:rPr lang="en-US" altLang="zh-CN" sz="2400" dirty="0">
                <a:solidFill>
                  <a:schemeClr val="tx2"/>
                </a:solidFill>
              </a:rPr>
              <a:t>r+1</a:t>
            </a:r>
            <a:r>
              <a:rPr lang="zh-CN" altLang="en-US" sz="2400" dirty="0">
                <a:solidFill>
                  <a:schemeClr val="tx2"/>
                </a:solidFill>
              </a:rPr>
              <a:t>的突发错</a:t>
            </a:r>
            <a:r>
              <a:rPr lang="zh-CN" altLang="en-US" sz="2400" dirty="0" smtClean="0">
                <a:solidFill>
                  <a:schemeClr val="tx2"/>
                </a:solidFill>
              </a:rPr>
              <a:t>。</a:t>
            </a:r>
            <a:endParaRPr lang="en-US" altLang="zh-CN" sz="2400" dirty="0" smtClean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FF0000"/>
                </a:solidFill>
              </a:rPr>
              <a:t>应用：</a:t>
            </a:r>
            <a:r>
              <a:rPr lang="zh-CN" altLang="en-US" sz="2400" dirty="0" smtClean="0"/>
              <a:t>数十种网络标准（以太网、</a:t>
            </a:r>
            <a:r>
              <a:rPr lang="en-US" altLang="zh-CN" sz="2400" dirty="0" smtClean="0"/>
              <a:t>802.11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SONET</a:t>
            </a:r>
            <a:r>
              <a:rPr lang="zh-CN" altLang="en-US" sz="2400" dirty="0" smtClean="0"/>
              <a:t>上的数据包等）采用了不同的</a:t>
            </a:r>
            <a:r>
              <a:rPr lang="en-US" altLang="zh-CN" sz="2400" dirty="0" smtClean="0"/>
              <a:t>CRC</a:t>
            </a:r>
            <a:endParaRPr lang="zh-CN" altLang="en-US" sz="2400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硬件编码电路</a:t>
            </a:r>
          </a:p>
        </p:txBody>
      </p:sp>
      <p:sp>
        <p:nvSpPr>
          <p:cNvPr id="5765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09625" y="1773238"/>
            <a:ext cx="7939088" cy="4464050"/>
          </a:xfrm>
        </p:spPr>
        <p:txBody>
          <a:bodyPr/>
          <a:lstStyle/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800" dirty="0"/>
              <a:t>       设                                                        则对应的硬件编码电路为：（由</a:t>
            </a:r>
            <a:r>
              <a:rPr lang="zh-CN" altLang="en-US" sz="2800" dirty="0">
                <a:solidFill>
                  <a:schemeClr val="tx2"/>
                </a:solidFill>
              </a:rPr>
              <a:t>移位寄存器</a:t>
            </a:r>
            <a:r>
              <a:rPr lang="zh-CN" altLang="en-US" sz="2800" dirty="0"/>
              <a:t>、</a:t>
            </a:r>
            <a:r>
              <a:rPr lang="zh-CN" altLang="en-US" sz="2800" dirty="0">
                <a:solidFill>
                  <a:schemeClr val="tx2"/>
                </a:solidFill>
              </a:rPr>
              <a:t>半加器</a:t>
            </a:r>
            <a:r>
              <a:rPr lang="zh-CN" altLang="en-US" sz="2800" dirty="0"/>
              <a:t>和</a:t>
            </a:r>
            <a:r>
              <a:rPr lang="zh-CN" altLang="en-US" sz="2800" dirty="0">
                <a:solidFill>
                  <a:schemeClr val="tx2"/>
                </a:solidFill>
              </a:rPr>
              <a:t>开关</a:t>
            </a:r>
            <a:r>
              <a:rPr lang="zh-CN" altLang="en-US" sz="2800" dirty="0"/>
              <a:t>组成） </a:t>
            </a:r>
          </a:p>
        </p:txBody>
      </p:sp>
      <p:sp>
        <p:nvSpPr>
          <p:cNvPr id="576515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7</a:t>
            </a:r>
          </a:p>
        </p:txBody>
      </p:sp>
      <p:sp>
        <p:nvSpPr>
          <p:cNvPr id="57651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576518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2152650" y="1873250"/>
          <a:ext cx="51117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668" name="公式" r:id="rId8" imgW="2616200" imgH="228600" progId="Equation.3">
                  <p:embed/>
                </p:oleObj>
              </mc:Choice>
              <mc:Fallback>
                <p:oleObj name="公式" r:id="rId8" imgW="26162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1873250"/>
                        <a:ext cx="5111750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6521" name="Rectangle 9"/>
          <p:cNvSpPr>
            <a:spLocks noChangeArrowheads="1"/>
          </p:cNvSpPr>
          <p:nvPr/>
        </p:nvSpPr>
        <p:spPr bwMode="auto">
          <a:xfrm>
            <a:off x="1116013" y="4643438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0</a:t>
            </a:r>
          </a:p>
        </p:txBody>
      </p:sp>
      <p:sp>
        <p:nvSpPr>
          <p:cNvPr id="576522" name="Text Box 10"/>
          <p:cNvSpPr txBox="1">
            <a:spLocks noChangeArrowheads="1"/>
          </p:cNvSpPr>
          <p:nvPr/>
        </p:nvSpPr>
        <p:spPr bwMode="auto">
          <a:xfrm>
            <a:off x="1979613" y="457200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grpSp>
        <p:nvGrpSpPr>
          <p:cNvPr id="576529" name="Group 17"/>
          <p:cNvGrpSpPr>
            <a:grpSpLocks/>
          </p:cNvGrpSpPr>
          <p:nvPr/>
        </p:nvGrpSpPr>
        <p:grpSpPr bwMode="auto">
          <a:xfrm>
            <a:off x="2195513" y="3635375"/>
            <a:ext cx="576262" cy="1090613"/>
            <a:chOff x="2744" y="2277"/>
            <a:chExt cx="363" cy="687"/>
          </a:xfrm>
        </p:grpSpPr>
        <p:sp>
          <p:nvSpPr>
            <p:cNvPr id="576523" name="Oval 11"/>
            <p:cNvSpPr>
              <a:spLocks noChangeArrowheads="1"/>
            </p:cNvSpPr>
            <p:nvPr/>
          </p:nvSpPr>
          <p:spPr bwMode="auto">
            <a:xfrm>
              <a:off x="2744" y="2478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24" name="Oval 12"/>
            <p:cNvSpPr>
              <a:spLocks noChangeArrowheads="1"/>
            </p:cNvSpPr>
            <p:nvPr/>
          </p:nvSpPr>
          <p:spPr bwMode="auto">
            <a:xfrm>
              <a:off x="2744" y="2704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25" name="Line 13"/>
            <p:cNvSpPr>
              <a:spLocks noChangeShapeType="1"/>
            </p:cNvSpPr>
            <p:nvPr/>
          </p:nvSpPr>
          <p:spPr bwMode="auto">
            <a:xfrm flipV="1">
              <a:off x="2771" y="2478"/>
              <a:ext cx="91" cy="2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26" name="Line 14"/>
            <p:cNvSpPr>
              <a:spLocks noChangeShapeType="1"/>
            </p:cNvSpPr>
            <p:nvPr/>
          </p:nvSpPr>
          <p:spPr bwMode="auto">
            <a:xfrm>
              <a:off x="2764" y="2744"/>
              <a:ext cx="0" cy="2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27" name="Line 15"/>
            <p:cNvSpPr>
              <a:spLocks noChangeShapeType="1"/>
            </p:cNvSpPr>
            <p:nvPr/>
          </p:nvSpPr>
          <p:spPr bwMode="auto">
            <a:xfrm>
              <a:off x="2763" y="2277"/>
              <a:ext cx="0" cy="2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28" name="Text Box 16"/>
            <p:cNvSpPr txBox="1">
              <a:spLocks noChangeArrowheads="1"/>
            </p:cNvSpPr>
            <p:nvPr/>
          </p:nvSpPr>
          <p:spPr bwMode="auto">
            <a:xfrm>
              <a:off x="2835" y="2432"/>
              <a:ext cx="2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>
                  <a:latin typeface="Arial" charset="0"/>
                </a:rPr>
                <a:t>g</a:t>
              </a:r>
              <a:r>
                <a:rPr lang="en-US" altLang="zh-CN" sz="2000" b="1" baseline="-25000">
                  <a:latin typeface="Arial" charset="0"/>
                </a:rPr>
                <a:t>1</a:t>
              </a:r>
            </a:p>
          </p:txBody>
        </p:sp>
      </p:grpSp>
      <p:sp>
        <p:nvSpPr>
          <p:cNvPr id="576530" name="Line 18"/>
          <p:cNvSpPr>
            <a:spLocks noChangeShapeType="1"/>
          </p:cNvSpPr>
          <p:nvPr/>
        </p:nvSpPr>
        <p:spPr bwMode="auto">
          <a:xfrm>
            <a:off x="1763713" y="4859338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31" name="Rectangle 19"/>
          <p:cNvSpPr>
            <a:spLocks noChangeArrowheads="1"/>
          </p:cNvSpPr>
          <p:nvPr/>
        </p:nvSpPr>
        <p:spPr bwMode="auto">
          <a:xfrm>
            <a:off x="2700338" y="4643438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1</a:t>
            </a:r>
          </a:p>
        </p:txBody>
      </p:sp>
      <p:sp>
        <p:nvSpPr>
          <p:cNvPr id="576533" name="Line 21"/>
          <p:cNvSpPr>
            <a:spLocks noChangeShapeType="1"/>
          </p:cNvSpPr>
          <p:nvPr/>
        </p:nvSpPr>
        <p:spPr bwMode="auto">
          <a:xfrm>
            <a:off x="2339975" y="4859338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34" name="Line 22"/>
          <p:cNvSpPr>
            <a:spLocks noChangeShapeType="1"/>
          </p:cNvSpPr>
          <p:nvPr/>
        </p:nvSpPr>
        <p:spPr bwMode="auto">
          <a:xfrm>
            <a:off x="3348038" y="4859338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35" name="Text Box 23"/>
          <p:cNvSpPr txBox="1">
            <a:spLocks noChangeArrowheads="1"/>
          </p:cNvSpPr>
          <p:nvPr/>
        </p:nvSpPr>
        <p:spPr bwMode="auto">
          <a:xfrm>
            <a:off x="3563938" y="457200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6537" name="Rectangle 25"/>
          <p:cNvSpPr>
            <a:spLocks noChangeArrowheads="1"/>
          </p:cNvSpPr>
          <p:nvPr/>
        </p:nvSpPr>
        <p:spPr bwMode="auto">
          <a:xfrm>
            <a:off x="5148263" y="4643438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r-1</a:t>
            </a:r>
          </a:p>
        </p:txBody>
      </p:sp>
      <p:sp>
        <p:nvSpPr>
          <p:cNvPr id="576538" name="Text Box 26"/>
          <p:cNvSpPr txBox="1">
            <a:spLocks noChangeArrowheads="1"/>
          </p:cNvSpPr>
          <p:nvPr/>
        </p:nvSpPr>
        <p:spPr bwMode="auto">
          <a:xfrm>
            <a:off x="4427538" y="457200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6540" name="Line 28"/>
          <p:cNvSpPr>
            <a:spLocks noChangeShapeType="1"/>
          </p:cNvSpPr>
          <p:nvPr/>
        </p:nvSpPr>
        <p:spPr bwMode="auto">
          <a:xfrm>
            <a:off x="5797550" y="4859338"/>
            <a:ext cx="5032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41" name="Text Box 29"/>
          <p:cNvSpPr txBox="1">
            <a:spLocks noChangeArrowheads="1"/>
          </p:cNvSpPr>
          <p:nvPr/>
        </p:nvSpPr>
        <p:spPr bwMode="auto">
          <a:xfrm>
            <a:off x="6157913" y="457200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6542" name="Line 30"/>
          <p:cNvSpPr>
            <a:spLocks noChangeShapeType="1"/>
          </p:cNvSpPr>
          <p:nvPr/>
        </p:nvSpPr>
        <p:spPr bwMode="auto">
          <a:xfrm>
            <a:off x="3924300" y="4859338"/>
            <a:ext cx="6477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43" name="Line 31"/>
          <p:cNvSpPr>
            <a:spLocks noChangeShapeType="1"/>
          </p:cNvSpPr>
          <p:nvPr/>
        </p:nvSpPr>
        <p:spPr bwMode="auto">
          <a:xfrm>
            <a:off x="4789488" y="4859338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44" name="Line 32"/>
          <p:cNvSpPr>
            <a:spLocks noChangeShapeType="1"/>
          </p:cNvSpPr>
          <p:nvPr/>
        </p:nvSpPr>
        <p:spPr bwMode="auto">
          <a:xfrm>
            <a:off x="755650" y="4859338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45" name="Line 33"/>
          <p:cNvSpPr>
            <a:spLocks noChangeShapeType="1"/>
          </p:cNvSpPr>
          <p:nvPr/>
        </p:nvSpPr>
        <p:spPr bwMode="auto">
          <a:xfrm flipV="1">
            <a:off x="755650" y="3635375"/>
            <a:ext cx="0" cy="12239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46" name="Line 34"/>
          <p:cNvSpPr>
            <a:spLocks noChangeShapeType="1"/>
          </p:cNvSpPr>
          <p:nvPr/>
        </p:nvSpPr>
        <p:spPr bwMode="auto">
          <a:xfrm>
            <a:off x="757238" y="3635375"/>
            <a:ext cx="4895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grpSp>
        <p:nvGrpSpPr>
          <p:cNvPr id="576547" name="Group 35"/>
          <p:cNvGrpSpPr>
            <a:grpSpLocks/>
          </p:cNvGrpSpPr>
          <p:nvPr/>
        </p:nvGrpSpPr>
        <p:grpSpPr bwMode="auto">
          <a:xfrm>
            <a:off x="3779838" y="3635375"/>
            <a:ext cx="576262" cy="1090613"/>
            <a:chOff x="2744" y="2277"/>
            <a:chExt cx="363" cy="687"/>
          </a:xfrm>
        </p:grpSpPr>
        <p:sp>
          <p:nvSpPr>
            <p:cNvPr id="576548" name="Oval 36"/>
            <p:cNvSpPr>
              <a:spLocks noChangeArrowheads="1"/>
            </p:cNvSpPr>
            <p:nvPr/>
          </p:nvSpPr>
          <p:spPr bwMode="auto">
            <a:xfrm>
              <a:off x="2744" y="2478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49" name="Oval 37"/>
            <p:cNvSpPr>
              <a:spLocks noChangeArrowheads="1"/>
            </p:cNvSpPr>
            <p:nvPr/>
          </p:nvSpPr>
          <p:spPr bwMode="auto">
            <a:xfrm>
              <a:off x="2744" y="2704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50" name="Line 38"/>
            <p:cNvSpPr>
              <a:spLocks noChangeShapeType="1"/>
            </p:cNvSpPr>
            <p:nvPr/>
          </p:nvSpPr>
          <p:spPr bwMode="auto">
            <a:xfrm flipV="1">
              <a:off x="2771" y="2478"/>
              <a:ext cx="91" cy="2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51" name="Line 39"/>
            <p:cNvSpPr>
              <a:spLocks noChangeShapeType="1"/>
            </p:cNvSpPr>
            <p:nvPr/>
          </p:nvSpPr>
          <p:spPr bwMode="auto">
            <a:xfrm>
              <a:off x="2764" y="2744"/>
              <a:ext cx="0" cy="2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52" name="Line 40"/>
            <p:cNvSpPr>
              <a:spLocks noChangeShapeType="1"/>
            </p:cNvSpPr>
            <p:nvPr/>
          </p:nvSpPr>
          <p:spPr bwMode="auto">
            <a:xfrm>
              <a:off x="2763" y="2277"/>
              <a:ext cx="0" cy="2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576553" name="Text Box 41"/>
            <p:cNvSpPr txBox="1">
              <a:spLocks noChangeArrowheads="1"/>
            </p:cNvSpPr>
            <p:nvPr/>
          </p:nvSpPr>
          <p:spPr bwMode="auto">
            <a:xfrm>
              <a:off x="2835" y="2432"/>
              <a:ext cx="2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000" b="1">
                  <a:latin typeface="Arial" charset="0"/>
                </a:rPr>
                <a:t>g</a:t>
              </a:r>
              <a:r>
                <a:rPr lang="en-US" altLang="zh-CN" sz="2000" b="1" baseline="-25000">
                  <a:latin typeface="Arial" charset="0"/>
                </a:rPr>
                <a:t>2</a:t>
              </a:r>
            </a:p>
          </p:txBody>
        </p:sp>
      </p:grpSp>
      <p:sp>
        <p:nvSpPr>
          <p:cNvPr id="576555" name="Oval 43"/>
          <p:cNvSpPr>
            <a:spLocks noChangeArrowheads="1"/>
          </p:cNvSpPr>
          <p:nvPr/>
        </p:nvSpPr>
        <p:spPr bwMode="auto">
          <a:xfrm>
            <a:off x="4643438" y="39544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56" name="Oval 44"/>
          <p:cNvSpPr>
            <a:spLocks noChangeArrowheads="1"/>
          </p:cNvSpPr>
          <p:nvPr/>
        </p:nvSpPr>
        <p:spPr bwMode="auto">
          <a:xfrm>
            <a:off x="4643438" y="43132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57" name="Line 45"/>
          <p:cNvSpPr>
            <a:spLocks noChangeShapeType="1"/>
          </p:cNvSpPr>
          <p:nvPr/>
        </p:nvSpPr>
        <p:spPr bwMode="auto">
          <a:xfrm flipV="1">
            <a:off x="4686300" y="3954463"/>
            <a:ext cx="144463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58" name="Line 46"/>
          <p:cNvSpPr>
            <a:spLocks noChangeShapeType="1"/>
          </p:cNvSpPr>
          <p:nvPr/>
        </p:nvSpPr>
        <p:spPr bwMode="auto">
          <a:xfrm>
            <a:off x="4675188" y="4376738"/>
            <a:ext cx="0" cy="349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59" name="Line 47"/>
          <p:cNvSpPr>
            <a:spLocks noChangeShapeType="1"/>
          </p:cNvSpPr>
          <p:nvPr/>
        </p:nvSpPr>
        <p:spPr bwMode="auto">
          <a:xfrm>
            <a:off x="4673600" y="3635375"/>
            <a:ext cx="0" cy="328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60" name="Text Box 48"/>
          <p:cNvSpPr txBox="1">
            <a:spLocks noChangeArrowheads="1"/>
          </p:cNvSpPr>
          <p:nvPr/>
        </p:nvSpPr>
        <p:spPr bwMode="auto">
          <a:xfrm>
            <a:off x="4789488" y="3851275"/>
            <a:ext cx="720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g</a:t>
            </a:r>
            <a:r>
              <a:rPr lang="en-US" altLang="zh-CN" sz="2000" b="1" baseline="-25000">
                <a:latin typeface="Arial" charset="0"/>
              </a:rPr>
              <a:t>r-1</a:t>
            </a:r>
          </a:p>
        </p:txBody>
      </p:sp>
      <p:sp>
        <p:nvSpPr>
          <p:cNvPr id="576561" name="Oval 49"/>
          <p:cNvSpPr>
            <a:spLocks noChangeArrowheads="1"/>
          </p:cNvSpPr>
          <p:nvPr/>
        </p:nvSpPr>
        <p:spPr bwMode="auto">
          <a:xfrm>
            <a:off x="2185988" y="3603625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62" name="Oval 50"/>
          <p:cNvSpPr>
            <a:spLocks noChangeArrowheads="1"/>
          </p:cNvSpPr>
          <p:nvPr/>
        </p:nvSpPr>
        <p:spPr bwMode="auto">
          <a:xfrm>
            <a:off x="3779838" y="36068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63" name="Oval 51"/>
          <p:cNvSpPr>
            <a:spLocks noChangeArrowheads="1"/>
          </p:cNvSpPr>
          <p:nvPr/>
        </p:nvSpPr>
        <p:spPr bwMode="auto">
          <a:xfrm>
            <a:off x="4643438" y="36068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64" name="Line 52"/>
          <p:cNvSpPr>
            <a:spLocks noChangeShapeType="1"/>
          </p:cNvSpPr>
          <p:nvPr/>
        </p:nvSpPr>
        <p:spPr bwMode="auto">
          <a:xfrm flipV="1">
            <a:off x="6402388" y="3635375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67" name="Line 55"/>
          <p:cNvSpPr>
            <a:spLocks noChangeShapeType="1"/>
          </p:cNvSpPr>
          <p:nvPr/>
        </p:nvSpPr>
        <p:spPr bwMode="auto">
          <a:xfrm>
            <a:off x="6157913" y="3635375"/>
            <a:ext cx="2460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68" name="Oval 56"/>
          <p:cNvSpPr>
            <a:spLocks noChangeArrowheads="1"/>
          </p:cNvSpPr>
          <p:nvPr/>
        </p:nvSpPr>
        <p:spPr bwMode="auto">
          <a:xfrm>
            <a:off x="5599113" y="36068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69" name="Oval 57"/>
          <p:cNvSpPr>
            <a:spLocks noChangeArrowheads="1"/>
          </p:cNvSpPr>
          <p:nvPr/>
        </p:nvSpPr>
        <p:spPr bwMode="auto">
          <a:xfrm>
            <a:off x="6084888" y="36068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70" name="Line 58"/>
          <p:cNvSpPr>
            <a:spLocks noChangeShapeType="1"/>
          </p:cNvSpPr>
          <p:nvPr/>
        </p:nvSpPr>
        <p:spPr bwMode="auto">
          <a:xfrm>
            <a:off x="5619750" y="3592513"/>
            <a:ext cx="5032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1" name="Line 59"/>
          <p:cNvSpPr>
            <a:spLocks noChangeShapeType="1"/>
          </p:cNvSpPr>
          <p:nvPr/>
        </p:nvSpPr>
        <p:spPr bwMode="auto">
          <a:xfrm>
            <a:off x="6013450" y="4859338"/>
            <a:ext cx="0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2" name="Line 60"/>
          <p:cNvSpPr>
            <a:spLocks noChangeShapeType="1"/>
          </p:cNvSpPr>
          <p:nvPr/>
        </p:nvSpPr>
        <p:spPr bwMode="auto">
          <a:xfrm>
            <a:off x="6013450" y="5435600"/>
            <a:ext cx="863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3" name="Line 61"/>
          <p:cNvSpPr>
            <a:spLocks noChangeShapeType="1"/>
          </p:cNvSpPr>
          <p:nvPr/>
        </p:nvSpPr>
        <p:spPr bwMode="auto">
          <a:xfrm>
            <a:off x="6084888" y="5795963"/>
            <a:ext cx="7921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4" name="Line 62"/>
          <p:cNvSpPr>
            <a:spLocks noChangeShapeType="1"/>
          </p:cNvSpPr>
          <p:nvPr/>
        </p:nvSpPr>
        <p:spPr bwMode="auto">
          <a:xfrm>
            <a:off x="5581650" y="5795963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5" name="Line 63"/>
          <p:cNvSpPr>
            <a:spLocks noChangeShapeType="1"/>
          </p:cNvSpPr>
          <p:nvPr/>
        </p:nvSpPr>
        <p:spPr bwMode="auto">
          <a:xfrm flipV="1">
            <a:off x="6402388" y="4930775"/>
            <a:ext cx="1587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7" name="Freeform 65"/>
          <p:cNvSpPr>
            <a:spLocks/>
          </p:cNvSpPr>
          <p:nvPr/>
        </p:nvSpPr>
        <p:spPr bwMode="auto">
          <a:xfrm>
            <a:off x="6402388" y="5291138"/>
            <a:ext cx="73025" cy="288925"/>
          </a:xfrm>
          <a:custGeom>
            <a:avLst/>
            <a:gdLst>
              <a:gd name="T0" fmla="*/ 0 w 91"/>
              <a:gd name="T1" fmla="*/ 0 h 182"/>
              <a:gd name="T2" fmla="*/ 91 w 91"/>
              <a:gd name="T3" fmla="*/ 91 h 182"/>
              <a:gd name="T4" fmla="*/ 0 w 9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82">
                <a:moveTo>
                  <a:pt x="0" y="0"/>
                </a:moveTo>
                <a:cubicBezTo>
                  <a:pt x="45" y="30"/>
                  <a:pt x="91" y="61"/>
                  <a:pt x="91" y="91"/>
                </a:cubicBezTo>
                <a:cubicBezTo>
                  <a:pt x="91" y="121"/>
                  <a:pt x="45" y="151"/>
                  <a:pt x="0" y="18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8" name="Line 66"/>
          <p:cNvSpPr>
            <a:spLocks noChangeShapeType="1"/>
          </p:cNvSpPr>
          <p:nvPr/>
        </p:nvSpPr>
        <p:spPr bwMode="auto">
          <a:xfrm>
            <a:off x="6402388" y="558006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79" name="Oval 67"/>
          <p:cNvSpPr>
            <a:spLocks noChangeArrowheads="1"/>
          </p:cNvSpPr>
          <p:nvPr/>
        </p:nvSpPr>
        <p:spPr bwMode="auto">
          <a:xfrm>
            <a:off x="5980113" y="48260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80" name="Oval 68"/>
          <p:cNvSpPr>
            <a:spLocks noChangeArrowheads="1"/>
          </p:cNvSpPr>
          <p:nvPr/>
        </p:nvSpPr>
        <p:spPr bwMode="auto">
          <a:xfrm>
            <a:off x="6369050" y="576738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81" name="Oval 69"/>
          <p:cNvSpPr>
            <a:spLocks noChangeArrowheads="1"/>
          </p:cNvSpPr>
          <p:nvPr/>
        </p:nvSpPr>
        <p:spPr bwMode="auto">
          <a:xfrm>
            <a:off x="6881813" y="53975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82" name="Oval 70"/>
          <p:cNvSpPr>
            <a:spLocks noChangeArrowheads="1"/>
          </p:cNvSpPr>
          <p:nvPr/>
        </p:nvSpPr>
        <p:spPr bwMode="auto">
          <a:xfrm>
            <a:off x="6878638" y="575151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83" name="Oval 71"/>
          <p:cNvSpPr>
            <a:spLocks noChangeArrowheads="1"/>
          </p:cNvSpPr>
          <p:nvPr/>
        </p:nvSpPr>
        <p:spPr bwMode="auto">
          <a:xfrm>
            <a:off x="7237413" y="55800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6584" name="Line 72"/>
          <p:cNvSpPr>
            <a:spLocks noChangeShapeType="1"/>
          </p:cNvSpPr>
          <p:nvPr/>
        </p:nvSpPr>
        <p:spPr bwMode="auto">
          <a:xfrm>
            <a:off x="7305675" y="5622925"/>
            <a:ext cx="287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85" name="Line 73"/>
          <p:cNvSpPr>
            <a:spLocks noChangeShapeType="1"/>
          </p:cNvSpPr>
          <p:nvPr/>
        </p:nvSpPr>
        <p:spPr bwMode="auto">
          <a:xfrm flipV="1">
            <a:off x="6891338" y="5594350"/>
            <a:ext cx="360362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86" name="Line 74"/>
          <p:cNvSpPr>
            <a:spLocks noChangeShapeType="1"/>
          </p:cNvSpPr>
          <p:nvPr/>
        </p:nvSpPr>
        <p:spPr bwMode="auto">
          <a:xfrm>
            <a:off x="5818188" y="3584575"/>
            <a:ext cx="1355725" cy="202565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6587" name="Text Box 75"/>
          <p:cNvSpPr txBox="1">
            <a:spLocks noChangeArrowheads="1"/>
          </p:cNvSpPr>
          <p:nvPr/>
        </p:nvSpPr>
        <p:spPr bwMode="auto">
          <a:xfrm>
            <a:off x="3852863" y="5435600"/>
            <a:ext cx="1944687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latin typeface="+mn-ea"/>
                <a:ea typeface="+mn-ea"/>
              </a:rPr>
              <a:t>信息输入端</a:t>
            </a:r>
          </a:p>
          <a:p>
            <a:pPr algn="ctr"/>
            <a:r>
              <a:rPr lang="zh-CN" altLang="en-US" sz="2000" b="1" dirty="0">
                <a:latin typeface="+mn-ea"/>
                <a:ea typeface="+mn-ea"/>
              </a:rPr>
              <a:t>（低→高）</a:t>
            </a:r>
            <a:endParaRPr lang="zh-CN" altLang="en-US" sz="2000" b="1" baseline="-25000" dirty="0">
              <a:latin typeface="+mn-ea"/>
              <a:ea typeface="+mn-ea"/>
            </a:endParaRPr>
          </a:p>
        </p:txBody>
      </p:sp>
      <p:sp>
        <p:nvSpPr>
          <p:cNvPr id="576588" name="Text Box 76"/>
          <p:cNvSpPr txBox="1">
            <a:spLocks noChangeArrowheads="1"/>
          </p:cNvSpPr>
          <p:nvPr/>
        </p:nvSpPr>
        <p:spPr bwMode="auto">
          <a:xfrm>
            <a:off x="7308850" y="5291138"/>
            <a:ext cx="1944688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latin typeface="+mn-ea"/>
                <a:ea typeface="+mn-ea"/>
              </a:rPr>
              <a:t>码字输出端</a:t>
            </a:r>
          </a:p>
          <a:p>
            <a:pPr algn="ctr"/>
            <a:r>
              <a:rPr lang="zh-CN" altLang="en-US" sz="2000" b="1" dirty="0">
                <a:latin typeface="+mn-ea"/>
                <a:ea typeface="+mn-ea"/>
              </a:rPr>
              <a:t>（低→高）</a:t>
            </a:r>
            <a:endParaRPr lang="zh-CN" altLang="en-US" sz="2000" b="1" baseline="-25000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例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>
                <a:latin typeface="隶书" pitchFamily="49" charset="-122"/>
              </a:rPr>
              <a:t>硬件编码电路</a:t>
            </a:r>
          </a:p>
        </p:txBody>
      </p:sp>
      <p:sp>
        <p:nvSpPr>
          <p:cNvPr id="5775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844675"/>
            <a:ext cx="8010525" cy="151130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Wingdings" pitchFamily="2" charset="2"/>
              <a:buNone/>
            </a:pPr>
            <a:r>
              <a:rPr lang="zh-CN" altLang="en-US" sz="2800"/>
              <a:t>       生成多项式                               对应的硬件编码电路为：</a:t>
            </a:r>
          </a:p>
        </p:txBody>
      </p:sp>
      <p:sp>
        <p:nvSpPr>
          <p:cNvPr id="577539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8</a:t>
            </a:r>
          </a:p>
        </p:txBody>
      </p:sp>
      <p:sp>
        <p:nvSpPr>
          <p:cNvPr id="57754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577542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3544888" y="1931988"/>
          <a:ext cx="2808287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688" name="公式" r:id="rId8" imgW="1155700" imgH="228600" progId="Equation.3">
                  <p:embed/>
                </p:oleObj>
              </mc:Choice>
              <mc:Fallback>
                <p:oleObj name="公式" r:id="rId8" imgW="11557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4888" y="1931988"/>
                        <a:ext cx="2808287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7544" name="Rectangle 8"/>
          <p:cNvSpPr>
            <a:spLocks noChangeArrowheads="1"/>
          </p:cNvSpPr>
          <p:nvPr/>
        </p:nvSpPr>
        <p:spPr bwMode="auto">
          <a:xfrm>
            <a:off x="1260475" y="4508500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0</a:t>
            </a:r>
          </a:p>
        </p:txBody>
      </p:sp>
      <p:sp>
        <p:nvSpPr>
          <p:cNvPr id="577553" name="Line 17"/>
          <p:cNvSpPr>
            <a:spLocks noChangeShapeType="1"/>
          </p:cNvSpPr>
          <p:nvPr/>
        </p:nvSpPr>
        <p:spPr bwMode="auto">
          <a:xfrm>
            <a:off x="1908175" y="4745038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54" name="Rectangle 18"/>
          <p:cNvSpPr>
            <a:spLocks noChangeArrowheads="1"/>
          </p:cNvSpPr>
          <p:nvPr/>
        </p:nvSpPr>
        <p:spPr bwMode="auto">
          <a:xfrm>
            <a:off x="2268538" y="4508500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1</a:t>
            </a:r>
          </a:p>
        </p:txBody>
      </p:sp>
      <p:sp>
        <p:nvSpPr>
          <p:cNvPr id="577556" name="Line 20"/>
          <p:cNvSpPr>
            <a:spLocks noChangeShapeType="1"/>
          </p:cNvSpPr>
          <p:nvPr/>
        </p:nvSpPr>
        <p:spPr bwMode="auto">
          <a:xfrm>
            <a:off x="2916238" y="47244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58" name="Rectangle 22"/>
          <p:cNvSpPr>
            <a:spLocks noChangeArrowheads="1"/>
          </p:cNvSpPr>
          <p:nvPr/>
        </p:nvSpPr>
        <p:spPr bwMode="auto">
          <a:xfrm>
            <a:off x="4860925" y="4508500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3</a:t>
            </a:r>
          </a:p>
        </p:txBody>
      </p:sp>
      <p:sp>
        <p:nvSpPr>
          <p:cNvPr id="577559" name="Text Box 23"/>
          <p:cNvSpPr txBox="1">
            <a:spLocks noChangeArrowheads="1"/>
          </p:cNvSpPr>
          <p:nvPr/>
        </p:nvSpPr>
        <p:spPr bwMode="auto">
          <a:xfrm>
            <a:off x="4140200" y="4437063"/>
            <a:ext cx="504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7560" name="Line 24"/>
          <p:cNvSpPr>
            <a:spLocks noChangeShapeType="1"/>
          </p:cNvSpPr>
          <p:nvPr/>
        </p:nvSpPr>
        <p:spPr bwMode="auto">
          <a:xfrm>
            <a:off x="5510213" y="4745038"/>
            <a:ext cx="503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61" name="Text Box 25"/>
          <p:cNvSpPr txBox="1">
            <a:spLocks noChangeArrowheads="1"/>
          </p:cNvSpPr>
          <p:nvPr/>
        </p:nvSpPr>
        <p:spPr bwMode="auto">
          <a:xfrm>
            <a:off x="5870575" y="4457700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7563" name="Line 27"/>
          <p:cNvSpPr>
            <a:spLocks noChangeShapeType="1"/>
          </p:cNvSpPr>
          <p:nvPr/>
        </p:nvSpPr>
        <p:spPr bwMode="auto">
          <a:xfrm>
            <a:off x="4500563" y="4724400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64" name="Line 28"/>
          <p:cNvSpPr>
            <a:spLocks noChangeShapeType="1"/>
          </p:cNvSpPr>
          <p:nvPr/>
        </p:nvSpPr>
        <p:spPr bwMode="auto">
          <a:xfrm>
            <a:off x="900113" y="4745038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65" name="Line 29"/>
          <p:cNvSpPr>
            <a:spLocks noChangeShapeType="1"/>
          </p:cNvSpPr>
          <p:nvPr/>
        </p:nvSpPr>
        <p:spPr bwMode="auto">
          <a:xfrm flipH="1" flipV="1">
            <a:off x="900113" y="3500438"/>
            <a:ext cx="4762" cy="1246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66" name="Line 30"/>
          <p:cNvSpPr>
            <a:spLocks noChangeShapeType="1"/>
          </p:cNvSpPr>
          <p:nvPr/>
        </p:nvSpPr>
        <p:spPr bwMode="auto">
          <a:xfrm>
            <a:off x="900113" y="3500438"/>
            <a:ext cx="4465637" cy="20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81" name="Oval 45"/>
          <p:cNvSpPr>
            <a:spLocks noChangeArrowheads="1"/>
          </p:cNvSpPr>
          <p:nvPr/>
        </p:nvSpPr>
        <p:spPr bwMode="auto">
          <a:xfrm>
            <a:off x="4349750" y="348297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83" name="Line 47"/>
          <p:cNvSpPr>
            <a:spLocks noChangeShapeType="1"/>
          </p:cNvSpPr>
          <p:nvPr/>
        </p:nvSpPr>
        <p:spPr bwMode="auto">
          <a:xfrm flipV="1">
            <a:off x="6115050" y="3521075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84" name="Line 48"/>
          <p:cNvSpPr>
            <a:spLocks noChangeShapeType="1"/>
          </p:cNvSpPr>
          <p:nvPr/>
        </p:nvSpPr>
        <p:spPr bwMode="auto">
          <a:xfrm>
            <a:off x="5870575" y="3521075"/>
            <a:ext cx="246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85" name="Oval 49"/>
          <p:cNvSpPr>
            <a:spLocks noChangeArrowheads="1"/>
          </p:cNvSpPr>
          <p:nvPr/>
        </p:nvSpPr>
        <p:spPr bwMode="auto">
          <a:xfrm>
            <a:off x="5311775" y="349250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86" name="Oval 50"/>
          <p:cNvSpPr>
            <a:spLocks noChangeArrowheads="1"/>
          </p:cNvSpPr>
          <p:nvPr/>
        </p:nvSpPr>
        <p:spPr bwMode="auto">
          <a:xfrm>
            <a:off x="5797550" y="349250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87" name="Line 51"/>
          <p:cNvSpPr>
            <a:spLocks noChangeShapeType="1"/>
          </p:cNvSpPr>
          <p:nvPr/>
        </p:nvSpPr>
        <p:spPr bwMode="auto">
          <a:xfrm>
            <a:off x="5332413" y="3478213"/>
            <a:ext cx="503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88" name="Line 52"/>
          <p:cNvSpPr>
            <a:spLocks noChangeShapeType="1"/>
          </p:cNvSpPr>
          <p:nvPr/>
        </p:nvSpPr>
        <p:spPr bwMode="auto">
          <a:xfrm>
            <a:off x="5726113" y="4745038"/>
            <a:ext cx="0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89" name="Line 53"/>
          <p:cNvSpPr>
            <a:spLocks noChangeShapeType="1"/>
          </p:cNvSpPr>
          <p:nvPr/>
        </p:nvSpPr>
        <p:spPr bwMode="auto">
          <a:xfrm>
            <a:off x="5726113" y="5321300"/>
            <a:ext cx="863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0" name="Line 54"/>
          <p:cNvSpPr>
            <a:spLocks noChangeShapeType="1"/>
          </p:cNvSpPr>
          <p:nvPr/>
        </p:nvSpPr>
        <p:spPr bwMode="auto">
          <a:xfrm>
            <a:off x="5797550" y="5681663"/>
            <a:ext cx="792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1" name="Line 55"/>
          <p:cNvSpPr>
            <a:spLocks noChangeShapeType="1"/>
          </p:cNvSpPr>
          <p:nvPr/>
        </p:nvSpPr>
        <p:spPr bwMode="auto">
          <a:xfrm>
            <a:off x="5294313" y="5681663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2" name="Line 56"/>
          <p:cNvSpPr>
            <a:spLocks noChangeShapeType="1"/>
          </p:cNvSpPr>
          <p:nvPr/>
        </p:nvSpPr>
        <p:spPr bwMode="auto">
          <a:xfrm flipV="1">
            <a:off x="6115050" y="4816475"/>
            <a:ext cx="1588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3" name="Freeform 57"/>
          <p:cNvSpPr>
            <a:spLocks/>
          </p:cNvSpPr>
          <p:nvPr/>
        </p:nvSpPr>
        <p:spPr bwMode="auto">
          <a:xfrm>
            <a:off x="6115050" y="5176838"/>
            <a:ext cx="73025" cy="288925"/>
          </a:xfrm>
          <a:custGeom>
            <a:avLst/>
            <a:gdLst>
              <a:gd name="T0" fmla="*/ 0 w 91"/>
              <a:gd name="T1" fmla="*/ 0 h 182"/>
              <a:gd name="T2" fmla="*/ 91 w 91"/>
              <a:gd name="T3" fmla="*/ 91 h 182"/>
              <a:gd name="T4" fmla="*/ 0 w 9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82">
                <a:moveTo>
                  <a:pt x="0" y="0"/>
                </a:moveTo>
                <a:cubicBezTo>
                  <a:pt x="45" y="30"/>
                  <a:pt x="91" y="61"/>
                  <a:pt x="91" y="91"/>
                </a:cubicBezTo>
                <a:cubicBezTo>
                  <a:pt x="91" y="121"/>
                  <a:pt x="45" y="151"/>
                  <a:pt x="0" y="18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4" name="Line 58"/>
          <p:cNvSpPr>
            <a:spLocks noChangeShapeType="1"/>
          </p:cNvSpPr>
          <p:nvPr/>
        </p:nvSpPr>
        <p:spPr bwMode="auto">
          <a:xfrm>
            <a:off x="6115050" y="546576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595" name="Oval 59"/>
          <p:cNvSpPr>
            <a:spLocks noChangeArrowheads="1"/>
          </p:cNvSpPr>
          <p:nvPr/>
        </p:nvSpPr>
        <p:spPr bwMode="auto">
          <a:xfrm>
            <a:off x="5692775" y="471170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96" name="Oval 60"/>
          <p:cNvSpPr>
            <a:spLocks noChangeArrowheads="1"/>
          </p:cNvSpPr>
          <p:nvPr/>
        </p:nvSpPr>
        <p:spPr bwMode="auto">
          <a:xfrm>
            <a:off x="6081713" y="565308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97" name="Oval 61"/>
          <p:cNvSpPr>
            <a:spLocks noChangeArrowheads="1"/>
          </p:cNvSpPr>
          <p:nvPr/>
        </p:nvSpPr>
        <p:spPr bwMode="auto">
          <a:xfrm>
            <a:off x="6594475" y="5283200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98" name="Oval 62"/>
          <p:cNvSpPr>
            <a:spLocks noChangeArrowheads="1"/>
          </p:cNvSpPr>
          <p:nvPr/>
        </p:nvSpPr>
        <p:spPr bwMode="auto">
          <a:xfrm>
            <a:off x="6591300" y="5637213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599" name="Oval 63"/>
          <p:cNvSpPr>
            <a:spLocks noChangeArrowheads="1"/>
          </p:cNvSpPr>
          <p:nvPr/>
        </p:nvSpPr>
        <p:spPr bwMode="auto">
          <a:xfrm>
            <a:off x="6950075" y="5465763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7600" name="Line 64"/>
          <p:cNvSpPr>
            <a:spLocks noChangeShapeType="1"/>
          </p:cNvSpPr>
          <p:nvPr/>
        </p:nvSpPr>
        <p:spPr bwMode="auto">
          <a:xfrm>
            <a:off x="7018338" y="5508625"/>
            <a:ext cx="2873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601" name="Line 65"/>
          <p:cNvSpPr>
            <a:spLocks noChangeShapeType="1"/>
          </p:cNvSpPr>
          <p:nvPr/>
        </p:nvSpPr>
        <p:spPr bwMode="auto">
          <a:xfrm flipV="1">
            <a:off x="6604000" y="5480050"/>
            <a:ext cx="360363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602" name="Line 66"/>
          <p:cNvSpPr>
            <a:spLocks noChangeShapeType="1"/>
          </p:cNvSpPr>
          <p:nvPr/>
        </p:nvSpPr>
        <p:spPr bwMode="auto">
          <a:xfrm>
            <a:off x="5530850" y="3470275"/>
            <a:ext cx="1355725" cy="202565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603" name="Text Box 67"/>
          <p:cNvSpPr txBox="1">
            <a:spLocks noChangeArrowheads="1"/>
          </p:cNvSpPr>
          <p:nvPr/>
        </p:nvSpPr>
        <p:spPr bwMode="auto">
          <a:xfrm>
            <a:off x="3565525" y="5321300"/>
            <a:ext cx="1944688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latin typeface="+mn-ea"/>
                <a:ea typeface="+mn-ea"/>
              </a:rPr>
              <a:t>信息输入端</a:t>
            </a:r>
          </a:p>
          <a:p>
            <a:pPr algn="ctr"/>
            <a:r>
              <a:rPr lang="zh-CN" altLang="en-US" sz="2000" b="1" dirty="0">
                <a:latin typeface="+mn-ea"/>
                <a:ea typeface="+mn-ea"/>
              </a:rPr>
              <a:t>（低→高）</a:t>
            </a:r>
            <a:endParaRPr lang="zh-CN" altLang="en-US" sz="2000" b="1" baseline="-25000" dirty="0">
              <a:latin typeface="+mn-ea"/>
              <a:ea typeface="+mn-ea"/>
            </a:endParaRPr>
          </a:p>
        </p:txBody>
      </p:sp>
      <p:sp>
        <p:nvSpPr>
          <p:cNvPr id="577604" name="Text Box 68"/>
          <p:cNvSpPr txBox="1">
            <a:spLocks noChangeArrowheads="1"/>
          </p:cNvSpPr>
          <p:nvPr/>
        </p:nvSpPr>
        <p:spPr bwMode="auto">
          <a:xfrm>
            <a:off x="7021513" y="5176838"/>
            <a:ext cx="1944687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b="1" dirty="0">
                <a:latin typeface="+mn-ea"/>
                <a:ea typeface="+mn-ea"/>
              </a:rPr>
              <a:t>码字输出端</a:t>
            </a:r>
          </a:p>
          <a:p>
            <a:pPr algn="ctr"/>
            <a:r>
              <a:rPr lang="zh-CN" altLang="en-US" sz="2000" b="1" dirty="0">
                <a:latin typeface="+mn-ea"/>
                <a:ea typeface="+mn-ea"/>
              </a:rPr>
              <a:t>（低→高）</a:t>
            </a:r>
            <a:endParaRPr lang="zh-CN" altLang="en-US" sz="2000" b="1" baseline="-25000" dirty="0">
              <a:latin typeface="+mn-ea"/>
              <a:ea typeface="+mn-ea"/>
            </a:endParaRPr>
          </a:p>
        </p:txBody>
      </p:sp>
      <p:sp>
        <p:nvSpPr>
          <p:cNvPr id="577606" name="Rectangle 70"/>
          <p:cNvSpPr>
            <a:spLocks noChangeArrowheads="1"/>
          </p:cNvSpPr>
          <p:nvPr/>
        </p:nvSpPr>
        <p:spPr bwMode="auto">
          <a:xfrm>
            <a:off x="3276600" y="4508500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2</a:t>
            </a:r>
          </a:p>
        </p:txBody>
      </p:sp>
      <p:sp>
        <p:nvSpPr>
          <p:cNvPr id="577607" name="Line 71"/>
          <p:cNvSpPr>
            <a:spLocks noChangeShapeType="1"/>
          </p:cNvSpPr>
          <p:nvPr/>
        </p:nvSpPr>
        <p:spPr bwMode="auto">
          <a:xfrm>
            <a:off x="3924300" y="4724400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7608" name="Line 72"/>
          <p:cNvSpPr>
            <a:spLocks noChangeShapeType="1"/>
          </p:cNvSpPr>
          <p:nvPr/>
        </p:nvSpPr>
        <p:spPr bwMode="auto">
          <a:xfrm>
            <a:off x="4384675" y="3500438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例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>
                <a:latin typeface="隶书" pitchFamily="49" charset="-122"/>
              </a:rPr>
              <a:t>工作过程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隶书" pitchFamily="49" charset="-122"/>
              </a:rPr>
              <a:t>数据</a:t>
            </a:r>
            <a:r>
              <a:rPr lang="en-US" altLang="zh-CN" sz="2800">
                <a:latin typeface="隶书" pitchFamily="49" charset="-122"/>
              </a:rPr>
              <a:t>:</a:t>
            </a:r>
            <a:r>
              <a:rPr lang="en-US" altLang="zh-CN" sz="2800" b="1">
                <a:effectLst/>
              </a:rPr>
              <a:t>1101010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578563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9</a:t>
            </a:r>
          </a:p>
        </p:txBody>
      </p:sp>
      <p:sp>
        <p:nvSpPr>
          <p:cNvPr id="57856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579421" name="Group 861"/>
          <p:cNvGraphicFramePr>
            <a:graphicFrameLocks noGrp="1"/>
          </p:cNvGraphicFramePr>
          <p:nvPr>
            <p:ph idx="1"/>
          </p:nvPr>
        </p:nvGraphicFramePr>
        <p:xfrm>
          <a:off x="827088" y="1700213"/>
          <a:ext cx="7958137" cy="4630560"/>
        </p:xfrm>
        <a:graphic>
          <a:graphicData uri="http://schemas.openxmlformats.org/drawingml/2006/table">
            <a:tbl>
              <a:tblPr/>
              <a:tblGrid>
                <a:gridCol w="436562"/>
                <a:gridCol w="1363663"/>
                <a:gridCol w="654050"/>
                <a:gridCol w="671512"/>
                <a:gridCol w="673100"/>
                <a:gridCol w="539750"/>
                <a:gridCol w="1644650"/>
                <a:gridCol w="1974850"/>
              </a:tblGrid>
              <a:tr h="4667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17575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25563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33550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序号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17575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25563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33550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输入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（低→高）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输出</a:t>
                      </a:r>
                    </a:p>
                    <a:p>
                      <a:pPr marL="444500" marR="0" lvl="0" indent="-4445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（低→高）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备注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68288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初始化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rowSpan="7"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17575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25563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33550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       将输出开关打到信息输入端，经过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k</a:t>
                      </a:r>
                      <a:r>
                        <a:rPr kumimoji="1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（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7</a:t>
                      </a:r>
                      <a:r>
                        <a:rPr kumimoji="1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）次移位，得到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位冗余位（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r-1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…R</a:t>
                      </a:r>
                      <a:r>
                        <a:rPr kumimoji="1" lang="en-US" altLang="zh-CN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）。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3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5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6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7013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7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8288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8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9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17575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25563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33550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       将输出开关打到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en-US" altLang="zh-CN" sz="16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r-1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寄存器，经过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r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（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）次移位，得到传送位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n=k+r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。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00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8288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11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100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12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623888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089025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497013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19304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387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28448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3020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759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CN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×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44500" indent="-444500"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 marL="909638" indent="-285750"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 marL="1317625" indent="-228600"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 marL="1725613" indent="-228600"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 marL="2159000" indent="-228600"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marL="261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marL="30734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marL="3530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marL="3987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444500" marR="0" lvl="0" indent="-4445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1100</a:t>
                      </a:r>
                      <a:r>
                        <a:rPr kumimoji="1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0101011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例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zh-CN" altLang="en-US">
                <a:latin typeface="隶书" pitchFamily="49" charset="-122"/>
              </a:rPr>
              <a:t>图示工作过程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隶书" pitchFamily="49" charset="-122"/>
              </a:rPr>
              <a:t>数据</a:t>
            </a:r>
            <a:r>
              <a:rPr lang="en-US" altLang="zh-CN" sz="2800">
                <a:latin typeface="隶书" pitchFamily="49" charset="-122"/>
              </a:rPr>
              <a:t>:</a:t>
            </a:r>
            <a:r>
              <a:rPr lang="en-US" altLang="zh-CN" sz="2800" b="1">
                <a:effectLst/>
              </a:rPr>
              <a:t>1101010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10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10</a:t>
            </a:r>
          </a:p>
        </p:txBody>
      </p:sp>
      <p:sp>
        <p:nvSpPr>
          <p:cNvPr id="57958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795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7088" y="4941888"/>
            <a:ext cx="7958137" cy="433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/>
              <a:t>初始化</a:t>
            </a:r>
          </a:p>
        </p:txBody>
      </p:sp>
      <p:sp>
        <p:nvSpPr>
          <p:cNvPr id="579590" name="Rectangle 6"/>
          <p:cNvSpPr>
            <a:spLocks noChangeArrowheads="1"/>
          </p:cNvSpPr>
          <p:nvPr/>
        </p:nvSpPr>
        <p:spPr bwMode="auto">
          <a:xfrm>
            <a:off x="1260475" y="2924175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591" name="Line 7"/>
          <p:cNvSpPr>
            <a:spLocks noChangeShapeType="1"/>
          </p:cNvSpPr>
          <p:nvPr/>
        </p:nvSpPr>
        <p:spPr bwMode="auto">
          <a:xfrm>
            <a:off x="1908175" y="3160713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592" name="Rectangle 8"/>
          <p:cNvSpPr>
            <a:spLocks noChangeArrowheads="1"/>
          </p:cNvSpPr>
          <p:nvPr/>
        </p:nvSpPr>
        <p:spPr bwMode="auto">
          <a:xfrm>
            <a:off x="2268538" y="2924175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593" name="Line 9"/>
          <p:cNvSpPr>
            <a:spLocks noChangeShapeType="1"/>
          </p:cNvSpPr>
          <p:nvPr/>
        </p:nvSpPr>
        <p:spPr bwMode="auto">
          <a:xfrm>
            <a:off x="2916238" y="3140075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594" name="Rectangle 10"/>
          <p:cNvSpPr>
            <a:spLocks noChangeArrowheads="1"/>
          </p:cNvSpPr>
          <p:nvPr/>
        </p:nvSpPr>
        <p:spPr bwMode="auto">
          <a:xfrm>
            <a:off x="4860925" y="2924175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595" name="Text Box 11"/>
          <p:cNvSpPr txBox="1">
            <a:spLocks noChangeArrowheads="1"/>
          </p:cNvSpPr>
          <p:nvPr/>
        </p:nvSpPr>
        <p:spPr bwMode="auto">
          <a:xfrm>
            <a:off x="4140200" y="2852738"/>
            <a:ext cx="504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9596" name="Line 12"/>
          <p:cNvSpPr>
            <a:spLocks noChangeShapeType="1"/>
          </p:cNvSpPr>
          <p:nvPr/>
        </p:nvSpPr>
        <p:spPr bwMode="auto">
          <a:xfrm>
            <a:off x="5510213" y="3160713"/>
            <a:ext cx="503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597" name="Text Box 13"/>
          <p:cNvSpPr txBox="1">
            <a:spLocks noChangeArrowheads="1"/>
          </p:cNvSpPr>
          <p:nvPr/>
        </p:nvSpPr>
        <p:spPr bwMode="auto">
          <a:xfrm>
            <a:off x="5870575" y="2873375"/>
            <a:ext cx="504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800" b="1">
                <a:sym typeface="Symbol" pitchFamily="18" charset="2"/>
              </a:rPr>
              <a:t></a:t>
            </a:r>
          </a:p>
        </p:txBody>
      </p:sp>
      <p:sp>
        <p:nvSpPr>
          <p:cNvPr id="579598" name="Line 14"/>
          <p:cNvSpPr>
            <a:spLocks noChangeShapeType="1"/>
          </p:cNvSpPr>
          <p:nvPr/>
        </p:nvSpPr>
        <p:spPr bwMode="auto">
          <a:xfrm>
            <a:off x="4500563" y="3140075"/>
            <a:ext cx="3603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599" name="Line 15"/>
          <p:cNvSpPr>
            <a:spLocks noChangeShapeType="1"/>
          </p:cNvSpPr>
          <p:nvPr/>
        </p:nvSpPr>
        <p:spPr bwMode="auto">
          <a:xfrm>
            <a:off x="900113" y="3160713"/>
            <a:ext cx="361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0" name="Line 16"/>
          <p:cNvSpPr>
            <a:spLocks noChangeShapeType="1"/>
          </p:cNvSpPr>
          <p:nvPr/>
        </p:nvSpPr>
        <p:spPr bwMode="auto">
          <a:xfrm flipH="1" flipV="1">
            <a:off x="900113" y="1916113"/>
            <a:ext cx="4762" cy="1246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1" name="Line 17"/>
          <p:cNvSpPr>
            <a:spLocks noChangeShapeType="1"/>
          </p:cNvSpPr>
          <p:nvPr/>
        </p:nvSpPr>
        <p:spPr bwMode="auto">
          <a:xfrm>
            <a:off x="900113" y="1916113"/>
            <a:ext cx="4465637" cy="20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2" name="Oval 18"/>
          <p:cNvSpPr>
            <a:spLocks noChangeArrowheads="1"/>
          </p:cNvSpPr>
          <p:nvPr/>
        </p:nvSpPr>
        <p:spPr bwMode="auto">
          <a:xfrm>
            <a:off x="4349750" y="1898650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03" name="Line 19"/>
          <p:cNvSpPr>
            <a:spLocks noChangeShapeType="1"/>
          </p:cNvSpPr>
          <p:nvPr/>
        </p:nvSpPr>
        <p:spPr bwMode="auto">
          <a:xfrm flipV="1">
            <a:off x="6115050" y="1936750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4" name="Line 20"/>
          <p:cNvSpPr>
            <a:spLocks noChangeShapeType="1"/>
          </p:cNvSpPr>
          <p:nvPr/>
        </p:nvSpPr>
        <p:spPr bwMode="auto">
          <a:xfrm>
            <a:off x="5870575" y="1936750"/>
            <a:ext cx="2460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5" name="Oval 21"/>
          <p:cNvSpPr>
            <a:spLocks noChangeArrowheads="1"/>
          </p:cNvSpPr>
          <p:nvPr/>
        </p:nvSpPr>
        <p:spPr bwMode="auto">
          <a:xfrm>
            <a:off x="5311775" y="1908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06" name="Oval 22"/>
          <p:cNvSpPr>
            <a:spLocks noChangeArrowheads="1"/>
          </p:cNvSpPr>
          <p:nvPr/>
        </p:nvSpPr>
        <p:spPr bwMode="auto">
          <a:xfrm>
            <a:off x="5797550" y="19081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07" name="Line 23"/>
          <p:cNvSpPr>
            <a:spLocks noChangeShapeType="1"/>
          </p:cNvSpPr>
          <p:nvPr/>
        </p:nvSpPr>
        <p:spPr bwMode="auto">
          <a:xfrm>
            <a:off x="5332413" y="1893888"/>
            <a:ext cx="5032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8" name="Line 24"/>
          <p:cNvSpPr>
            <a:spLocks noChangeShapeType="1"/>
          </p:cNvSpPr>
          <p:nvPr/>
        </p:nvSpPr>
        <p:spPr bwMode="auto">
          <a:xfrm>
            <a:off x="5726113" y="3160713"/>
            <a:ext cx="0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09" name="Line 25"/>
          <p:cNvSpPr>
            <a:spLocks noChangeShapeType="1"/>
          </p:cNvSpPr>
          <p:nvPr/>
        </p:nvSpPr>
        <p:spPr bwMode="auto">
          <a:xfrm>
            <a:off x="5726113" y="3736975"/>
            <a:ext cx="863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0" name="Line 26"/>
          <p:cNvSpPr>
            <a:spLocks noChangeShapeType="1"/>
          </p:cNvSpPr>
          <p:nvPr/>
        </p:nvSpPr>
        <p:spPr bwMode="auto">
          <a:xfrm>
            <a:off x="5797550" y="4097338"/>
            <a:ext cx="7921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1" name="Line 27"/>
          <p:cNvSpPr>
            <a:spLocks noChangeShapeType="1"/>
          </p:cNvSpPr>
          <p:nvPr/>
        </p:nvSpPr>
        <p:spPr bwMode="auto">
          <a:xfrm>
            <a:off x="5294313" y="4097338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2" name="Line 28"/>
          <p:cNvSpPr>
            <a:spLocks noChangeShapeType="1"/>
          </p:cNvSpPr>
          <p:nvPr/>
        </p:nvSpPr>
        <p:spPr bwMode="auto">
          <a:xfrm flipV="1">
            <a:off x="6115050" y="3232150"/>
            <a:ext cx="1588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3" name="Freeform 29"/>
          <p:cNvSpPr>
            <a:spLocks/>
          </p:cNvSpPr>
          <p:nvPr/>
        </p:nvSpPr>
        <p:spPr bwMode="auto">
          <a:xfrm>
            <a:off x="6115050" y="3592513"/>
            <a:ext cx="73025" cy="288925"/>
          </a:xfrm>
          <a:custGeom>
            <a:avLst/>
            <a:gdLst>
              <a:gd name="T0" fmla="*/ 0 w 91"/>
              <a:gd name="T1" fmla="*/ 0 h 182"/>
              <a:gd name="T2" fmla="*/ 91 w 91"/>
              <a:gd name="T3" fmla="*/ 91 h 182"/>
              <a:gd name="T4" fmla="*/ 0 w 9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82">
                <a:moveTo>
                  <a:pt x="0" y="0"/>
                </a:moveTo>
                <a:cubicBezTo>
                  <a:pt x="45" y="30"/>
                  <a:pt x="91" y="61"/>
                  <a:pt x="91" y="91"/>
                </a:cubicBezTo>
                <a:cubicBezTo>
                  <a:pt x="91" y="121"/>
                  <a:pt x="45" y="151"/>
                  <a:pt x="0" y="18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4" name="Line 30"/>
          <p:cNvSpPr>
            <a:spLocks noChangeShapeType="1"/>
          </p:cNvSpPr>
          <p:nvPr/>
        </p:nvSpPr>
        <p:spPr bwMode="auto">
          <a:xfrm>
            <a:off x="6115050" y="3881438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15" name="Oval 31"/>
          <p:cNvSpPr>
            <a:spLocks noChangeArrowheads="1"/>
          </p:cNvSpPr>
          <p:nvPr/>
        </p:nvSpPr>
        <p:spPr bwMode="auto">
          <a:xfrm>
            <a:off x="5692775" y="3127375"/>
            <a:ext cx="71438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16" name="Oval 32"/>
          <p:cNvSpPr>
            <a:spLocks noChangeArrowheads="1"/>
          </p:cNvSpPr>
          <p:nvPr/>
        </p:nvSpPr>
        <p:spPr bwMode="auto">
          <a:xfrm>
            <a:off x="6081713" y="4068763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17" name="Oval 33"/>
          <p:cNvSpPr>
            <a:spLocks noChangeArrowheads="1"/>
          </p:cNvSpPr>
          <p:nvPr/>
        </p:nvSpPr>
        <p:spPr bwMode="auto">
          <a:xfrm>
            <a:off x="6594475" y="3698875"/>
            <a:ext cx="71438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18" name="Oval 34"/>
          <p:cNvSpPr>
            <a:spLocks noChangeArrowheads="1"/>
          </p:cNvSpPr>
          <p:nvPr/>
        </p:nvSpPr>
        <p:spPr bwMode="auto">
          <a:xfrm>
            <a:off x="6591300" y="4052888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19" name="Oval 35"/>
          <p:cNvSpPr>
            <a:spLocks noChangeArrowheads="1"/>
          </p:cNvSpPr>
          <p:nvPr/>
        </p:nvSpPr>
        <p:spPr bwMode="auto">
          <a:xfrm>
            <a:off x="6950075" y="3881438"/>
            <a:ext cx="71438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579620" name="Line 36"/>
          <p:cNvSpPr>
            <a:spLocks noChangeShapeType="1"/>
          </p:cNvSpPr>
          <p:nvPr/>
        </p:nvSpPr>
        <p:spPr bwMode="auto">
          <a:xfrm>
            <a:off x="7018338" y="3924300"/>
            <a:ext cx="2873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21" name="Line 37"/>
          <p:cNvSpPr>
            <a:spLocks noChangeShapeType="1"/>
          </p:cNvSpPr>
          <p:nvPr/>
        </p:nvSpPr>
        <p:spPr bwMode="auto">
          <a:xfrm flipV="1">
            <a:off x="6604000" y="3895725"/>
            <a:ext cx="360363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22" name="Line 38"/>
          <p:cNvSpPr>
            <a:spLocks noChangeShapeType="1"/>
          </p:cNvSpPr>
          <p:nvPr/>
        </p:nvSpPr>
        <p:spPr bwMode="auto">
          <a:xfrm>
            <a:off x="5530850" y="1885950"/>
            <a:ext cx="1355725" cy="202565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24" name="Text Box 40"/>
          <p:cNvSpPr txBox="1">
            <a:spLocks noChangeArrowheads="1"/>
          </p:cNvSpPr>
          <p:nvPr/>
        </p:nvSpPr>
        <p:spPr bwMode="auto">
          <a:xfrm>
            <a:off x="7240588" y="3716338"/>
            <a:ext cx="17954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endParaRPr lang="en-US" altLang="zh-CN" sz="2000" b="1">
              <a:latin typeface="Arial" charset="0"/>
              <a:ea typeface="楷体_GB2312" pitchFamily="49" charset="-122"/>
            </a:endParaRPr>
          </a:p>
          <a:p>
            <a:r>
              <a:rPr lang="zh-CN" altLang="en-US" sz="2000" b="1">
                <a:latin typeface="Arial" charset="0"/>
                <a:ea typeface="楷体_GB2312" pitchFamily="49" charset="-122"/>
              </a:rPr>
              <a:t>（低→高）</a:t>
            </a:r>
            <a:endParaRPr lang="zh-CN" altLang="en-US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25" name="Rectangle 41"/>
          <p:cNvSpPr>
            <a:spLocks noChangeArrowheads="1"/>
          </p:cNvSpPr>
          <p:nvPr/>
        </p:nvSpPr>
        <p:spPr bwMode="auto">
          <a:xfrm>
            <a:off x="3276600" y="2924175"/>
            <a:ext cx="647700" cy="43180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26" name="Line 42"/>
          <p:cNvSpPr>
            <a:spLocks noChangeShapeType="1"/>
          </p:cNvSpPr>
          <p:nvPr/>
        </p:nvSpPr>
        <p:spPr bwMode="auto">
          <a:xfrm>
            <a:off x="3924300" y="3140075"/>
            <a:ext cx="3603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27" name="Line 43"/>
          <p:cNvSpPr>
            <a:spLocks noChangeShapeType="1"/>
          </p:cNvSpPr>
          <p:nvPr/>
        </p:nvSpPr>
        <p:spPr bwMode="auto">
          <a:xfrm>
            <a:off x="4384675" y="1916113"/>
            <a:ext cx="0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579628" name="Text Box 44"/>
          <p:cNvSpPr txBox="1">
            <a:spLocks noChangeArrowheads="1"/>
          </p:cNvSpPr>
          <p:nvPr/>
        </p:nvSpPr>
        <p:spPr bwMode="auto">
          <a:xfrm>
            <a:off x="1331913" y="2492375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0</a:t>
            </a:r>
          </a:p>
        </p:txBody>
      </p:sp>
      <p:sp>
        <p:nvSpPr>
          <p:cNvPr id="579629" name="Text Box 45"/>
          <p:cNvSpPr txBox="1">
            <a:spLocks noChangeArrowheads="1"/>
          </p:cNvSpPr>
          <p:nvPr/>
        </p:nvSpPr>
        <p:spPr bwMode="auto">
          <a:xfrm>
            <a:off x="2339975" y="2492375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1</a:t>
            </a:r>
          </a:p>
        </p:txBody>
      </p:sp>
      <p:sp>
        <p:nvSpPr>
          <p:cNvPr id="579630" name="Text Box 46"/>
          <p:cNvSpPr txBox="1">
            <a:spLocks noChangeArrowheads="1"/>
          </p:cNvSpPr>
          <p:nvPr/>
        </p:nvSpPr>
        <p:spPr bwMode="auto">
          <a:xfrm>
            <a:off x="3348038" y="2492375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2</a:t>
            </a:r>
          </a:p>
        </p:txBody>
      </p:sp>
      <p:sp>
        <p:nvSpPr>
          <p:cNvPr id="579631" name="Text Box 47"/>
          <p:cNvSpPr txBox="1">
            <a:spLocks noChangeArrowheads="1"/>
          </p:cNvSpPr>
          <p:nvPr/>
        </p:nvSpPr>
        <p:spPr bwMode="auto">
          <a:xfrm>
            <a:off x="4932363" y="2492375"/>
            <a:ext cx="5032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R</a:t>
            </a:r>
            <a:r>
              <a:rPr lang="en-US" altLang="zh-CN" sz="2000" b="1" baseline="-25000">
                <a:latin typeface="Arial" charset="0"/>
                <a:ea typeface="楷体_GB2312" pitchFamily="49" charset="-122"/>
              </a:rPr>
              <a:t>3</a:t>
            </a:r>
          </a:p>
        </p:txBody>
      </p:sp>
      <p:sp>
        <p:nvSpPr>
          <p:cNvPr id="579632" name="Rectangle 48"/>
          <p:cNvSpPr>
            <a:spLocks noChangeArrowheads="1"/>
          </p:cNvSpPr>
          <p:nvPr/>
        </p:nvSpPr>
        <p:spPr bwMode="auto">
          <a:xfrm>
            <a:off x="827088" y="5373688"/>
            <a:ext cx="7958137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44500" indent="-444500">
              <a:buClr>
                <a:srgbClr val="000000"/>
              </a:buClr>
              <a:buChar char="@"/>
              <a:defRPr kumimoji="1" sz="32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1pPr>
            <a:lvl2pPr marL="909638" indent="-285750">
              <a:buSzPct val="55000"/>
              <a:buBlip>
                <a:blip r:embed="rId7"/>
              </a:buBlip>
              <a:defRPr kumimoji="1" sz="28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2pPr>
            <a:lvl3pPr marL="1317625" indent="-228600">
              <a:buSzPct val="65000"/>
              <a:buBlip>
                <a:blip r:embed="rId8"/>
              </a:buBlip>
              <a:defRPr kumimoji="1" sz="24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3pPr>
            <a:lvl4pPr marL="1725613" indent="-228600">
              <a:buSzPct val="85000"/>
              <a:buChar char="w"/>
              <a:defRPr kumimoji="1" sz="2000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4pPr>
            <a:lvl5pPr marL="2159000" indent="-228600">
              <a:buSzPct val="80000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5pPr>
            <a:lvl6pPr marL="261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6pPr>
            <a:lvl7pPr marL="30734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7pPr>
            <a:lvl8pPr marL="3530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8pPr>
            <a:lvl9pPr marL="3987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kumimoji="1" b="1">
                <a:solidFill>
                  <a:srgbClr val="000000"/>
                </a:solidFill>
                <a:latin typeface="Arial" charset="0"/>
                <a:ea typeface="华文楷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/>
              <a:t>将输出开关打到信息输入端，经过</a:t>
            </a:r>
            <a:r>
              <a:rPr lang="en-US" altLang="zh-CN" sz="2400"/>
              <a:t>k</a:t>
            </a:r>
            <a:r>
              <a:rPr lang="zh-CN" altLang="en-US" sz="2400"/>
              <a:t>（</a:t>
            </a:r>
            <a:r>
              <a:rPr lang="en-US" altLang="zh-CN" sz="2400"/>
              <a:t>7</a:t>
            </a:r>
            <a:r>
              <a:rPr lang="zh-CN" altLang="en-US" sz="2400"/>
              <a:t>）次移位，得到</a:t>
            </a:r>
            <a:r>
              <a:rPr lang="en-US" altLang="zh-CN" sz="2400"/>
              <a:t>r</a:t>
            </a:r>
            <a:r>
              <a:rPr lang="zh-CN" altLang="en-US" sz="2400"/>
              <a:t>位冗余位（</a:t>
            </a:r>
            <a:r>
              <a:rPr lang="en-US" altLang="zh-CN" sz="2400"/>
              <a:t>R</a:t>
            </a:r>
            <a:r>
              <a:rPr lang="en-US" altLang="zh-CN" sz="2400" baseline="-25000"/>
              <a:t>r-1</a:t>
            </a:r>
            <a:r>
              <a:rPr lang="en-US" altLang="zh-CN" sz="2400"/>
              <a:t>…R</a:t>
            </a:r>
            <a:r>
              <a:rPr lang="en-US" altLang="zh-CN" sz="2400" baseline="-25000"/>
              <a:t>1</a:t>
            </a:r>
            <a:r>
              <a:rPr lang="en-US" altLang="zh-CN" sz="2400"/>
              <a:t>R</a:t>
            </a:r>
            <a:r>
              <a:rPr lang="en-US" altLang="zh-CN" sz="2400" baseline="-25000"/>
              <a:t>0</a:t>
            </a:r>
            <a:r>
              <a:rPr lang="zh-CN" altLang="en-US" sz="2400"/>
              <a:t>）。 </a:t>
            </a:r>
          </a:p>
        </p:txBody>
      </p:sp>
      <p:sp>
        <p:nvSpPr>
          <p:cNvPr id="579633" name="Text Box 49"/>
          <p:cNvSpPr txBox="1">
            <a:spLocks noChangeArrowheads="1"/>
          </p:cNvSpPr>
          <p:nvPr/>
        </p:nvSpPr>
        <p:spPr bwMode="auto">
          <a:xfrm>
            <a:off x="5219700" y="414972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4" name="Text Box 50"/>
          <p:cNvSpPr txBox="1">
            <a:spLocks noChangeArrowheads="1"/>
          </p:cNvSpPr>
          <p:nvPr/>
        </p:nvSpPr>
        <p:spPr bwMode="auto">
          <a:xfrm>
            <a:off x="5076825" y="414972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5" name="Text Box 51"/>
          <p:cNvSpPr txBox="1">
            <a:spLocks noChangeArrowheads="1"/>
          </p:cNvSpPr>
          <p:nvPr/>
        </p:nvSpPr>
        <p:spPr bwMode="auto">
          <a:xfrm>
            <a:off x="4932363" y="4149725"/>
            <a:ext cx="14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0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6" name="Text Box 52"/>
          <p:cNvSpPr txBox="1">
            <a:spLocks noChangeArrowheads="1"/>
          </p:cNvSpPr>
          <p:nvPr/>
        </p:nvSpPr>
        <p:spPr bwMode="auto">
          <a:xfrm>
            <a:off x="4787900" y="414972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7" name="Text Box 53"/>
          <p:cNvSpPr txBox="1">
            <a:spLocks noChangeArrowheads="1"/>
          </p:cNvSpPr>
          <p:nvPr/>
        </p:nvSpPr>
        <p:spPr bwMode="auto">
          <a:xfrm>
            <a:off x="4645025" y="414972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0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8" name="Text Box 54"/>
          <p:cNvSpPr txBox="1">
            <a:spLocks noChangeArrowheads="1"/>
          </p:cNvSpPr>
          <p:nvPr/>
        </p:nvSpPr>
        <p:spPr bwMode="auto">
          <a:xfrm>
            <a:off x="4500563" y="4149725"/>
            <a:ext cx="14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39" name="Text Box 55"/>
          <p:cNvSpPr txBox="1">
            <a:spLocks noChangeArrowheads="1"/>
          </p:cNvSpPr>
          <p:nvPr/>
        </p:nvSpPr>
        <p:spPr bwMode="auto">
          <a:xfrm>
            <a:off x="4356100" y="414972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0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41" name="Text Box 57"/>
          <p:cNvSpPr txBox="1">
            <a:spLocks noChangeArrowheads="1"/>
          </p:cNvSpPr>
          <p:nvPr/>
        </p:nvSpPr>
        <p:spPr bwMode="auto">
          <a:xfrm>
            <a:off x="6156325" y="2492375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42" name="Text Box 58"/>
          <p:cNvSpPr txBox="1">
            <a:spLocks noChangeArrowheads="1"/>
          </p:cNvSpPr>
          <p:nvPr/>
        </p:nvSpPr>
        <p:spPr bwMode="auto">
          <a:xfrm>
            <a:off x="971550" y="2781300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44" name="Text Box 60"/>
          <p:cNvSpPr txBox="1">
            <a:spLocks noChangeArrowheads="1"/>
          </p:cNvSpPr>
          <p:nvPr/>
        </p:nvSpPr>
        <p:spPr bwMode="auto">
          <a:xfrm>
            <a:off x="6156325" y="3213100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45" name="Text Box 61"/>
          <p:cNvSpPr txBox="1">
            <a:spLocks noChangeArrowheads="1"/>
          </p:cNvSpPr>
          <p:nvPr/>
        </p:nvSpPr>
        <p:spPr bwMode="auto">
          <a:xfrm>
            <a:off x="4427538" y="2565400"/>
            <a:ext cx="144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sp>
        <p:nvSpPr>
          <p:cNvPr id="579649" name="Text Box 65"/>
          <p:cNvSpPr txBox="1">
            <a:spLocks noChangeArrowheads="1"/>
          </p:cNvSpPr>
          <p:nvPr/>
        </p:nvSpPr>
        <p:spPr bwMode="auto">
          <a:xfrm>
            <a:off x="1187450" y="3573463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latin typeface="Arial" charset="0"/>
                <a:ea typeface="楷体_GB2312" pitchFamily="49" charset="-122"/>
              </a:rPr>
              <a:t>第一次移位</a:t>
            </a:r>
            <a:endParaRPr lang="zh-CN" altLang="en-US" sz="2000" b="1" baseline="-25000">
              <a:latin typeface="Arial" charset="0"/>
              <a:ea typeface="楷体_GB2312" pitchFamily="49" charset="-122"/>
            </a:endParaRPr>
          </a:p>
        </p:txBody>
      </p:sp>
      <p:grpSp>
        <p:nvGrpSpPr>
          <p:cNvPr id="579661" name="Group 77"/>
          <p:cNvGrpSpPr>
            <a:grpSpLocks/>
          </p:cNvGrpSpPr>
          <p:nvPr/>
        </p:nvGrpSpPr>
        <p:grpSpPr bwMode="auto">
          <a:xfrm>
            <a:off x="1525588" y="2781300"/>
            <a:ext cx="4414837" cy="561975"/>
            <a:chOff x="961" y="1752"/>
            <a:chExt cx="2781" cy="354"/>
          </a:xfrm>
        </p:grpSpPr>
        <p:sp>
          <p:nvSpPr>
            <p:cNvPr id="579640" name="Text Box 56"/>
            <p:cNvSpPr txBox="1">
              <a:spLocks noChangeArrowheads="1"/>
            </p:cNvSpPr>
            <p:nvPr/>
          </p:nvSpPr>
          <p:spPr bwMode="auto">
            <a:xfrm>
              <a:off x="3651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46" name="Text Box 62"/>
            <p:cNvSpPr txBox="1">
              <a:spLocks noChangeArrowheads="1"/>
            </p:cNvSpPr>
            <p:nvPr/>
          </p:nvSpPr>
          <p:spPr bwMode="auto">
            <a:xfrm>
              <a:off x="1247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47" name="Text Box 63"/>
            <p:cNvSpPr txBox="1">
              <a:spLocks noChangeArrowheads="1"/>
            </p:cNvSpPr>
            <p:nvPr/>
          </p:nvSpPr>
          <p:spPr bwMode="auto">
            <a:xfrm>
              <a:off x="1882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48" name="Text Box 64"/>
            <p:cNvSpPr txBox="1">
              <a:spLocks noChangeArrowheads="1"/>
            </p:cNvSpPr>
            <p:nvPr/>
          </p:nvSpPr>
          <p:spPr bwMode="auto">
            <a:xfrm>
              <a:off x="2517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50" name="Text Box 66"/>
            <p:cNvSpPr txBox="1">
              <a:spLocks noChangeArrowheads="1"/>
            </p:cNvSpPr>
            <p:nvPr/>
          </p:nvSpPr>
          <p:spPr bwMode="auto">
            <a:xfrm>
              <a:off x="961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51" name="Text Box 67"/>
            <p:cNvSpPr txBox="1">
              <a:spLocks noChangeArrowheads="1"/>
            </p:cNvSpPr>
            <p:nvPr/>
          </p:nvSpPr>
          <p:spPr bwMode="auto">
            <a:xfrm>
              <a:off x="1589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52" name="Text Box 68"/>
            <p:cNvSpPr txBox="1">
              <a:spLocks noChangeArrowheads="1"/>
            </p:cNvSpPr>
            <p:nvPr/>
          </p:nvSpPr>
          <p:spPr bwMode="auto">
            <a:xfrm>
              <a:off x="2231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53" name="Text Box 69"/>
            <p:cNvSpPr txBox="1">
              <a:spLocks noChangeArrowheads="1"/>
            </p:cNvSpPr>
            <p:nvPr/>
          </p:nvSpPr>
          <p:spPr bwMode="auto">
            <a:xfrm>
              <a:off x="3212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</p:grpSp>
      <p:sp>
        <p:nvSpPr>
          <p:cNvPr id="579660" name="Text Box 76"/>
          <p:cNvSpPr txBox="1">
            <a:spLocks noChangeArrowheads="1"/>
          </p:cNvSpPr>
          <p:nvPr/>
        </p:nvSpPr>
        <p:spPr bwMode="auto">
          <a:xfrm>
            <a:off x="7308850" y="3716338"/>
            <a:ext cx="144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2000" b="1">
                <a:latin typeface="Arial" charset="0"/>
                <a:ea typeface="楷体_GB2312" pitchFamily="49" charset="-122"/>
              </a:rPr>
              <a:t>1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  <p:grpSp>
        <p:nvGrpSpPr>
          <p:cNvPr id="579662" name="Group 78"/>
          <p:cNvGrpSpPr>
            <a:grpSpLocks/>
          </p:cNvGrpSpPr>
          <p:nvPr/>
        </p:nvGrpSpPr>
        <p:grpSpPr bwMode="auto">
          <a:xfrm>
            <a:off x="1525588" y="2771775"/>
            <a:ext cx="4414837" cy="571500"/>
            <a:chOff x="961" y="1746"/>
            <a:chExt cx="2781" cy="360"/>
          </a:xfrm>
        </p:grpSpPr>
        <p:sp>
          <p:nvSpPr>
            <p:cNvPr id="579663" name="Text Box 79"/>
            <p:cNvSpPr txBox="1">
              <a:spLocks noChangeArrowheads="1"/>
            </p:cNvSpPr>
            <p:nvPr/>
          </p:nvSpPr>
          <p:spPr bwMode="auto">
            <a:xfrm>
              <a:off x="3651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4" name="Text Box 80"/>
            <p:cNvSpPr txBox="1">
              <a:spLocks noChangeArrowheads="1"/>
            </p:cNvSpPr>
            <p:nvPr/>
          </p:nvSpPr>
          <p:spPr bwMode="auto">
            <a:xfrm>
              <a:off x="2883" y="174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 dirty="0">
                  <a:latin typeface="Arial" charset="0"/>
                  <a:ea typeface="楷体_GB2312" pitchFamily="49" charset="-122"/>
                </a:rPr>
                <a:t>1</a:t>
              </a:r>
              <a:endParaRPr lang="en-US" altLang="zh-CN" sz="2000" b="1" baseline="-25000" dirty="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5" name="Text Box 81"/>
            <p:cNvSpPr txBox="1">
              <a:spLocks noChangeArrowheads="1"/>
            </p:cNvSpPr>
            <p:nvPr/>
          </p:nvSpPr>
          <p:spPr bwMode="auto">
            <a:xfrm>
              <a:off x="1247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1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6" name="Text Box 82"/>
            <p:cNvSpPr txBox="1">
              <a:spLocks noChangeArrowheads="1"/>
            </p:cNvSpPr>
            <p:nvPr/>
          </p:nvSpPr>
          <p:spPr bwMode="auto">
            <a:xfrm>
              <a:off x="1882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7" name="Text Box 83"/>
            <p:cNvSpPr txBox="1">
              <a:spLocks noChangeArrowheads="1"/>
            </p:cNvSpPr>
            <p:nvPr/>
          </p:nvSpPr>
          <p:spPr bwMode="auto">
            <a:xfrm>
              <a:off x="2517" y="1752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8" name="Text Box 84"/>
            <p:cNvSpPr txBox="1">
              <a:spLocks noChangeArrowheads="1"/>
            </p:cNvSpPr>
            <p:nvPr/>
          </p:nvSpPr>
          <p:spPr bwMode="auto">
            <a:xfrm>
              <a:off x="961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1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69" name="Text Box 85"/>
            <p:cNvSpPr txBox="1">
              <a:spLocks noChangeArrowheads="1"/>
            </p:cNvSpPr>
            <p:nvPr/>
          </p:nvSpPr>
          <p:spPr bwMode="auto">
            <a:xfrm>
              <a:off x="1589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70" name="Text Box 86"/>
            <p:cNvSpPr txBox="1">
              <a:spLocks noChangeArrowheads="1"/>
            </p:cNvSpPr>
            <p:nvPr/>
          </p:nvSpPr>
          <p:spPr bwMode="auto">
            <a:xfrm>
              <a:off x="2231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0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579671" name="Text Box 87"/>
            <p:cNvSpPr txBox="1">
              <a:spLocks noChangeArrowheads="1"/>
            </p:cNvSpPr>
            <p:nvPr/>
          </p:nvSpPr>
          <p:spPr bwMode="auto">
            <a:xfrm>
              <a:off x="3212" y="1856"/>
              <a:ext cx="9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/>
              <a:r>
                <a:rPr lang="en-US" altLang="zh-CN" sz="2000" b="1">
                  <a:latin typeface="Arial" charset="0"/>
                  <a:ea typeface="楷体_GB2312" pitchFamily="49" charset="-122"/>
                </a:rPr>
                <a:t>1</a:t>
              </a:r>
              <a:endParaRPr lang="en-US" altLang="zh-CN" sz="2000" b="1" baseline="-25000">
                <a:latin typeface="Arial" charset="0"/>
                <a:ea typeface="楷体_GB2312" pitchFamily="49" charset="-122"/>
              </a:endParaRPr>
            </a:p>
          </p:txBody>
        </p:sp>
      </p:grpSp>
      <p:sp>
        <p:nvSpPr>
          <p:cNvPr id="579672" name="Text Box 88"/>
          <p:cNvSpPr txBox="1">
            <a:spLocks noChangeArrowheads="1"/>
          </p:cNvSpPr>
          <p:nvPr/>
        </p:nvSpPr>
        <p:spPr bwMode="auto">
          <a:xfrm>
            <a:off x="1547813" y="3933825"/>
            <a:ext cx="647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800" rIns="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2000" b="1">
                <a:latin typeface="Arial" charset="0"/>
                <a:ea typeface="楷体_GB2312" pitchFamily="49" charset="-122"/>
              </a:rPr>
              <a:t>……</a:t>
            </a:r>
            <a:endParaRPr lang="en-US" altLang="zh-CN" sz="2000" b="1" baseline="-25000">
              <a:latin typeface="Arial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9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7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7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7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7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7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79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79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7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9632" grpId="0"/>
      <p:bldP spid="579633" grpId="0"/>
      <p:bldP spid="579641" grpId="0"/>
      <p:bldP spid="579642" grpId="0"/>
      <p:bldP spid="579644" grpId="0"/>
      <p:bldP spid="579645" grpId="0"/>
      <p:bldP spid="579649" grpId="0"/>
      <p:bldP spid="579660" grpId="0"/>
      <p:bldP spid="57967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海明码</a:t>
            </a:r>
          </a:p>
        </p:txBody>
      </p:sp>
      <p:sp>
        <p:nvSpPr>
          <p:cNvPr id="58061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8061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916238" y="2708275"/>
            <a:ext cx="3041650" cy="2087563"/>
          </a:xfrm>
          <a:noFill/>
          <a:ln/>
        </p:spPr>
        <p:txBody>
          <a:bodyPr/>
          <a:lstStyle/>
          <a:p>
            <a:r>
              <a:rPr lang="zh-CN" altLang="en-US">
                <a:hlinkClick r:id="rId7" action="ppaction://hlinksldjump"/>
              </a:rPr>
              <a:t>纠正一位错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hlinkClick r:id="rId8" action="ppaction://hlinksldjump"/>
              </a:rPr>
              <a:t>纠正突发错</a:t>
            </a:r>
            <a:endParaRPr lang="zh-CN" altLang="en-US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数据传输过程</a:t>
            </a:r>
          </a:p>
        </p:txBody>
      </p:sp>
      <p:sp>
        <p:nvSpPr>
          <p:cNvPr id="528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572551" y="3151079"/>
            <a:ext cx="6278298" cy="707201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altLang="zh-CN" sz="2400" dirty="0" smtClean="0">
                <a:solidFill>
                  <a:srgbClr val="0000FF"/>
                </a:solidFill>
              </a:rPr>
              <a:t>4</a:t>
            </a:r>
            <a:r>
              <a:rPr lang="zh-CN" altLang="en-US" sz="2400" dirty="0" smtClean="0">
                <a:solidFill>
                  <a:srgbClr val="0000FF"/>
                </a:solidFill>
              </a:rPr>
              <a:t>段</a:t>
            </a:r>
            <a:r>
              <a:rPr lang="zh-CN" altLang="en-US" sz="2400" dirty="0">
                <a:solidFill>
                  <a:srgbClr val="0000FF"/>
                </a:solidFill>
              </a:rPr>
              <a:t>链路</a:t>
            </a:r>
            <a:r>
              <a:rPr lang="zh-CN" altLang="en-US" sz="2400" dirty="0" smtClean="0">
                <a:solidFill>
                  <a:srgbClr val="0000FF"/>
                </a:solidFill>
              </a:rPr>
              <a:t>可采用</a:t>
            </a:r>
            <a:r>
              <a:rPr lang="zh-CN" altLang="en-US" sz="2400" dirty="0">
                <a:solidFill>
                  <a:srgbClr val="0000FF"/>
                </a:solidFill>
              </a:rPr>
              <a:t>不同的数据链路层</a:t>
            </a:r>
            <a:r>
              <a:rPr lang="zh-CN" altLang="en-US" sz="2400" dirty="0" smtClean="0">
                <a:solidFill>
                  <a:srgbClr val="0000FF"/>
                </a:solidFill>
              </a:rPr>
              <a:t>协议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52838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52838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2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 flipH="1" flipV="1">
            <a:off x="7835900" y="2649116"/>
            <a:ext cx="368300" cy="460554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flipH="1" flipV="1">
            <a:off x="6743700" y="2344316"/>
            <a:ext cx="635000" cy="2159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5854700" y="2331616"/>
            <a:ext cx="762000" cy="1524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V="1">
            <a:off x="4787900" y="2407816"/>
            <a:ext cx="914400" cy="762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3721100" y="2484016"/>
            <a:ext cx="914400" cy="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578100" y="2255416"/>
            <a:ext cx="914400" cy="22860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183614" y="2338299"/>
            <a:ext cx="1184727" cy="805786"/>
          </a:xfrm>
          <a:custGeom>
            <a:avLst/>
            <a:gdLst>
              <a:gd name="T0" fmla="*/ 0 w 1104"/>
              <a:gd name="T1" fmla="*/ 320 h 320"/>
              <a:gd name="T2" fmla="*/ 568 w 1104"/>
              <a:gd name="T3" fmla="*/ 200 h 320"/>
              <a:gd name="T4" fmla="*/ 1104 w 1104"/>
              <a:gd name="T5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4" h="320">
                <a:moveTo>
                  <a:pt x="0" y="320"/>
                </a:moveTo>
                <a:lnTo>
                  <a:pt x="568" y="200"/>
                </a:lnTo>
                <a:lnTo>
                  <a:pt x="1104" y="0"/>
                </a:lnTo>
              </a:path>
            </a:pathLst>
          </a:custGeom>
          <a:noFill/>
          <a:ln w="28575" cmpd="sng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1225550" y="2360757"/>
            <a:ext cx="1128713" cy="781050"/>
            <a:chOff x="1680" y="240"/>
            <a:chExt cx="2529" cy="1270"/>
          </a:xfrm>
        </p:grpSpPr>
        <p:sp>
          <p:nvSpPr>
            <p:cNvPr id="15" name="Oval 11"/>
            <p:cNvSpPr>
              <a:spLocks noChangeArrowheads="1"/>
            </p:cNvSpPr>
            <p:nvPr/>
          </p:nvSpPr>
          <p:spPr bwMode="auto">
            <a:xfrm>
              <a:off x="2554" y="240"/>
              <a:ext cx="1088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941" y="381"/>
              <a:ext cx="827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1680" y="702"/>
              <a:ext cx="552" cy="41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1849" y="894"/>
              <a:ext cx="842" cy="4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2462" y="971"/>
              <a:ext cx="1272" cy="53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0" name="Oval 16"/>
            <p:cNvSpPr>
              <a:spLocks noChangeArrowheads="1"/>
            </p:cNvSpPr>
            <p:nvPr/>
          </p:nvSpPr>
          <p:spPr bwMode="auto">
            <a:xfrm>
              <a:off x="3289" y="394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1" name="Oval 17"/>
            <p:cNvSpPr>
              <a:spLocks noChangeArrowheads="1"/>
            </p:cNvSpPr>
            <p:nvPr/>
          </p:nvSpPr>
          <p:spPr bwMode="auto">
            <a:xfrm>
              <a:off x="3412" y="663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3335" y="753"/>
              <a:ext cx="797" cy="66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2140" y="548"/>
              <a:ext cx="1640" cy="66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</p:grpSp>
      <p:grpSp>
        <p:nvGrpSpPr>
          <p:cNvPr id="24" name="Group 20"/>
          <p:cNvGrpSpPr>
            <a:grpSpLocks/>
          </p:cNvGrpSpPr>
          <p:nvPr/>
        </p:nvGrpSpPr>
        <p:grpSpPr bwMode="auto">
          <a:xfrm>
            <a:off x="3035300" y="2103016"/>
            <a:ext cx="1128713" cy="781050"/>
            <a:chOff x="1680" y="240"/>
            <a:chExt cx="2529" cy="1270"/>
          </a:xfrm>
        </p:grpSpPr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2554" y="240"/>
              <a:ext cx="1088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6" name="Oval 22"/>
            <p:cNvSpPr>
              <a:spLocks noChangeArrowheads="1"/>
            </p:cNvSpPr>
            <p:nvPr/>
          </p:nvSpPr>
          <p:spPr bwMode="auto">
            <a:xfrm>
              <a:off x="1941" y="381"/>
              <a:ext cx="827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1680" y="702"/>
              <a:ext cx="552" cy="41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8" name="Oval 24"/>
            <p:cNvSpPr>
              <a:spLocks noChangeArrowheads="1"/>
            </p:cNvSpPr>
            <p:nvPr/>
          </p:nvSpPr>
          <p:spPr bwMode="auto">
            <a:xfrm>
              <a:off x="1849" y="894"/>
              <a:ext cx="842" cy="4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29" name="Oval 25"/>
            <p:cNvSpPr>
              <a:spLocks noChangeArrowheads="1"/>
            </p:cNvSpPr>
            <p:nvPr/>
          </p:nvSpPr>
          <p:spPr bwMode="auto">
            <a:xfrm>
              <a:off x="2462" y="971"/>
              <a:ext cx="1272" cy="53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30" name="Oval 26"/>
            <p:cNvSpPr>
              <a:spLocks noChangeArrowheads="1"/>
            </p:cNvSpPr>
            <p:nvPr/>
          </p:nvSpPr>
          <p:spPr bwMode="auto">
            <a:xfrm>
              <a:off x="3289" y="394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31" name="Oval 27"/>
            <p:cNvSpPr>
              <a:spLocks noChangeArrowheads="1"/>
            </p:cNvSpPr>
            <p:nvPr/>
          </p:nvSpPr>
          <p:spPr bwMode="auto">
            <a:xfrm>
              <a:off x="3412" y="663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3335" y="753"/>
              <a:ext cx="797" cy="66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33" name="Oval 29"/>
            <p:cNvSpPr>
              <a:spLocks noChangeArrowheads="1"/>
            </p:cNvSpPr>
            <p:nvPr/>
          </p:nvSpPr>
          <p:spPr bwMode="auto">
            <a:xfrm>
              <a:off x="2140" y="548"/>
              <a:ext cx="1640" cy="66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</p:grp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3225800" y="2291928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局域网</a:t>
            </a:r>
          </a:p>
        </p:txBody>
      </p:sp>
      <p:pic>
        <p:nvPicPr>
          <p:cNvPr id="35" name="Picture 3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2134766"/>
            <a:ext cx="4413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pic>
      <p:pic>
        <p:nvPicPr>
          <p:cNvPr id="36" name="Picture 3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2" y="2353793"/>
            <a:ext cx="4413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pic>
      <p:pic>
        <p:nvPicPr>
          <p:cNvPr id="37" name="Picture 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897" y="2874720"/>
            <a:ext cx="5334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2182391"/>
            <a:ext cx="44132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</p:pic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5168900" y="2103016"/>
            <a:ext cx="1128713" cy="781050"/>
            <a:chOff x="1680" y="240"/>
            <a:chExt cx="2529" cy="1270"/>
          </a:xfrm>
        </p:grpSpPr>
        <p:sp>
          <p:nvSpPr>
            <p:cNvPr id="40" name="Oval 36"/>
            <p:cNvSpPr>
              <a:spLocks noChangeArrowheads="1"/>
            </p:cNvSpPr>
            <p:nvPr/>
          </p:nvSpPr>
          <p:spPr bwMode="auto">
            <a:xfrm>
              <a:off x="2554" y="240"/>
              <a:ext cx="1088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1" name="Oval 37"/>
            <p:cNvSpPr>
              <a:spLocks noChangeArrowheads="1"/>
            </p:cNvSpPr>
            <p:nvPr/>
          </p:nvSpPr>
          <p:spPr bwMode="auto">
            <a:xfrm>
              <a:off x="1941" y="381"/>
              <a:ext cx="827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1680" y="702"/>
              <a:ext cx="552" cy="41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3" name="Oval 39"/>
            <p:cNvSpPr>
              <a:spLocks noChangeArrowheads="1"/>
            </p:cNvSpPr>
            <p:nvPr/>
          </p:nvSpPr>
          <p:spPr bwMode="auto">
            <a:xfrm>
              <a:off x="1849" y="894"/>
              <a:ext cx="842" cy="4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4" name="Oval 40"/>
            <p:cNvSpPr>
              <a:spLocks noChangeArrowheads="1"/>
            </p:cNvSpPr>
            <p:nvPr/>
          </p:nvSpPr>
          <p:spPr bwMode="auto">
            <a:xfrm>
              <a:off x="2462" y="971"/>
              <a:ext cx="1272" cy="53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5" name="Oval 41"/>
            <p:cNvSpPr>
              <a:spLocks noChangeArrowheads="1"/>
            </p:cNvSpPr>
            <p:nvPr/>
          </p:nvSpPr>
          <p:spPr bwMode="auto">
            <a:xfrm>
              <a:off x="3289" y="394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6" name="Oval 42"/>
            <p:cNvSpPr>
              <a:spLocks noChangeArrowheads="1"/>
            </p:cNvSpPr>
            <p:nvPr/>
          </p:nvSpPr>
          <p:spPr bwMode="auto">
            <a:xfrm>
              <a:off x="3412" y="663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3335" y="753"/>
              <a:ext cx="797" cy="66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48" name="Oval 44"/>
            <p:cNvSpPr>
              <a:spLocks noChangeArrowheads="1"/>
            </p:cNvSpPr>
            <p:nvPr/>
          </p:nvSpPr>
          <p:spPr bwMode="auto">
            <a:xfrm>
              <a:off x="2140" y="548"/>
              <a:ext cx="1640" cy="66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</p:grp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5334000" y="2291928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广域网</a:t>
            </a:r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375850" y="2483921"/>
            <a:ext cx="939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latin typeface="+mn-lt"/>
                <a:ea typeface="+mn-ea"/>
              </a:rPr>
              <a:t>主机</a:t>
            </a:r>
            <a:r>
              <a:rPr lang="zh-CN" altLang="en-US" sz="1400" b="1" dirty="0">
                <a:latin typeface="+mn-lt"/>
                <a:ea typeface="+mn-ea"/>
              </a:rPr>
              <a:t> </a:t>
            </a:r>
            <a:r>
              <a:rPr lang="en-US" altLang="zh-CN" sz="1800" b="1" dirty="0">
                <a:latin typeface="+mn-lt"/>
                <a:ea typeface="+mn-ea"/>
              </a:rPr>
              <a:t>H</a:t>
            </a:r>
            <a:r>
              <a:rPr lang="en-US" altLang="zh-CN" sz="1800" b="1" baseline="-25000" dirty="0">
                <a:latin typeface="+mn-lt"/>
                <a:ea typeface="+mn-ea"/>
              </a:rPr>
              <a:t>1</a:t>
            </a: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8024813" y="2499838"/>
            <a:ext cx="939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latin typeface="+mn-lt"/>
                <a:ea typeface="+mn-ea"/>
              </a:rPr>
              <a:t>主机</a:t>
            </a:r>
            <a:r>
              <a:rPr lang="zh-CN" altLang="en-US" sz="1400" b="1" dirty="0">
                <a:latin typeface="+mn-lt"/>
                <a:ea typeface="+mn-ea"/>
              </a:rPr>
              <a:t> </a:t>
            </a:r>
            <a:r>
              <a:rPr lang="en-US" altLang="zh-CN" sz="1800" b="1" dirty="0">
                <a:latin typeface="+mn-lt"/>
                <a:ea typeface="+mn-ea"/>
              </a:rPr>
              <a:t>H</a:t>
            </a:r>
            <a:r>
              <a:rPr lang="en-US" altLang="zh-CN" sz="1800" b="1" baseline="-25000" dirty="0">
                <a:latin typeface="+mn-lt"/>
                <a:ea typeface="+mn-ea"/>
              </a:rPr>
              <a:t>2</a:t>
            </a: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2047875" y="1772816"/>
            <a:ext cx="1150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路由器</a:t>
            </a:r>
            <a:r>
              <a:rPr lang="zh-CN" altLang="en-US" sz="900" b="1">
                <a:latin typeface="+mn-lt"/>
                <a:ea typeface="+mn-ea"/>
              </a:rPr>
              <a:t> </a:t>
            </a:r>
            <a:r>
              <a:rPr lang="en-US" altLang="zh-CN" sz="1800" b="1">
                <a:latin typeface="+mn-lt"/>
                <a:ea typeface="+mn-ea"/>
              </a:rPr>
              <a:t>R</a:t>
            </a:r>
            <a:r>
              <a:rPr lang="en-US" altLang="zh-CN" sz="1800" b="1" baseline="-25000">
                <a:latin typeface="+mn-lt"/>
                <a:ea typeface="+mn-ea"/>
              </a:rPr>
              <a:t>1</a:t>
            </a:r>
          </a:p>
        </p:txBody>
      </p:sp>
      <p:sp>
        <p:nvSpPr>
          <p:cNvPr id="53" name="Text Box 49"/>
          <p:cNvSpPr txBox="1">
            <a:spLocks noChangeArrowheads="1"/>
          </p:cNvSpPr>
          <p:nvPr/>
        </p:nvSpPr>
        <p:spPr bwMode="auto">
          <a:xfrm>
            <a:off x="4206875" y="1969666"/>
            <a:ext cx="1150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路由器</a:t>
            </a:r>
            <a:r>
              <a:rPr lang="zh-CN" altLang="en-US" sz="900" b="1">
                <a:latin typeface="+mn-lt"/>
                <a:ea typeface="+mn-ea"/>
              </a:rPr>
              <a:t> </a:t>
            </a:r>
            <a:r>
              <a:rPr lang="en-US" altLang="zh-CN" sz="1800" b="1">
                <a:latin typeface="+mn-lt"/>
                <a:ea typeface="+mn-ea"/>
              </a:rPr>
              <a:t>R</a:t>
            </a:r>
            <a:r>
              <a:rPr lang="en-US" altLang="zh-CN" sz="1800" b="1" baseline="-25000">
                <a:latin typeface="+mn-lt"/>
                <a:ea typeface="+mn-ea"/>
              </a:rPr>
              <a:t>2</a:t>
            </a:r>
          </a:p>
        </p:txBody>
      </p:sp>
      <p:sp>
        <p:nvSpPr>
          <p:cNvPr id="54" name="Text Box 50"/>
          <p:cNvSpPr txBox="1">
            <a:spLocks noChangeArrowheads="1"/>
          </p:cNvSpPr>
          <p:nvPr/>
        </p:nvSpPr>
        <p:spPr bwMode="auto">
          <a:xfrm>
            <a:off x="6151563" y="1829966"/>
            <a:ext cx="11509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路由器</a:t>
            </a:r>
            <a:r>
              <a:rPr lang="zh-CN" altLang="en-US" sz="900" b="1">
                <a:latin typeface="+mn-lt"/>
                <a:ea typeface="+mn-ea"/>
              </a:rPr>
              <a:t> </a:t>
            </a:r>
            <a:r>
              <a:rPr lang="en-US" altLang="zh-CN" sz="1800" b="1">
                <a:latin typeface="+mn-lt"/>
                <a:ea typeface="+mn-ea"/>
              </a:rPr>
              <a:t>R</a:t>
            </a:r>
            <a:r>
              <a:rPr lang="en-US" altLang="zh-CN" sz="1800" b="1" baseline="-25000">
                <a:latin typeface="+mn-lt"/>
                <a:ea typeface="+mn-ea"/>
              </a:rPr>
              <a:t>3</a:t>
            </a:r>
          </a:p>
        </p:txBody>
      </p:sp>
      <p:sp>
        <p:nvSpPr>
          <p:cNvPr id="55" name="Text Box 51"/>
          <p:cNvSpPr txBox="1">
            <a:spLocks noChangeArrowheads="1"/>
          </p:cNvSpPr>
          <p:nvPr/>
        </p:nvSpPr>
        <p:spPr bwMode="auto">
          <a:xfrm>
            <a:off x="1341002" y="2528155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latin typeface="+mn-lt"/>
                <a:ea typeface="+mn-ea"/>
              </a:rPr>
              <a:t>电话网</a:t>
            </a:r>
          </a:p>
        </p:txBody>
      </p:sp>
      <p:grpSp>
        <p:nvGrpSpPr>
          <p:cNvPr id="56" name="Group 53"/>
          <p:cNvGrpSpPr>
            <a:grpSpLocks/>
          </p:cNvGrpSpPr>
          <p:nvPr/>
        </p:nvGrpSpPr>
        <p:grpSpPr bwMode="auto">
          <a:xfrm>
            <a:off x="601873" y="2884559"/>
            <a:ext cx="665163" cy="546100"/>
            <a:chOff x="624" y="2968"/>
            <a:chExt cx="1331" cy="920"/>
          </a:xfrm>
        </p:grpSpPr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1238" y="2968"/>
              <a:ext cx="713" cy="770"/>
            </a:xfrm>
            <a:custGeom>
              <a:avLst/>
              <a:gdLst>
                <a:gd name="T0" fmla="*/ 992 w 1426"/>
                <a:gd name="T1" fmla="*/ 2292 h 2309"/>
                <a:gd name="T2" fmla="*/ 964 w 1426"/>
                <a:gd name="T3" fmla="*/ 2309 h 2309"/>
                <a:gd name="T4" fmla="*/ 0 w 1426"/>
                <a:gd name="T5" fmla="*/ 1462 h 2309"/>
                <a:gd name="T6" fmla="*/ 326 w 1426"/>
                <a:gd name="T7" fmla="*/ 59 h 2309"/>
                <a:gd name="T8" fmla="*/ 369 w 1426"/>
                <a:gd name="T9" fmla="*/ 18 h 2309"/>
                <a:gd name="T10" fmla="*/ 414 w 1426"/>
                <a:gd name="T11" fmla="*/ 0 h 2309"/>
                <a:gd name="T12" fmla="*/ 457 w 1426"/>
                <a:gd name="T13" fmla="*/ 9 h 2309"/>
                <a:gd name="T14" fmla="*/ 1381 w 1426"/>
                <a:gd name="T15" fmla="*/ 400 h 2309"/>
                <a:gd name="T16" fmla="*/ 1411 w 1426"/>
                <a:gd name="T17" fmla="*/ 421 h 2309"/>
                <a:gd name="T18" fmla="*/ 1422 w 1426"/>
                <a:gd name="T19" fmla="*/ 425 h 2309"/>
                <a:gd name="T20" fmla="*/ 1426 w 1426"/>
                <a:gd name="T21" fmla="*/ 445 h 2309"/>
                <a:gd name="T22" fmla="*/ 1017 w 1426"/>
                <a:gd name="T23" fmla="*/ 2306 h 2309"/>
                <a:gd name="T24" fmla="*/ 992 w 1426"/>
                <a:gd name="T25" fmla="*/ 2292 h 2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6" h="2309">
                  <a:moveTo>
                    <a:pt x="992" y="2292"/>
                  </a:moveTo>
                  <a:lnTo>
                    <a:pt x="964" y="2309"/>
                  </a:lnTo>
                  <a:lnTo>
                    <a:pt x="0" y="1462"/>
                  </a:lnTo>
                  <a:lnTo>
                    <a:pt x="326" y="59"/>
                  </a:lnTo>
                  <a:lnTo>
                    <a:pt x="369" y="18"/>
                  </a:lnTo>
                  <a:lnTo>
                    <a:pt x="414" y="0"/>
                  </a:lnTo>
                  <a:lnTo>
                    <a:pt x="457" y="9"/>
                  </a:lnTo>
                  <a:lnTo>
                    <a:pt x="1381" y="400"/>
                  </a:lnTo>
                  <a:lnTo>
                    <a:pt x="1411" y="421"/>
                  </a:lnTo>
                  <a:lnTo>
                    <a:pt x="1422" y="425"/>
                  </a:lnTo>
                  <a:lnTo>
                    <a:pt x="1426" y="445"/>
                  </a:lnTo>
                  <a:lnTo>
                    <a:pt x="1017" y="2306"/>
                  </a:lnTo>
                  <a:lnTo>
                    <a:pt x="992" y="2292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668" y="3087"/>
              <a:ext cx="286" cy="660"/>
            </a:xfrm>
            <a:custGeom>
              <a:avLst/>
              <a:gdLst>
                <a:gd name="T0" fmla="*/ 573 w 573"/>
                <a:gd name="T1" fmla="*/ 86 h 1980"/>
                <a:gd name="T2" fmla="*/ 568 w 573"/>
                <a:gd name="T3" fmla="*/ 132 h 1980"/>
                <a:gd name="T4" fmla="*/ 155 w 573"/>
                <a:gd name="T5" fmla="*/ 1923 h 1980"/>
                <a:gd name="T6" fmla="*/ 151 w 573"/>
                <a:gd name="T7" fmla="*/ 1955 h 1980"/>
                <a:gd name="T8" fmla="*/ 140 w 573"/>
                <a:gd name="T9" fmla="*/ 1972 h 1980"/>
                <a:gd name="T10" fmla="*/ 125 w 573"/>
                <a:gd name="T11" fmla="*/ 1980 h 1980"/>
                <a:gd name="T12" fmla="*/ 111 w 573"/>
                <a:gd name="T13" fmla="*/ 1975 h 1980"/>
                <a:gd name="T14" fmla="*/ 86 w 573"/>
                <a:gd name="T15" fmla="*/ 1955 h 1980"/>
                <a:gd name="T16" fmla="*/ 0 w 573"/>
                <a:gd name="T17" fmla="*/ 1880 h 1980"/>
                <a:gd name="T18" fmla="*/ 425 w 573"/>
                <a:gd name="T19" fmla="*/ 39 h 1980"/>
                <a:gd name="T20" fmla="*/ 420 w 573"/>
                <a:gd name="T21" fmla="*/ 27 h 1980"/>
                <a:gd name="T22" fmla="*/ 396 w 573"/>
                <a:gd name="T23" fmla="*/ 0 h 1980"/>
                <a:gd name="T24" fmla="*/ 445 w 573"/>
                <a:gd name="T25" fmla="*/ 20 h 1980"/>
                <a:gd name="T26" fmla="*/ 541 w 573"/>
                <a:gd name="T27" fmla="*/ 61 h 1980"/>
                <a:gd name="T28" fmla="*/ 559 w 573"/>
                <a:gd name="T29" fmla="*/ 75 h 1980"/>
                <a:gd name="T30" fmla="*/ 573 w 573"/>
                <a:gd name="T31" fmla="*/ 86 h 1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3" h="1980">
                  <a:moveTo>
                    <a:pt x="573" y="86"/>
                  </a:moveTo>
                  <a:lnTo>
                    <a:pt x="568" y="132"/>
                  </a:lnTo>
                  <a:lnTo>
                    <a:pt x="155" y="1923"/>
                  </a:lnTo>
                  <a:lnTo>
                    <a:pt x="151" y="1955"/>
                  </a:lnTo>
                  <a:lnTo>
                    <a:pt x="140" y="1972"/>
                  </a:lnTo>
                  <a:lnTo>
                    <a:pt x="125" y="1980"/>
                  </a:lnTo>
                  <a:lnTo>
                    <a:pt x="111" y="1975"/>
                  </a:lnTo>
                  <a:lnTo>
                    <a:pt x="86" y="1955"/>
                  </a:lnTo>
                  <a:lnTo>
                    <a:pt x="0" y="1880"/>
                  </a:lnTo>
                  <a:lnTo>
                    <a:pt x="425" y="39"/>
                  </a:lnTo>
                  <a:lnTo>
                    <a:pt x="420" y="27"/>
                  </a:lnTo>
                  <a:lnTo>
                    <a:pt x="396" y="0"/>
                  </a:lnTo>
                  <a:lnTo>
                    <a:pt x="445" y="20"/>
                  </a:lnTo>
                  <a:lnTo>
                    <a:pt x="541" y="61"/>
                  </a:lnTo>
                  <a:lnTo>
                    <a:pt x="559" y="75"/>
                  </a:lnTo>
                  <a:lnTo>
                    <a:pt x="573" y="86"/>
                  </a:lnTo>
                  <a:close/>
                </a:path>
              </a:pathLst>
            </a:custGeom>
            <a:solidFill>
              <a:srgbClr val="202020"/>
            </a:solidFill>
            <a:ln w="7938">
              <a:solidFill>
                <a:srgbClr val="20202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432" y="2970"/>
              <a:ext cx="523" cy="147"/>
            </a:xfrm>
            <a:custGeom>
              <a:avLst/>
              <a:gdLst>
                <a:gd name="T0" fmla="*/ 0 w 1045"/>
                <a:gd name="T1" fmla="*/ 0 h 441"/>
                <a:gd name="T2" fmla="*/ 31 w 1045"/>
                <a:gd name="T3" fmla="*/ 1 h 441"/>
                <a:gd name="T4" fmla="*/ 62 w 1045"/>
                <a:gd name="T5" fmla="*/ 10 h 441"/>
                <a:gd name="T6" fmla="*/ 1005 w 1045"/>
                <a:gd name="T7" fmla="*/ 409 h 441"/>
                <a:gd name="T8" fmla="*/ 1037 w 1045"/>
                <a:gd name="T9" fmla="*/ 427 h 441"/>
                <a:gd name="T10" fmla="*/ 1045 w 1045"/>
                <a:gd name="T11" fmla="*/ 441 h 441"/>
                <a:gd name="T12" fmla="*/ 0 w 1045"/>
                <a:gd name="T1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5" h="441">
                  <a:moveTo>
                    <a:pt x="0" y="0"/>
                  </a:moveTo>
                  <a:lnTo>
                    <a:pt x="31" y="1"/>
                  </a:lnTo>
                  <a:lnTo>
                    <a:pt x="62" y="10"/>
                  </a:lnTo>
                  <a:lnTo>
                    <a:pt x="1005" y="409"/>
                  </a:lnTo>
                  <a:lnTo>
                    <a:pt x="1037" y="427"/>
                  </a:lnTo>
                  <a:lnTo>
                    <a:pt x="1045" y="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2020"/>
            </a:solidFill>
            <a:ln w="7938">
              <a:solidFill>
                <a:srgbClr val="20202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1315" y="3056"/>
              <a:ext cx="478" cy="573"/>
            </a:xfrm>
            <a:custGeom>
              <a:avLst/>
              <a:gdLst>
                <a:gd name="T0" fmla="*/ 619 w 955"/>
                <a:gd name="T1" fmla="*/ 1719 h 1719"/>
                <a:gd name="T2" fmla="*/ 0 w 955"/>
                <a:gd name="T3" fmla="*/ 1212 h 1719"/>
                <a:gd name="T4" fmla="*/ 290 w 955"/>
                <a:gd name="T5" fmla="*/ 0 h 1719"/>
                <a:gd name="T6" fmla="*/ 955 w 955"/>
                <a:gd name="T7" fmla="*/ 313 h 1719"/>
                <a:gd name="T8" fmla="*/ 619 w 955"/>
                <a:gd name="T9" fmla="*/ 1719 h 1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1719">
                  <a:moveTo>
                    <a:pt x="619" y="1719"/>
                  </a:moveTo>
                  <a:lnTo>
                    <a:pt x="0" y="1212"/>
                  </a:lnTo>
                  <a:lnTo>
                    <a:pt x="290" y="0"/>
                  </a:lnTo>
                  <a:lnTo>
                    <a:pt x="955" y="313"/>
                  </a:lnTo>
                  <a:lnTo>
                    <a:pt x="619" y="1719"/>
                  </a:lnTo>
                  <a:close/>
                </a:path>
              </a:pathLst>
            </a:custGeom>
            <a:solidFill>
              <a:srgbClr val="000000"/>
            </a:solidFill>
            <a:ln w="793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1337" y="3076"/>
              <a:ext cx="431" cy="529"/>
            </a:xfrm>
            <a:custGeom>
              <a:avLst/>
              <a:gdLst>
                <a:gd name="T0" fmla="*/ 546 w 862"/>
                <a:gd name="T1" fmla="*/ 1587 h 1587"/>
                <a:gd name="T2" fmla="*/ 0 w 862"/>
                <a:gd name="T3" fmla="*/ 1134 h 1587"/>
                <a:gd name="T4" fmla="*/ 272 w 862"/>
                <a:gd name="T5" fmla="*/ 0 h 1587"/>
                <a:gd name="T6" fmla="*/ 862 w 862"/>
                <a:gd name="T7" fmla="*/ 268 h 1587"/>
                <a:gd name="T8" fmla="*/ 546 w 862"/>
                <a:gd name="T9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1587">
                  <a:moveTo>
                    <a:pt x="546" y="1587"/>
                  </a:moveTo>
                  <a:lnTo>
                    <a:pt x="0" y="1134"/>
                  </a:lnTo>
                  <a:lnTo>
                    <a:pt x="272" y="0"/>
                  </a:lnTo>
                  <a:lnTo>
                    <a:pt x="862" y="268"/>
                  </a:lnTo>
                  <a:lnTo>
                    <a:pt x="546" y="1587"/>
                  </a:lnTo>
                  <a:close/>
                </a:path>
              </a:pathLst>
            </a:custGeom>
            <a:solidFill>
              <a:srgbClr val="C7C7C7"/>
            </a:solidFill>
            <a:ln w="7938">
              <a:solidFill>
                <a:srgbClr val="404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1233" y="2968"/>
              <a:ext cx="203" cy="494"/>
            </a:xfrm>
            <a:custGeom>
              <a:avLst/>
              <a:gdLst>
                <a:gd name="T0" fmla="*/ 393 w 408"/>
                <a:gd name="T1" fmla="*/ 0 h 1480"/>
                <a:gd name="T2" fmla="*/ 370 w 408"/>
                <a:gd name="T3" fmla="*/ 11 h 1480"/>
                <a:gd name="T4" fmla="*/ 356 w 408"/>
                <a:gd name="T5" fmla="*/ 19 h 1480"/>
                <a:gd name="T6" fmla="*/ 338 w 408"/>
                <a:gd name="T7" fmla="*/ 37 h 1480"/>
                <a:gd name="T8" fmla="*/ 325 w 408"/>
                <a:gd name="T9" fmla="*/ 59 h 1480"/>
                <a:gd name="T10" fmla="*/ 320 w 408"/>
                <a:gd name="T11" fmla="*/ 77 h 1480"/>
                <a:gd name="T12" fmla="*/ 0 w 408"/>
                <a:gd name="T13" fmla="*/ 1459 h 1480"/>
                <a:gd name="T14" fmla="*/ 12 w 408"/>
                <a:gd name="T15" fmla="*/ 1480 h 1480"/>
                <a:gd name="T16" fmla="*/ 337 w 408"/>
                <a:gd name="T17" fmla="*/ 77 h 1480"/>
                <a:gd name="T18" fmla="*/ 346 w 408"/>
                <a:gd name="T19" fmla="*/ 57 h 1480"/>
                <a:gd name="T20" fmla="*/ 355 w 408"/>
                <a:gd name="T21" fmla="*/ 43 h 1480"/>
                <a:gd name="T22" fmla="*/ 368 w 408"/>
                <a:gd name="T23" fmla="*/ 30 h 1480"/>
                <a:gd name="T24" fmla="*/ 384 w 408"/>
                <a:gd name="T25" fmla="*/ 19 h 1480"/>
                <a:gd name="T26" fmla="*/ 400 w 408"/>
                <a:gd name="T27" fmla="*/ 12 h 1480"/>
                <a:gd name="T28" fmla="*/ 408 w 408"/>
                <a:gd name="T29" fmla="*/ 5 h 1480"/>
                <a:gd name="T30" fmla="*/ 393 w 408"/>
                <a:gd name="T31" fmla="*/ 0 h 1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8" h="1480">
                  <a:moveTo>
                    <a:pt x="393" y="0"/>
                  </a:moveTo>
                  <a:lnTo>
                    <a:pt x="370" y="11"/>
                  </a:lnTo>
                  <a:lnTo>
                    <a:pt x="356" y="19"/>
                  </a:lnTo>
                  <a:lnTo>
                    <a:pt x="338" y="37"/>
                  </a:lnTo>
                  <a:lnTo>
                    <a:pt x="325" y="59"/>
                  </a:lnTo>
                  <a:lnTo>
                    <a:pt x="320" y="77"/>
                  </a:lnTo>
                  <a:lnTo>
                    <a:pt x="0" y="1459"/>
                  </a:lnTo>
                  <a:lnTo>
                    <a:pt x="12" y="1480"/>
                  </a:lnTo>
                  <a:lnTo>
                    <a:pt x="337" y="77"/>
                  </a:lnTo>
                  <a:lnTo>
                    <a:pt x="346" y="57"/>
                  </a:lnTo>
                  <a:lnTo>
                    <a:pt x="355" y="43"/>
                  </a:lnTo>
                  <a:lnTo>
                    <a:pt x="368" y="30"/>
                  </a:lnTo>
                  <a:lnTo>
                    <a:pt x="384" y="19"/>
                  </a:lnTo>
                  <a:lnTo>
                    <a:pt x="400" y="12"/>
                  </a:lnTo>
                  <a:lnTo>
                    <a:pt x="408" y="5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1204" y="3479"/>
              <a:ext cx="532" cy="321"/>
            </a:xfrm>
            <a:custGeom>
              <a:avLst/>
              <a:gdLst>
                <a:gd name="T0" fmla="*/ 1065 w 1065"/>
                <a:gd name="T1" fmla="*/ 963 h 963"/>
                <a:gd name="T2" fmla="*/ 1047 w 1065"/>
                <a:gd name="T3" fmla="*/ 833 h 963"/>
                <a:gd name="T4" fmla="*/ 1015 w 1065"/>
                <a:gd name="T5" fmla="*/ 776 h 963"/>
                <a:gd name="T6" fmla="*/ 137 w 1065"/>
                <a:gd name="T7" fmla="*/ 3 h 963"/>
                <a:gd name="T8" fmla="*/ 96 w 1065"/>
                <a:gd name="T9" fmla="*/ 0 h 963"/>
                <a:gd name="T10" fmla="*/ 59 w 1065"/>
                <a:gd name="T11" fmla="*/ 3 h 963"/>
                <a:gd name="T12" fmla="*/ 32 w 1065"/>
                <a:gd name="T13" fmla="*/ 42 h 963"/>
                <a:gd name="T14" fmla="*/ 0 w 1065"/>
                <a:gd name="T15" fmla="*/ 145 h 963"/>
                <a:gd name="T16" fmla="*/ 865 w 1065"/>
                <a:gd name="T17" fmla="*/ 954 h 963"/>
                <a:gd name="T18" fmla="*/ 1065 w 1065"/>
                <a:gd name="T19" fmla="*/ 96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5" h="963">
                  <a:moveTo>
                    <a:pt x="1065" y="963"/>
                  </a:moveTo>
                  <a:lnTo>
                    <a:pt x="1047" y="833"/>
                  </a:lnTo>
                  <a:lnTo>
                    <a:pt x="1015" y="776"/>
                  </a:lnTo>
                  <a:lnTo>
                    <a:pt x="137" y="3"/>
                  </a:lnTo>
                  <a:lnTo>
                    <a:pt x="96" y="0"/>
                  </a:lnTo>
                  <a:lnTo>
                    <a:pt x="59" y="3"/>
                  </a:lnTo>
                  <a:lnTo>
                    <a:pt x="32" y="42"/>
                  </a:lnTo>
                  <a:lnTo>
                    <a:pt x="0" y="145"/>
                  </a:lnTo>
                  <a:lnTo>
                    <a:pt x="865" y="954"/>
                  </a:lnTo>
                  <a:lnTo>
                    <a:pt x="1065" y="963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642" y="3519"/>
              <a:ext cx="985" cy="288"/>
            </a:xfrm>
            <a:custGeom>
              <a:avLst/>
              <a:gdLst>
                <a:gd name="T0" fmla="*/ 0 w 1969"/>
                <a:gd name="T1" fmla="*/ 0 h 862"/>
                <a:gd name="T2" fmla="*/ 1121 w 1969"/>
                <a:gd name="T3" fmla="*/ 24 h 862"/>
                <a:gd name="T4" fmla="*/ 1969 w 1969"/>
                <a:gd name="T5" fmla="*/ 814 h 862"/>
                <a:gd name="T6" fmla="*/ 478 w 1969"/>
                <a:gd name="T7" fmla="*/ 862 h 862"/>
                <a:gd name="T8" fmla="*/ 0 w 1969"/>
                <a:gd name="T9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9" h="862">
                  <a:moveTo>
                    <a:pt x="0" y="0"/>
                  </a:moveTo>
                  <a:lnTo>
                    <a:pt x="1121" y="24"/>
                  </a:lnTo>
                  <a:lnTo>
                    <a:pt x="1969" y="814"/>
                  </a:lnTo>
                  <a:lnTo>
                    <a:pt x="478" y="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852" y="3789"/>
              <a:ext cx="889" cy="99"/>
            </a:xfrm>
            <a:custGeom>
              <a:avLst/>
              <a:gdLst>
                <a:gd name="T0" fmla="*/ 54 w 1777"/>
                <a:gd name="T1" fmla="*/ 52 h 297"/>
                <a:gd name="T2" fmla="*/ 0 w 1777"/>
                <a:gd name="T3" fmla="*/ 297 h 297"/>
                <a:gd name="T4" fmla="*/ 1759 w 1777"/>
                <a:gd name="T5" fmla="*/ 257 h 297"/>
                <a:gd name="T6" fmla="*/ 1777 w 1777"/>
                <a:gd name="T7" fmla="*/ 173 h 297"/>
                <a:gd name="T8" fmla="*/ 1773 w 1777"/>
                <a:gd name="T9" fmla="*/ 74 h 297"/>
                <a:gd name="T10" fmla="*/ 1768 w 1777"/>
                <a:gd name="T11" fmla="*/ 0 h 297"/>
                <a:gd name="T12" fmla="*/ 54 w 1777"/>
                <a:gd name="T13" fmla="*/ 5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7" h="297">
                  <a:moveTo>
                    <a:pt x="54" y="52"/>
                  </a:moveTo>
                  <a:lnTo>
                    <a:pt x="0" y="297"/>
                  </a:lnTo>
                  <a:lnTo>
                    <a:pt x="1759" y="257"/>
                  </a:lnTo>
                  <a:lnTo>
                    <a:pt x="1777" y="173"/>
                  </a:lnTo>
                  <a:lnTo>
                    <a:pt x="1773" y="74"/>
                  </a:lnTo>
                  <a:lnTo>
                    <a:pt x="1768" y="0"/>
                  </a:lnTo>
                  <a:lnTo>
                    <a:pt x="54" y="52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624" y="3519"/>
              <a:ext cx="256" cy="369"/>
            </a:xfrm>
            <a:custGeom>
              <a:avLst/>
              <a:gdLst>
                <a:gd name="T0" fmla="*/ 37 w 513"/>
                <a:gd name="T1" fmla="*/ 0 h 1106"/>
                <a:gd name="T2" fmla="*/ 0 w 513"/>
                <a:gd name="T3" fmla="*/ 200 h 1106"/>
                <a:gd name="T4" fmla="*/ 457 w 513"/>
                <a:gd name="T5" fmla="*/ 1106 h 1106"/>
                <a:gd name="T6" fmla="*/ 513 w 513"/>
                <a:gd name="T7" fmla="*/ 862 h 1106"/>
                <a:gd name="T8" fmla="*/ 37 w 513"/>
                <a:gd name="T9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1106">
                  <a:moveTo>
                    <a:pt x="37" y="0"/>
                  </a:moveTo>
                  <a:lnTo>
                    <a:pt x="0" y="200"/>
                  </a:lnTo>
                  <a:lnTo>
                    <a:pt x="457" y="1106"/>
                  </a:lnTo>
                  <a:lnTo>
                    <a:pt x="513" y="86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1206" y="3791"/>
              <a:ext cx="132" cy="8"/>
            </a:xfrm>
            <a:custGeom>
              <a:avLst/>
              <a:gdLst>
                <a:gd name="T0" fmla="*/ 2 w 262"/>
                <a:gd name="T1" fmla="*/ 25 h 25"/>
                <a:gd name="T2" fmla="*/ 0 w 262"/>
                <a:gd name="T3" fmla="*/ 0 h 25"/>
                <a:gd name="T4" fmla="*/ 249 w 262"/>
                <a:gd name="T5" fmla="*/ 0 h 25"/>
                <a:gd name="T6" fmla="*/ 262 w 262"/>
                <a:gd name="T7" fmla="*/ 19 h 25"/>
                <a:gd name="T8" fmla="*/ 2 w 262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5">
                  <a:moveTo>
                    <a:pt x="2" y="25"/>
                  </a:moveTo>
                  <a:lnTo>
                    <a:pt x="0" y="0"/>
                  </a:lnTo>
                  <a:lnTo>
                    <a:pt x="249" y="0"/>
                  </a:lnTo>
                  <a:lnTo>
                    <a:pt x="262" y="19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927" y="3521"/>
              <a:ext cx="281" cy="279"/>
            </a:xfrm>
            <a:custGeom>
              <a:avLst/>
              <a:gdLst>
                <a:gd name="T0" fmla="*/ 557 w 561"/>
                <a:gd name="T1" fmla="*/ 801 h 836"/>
                <a:gd name="T2" fmla="*/ 0 w 561"/>
                <a:gd name="T3" fmla="*/ 0 h 836"/>
                <a:gd name="T4" fmla="*/ 561 w 561"/>
                <a:gd name="T5" fmla="*/ 836 h 836"/>
                <a:gd name="T6" fmla="*/ 557 w 561"/>
                <a:gd name="T7" fmla="*/ 801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1" h="836">
                  <a:moveTo>
                    <a:pt x="557" y="801"/>
                  </a:moveTo>
                  <a:lnTo>
                    <a:pt x="0" y="0"/>
                  </a:lnTo>
                  <a:lnTo>
                    <a:pt x="561" y="836"/>
                  </a:lnTo>
                  <a:lnTo>
                    <a:pt x="557" y="801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grpSp>
          <p:nvGrpSpPr>
            <p:cNvPr id="69" name="Group 66"/>
            <p:cNvGrpSpPr>
              <a:grpSpLocks/>
            </p:cNvGrpSpPr>
            <p:nvPr/>
          </p:nvGrpSpPr>
          <p:grpSpPr bwMode="auto">
            <a:xfrm>
              <a:off x="700" y="3526"/>
              <a:ext cx="515" cy="270"/>
              <a:chOff x="700" y="3526"/>
              <a:chExt cx="515" cy="270"/>
            </a:xfrm>
          </p:grpSpPr>
          <p:grpSp>
            <p:nvGrpSpPr>
              <p:cNvPr id="95" name="Group 67"/>
              <p:cNvGrpSpPr>
                <a:grpSpLocks/>
              </p:cNvGrpSpPr>
              <p:nvPr/>
            </p:nvGrpSpPr>
            <p:grpSpPr bwMode="auto">
              <a:xfrm>
                <a:off x="737" y="3534"/>
                <a:ext cx="49" cy="23"/>
                <a:chOff x="737" y="3534"/>
                <a:chExt cx="49" cy="23"/>
              </a:xfrm>
            </p:grpSpPr>
            <p:sp>
              <p:nvSpPr>
                <p:cNvPr id="506" name="Freeform 68"/>
                <p:cNvSpPr>
                  <a:spLocks/>
                </p:cNvSpPr>
                <p:nvPr/>
              </p:nvSpPr>
              <p:spPr bwMode="auto">
                <a:xfrm>
                  <a:off x="737" y="3534"/>
                  <a:ext cx="11" cy="23"/>
                </a:xfrm>
                <a:custGeom>
                  <a:avLst/>
                  <a:gdLst>
                    <a:gd name="T0" fmla="*/ 13 w 22"/>
                    <a:gd name="T1" fmla="*/ 67 h 67"/>
                    <a:gd name="T2" fmla="*/ 0 w 22"/>
                    <a:gd name="T3" fmla="*/ 26 h 67"/>
                    <a:gd name="T4" fmla="*/ 9 w 22"/>
                    <a:gd name="T5" fmla="*/ 0 h 67"/>
                    <a:gd name="T6" fmla="*/ 22 w 22"/>
                    <a:gd name="T7" fmla="*/ 30 h 67"/>
                    <a:gd name="T8" fmla="*/ 13 w 22"/>
                    <a:gd name="T9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67">
                      <a:moveTo>
                        <a:pt x="13" y="67"/>
                      </a:moveTo>
                      <a:lnTo>
                        <a:pt x="0" y="26"/>
                      </a:lnTo>
                      <a:lnTo>
                        <a:pt x="9" y="0"/>
                      </a:lnTo>
                      <a:lnTo>
                        <a:pt x="22" y="30"/>
                      </a:lnTo>
                      <a:lnTo>
                        <a:pt x="13" y="67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7" name="Freeform 69"/>
                <p:cNvSpPr>
                  <a:spLocks/>
                </p:cNvSpPr>
                <p:nvPr/>
              </p:nvSpPr>
              <p:spPr bwMode="auto">
                <a:xfrm>
                  <a:off x="742" y="3535"/>
                  <a:ext cx="36" cy="9"/>
                </a:xfrm>
                <a:custGeom>
                  <a:avLst/>
                  <a:gdLst>
                    <a:gd name="T0" fmla="*/ 2 w 73"/>
                    <a:gd name="T1" fmla="*/ 0 h 29"/>
                    <a:gd name="T2" fmla="*/ 50 w 73"/>
                    <a:gd name="T3" fmla="*/ 0 h 29"/>
                    <a:gd name="T4" fmla="*/ 52 w 73"/>
                    <a:gd name="T5" fmla="*/ 2 h 29"/>
                    <a:gd name="T6" fmla="*/ 55 w 73"/>
                    <a:gd name="T7" fmla="*/ 11 h 29"/>
                    <a:gd name="T8" fmla="*/ 73 w 73"/>
                    <a:gd name="T9" fmla="*/ 29 h 29"/>
                    <a:gd name="T10" fmla="*/ 17 w 73"/>
                    <a:gd name="T11" fmla="*/ 29 h 29"/>
                    <a:gd name="T12" fmla="*/ 8 w 73"/>
                    <a:gd name="T13" fmla="*/ 20 h 29"/>
                    <a:gd name="T14" fmla="*/ 0 w 73"/>
                    <a:gd name="T15" fmla="*/ 6 h 29"/>
                    <a:gd name="T16" fmla="*/ 2 w 73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29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2" y="2"/>
                      </a:lnTo>
                      <a:lnTo>
                        <a:pt x="55" y="11"/>
                      </a:lnTo>
                      <a:lnTo>
                        <a:pt x="73" y="29"/>
                      </a:lnTo>
                      <a:lnTo>
                        <a:pt x="17" y="29"/>
                      </a:lnTo>
                      <a:lnTo>
                        <a:pt x="8" y="20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8" name="Freeform 70"/>
                <p:cNvSpPr>
                  <a:spLocks/>
                </p:cNvSpPr>
                <p:nvPr/>
              </p:nvSpPr>
              <p:spPr bwMode="auto">
                <a:xfrm>
                  <a:off x="744" y="3545"/>
                  <a:ext cx="42" cy="12"/>
                </a:xfrm>
                <a:custGeom>
                  <a:avLst/>
                  <a:gdLst>
                    <a:gd name="T0" fmla="*/ 0 w 82"/>
                    <a:gd name="T1" fmla="*/ 35 h 35"/>
                    <a:gd name="T2" fmla="*/ 1 w 82"/>
                    <a:gd name="T3" fmla="*/ 19 h 35"/>
                    <a:gd name="T4" fmla="*/ 6 w 82"/>
                    <a:gd name="T5" fmla="*/ 7 h 35"/>
                    <a:gd name="T6" fmla="*/ 10 w 82"/>
                    <a:gd name="T7" fmla="*/ 0 h 35"/>
                    <a:gd name="T8" fmla="*/ 67 w 82"/>
                    <a:gd name="T9" fmla="*/ 0 h 35"/>
                    <a:gd name="T10" fmla="*/ 82 w 82"/>
                    <a:gd name="T11" fmla="*/ 35 h 35"/>
                    <a:gd name="T12" fmla="*/ 0 w 82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5">
                      <a:moveTo>
                        <a:pt x="0" y="35"/>
                      </a:moveTo>
                      <a:lnTo>
                        <a:pt x="1" y="19"/>
                      </a:lnTo>
                      <a:lnTo>
                        <a:pt x="6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2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6" name="Group 71"/>
              <p:cNvGrpSpPr>
                <a:grpSpLocks/>
              </p:cNvGrpSpPr>
              <p:nvPr/>
            </p:nvGrpSpPr>
            <p:grpSpPr bwMode="auto">
              <a:xfrm>
                <a:off x="748" y="3547"/>
                <a:ext cx="50" cy="23"/>
                <a:chOff x="748" y="3547"/>
                <a:chExt cx="50" cy="23"/>
              </a:xfrm>
            </p:grpSpPr>
            <p:sp>
              <p:nvSpPr>
                <p:cNvPr id="503" name="Freeform 72"/>
                <p:cNvSpPr>
                  <a:spLocks/>
                </p:cNvSpPr>
                <p:nvPr/>
              </p:nvSpPr>
              <p:spPr bwMode="auto">
                <a:xfrm>
                  <a:off x="748" y="3547"/>
                  <a:ext cx="13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1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4" name="Freeform 73"/>
                <p:cNvSpPr>
                  <a:spLocks/>
                </p:cNvSpPr>
                <p:nvPr/>
              </p:nvSpPr>
              <p:spPr bwMode="auto">
                <a:xfrm>
                  <a:off x="753" y="3548"/>
                  <a:ext cx="37" cy="10"/>
                </a:xfrm>
                <a:custGeom>
                  <a:avLst/>
                  <a:gdLst>
                    <a:gd name="T0" fmla="*/ 1 w 74"/>
                    <a:gd name="T1" fmla="*/ 0 h 29"/>
                    <a:gd name="T2" fmla="*/ 49 w 74"/>
                    <a:gd name="T3" fmla="*/ 0 h 29"/>
                    <a:gd name="T4" fmla="*/ 50 w 74"/>
                    <a:gd name="T5" fmla="*/ 2 h 29"/>
                    <a:gd name="T6" fmla="*/ 56 w 74"/>
                    <a:gd name="T7" fmla="*/ 11 h 29"/>
                    <a:gd name="T8" fmla="*/ 74 w 74"/>
                    <a:gd name="T9" fmla="*/ 29 h 29"/>
                    <a:gd name="T10" fmla="*/ 18 w 74"/>
                    <a:gd name="T11" fmla="*/ 29 h 29"/>
                    <a:gd name="T12" fmla="*/ 9 w 74"/>
                    <a:gd name="T13" fmla="*/ 20 h 29"/>
                    <a:gd name="T14" fmla="*/ 0 w 74"/>
                    <a:gd name="T15" fmla="*/ 6 h 29"/>
                    <a:gd name="T16" fmla="*/ 1 w 74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29">
                      <a:moveTo>
                        <a:pt x="1" y="0"/>
                      </a:moveTo>
                      <a:lnTo>
                        <a:pt x="49" y="0"/>
                      </a:lnTo>
                      <a:lnTo>
                        <a:pt x="50" y="2"/>
                      </a:lnTo>
                      <a:lnTo>
                        <a:pt x="56" y="11"/>
                      </a:lnTo>
                      <a:lnTo>
                        <a:pt x="74" y="29"/>
                      </a:lnTo>
                      <a:lnTo>
                        <a:pt x="18" y="29"/>
                      </a:lnTo>
                      <a:lnTo>
                        <a:pt x="9" y="20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5" name="Freeform 74"/>
                <p:cNvSpPr>
                  <a:spLocks/>
                </p:cNvSpPr>
                <p:nvPr/>
              </p:nvSpPr>
              <p:spPr bwMode="auto">
                <a:xfrm>
                  <a:off x="757" y="3558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20 h 36"/>
                    <a:gd name="T4" fmla="*/ 5 w 81"/>
                    <a:gd name="T5" fmla="*/ 8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5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97" name="Freeform 75"/>
              <p:cNvSpPr>
                <a:spLocks/>
              </p:cNvSpPr>
              <p:nvPr/>
            </p:nvSpPr>
            <p:spPr bwMode="auto">
              <a:xfrm>
                <a:off x="952" y="3538"/>
                <a:ext cx="39" cy="12"/>
              </a:xfrm>
              <a:custGeom>
                <a:avLst/>
                <a:gdLst>
                  <a:gd name="T0" fmla="*/ 0 w 79"/>
                  <a:gd name="T1" fmla="*/ 0 h 36"/>
                  <a:gd name="T2" fmla="*/ 28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8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8" name="Freeform 76"/>
              <p:cNvSpPr>
                <a:spLocks/>
              </p:cNvSpPr>
              <p:nvPr/>
            </p:nvSpPr>
            <p:spPr bwMode="auto">
              <a:xfrm>
                <a:off x="861" y="3535"/>
                <a:ext cx="11" cy="22"/>
              </a:xfrm>
              <a:custGeom>
                <a:avLst/>
                <a:gdLst>
                  <a:gd name="T0" fmla="*/ 15 w 24"/>
                  <a:gd name="T1" fmla="*/ 68 h 68"/>
                  <a:gd name="T2" fmla="*/ 0 w 24"/>
                  <a:gd name="T3" fmla="*/ 27 h 68"/>
                  <a:gd name="T4" fmla="*/ 11 w 24"/>
                  <a:gd name="T5" fmla="*/ 0 h 68"/>
                  <a:gd name="T6" fmla="*/ 24 w 24"/>
                  <a:gd name="T7" fmla="*/ 31 h 68"/>
                  <a:gd name="T8" fmla="*/ 15 w 24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8">
                    <a:moveTo>
                      <a:pt x="15" y="68"/>
                    </a:moveTo>
                    <a:lnTo>
                      <a:pt x="0" y="27"/>
                    </a:lnTo>
                    <a:lnTo>
                      <a:pt x="11" y="0"/>
                    </a:lnTo>
                    <a:lnTo>
                      <a:pt x="24" y="31"/>
                    </a:lnTo>
                    <a:lnTo>
                      <a:pt x="15" y="68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9" name="Freeform 77"/>
              <p:cNvSpPr>
                <a:spLocks/>
              </p:cNvSpPr>
              <p:nvPr/>
            </p:nvSpPr>
            <p:spPr bwMode="auto">
              <a:xfrm>
                <a:off x="867" y="3535"/>
                <a:ext cx="34" cy="10"/>
              </a:xfrm>
              <a:custGeom>
                <a:avLst/>
                <a:gdLst>
                  <a:gd name="T0" fmla="*/ 0 w 70"/>
                  <a:gd name="T1" fmla="*/ 0 h 30"/>
                  <a:gd name="T2" fmla="*/ 49 w 70"/>
                  <a:gd name="T3" fmla="*/ 0 h 30"/>
                  <a:gd name="T4" fmla="*/ 50 w 70"/>
                  <a:gd name="T5" fmla="*/ 3 h 30"/>
                  <a:gd name="T6" fmla="*/ 54 w 70"/>
                  <a:gd name="T7" fmla="*/ 13 h 30"/>
                  <a:gd name="T8" fmla="*/ 70 w 70"/>
                  <a:gd name="T9" fmla="*/ 30 h 30"/>
                  <a:gd name="T10" fmla="*/ 16 w 70"/>
                  <a:gd name="T11" fmla="*/ 30 h 30"/>
                  <a:gd name="T12" fmla="*/ 7 w 70"/>
                  <a:gd name="T13" fmla="*/ 21 h 30"/>
                  <a:gd name="T14" fmla="*/ 0 w 70"/>
                  <a:gd name="T15" fmla="*/ 7 h 30"/>
                  <a:gd name="T16" fmla="*/ 0 w 70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30">
                    <a:moveTo>
                      <a:pt x="0" y="0"/>
                    </a:moveTo>
                    <a:lnTo>
                      <a:pt x="49" y="0"/>
                    </a:lnTo>
                    <a:lnTo>
                      <a:pt x="50" y="3"/>
                    </a:lnTo>
                    <a:lnTo>
                      <a:pt x="54" y="13"/>
                    </a:lnTo>
                    <a:lnTo>
                      <a:pt x="70" y="30"/>
                    </a:lnTo>
                    <a:lnTo>
                      <a:pt x="16" y="30"/>
                    </a:lnTo>
                    <a:lnTo>
                      <a:pt x="7" y="21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00" name="Freeform 78"/>
              <p:cNvSpPr>
                <a:spLocks/>
              </p:cNvSpPr>
              <p:nvPr/>
            </p:nvSpPr>
            <p:spPr bwMode="auto">
              <a:xfrm>
                <a:off x="868" y="3545"/>
                <a:ext cx="42" cy="12"/>
              </a:xfrm>
              <a:custGeom>
                <a:avLst/>
                <a:gdLst>
                  <a:gd name="T0" fmla="*/ 0 w 83"/>
                  <a:gd name="T1" fmla="*/ 36 h 36"/>
                  <a:gd name="T2" fmla="*/ 1 w 83"/>
                  <a:gd name="T3" fmla="*/ 19 h 36"/>
                  <a:gd name="T4" fmla="*/ 7 w 83"/>
                  <a:gd name="T5" fmla="*/ 8 h 36"/>
                  <a:gd name="T6" fmla="*/ 10 w 83"/>
                  <a:gd name="T7" fmla="*/ 0 h 36"/>
                  <a:gd name="T8" fmla="*/ 67 w 83"/>
                  <a:gd name="T9" fmla="*/ 0 h 36"/>
                  <a:gd name="T10" fmla="*/ 83 w 83"/>
                  <a:gd name="T11" fmla="*/ 36 h 36"/>
                  <a:gd name="T12" fmla="*/ 0 w 83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36">
                    <a:moveTo>
                      <a:pt x="0" y="36"/>
                    </a:moveTo>
                    <a:lnTo>
                      <a:pt x="1" y="19"/>
                    </a:lnTo>
                    <a:lnTo>
                      <a:pt x="7" y="8"/>
                    </a:lnTo>
                    <a:lnTo>
                      <a:pt x="10" y="0"/>
                    </a:lnTo>
                    <a:lnTo>
                      <a:pt x="67" y="0"/>
                    </a:lnTo>
                    <a:lnTo>
                      <a:pt x="83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grpSp>
            <p:nvGrpSpPr>
              <p:cNvPr id="101" name="Group 79"/>
              <p:cNvGrpSpPr>
                <a:grpSpLocks/>
              </p:cNvGrpSpPr>
              <p:nvPr/>
            </p:nvGrpSpPr>
            <p:grpSpPr bwMode="auto">
              <a:xfrm>
                <a:off x="872" y="3547"/>
                <a:ext cx="50" cy="23"/>
                <a:chOff x="872" y="3547"/>
                <a:chExt cx="50" cy="23"/>
              </a:xfrm>
            </p:grpSpPr>
            <p:sp>
              <p:nvSpPr>
                <p:cNvPr id="500" name="Freeform 80"/>
                <p:cNvSpPr>
                  <a:spLocks/>
                </p:cNvSpPr>
                <p:nvPr/>
              </p:nvSpPr>
              <p:spPr bwMode="auto">
                <a:xfrm>
                  <a:off x="872" y="3547"/>
                  <a:ext cx="13" cy="23"/>
                </a:xfrm>
                <a:custGeom>
                  <a:avLst/>
                  <a:gdLst>
                    <a:gd name="T0" fmla="*/ 14 w 25"/>
                    <a:gd name="T1" fmla="*/ 68 h 68"/>
                    <a:gd name="T2" fmla="*/ 0 w 25"/>
                    <a:gd name="T3" fmla="*/ 27 h 68"/>
                    <a:gd name="T4" fmla="*/ 10 w 25"/>
                    <a:gd name="T5" fmla="*/ 0 h 68"/>
                    <a:gd name="T6" fmla="*/ 25 w 25"/>
                    <a:gd name="T7" fmla="*/ 31 h 68"/>
                    <a:gd name="T8" fmla="*/ 14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4" y="68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5" y="31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1" name="Freeform 81"/>
                <p:cNvSpPr>
                  <a:spLocks/>
                </p:cNvSpPr>
                <p:nvPr/>
              </p:nvSpPr>
              <p:spPr bwMode="auto">
                <a:xfrm>
                  <a:off x="878" y="3547"/>
                  <a:ext cx="36" cy="10"/>
                </a:xfrm>
                <a:custGeom>
                  <a:avLst/>
                  <a:gdLst>
                    <a:gd name="T0" fmla="*/ 2 w 73"/>
                    <a:gd name="T1" fmla="*/ 0 h 30"/>
                    <a:gd name="T2" fmla="*/ 49 w 73"/>
                    <a:gd name="T3" fmla="*/ 0 h 30"/>
                    <a:gd name="T4" fmla="*/ 50 w 73"/>
                    <a:gd name="T5" fmla="*/ 3 h 30"/>
                    <a:gd name="T6" fmla="*/ 57 w 73"/>
                    <a:gd name="T7" fmla="*/ 12 h 30"/>
                    <a:gd name="T8" fmla="*/ 73 w 73"/>
                    <a:gd name="T9" fmla="*/ 30 h 30"/>
                    <a:gd name="T10" fmla="*/ 19 w 73"/>
                    <a:gd name="T11" fmla="*/ 30 h 30"/>
                    <a:gd name="T12" fmla="*/ 10 w 73"/>
                    <a:gd name="T13" fmla="*/ 21 h 30"/>
                    <a:gd name="T14" fmla="*/ 0 w 73"/>
                    <a:gd name="T15" fmla="*/ 7 h 30"/>
                    <a:gd name="T16" fmla="*/ 2 w 73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30">
                      <a:moveTo>
                        <a:pt x="2" y="0"/>
                      </a:moveTo>
                      <a:lnTo>
                        <a:pt x="49" y="0"/>
                      </a:lnTo>
                      <a:lnTo>
                        <a:pt x="50" y="3"/>
                      </a:lnTo>
                      <a:lnTo>
                        <a:pt x="57" y="12"/>
                      </a:lnTo>
                      <a:lnTo>
                        <a:pt x="73" y="30"/>
                      </a:lnTo>
                      <a:lnTo>
                        <a:pt x="19" y="30"/>
                      </a:lnTo>
                      <a:lnTo>
                        <a:pt x="10" y="21"/>
                      </a:lnTo>
                      <a:lnTo>
                        <a:pt x="0" y="7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502" name="Freeform 82"/>
                <p:cNvSpPr>
                  <a:spLocks/>
                </p:cNvSpPr>
                <p:nvPr/>
              </p:nvSpPr>
              <p:spPr bwMode="auto">
                <a:xfrm>
                  <a:off x="880" y="3558"/>
                  <a:ext cx="42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19 h 36"/>
                    <a:gd name="T4" fmla="*/ 6 w 82"/>
                    <a:gd name="T5" fmla="*/ 8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19"/>
                      </a:lnTo>
                      <a:lnTo>
                        <a:pt x="6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2" name="Group 83"/>
              <p:cNvGrpSpPr>
                <a:grpSpLocks/>
              </p:cNvGrpSpPr>
              <p:nvPr/>
            </p:nvGrpSpPr>
            <p:grpSpPr bwMode="auto">
              <a:xfrm>
                <a:off x="885" y="3559"/>
                <a:ext cx="50" cy="23"/>
                <a:chOff x="885" y="3559"/>
                <a:chExt cx="50" cy="23"/>
              </a:xfrm>
            </p:grpSpPr>
            <p:sp>
              <p:nvSpPr>
                <p:cNvPr id="497" name="Freeform 84"/>
                <p:cNvSpPr>
                  <a:spLocks/>
                </p:cNvSpPr>
                <p:nvPr/>
              </p:nvSpPr>
              <p:spPr bwMode="auto">
                <a:xfrm>
                  <a:off x="885" y="3559"/>
                  <a:ext cx="12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6 h 68"/>
                    <a:gd name="T4" fmla="*/ 12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6"/>
                      </a:lnTo>
                      <a:lnTo>
                        <a:pt x="12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8" name="Freeform 85"/>
                <p:cNvSpPr>
                  <a:spLocks/>
                </p:cNvSpPr>
                <p:nvPr/>
              </p:nvSpPr>
              <p:spPr bwMode="auto">
                <a:xfrm>
                  <a:off x="890" y="3560"/>
                  <a:ext cx="37" cy="10"/>
                </a:xfrm>
                <a:custGeom>
                  <a:avLst/>
                  <a:gdLst>
                    <a:gd name="T0" fmla="*/ 3 w 74"/>
                    <a:gd name="T1" fmla="*/ 0 h 30"/>
                    <a:gd name="T2" fmla="*/ 49 w 74"/>
                    <a:gd name="T3" fmla="*/ 0 h 30"/>
                    <a:gd name="T4" fmla="*/ 52 w 74"/>
                    <a:gd name="T5" fmla="*/ 3 h 30"/>
                    <a:gd name="T6" fmla="*/ 57 w 74"/>
                    <a:gd name="T7" fmla="*/ 12 h 30"/>
                    <a:gd name="T8" fmla="*/ 74 w 74"/>
                    <a:gd name="T9" fmla="*/ 30 h 30"/>
                    <a:gd name="T10" fmla="*/ 19 w 74"/>
                    <a:gd name="T11" fmla="*/ 30 h 30"/>
                    <a:gd name="T12" fmla="*/ 10 w 74"/>
                    <a:gd name="T13" fmla="*/ 21 h 30"/>
                    <a:gd name="T14" fmla="*/ 0 w 74"/>
                    <a:gd name="T15" fmla="*/ 6 h 30"/>
                    <a:gd name="T16" fmla="*/ 3 w 74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0">
                      <a:moveTo>
                        <a:pt x="3" y="0"/>
                      </a:moveTo>
                      <a:lnTo>
                        <a:pt x="49" y="0"/>
                      </a:lnTo>
                      <a:lnTo>
                        <a:pt x="52" y="3"/>
                      </a:lnTo>
                      <a:lnTo>
                        <a:pt x="57" y="12"/>
                      </a:lnTo>
                      <a:lnTo>
                        <a:pt x="74" y="30"/>
                      </a:lnTo>
                      <a:lnTo>
                        <a:pt x="19" y="30"/>
                      </a:lnTo>
                      <a:lnTo>
                        <a:pt x="10" y="21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9" name="Freeform 86"/>
                <p:cNvSpPr>
                  <a:spLocks/>
                </p:cNvSpPr>
                <p:nvPr/>
              </p:nvSpPr>
              <p:spPr bwMode="auto">
                <a:xfrm>
                  <a:off x="893" y="3570"/>
                  <a:ext cx="42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19 h 36"/>
                    <a:gd name="T4" fmla="*/ 6 w 83"/>
                    <a:gd name="T5" fmla="*/ 8 h 36"/>
                    <a:gd name="T6" fmla="*/ 10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6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3" name="Group 87"/>
              <p:cNvGrpSpPr>
                <a:grpSpLocks/>
              </p:cNvGrpSpPr>
              <p:nvPr/>
            </p:nvGrpSpPr>
            <p:grpSpPr bwMode="auto">
              <a:xfrm>
                <a:off x="898" y="3571"/>
                <a:ext cx="49" cy="23"/>
                <a:chOff x="898" y="3571"/>
                <a:chExt cx="49" cy="23"/>
              </a:xfrm>
            </p:grpSpPr>
            <p:sp>
              <p:nvSpPr>
                <p:cNvPr id="494" name="Freeform 88"/>
                <p:cNvSpPr>
                  <a:spLocks/>
                </p:cNvSpPr>
                <p:nvPr/>
              </p:nvSpPr>
              <p:spPr bwMode="auto">
                <a:xfrm>
                  <a:off x="898" y="3571"/>
                  <a:ext cx="13" cy="23"/>
                </a:xfrm>
                <a:custGeom>
                  <a:avLst/>
                  <a:gdLst>
                    <a:gd name="T0" fmla="*/ 16 w 25"/>
                    <a:gd name="T1" fmla="*/ 69 h 69"/>
                    <a:gd name="T2" fmla="*/ 0 w 25"/>
                    <a:gd name="T3" fmla="*/ 27 h 69"/>
                    <a:gd name="T4" fmla="*/ 9 w 25"/>
                    <a:gd name="T5" fmla="*/ 0 h 69"/>
                    <a:gd name="T6" fmla="*/ 25 w 25"/>
                    <a:gd name="T7" fmla="*/ 32 h 69"/>
                    <a:gd name="T8" fmla="*/ 16 w 25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6" y="69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5" y="32"/>
                      </a:lnTo>
                      <a:lnTo>
                        <a:pt x="16" y="69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5" name="Freeform 89"/>
                <p:cNvSpPr>
                  <a:spLocks/>
                </p:cNvSpPr>
                <p:nvPr/>
              </p:nvSpPr>
              <p:spPr bwMode="auto">
                <a:xfrm>
                  <a:off x="903" y="3572"/>
                  <a:ext cx="37" cy="10"/>
                </a:xfrm>
                <a:custGeom>
                  <a:avLst/>
                  <a:gdLst>
                    <a:gd name="T0" fmla="*/ 2 w 75"/>
                    <a:gd name="T1" fmla="*/ 0 h 29"/>
                    <a:gd name="T2" fmla="*/ 50 w 75"/>
                    <a:gd name="T3" fmla="*/ 0 h 29"/>
                    <a:gd name="T4" fmla="*/ 52 w 75"/>
                    <a:gd name="T5" fmla="*/ 2 h 29"/>
                    <a:gd name="T6" fmla="*/ 57 w 75"/>
                    <a:gd name="T7" fmla="*/ 11 h 29"/>
                    <a:gd name="T8" fmla="*/ 75 w 75"/>
                    <a:gd name="T9" fmla="*/ 29 h 29"/>
                    <a:gd name="T10" fmla="*/ 19 w 75"/>
                    <a:gd name="T11" fmla="*/ 29 h 29"/>
                    <a:gd name="T12" fmla="*/ 11 w 75"/>
                    <a:gd name="T13" fmla="*/ 20 h 29"/>
                    <a:gd name="T14" fmla="*/ 0 w 75"/>
                    <a:gd name="T15" fmla="*/ 5 h 29"/>
                    <a:gd name="T16" fmla="*/ 2 w 7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29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2" y="2"/>
                      </a:lnTo>
                      <a:lnTo>
                        <a:pt x="57" y="11"/>
                      </a:lnTo>
                      <a:lnTo>
                        <a:pt x="75" y="29"/>
                      </a:lnTo>
                      <a:lnTo>
                        <a:pt x="19" y="29"/>
                      </a:lnTo>
                      <a:lnTo>
                        <a:pt x="11" y="20"/>
                      </a:lnTo>
                      <a:lnTo>
                        <a:pt x="0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6" name="Freeform 90"/>
                <p:cNvSpPr>
                  <a:spLocks/>
                </p:cNvSpPr>
                <p:nvPr/>
              </p:nvSpPr>
              <p:spPr bwMode="auto">
                <a:xfrm>
                  <a:off x="907" y="3582"/>
                  <a:ext cx="40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20 h 36"/>
                    <a:gd name="T4" fmla="*/ 5 w 82"/>
                    <a:gd name="T5" fmla="*/ 7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20"/>
                      </a:lnTo>
                      <a:lnTo>
                        <a:pt x="5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4" name="Group 91"/>
              <p:cNvGrpSpPr>
                <a:grpSpLocks/>
              </p:cNvGrpSpPr>
              <p:nvPr/>
            </p:nvGrpSpPr>
            <p:grpSpPr bwMode="auto">
              <a:xfrm>
                <a:off x="911" y="3585"/>
                <a:ext cx="49" cy="23"/>
                <a:chOff x="911" y="3585"/>
                <a:chExt cx="49" cy="23"/>
              </a:xfrm>
            </p:grpSpPr>
            <p:sp>
              <p:nvSpPr>
                <p:cNvPr id="491" name="Freeform 92"/>
                <p:cNvSpPr>
                  <a:spLocks/>
                </p:cNvSpPr>
                <p:nvPr/>
              </p:nvSpPr>
              <p:spPr bwMode="auto">
                <a:xfrm>
                  <a:off x="911" y="3585"/>
                  <a:ext cx="12" cy="23"/>
                </a:xfrm>
                <a:custGeom>
                  <a:avLst/>
                  <a:gdLst>
                    <a:gd name="T0" fmla="*/ 15 w 24"/>
                    <a:gd name="T1" fmla="*/ 69 h 69"/>
                    <a:gd name="T2" fmla="*/ 0 w 24"/>
                    <a:gd name="T3" fmla="*/ 27 h 69"/>
                    <a:gd name="T4" fmla="*/ 10 w 24"/>
                    <a:gd name="T5" fmla="*/ 0 h 69"/>
                    <a:gd name="T6" fmla="*/ 24 w 24"/>
                    <a:gd name="T7" fmla="*/ 32 h 69"/>
                    <a:gd name="T8" fmla="*/ 15 w 24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9">
                      <a:moveTo>
                        <a:pt x="15" y="69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4" y="32"/>
                      </a:lnTo>
                      <a:lnTo>
                        <a:pt x="15" y="69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2" name="Freeform 93"/>
                <p:cNvSpPr>
                  <a:spLocks/>
                </p:cNvSpPr>
                <p:nvPr/>
              </p:nvSpPr>
              <p:spPr bwMode="auto">
                <a:xfrm>
                  <a:off x="915" y="3585"/>
                  <a:ext cx="38" cy="10"/>
                </a:xfrm>
                <a:custGeom>
                  <a:avLst/>
                  <a:gdLst>
                    <a:gd name="T0" fmla="*/ 3 w 75"/>
                    <a:gd name="T1" fmla="*/ 0 h 30"/>
                    <a:gd name="T2" fmla="*/ 52 w 75"/>
                    <a:gd name="T3" fmla="*/ 0 h 30"/>
                    <a:gd name="T4" fmla="*/ 53 w 75"/>
                    <a:gd name="T5" fmla="*/ 3 h 30"/>
                    <a:gd name="T6" fmla="*/ 57 w 75"/>
                    <a:gd name="T7" fmla="*/ 12 h 30"/>
                    <a:gd name="T8" fmla="*/ 75 w 75"/>
                    <a:gd name="T9" fmla="*/ 30 h 30"/>
                    <a:gd name="T10" fmla="*/ 19 w 75"/>
                    <a:gd name="T11" fmla="*/ 30 h 30"/>
                    <a:gd name="T12" fmla="*/ 11 w 75"/>
                    <a:gd name="T13" fmla="*/ 21 h 30"/>
                    <a:gd name="T14" fmla="*/ 0 w 75"/>
                    <a:gd name="T15" fmla="*/ 6 h 30"/>
                    <a:gd name="T16" fmla="*/ 3 w 7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30">
                      <a:moveTo>
                        <a:pt x="3" y="0"/>
                      </a:moveTo>
                      <a:lnTo>
                        <a:pt x="52" y="0"/>
                      </a:lnTo>
                      <a:lnTo>
                        <a:pt x="53" y="3"/>
                      </a:lnTo>
                      <a:lnTo>
                        <a:pt x="57" y="12"/>
                      </a:lnTo>
                      <a:lnTo>
                        <a:pt x="75" y="30"/>
                      </a:lnTo>
                      <a:lnTo>
                        <a:pt x="19" y="30"/>
                      </a:lnTo>
                      <a:lnTo>
                        <a:pt x="11" y="21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93" name="Freeform 94"/>
                <p:cNvSpPr>
                  <a:spLocks/>
                </p:cNvSpPr>
                <p:nvPr/>
              </p:nvSpPr>
              <p:spPr bwMode="auto">
                <a:xfrm>
                  <a:off x="919" y="3596"/>
                  <a:ext cx="41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1 w 82"/>
                    <a:gd name="T3" fmla="*/ 19 h 36"/>
                    <a:gd name="T4" fmla="*/ 7 w 82"/>
                    <a:gd name="T5" fmla="*/ 8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5" name="Group 95"/>
              <p:cNvGrpSpPr>
                <a:grpSpLocks/>
              </p:cNvGrpSpPr>
              <p:nvPr/>
            </p:nvGrpSpPr>
            <p:grpSpPr bwMode="auto">
              <a:xfrm>
                <a:off x="923" y="3600"/>
                <a:ext cx="99" cy="73"/>
                <a:chOff x="923" y="3600"/>
                <a:chExt cx="99" cy="73"/>
              </a:xfrm>
            </p:grpSpPr>
            <p:grpSp>
              <p:nvGrpSpPr>
                <p:cNvPr id="471" name="Group 96"/>
                <p:cNvGrpSpPr>
                  <a:grpSpLocks/>
                </p:cNvGrpSpPr>
                <p:nvPr/>
              </p:nvGrpSpPr>
              <p:grpSpPr bwMode="auto">
                <a:xfrm>
                  <a:off x="923" y="3600"/>
                  <a:ext cx="49" cy="23"/>
                  <a:chOff x="923" y="3600"/>
                  <a:chExt cx="49" cy="23"/>
                </a:xfrm>
              </p:grpSpPr>
              <p:sp>
                <p:nvSpPr>
                  <p:cNvPr id="488" name="Freeform 97"/>
                  <p:cNvSpPr>
                    <a:spLocks/>
                  </p:cNvSpPr>
                  <p:nvPr/>
                </p:nvSpPr>
                <p:spPr bwMode="auto">
                  <a:xfrm>
                    <a:off x="923" y="3600"/>
                    <a:ext cx="13" cy="23"/>
                  </a:xfrm>
                  <a:custGeom>
                    <a:avLst/>
                    <a:gdLst>
                      <a:gd name="T0" fmla="*/ 13 w 25"/>
                      <a:gd name="T1" fmla="*/ 69 h 69"/>
                      <a:gd name="T2" fmla="*/ 0 w 25"/>
                      <a:gd name="T3" fmla="*/ 27 h 69"/>
                      <a:gd name="T4" fmla="*/ 9 w 25"/>
                      <a:gd name="T5" fmla="*/ 0 h 69"/>
                      <a:gd name="T6" fmla="*/ 25 w 25"/>
                      <a:gd name="T7" fmla="*/ 30 h 69"/>
                      <a:gd name="T8" fmla="*/ 13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3" y="69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0"/>
                        </a:lnTo>
                        <a:lnTo>
                          <a:pt x="13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9" name="Freeform 98"/>
                  <p:cNvSpPr>
                    <a:spLocks/>
                  </p:cNvSpPr>
                  <p:nvPr/>
                </p:nvSpPr>
                <p:spPr bwMode="auto">
                  <a:xfrm>
                    <a:off x="928" y="3600"/>
                    <a:ext cx="37" cy="10"/>
                  </a:xfrm>
                  <a:custGeom>
                    <a:avLst/>
                    <a:gdLst>
                      <a:gd name="T0" fmla="*/ 2 w 75"/>
                      <a:gd name="T1" fmla="*/ 0 h 29"/>
                      <a:gd name="T2" fmla="*/ 50 w 75"/>
                      <a:gd name="T3" fmla="*/ 0 h 29"/>
                      <a:gd name="T4" fmla="*/ 52 w 75"/>
                      <a:gd name="T5" fmla="*/ 3 h 29"/>
                      <a:gd name="T6" fmla="*/ 57 w 75"/>
                      <a:gd name="T7" fmla="*/ 12 h 29"/>
                      <a:gd name="T8" fmla="*/ 75 w 75"/>
                      <a:gd name="T9" fmla="*/ 29 h 29"/>
                      <a:gd name="T10" fmla="*/ 19 w 75"/>
                      <a:gd name="T11" fmla="*/ 29 h 29"/>
                      <a:gd name="T12" fmla="*/ 9 w 75"/>
                      <a:gd name="T13" fmla="*/ 20 h 29"/>
                      <a:gd name="T14" fmla="*/ 0 w 75"/>
                      <a:gd name="T15" fmla="*/ 6 h 29"/>
                      <a:gd name="T16" fmla="*/ 2 w 7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29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3"/>
                        </a:lnTo>
                        <a:lnTo>
                          <a:pt x="57" y="12"/>
                        </a:lnTo>
                        <a:lnTo>
                          <a:pt x="75" y="29"/>
                        </a:lnTo>
                        <a:lnTo>
                          <a:pt x="19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90" name="Freeform 99"/>
                  <p:cNvSpPr>
                    <a:spLocks/>
                  </p:cNvSpPr>
                  <p:nvPr/>
                </p:nvSpPr>
                <p:spPr bwMode="auto">
                  <a:xfrm>
                    <a:off x="930" y="3610"/>
                    <a:ext cx="42" cy="13"/>
                  </a:xfrm>
                  <a:custGeom>
                    <a:avLst/>
                    <a:gdLst>
                      <a:gd name="T0" fmla="*/ 0 w 82"/>
                      <a:gd name="T1" fmla="*/ 37 h 37"/>
                      <a:gd name="T2" fmla="*/ 2 w 82"/>
                      <a:gd name="T3" fmla="*/ 22 h 37"/>
                      <a:gd name="T4" fmla="*/ 7 w 82"/>
                      <a:gd name="T5" fmla="*/ 7 h 37"/>
                      <a:gd name="T6" fmla="*/ 13 w 82"/>
                      <a:gd name="T7" fmla="*/ 0 h 37"/>
                      <a:gd name="T8" fmla="*/ 69 w 82"/>
                      <a:gd name="T9" fmla="*/ 0 h 37"/>
                      <a:gd name="T10" fmla="*/ 82 w 82"/>
                      <a:gd name="T11" fmla="*/ 37 h 37"/>
                      <a:gd name="T12" fmla="*/ 0 w 82"/>
                      <a:gd name="T13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7">
                        <a:moveTo>
                          <a:pt x="0" y="37"/>
                        </a:moveTo>
                        <a:lnTo>
                          <a:pt x="2" y="22"/>
                        </a:lnTo>
                        <a:lnTo>
                          <a:pt x="7" y="7"/>
                        </a:lnTo>
                        <a:lnTo>
                          <a:pt x="13" y="0"/>
                        </a:lnTo>
                        <a:lnTo>
                          <a:pt x="69" y="0"/>
                        </a:lnTo>
                        <a:lnTo>
                          <a:pt x="82" y="37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72" name="Group 100"/>
                <p:cNvGrpSpPr>
                  <a:grpSpLocks/>
                </p:cNvGrpSpPr>
                <p:nvPr/>
              </p:nvGrpSpPr>
              <p:grpSpPr bwMode="auto">
                <a:xfrm>
                  <a:off x="935" y="3612"/>
                  <a:ext cx="48" cy="23"/>
                  <a:chOff x="935" y="3612"/>
                  <a:chExt cx="48" cy="23"/>
                </a:xfrm>
              </p:grpSpPr>
              <p:sp>
                <p:nvSpPr>
                  <p:cNvPr id="485" name="Freeform 101"/>
                  <p:cNvSpPr>
                    <a:spLocks/>
                  </p:cNvSpPr>
                  <p:nvPr/>
                </p:nvSpPr>
                <p:spPr bwMode="auto">
                  <a:xfrm>
                    <a:off x="935" y="3612"/>
                    <a:ext cx="12" cy="23"/>
                  </a:xfrm>
                  <a:custGeom>
                    <a:avLst/>
                    <a:gdLst>
                      <a:gd name="T0" fmla="*/ 14 w 25"/>
                      <a:gd name="T1" fmla="*/ 69 h 69"/>
                      <a:gd name="T2" fmla="*/ 0 w 25"/>
                      <a:gd name="T3" fmla="*/ 28 h 69"/>
                      <a:gd name="T4" fmla="*/ 9 w 25"/>
                      <a:gd name="T5" fmla="*/ 0 h 69"/>
                      <a:gd name="T6" fmla="*/ 25 w 25"/>
                      <a:gd name="T7" fmla="*/ 32 h 69"/>
                      <a:gd name="T8" fmla="*/ 14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4" y="69"/>
                        </a:moveTo>
                        <a:lnTo>
                          <a:pt x="0" y="28"/>
                        </a:lnTo>
                        <a:lnTo>
                          <a:pt x="9" y="0"/>
                        </a:lnTo>
                        <a:lnTo>
                          <a:pt x="25" y="32"/>
                        </a:lnTo>
                        <a:lnTo>
                          <a:pt x="14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6" name="Freeform 102"/>
                  <p:cNvSpPr>
                    <a:spLocks/>
                  </p:cNvSpPr>
                  <p:nvPr/>
                </p:nvSpPr>
                <p:spPr bwMode="auto">
                  <a:xfrm>
                    <a:off x="939" y="3612"/>
                    <a:ext cx="38" cy="11"/>
                  </a:xfrm>
                  <a:custGeom>
                    <a:avLst/>
                    <a:gdLst>
                      <a:gd name="T0" fmla="*/ 1 w 75"/>
                      <a:gd name="T1" fmla="*/ 0 h 31"/>
                      <a:gd name="T2" fmla="*/ 50 w 75"/>
                      <a:gd name="T3" fmla="*/ 0 h 31"/>
                      <a:gd name="T4" fmla="*/ 53 w 75"/>
                      <a:gd name="T5" fmla="*/ 3 h 31"/>
                      <a:gd name="T6" fmla="*/ 56 w 75"/>
                      <a:gd name="T7" fmla="*/ 13 h 31"/>
                      <a:gd name="T8" fmla="*/ 75 w 75"/>
                      <a:gd name="T9" fmla="*/ 31 h 31"/>
                      <a:gd name="T10" fmla="*/ 18 w 75"/>
                      <a:gd name="T11" fmla="*/ 31 h 31"/>
                      <a:gd name="T12" fmla="*/ 9 w 75"/>
                      <a:gd name="T13" fmla="*/ 22 h 31"/>
                      <a:gd name="T14" fmla="*/ 0 w 75"/>
                      <a:gd name="T15" fmla="*/ 7 h 31"/>
                      <a:gd name="T16" fmla="*/ 1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3" y="3"/>
                        </a:lnTo>
                        <a:lnTo>
                          <a:pt x="56" y="13"/>
                        </a:lnTo>
                        <a:lnTo>
                          <a:pt x="75" y="31"/>
                        </a:lnTo>
                        <a:lnTo>
                          <a:pt x="18" y="31"/>
                        </a:lnTo>
                        <a:lnTo>
                          <a:pt x="9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7" name="Freeform 103"/>
                  <p:cNvSpPr>
                    <a:spLocks/>
                  </p:cNvSpPr>
                  <p:nvPr/>
                </p:nvSpPr>
                <p:spPr bwMode="auto">
                  <a:xfrm>
                    <a:off x="943" y="3623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6 w 82"/>
                      <a:gd name="T5" fmla="*/ 8 h 36"/>
                      <a:gd name="T6" fmla="*/ 12 w 82"/>
                      <a:gd name="T7" fmla="*/ 0 h 36"/>
                      <a:gd name="T8" fmla="*/ 69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6" y="8"/>
                        </a:lnTo>
                        <a:lnTo>
                          <a:pt x="12" y="0"/>
                        </a:lnTo>
                        <a:lnTo>
                          <a:pt x="69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73" name="Group 104"/>
                <p:cNvGrpSpPr>
                  <a:grpSpLocks/>
                </p:cNvGrpSpPr>
                <p:nvPr/>
              </p:nvGrpSpPr>
              <p:grpSpPr bwMode="auto">
                <a:xfrm>
                  <a:off x="947" y="3625"/>
                  <a:ext cx="50" cy="22"/>
                  <a:chOff x="947" y="3625"/>
                  <a:chExt cx="50" cy="22"/>
                </a:xfrm>
              </p:grpSpPr>
              <p:sp>
                <p:nvSpPr>
                  <p:cNvPr id="482" name="Freeform 105"/>
                  <p:cNvSpPr>
                    <a:spLocks/>
                  </p:cNvSpPr>
                  <p:nvPr/>
                </p:nvSpPr>
                <p:spPr bwMode="auto">
                  <a:xfrm>
                    <a:off x="947" y="3625"/>
                    <a:ext cx="13" cy="22"/>
                  </a:xfrm>
                  <a:custGeom>
                    <a:avLst/>
                    <a:gdLst>
                      <a:gd name="T0" fmla="*/ 14 w 25"/>
                      <a:gd name="T1" fmla="*/ 68 h 68"/>
                      <a:gd name="T2" fmla="*/ 0 w 25"/>
                      <a:gd name="T3" fmla="*/ 27 h 68"/>
                      <a:gd name="T4" fmla="*/ 10 w 25"/>
                      <a:gd name="T5" fmla="*/ 0 h 68"/>
                      <a:gd name="T6" fmla="*/ 25 w 25"/>
                      <a:gd name="T7" fmla="*/ 31 h 68"/>
                      <a:gd name="T8" fmla="*/ 14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4" y="68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5" y="31"/>
                        </a:lnTo>
                        <a:lnTo>
                          <a:pt x="14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3" name="Freeform 106"/>
                  <p:cNvSpPr>
                    <a:spLocks/>
                  </p:cNvSpPr>
                  <p:nvPr/>
                </p:nvSpPr>
                <p:spPr bwMode="auto">
                  <a:xfrm>
                    <a:off x="953" y="3625"/>
                    <a:ext cx="36" cy="10"/>
                  </a:xfrm>
                  <a:custGeom>
                    <a:avLst/>
                    <a:gdLst>
                      <a:gd name="T0" fmla="*/ 2 w 73"/>
                      <a:gd name="T1" fmla="*/ 0 h 29"/>
                      <a:gd name="T2" fmla="*/ 50 w 73"/>
                      <a:gd name="T3" fmla="*/ 0 h 29"/>
                      <a:gd name="T4" fmla="*/ 51 w 73"/>
                      <a:gd name="T5" fmla="*/ 2 h 29"/>
                      <a:gd name="T6" fmla="*/ 57 w 73"/>
                      <a:gd name="T7" fmla="*/ 11 h 29"/>
                      <a:gd name="T8" fmla="*/ 73 w 73"/>
                      <a:gd name="T9" fmla="*/ 29 h 29"/>
                      <a:gd name="T10" fmla="*/ 19 w 73"/>
                      <a:gd name="T11" fmla="*/ 29 h 29"/>
                      <a:gd name="T12" fmla="*/ 9 w 73"/>
                      <a:gd name="T13" fmla="*/ 20 h 29"/>
                      <a:gd name="T14" fmla="*/ 0 w 73"/>
                      <a:gd name="T15" fmla="*/ 5 h 29"/>
                      <a:gd name="T16" fmla="*/ 2 w 73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29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1" y="2"/>
                        </a:lnTo>
                        <a:lnTo>
                          <a:pt x="57" y="11"/>
                        </a:lnTo>
                        <a:lnTo>
                          <a:pt x="73" y="29"/>
                        </a:lnTo>
                        <a:lnTo>
                          <a:pt x="19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4" name="Freeform 107"/>
                  <p:cNvSpPr>
                    <a:spLocks/>
                  </p:cNvSpPr>
                  <p:nvPr/>
                </p:nvSpPr>
                <p:spPr bwMode="auto">
                  <a:xfrm>
                    <a:off x="955" y="3635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3 w 83"/>
                      <a:gd name="T3" fmla="*/ 20 h 36"/>
                      <a:gd name="T4" fmla="*/ 7 w 83"/>
                      <a:gd name="T5" fmla="*/ 8 h 36"/>
                      <a:gd name="T6" fmla="*/ 12 w 83"/>
                      <a:gd name="T7" fmla="*/ 0 h 36"/>
                      <a:gd name="T8" fmla="*/ 68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3" y="20"/>
                        </a:lnTo>
                        <a:lnTo>
                          <a:pt x="7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74" name="Group 108"/>
                <p:cNvGrpSpPr>
                  <a:grpSpLocks/>
                </p:cNvGrpSpPr>
                <p:nvPr/>
              </p:nvGrpSpPr>
              <p:grpSpPr bwMode="auto">
                <a:xfrm>
                  <a:off x="960" y="3637"/>
                  <a:ext cx="50" cy="23"/>
                  <a:chOff x="960" y="3637"/>
                  <a:chExt cx="50" cy="23"/>
                </a:xfrm>
              </p:grpSpPr>
              <p:sp>
                <p:nvSpPr>
                  <p:cNvPr id="479" name="Freeform 109"/>
                  <p:cNvSpPr>
                    <a:spLocks/>
                  </p:cNvSpPr>
                  <p:nvPr/>
                </p:nvSpPr>
                <p:spPr bwMode="auto">
                  <a:xfrm>
                    <a:off x="960" y="3637"/>
                    <a:ext cx="12" cy="23"/>
                  </a:xfrm>
                  <a:custGeom>
                    <a:avLst/>
                    <a:gdLst>
                      <a:gd name="T0" fmla="*/ 15 w 25"/>
                      <a:gd name="T1" fmla="*/ 69 h 69"/>
                      <a:gd name="T2" fmla="*/ 0 w 25"/>
                      <a:gd name="T3" fmla="*/ 27 h 69"/>
                      <a:gd name="T4" fmla="*/ 12 w 25"/>
                      <a:gd name="T5" fmla="*/ 0 h 69"/>
                      <a:gd name="T6" fmla="*/ 25 w 25"/>
                      <a:gd name="T7" fmla="*/ 32 h 69"/>
                      <a:gd name="T8" fmla="*/ 15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5" y="69"/>
                        </a:moveTo>
                        <a:lnTo>
                          <a:pt x="0" y="27"/>
                        </a:lnTo>
                        <a:lnTo>
                          <a:pt x="12" y="0"/>
                        </a:lnTo>
                        <a:lnTo>
                          <a:pt x="25" y="32"/>
                        </a:lnTo>
                        <a:lnTo>
                          <a:pt x="15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0" name="Freeform 110"/>
                  <p:cNvSpPr>
                    <a:spLocks/>
                  </p:cNvSpPr>
                  <p:nvPr/>
                </p:nvSpPr>
                <p:spPr bwMode="auto">
                  <a:xfrm>
                    <a:off x="965" y="3638"/>
                    <a:ext cx="37" cy="9"/>
                  </a:xfrm>
                  <a:custGeom>
                    <a:avLst/>
                    <a:gdLst>
                      <a:gd name="T0" fmla="*/ 3 w 74"/>
                      <a:gd name="T1" fmla="*/ 0 h 29"/>
                      <a:gd name="T2" fmla="*/ 49 w 74"/>
                      <a:gd name="T3" fmla="*/ 0 h 29"/>
                      <a:gd name="T4" fmla="*/ 53 w 74"/>
                      <a:gd name="T5" fmla="*/ 2 h 29"/>
                      <a:gd name="T6" fmla="*/ 57 w 74"/>
                      <a:gd name="T7" fmla="*/ 11 h 29"/>
                      <a:gd name="T8" fmla="*/ 74 w 74"/>
                      <a:gd name="T9" fmla="*/ 29 h 29"/>
                      <a:gd name="T10" fmla="*/ 19 w 74"/>
                      <a:gd name="T11" fmla="*/ 29 h 29"/>
                      <a:gd name="T12" fmla="*/ 9 w 74"/>
                      <a:gd name="T13" fmla="*/ 20 h 29"/>
                      <a:gd name="T14" fmla="*/ 0 w 74"/>
                      <a:gd name="T15" fmla="*/ 5 h 29"/>
                      <a:gd name="T16" fmla="*/ 3 w 74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29">
                        <a:moveTo>
                          <a:pt x="3" y="0"/>
                        </a:moveTo>
                        <a:lnTo>
                          <a:pt x="49" y="0"/>
                        </a:lnTo>
                        <a:lnTo>
                          <a:pt x="53" y="2"/>
                        </a:lnTo>
                        <a:lnTo>
                          <a:pt x="57" y="11"/>
                        </a:lnTo>
                        <a:lnTo>
                          <a:pt x="74" y="29"/>
                        </a:lnTo>
                        <a:lnTo>
                          <a:pt x="19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1" name="Freeform 111"/>
                  <p:cNvSpPr>
                    <a:spLocks/>
                  </p:cNvSpPr>
                  <p:nvPr/>
                </p:nvSpPr>
                <p:spPr bwMode="auto">
                  <a:xfrm>
                    <a:off x="968" y="3648"/>
                    <a:ext cx="42" cy="12"/>
                  </a:xfrm>
                  <a:custGeom>
                    <a:avLst/>
                    <a:gdLst>
                      <a:gd name="T0" fmla="*/ 0 w 83"/>
                      <a:gd name="T1" fmla="*/ 35 h 35"/>
                      <a:gd name="T2" fmla="*/ 1 w 83"/>
                      <a:gd name="T3" fmla="*/ 19 h 35"/>
                      <a:gd name="T4" fmla="*/ 6 w 83"/>
                      <a:gd name="T5" fmla="*/ 7 h 35"/>
                      <a:gd name="T6" fmla="*/ 10 w 83"/>
                      <a:gd name="T7" fmla="*/ 0 h 35"/>
                      <a:gd name="T8" fmla="*/ 67 w 83"/>
                      <a:gd name="T9" fmla="*/ 0 h 35"/>
                      <a:gd name="T10" fmla="*/ 83 w 83"/>
                      <a:gd name="T11" fmla="*/ 35 h 35"/>
                      <a:gd name="T12" fmla="*/ 0 w 83"/>
                      <a:gd name="T13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5">
                        <a:moveTo>
                          <a:pt x="0" y="35"/>
                        </a:moveTo>
                        <a:lnTo>
                          <a:pt x="1" y="19"/>
                        </a:lnTo>
                        <a:lnTo>
                          <a:pt x="6" y="7"/>
                        </a:lnTo>
                        <a:lnTo>
                          <a:pt x="10" y="0"/>
                        </a:lnTo>
                        <a:lnTo>
                          <a:pt x="67" y="0"/>
                        </a:lnTo>
                        <a:lnTo>
                          <a:pt x="83" y="3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75" name="Group 112"/>
                <p:cNvGrpSpPr>
                  <a:grpSpLocks/>
                </p:cNvGrpSpPr>
                <p:nvPr/>
              </p:nvGrpSpPr>
              <p:grpSpPr bwMode="auto">
                <a:xfrm>
                  <a:off x="973" y="3650"/>
                  <a:ext cx="49" cy="23"/>
                  <a:chOff x="973" y="3650"/>
                  <a:chExt cx="49" cy="23"/>
                </a:xfrm>
              </p:grpSpPr>
              <p:sp>
                <p:nvSpPr>
                  <p:cNvPr id="476" name="Freeform 113"/>
                  <p:cNvSpPr>
                    <a:spLocks/>
                  </p:cNvSpPr>
                  <p:nvPr/>
                </p:nvSpPr>
                <p:spPr bwMode="auto">
                  <a:xfrm>
                    <a:off x="973" y="3650"/>
                    <a:ext cx="12" cy="23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6 h 68"/>
                      <a:gd name="T4" fmla="*/ 10 w 25"/>
                      <a:gd name="T5" fmla="*/ 0 h 68"/>
                      <a:gd name="T6" fmla="*/ 25 w 25"/>
                      <a:gd name="T7" fmla="*/ 31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6"/>
                        </a:lnTo>
                        <a:lnTo>
                          <a:pt x="10" y="0"/>
                        </a:lnTo>
                        <a:lnTo>
                          <a:pt x="25" y="31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77" name="Freeform 114"/>
                  <p:cNvSpPr>
                    <a:spLocks/>
                  </p:cNvSpPr>
                  <p:nvPr/>
                </p:nvSpPr>
                <p:spPr bwMode="auto">
                  <a:xfrm>
                    <a:off x="978" y="3651"/>
                    <a:ext cx="37" cy="10"/>
                  </a:xfrm>
                  <a:custGeom>
                    <a:avLst/>
                    <a:gdLst>
                      <a:gd name="T0" fmla="*/ 2 w 74"/>
                      <a:gd name="T1" fmla="*/ 0 h 29"/>
                      <a:gd name="T2" fmla="*/ 49 w 74"/>
                      <a:gd name="T3" fmla="*/ 0 h 29"/>
                      <a:gd name="T4" fmla="*/ 50 w 74"/>
                      <a:gd name="T5" fmla="*/ 2 h 29"/>
                      <a:gd name="T6" fmla="*/ 57 w 74"/>
                      <a:gd name="T7" fmla="*/ 11 h 29"/>
                      <a:gd name="T8" fmla="*/ 74 w 74"/>
                      <a:gd name="T9" fmla="*/ 29 h 29"/>
                      <a:gd name="T10" fmla="*/ 19 w 74"/>
                      <a:gd name="T11" fmla="*/ 29 h 29"/>
                      <a:gd name="T12" fmla="*/ 10 w 74"/>
                      <a:gd name="T13" fmla="*/ 20 h 29"/>
                      <a:gd name="T14" fmla="*/ 0 w 74"/>
                      <a:gd name="T15" fmla="*/ 5 h 29"/>
                      <a:gd name="T16" fmla="*/ 2 w 74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29">
                        <a:moveTo>
                          <a:pt x="2" y="0"/>
                        </a:moveTo>
                        <a:lnTo>
                          <a:pt x="49" y="0"/>
                        </a:lnTo>
                        <a:lnTo>
                          <a:pt x="50" y="2"/>
                        </a:lnTo>
                        <a:lnTo>
                          <a:pt x="57" y="11"/>
                        </a:lnTo>
                        <a:lnTo>
                          <a:pt x="74" y="29"/>
                        </a:lnTo>
                        <a:lnTo>
                          <a:pt x="19" y="29"/>
                        </a:lnTo>
                        <a:lnTo>
                          <a:pt x="10" y="2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78" name="Freeform 115"/>
                  <p:cNvSpPr>
                    <a:spLocks/>
                  </p:cNvSpPr>
                  <p:nvPr/>
                </p:nvSpPr>
                <p:spPr bwMode="auto">
                  <a:xfrm>
                    <a:off x="982" y="3661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20 h 36"/>
                      <a:gd name="T4" fmla="*/ 5 w 82"/>
                      <a:gd name="T5" fmla="*/ 8 h 36"/>
                      <a:gd name="T6" fmla="*/ 11 w 82"/>
                      <a:gd name="T7" fmla="*/ 0 h 36"/>
                      <a:gd name="T8" fmla="*/ 67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20"/>
                        </a:lnTo>
                        <a:lnTo>
                          <a:pt x="5" y="8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06" name="Group 116"/>
              <p:cNvGrpSpPr>
                <a:grpSpLocks/>
              </p:cNvGrpSpPr>
              <p:nvPr/>
            </p:nvGrpSpPr>
            <p:grpSpPr bwMode="auto">
              <a:xfrm>
                <a:off x="985" y="3665"/>
                <a:ext cx="100" cy="73"/>
                <a:chOff x="985" y="3665"/>
                <a:chExt cx="100" cy="73"/>
              </a:xfrm>
            </p:grpSpPr>
            <p:grpSp>
              <p:nvGrpSpPr>
                <p:cNvPr id="451" name="Group 117"/>
                <p:cNvGrpSpPr>
                  <a:grpSpLocks/>
                </p:cNvGrpSpPr>
                <p:nvPr/>
              </p:nvGrpSpPr>
              <p:grpSpPr bwMode="auto">
                <a:xfrm>
                  <a:off x="985" y="3665"/>
                  <a:ext cx="50" cy="23"/>
                  <a:chOff x="985" y="3665"/>
                  <a:chExt cx="50" cy="23"/>
                </a:xfrm>
              </p:grpSpPr>
              <p:sp>
                <p:nvSpPr>
                  <p:cNvPr id="468" name="Freeform 118"/>
                  <p:cNvSpPr>
                    <a:spLocks/>
                  </p:cNvSpPr>
                  <p:nvPr/>
                </p:nvSpPr>
                <p:spPr bwMode="auto">
                  <a:xfrm>
                    <a:off x="985" y="3665"/>
                    <a:ext cx="12" cy="23"/>
                  </a:xfrm>
                  <a:custGeom>
                    <a:avLst/>
                    <a:gdLst>
                      <a:gd name="T0" fmla="*/ 15 w 25"/>
                      <a:gd name="T1" fmla="*/ 68 h 68"/>
                      <a:gd name="T2" fmla="*/ 0 w 25"/>
                      <a:gd name="T3" fmla="*/ 27 h 68"/>
                      <a:gd name="T4" fmla="*/ 9 w 25"/>
                      <a:gd name="T5" fmla="*/ 0 h 68"/>
                      <a:gd name="T6" fmla="*/ 25 w 25"/>
                      <a:gd name="T7" fmla="*/ 31 h 68"/>
                      <a:gd name="T8" fmla="*/ 15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5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5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9" name="Freeform 119"/>
                  <p:cNvSpPr>
                    <a:spLocks/>
                  </p:cNvSpPr>
                  <p:nvPr/>
                </p:nvSpPr>
                <p:spPr bwMode="auto">
                  <a:xfrm>
                    <a:off x="989" y="3665"/>
                    <a:ext cx="38" cy="11"/>
                  </a:xfrm>
                  <a:custGeom>
                    <a:avLst/>
                    <a:gdLst>
                      <a:gd name="T0" fmla="*/ 1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4 h 31"/>
                      <a:gd name="T6" fmla="*/ 56 w 75"/>
                      <a:gd name="T7" fmla="*/ 13 h 31"/>
                      <a:gd name="T8" fmla="*/ 75 w 75"/>
                      <a:gd name="T9" fmla="*/ 31 h 31"/>
                      <a:gd name="T10" fmla="*/ 18 w 75"/>
                      <a:gd name="T11" fmla="*/ 31 h 31"/>
                      <a:gd name="T12" fmla="*/ 10 w 75"/>
                      <a:gd name="T13" fmla="*/ 22 h 31"/>
                      <a:gd name="T14" fmla="*/ 0 w 75"/>
                      <a:gd name="T15" fmla="*/ 7 h 31"/>
                      <a:gd name="T16" fmla="*/ 1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2" y="4"/>
                        </a:lnTo>
                        <a:lnTo>
                          <a:pt x="56" y="13"/>
                        </a:lnTo>
                        <a:lnTo>
                          <a:pt x="75" y="31"/>
                        </a:lnTo>
                        <a:lnTo>
                          <a:pt x="18" y="31"/>
                        </a:lnTo>
                        <a:lnTo>
                          <a:pt x="10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70" name="Freeform 120"/>
                  <p:cNvSpPr>
                    <a:spLocks/>
                  </p:cNvSpPr>
                  <p:nvPr/>
                </p:nvSpPr>
                <p:spPr bwMode="auto">
                  <a:xfrm>
                    <a:off x="993" y="3676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20 h 36"/>
                      <a:gd name="T4" fmla="*/ 6 w 83"/>
                      <a:gd name="T5" fmla="*/ 8 h 36"/>
                      <a:gd name="T6" fmla="*/ 10 w 83"/>
                      <a:gd name="T7" fmla="*/ 0 h 36"/>
                      <a:gd name="T8" fmla="*/ 67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0" y="0"/>
                        </a:lnTo>
                        <a:lnTo>
                          <a:pt x="67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52" name="Group 121"/>
                <p:cNvGrpSpPr>
                  <a:grpSpLocks/>
                </p:cNvGrpSpPr>
                <p:nvPr/>
              </p:nvGrpSpPr>
              <p:grpSpPr bwMode="auto">
                <a:xfrm>
                  <a:off x="997" y="3677"/>
                  <a:ext cx="49" cy="23"/>
                  <a:chOff x="997" y="3677"/>
                  <a:chExt cx="49" cy="23"/>
                </a:xfrm>
              </p:grpSpPr>
              <p:sp>
                <p:nvSpPr>
                  <p:cNvPr id="465" name="Freeform 122"/>
                  <p:cNvSpPr>
                    <a:spLocks/>
                  </p:cNvSpPr>
                  <p:nvPr/>
                </p:nvSpPr>
                <p:spPr bwMode="auto">
                  <a:xfrm>
                    <a:off x="997" y="3677"/>
                    <a:ext cx="13" cy="23"/>
                  </a:xfrm>
                  <a:custGeom>
                    <a:avLst/>
                    <a:gdLst>
                      <a:gd name="T0" fmla="*/ 13 w 25"/>
                      <a:gd name="T1" fmla="*/ 69 h 69"/>
                      <a:gd name="T2" fmla="*/ 0 w 25"/>
                      <a:gd name="T3" fmla="*/ 27 h 69"/>
                      <a:gd name="T4" fmla="*/ 9 w 25"/>
                      <a:gd name="T5" fmla="*/ 0 h 69"/>
                      <a:gd name="T6" fmla="*/ 25 w 25"/>
                      <a:gd name="T7" fmla="*/ 31 h 69"/>
                      <a:gd name="T8" fmla="*/ 13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3" y="69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3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6" name="Freeform 123"/>
                  <p:cNvSpPr>
                    <a:spLocks/>
                  </p:cNvSpPr>
                  <p:nvPr/>
                </p:nvSpPr>
                <p:spPr bwMode="auto">
                  <a:xfrm>
                    <a:off x="1002" y="3678"/>
                    <a:ext cx="37" cy="10"/>
                  </a:xfrm>
                  <a:custGeom>
                    <a:avLst/>
                    <a:gdLst>
                      <a:gd name="T0" fmla="*/ 1 w 73"/>
                      <a:gd name="T1" fmla="*/ 0 h 30"/>
                      <a:gd name="T2" fmla="*/ 50 w 73"/>
                      <a:gd name="T3" fmla="*/ 0 h 30"/>
                      <a:gd name="T4" fmla="*/ 51 w 73"/>
                      <a:gd name="T5" fmla="*/ 3 h 30"/>
                      <a:gd name="T6" fmla="*/ 56 w 73"/>
                      <a:gd name="T7" fmla="*/ 12 h 30"/>
                      <a:gd name="T8" fmla="*/ 73 w 73"/>
                      <a:gd name="T9" fmla="*/ 30 h 30"/>
                      <a:gd name="T10" fmla="*/ 18 w 73"/>
                      <a:gd name="T11" fmla="*/ 30 h 30"/>
                      <a:gd name="T12" fmla="*/ 10 w 73"/>
                      <a:gd name="T13" fmla="*/ 21 h 30"/>
                      <a:gd name="T14" fmla="*/ 0 w 73"/>
                      <a:gd name="T15" fmla="*/ 7 h 30"/>
                      <a:gd name="T16" fmla="*/ 1 w 73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0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6" y="12"/>
                        </a:lnTo>
                        <a:lnTo>
                          <a:pt x="73" y="30"/>
                        </a:lnTo>
                        <a:lnTo>
                          <a:pt x="18" y="30"/>
                        </a:lnTo>
                        <a:lnTo>
                          <a:pt x="10" y="21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7" name="Freeform 124"/>
                  <p:cNvSpPr>
                    <a:spLocks/>
                  </p:cNvSpPr>
                  <p:nvPr/>
                </p:nvSpPr>
                <p:spPr bwMode="auto">
                  <a:xfrm>
                    <a:off x="1005" y="3688"/>
                    <a:ext cx="41" cy="12"/>
                  </a:xfrm>
                  <a:custGeom>
                    <a:avLst/>
                    <a:gdLst>
                      <a:gd name="T0" fmla="*/ 0 w 83"/>
                      <a:gd name="T1" fmla="*/ 37 h 37"/>
                      <a:gd name="T2" fmla="*/ 4 w 83"/>
                      <a:gd name="T3" fmla="*/ 19 h 37"/>
                      <a:gd name="T4" fmla="*/ 8 w 83"/>
                      <a:gd name="T5" fmla="*/ 8 h 37"/>
                      <a:gd name="T6" fmla="*/ 13 w 83"/>
                      <a:gd name="T7" fmla="*/ 0 h 37"/>
                      <a:gd name="T8" fmla="*/ 68 w 83"/>
                      <a:gd name="T9" fmla="*/ 0 h 37"/>
                      <a:gd name="T10" fmla="*/ 83 w 83"/>
                      <a:gd name="T11" fmla="*/ 37 h 37"/>
                      <a:gd name="T12" fmla="*/ 0 w 83"/>
                      <a:gd name="T13" fmla="*/ 3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7">
                        <a:moveTo>
                          <a:pt x="0" y="37"/>
                        </a:moveTo>
                        <a:lnTo>
                          <a:pt x="4" y="19"/>
                        </a:lnTo>
                        <a:lnTo>
                          <a:pt x="8" y="8"/>
                        </a:lnTo>
                        <a:lnTo>
                          <a:pt x="13" y="0"/>
                        </a:lnTo>
                        <a:lnTo>
                          <a:pt x="68" y="0"/>
                        </a:lnTo>
                        <a:lnTo>
                          <a:pt x="83" y="37"/>
                        </a:lnTo>
                        <a:lnTo>
                          <a:pt x="0" y="37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53" name="Group 125"/>
                <p:cNvGrpSpPr>
                  <a:grpSpLocks/>
                </p:cNvGrpSpPr>
                <p:nvPr/>
              </p:nvGrpSpPr>
              <p:grpSpPr bwMode="auto">
                <a:xfrm>
                  <a:off x="1010" y="3690"/>
                  <a:ext cx="48" cy="23"/>
                  <a:chOff x="1010" y="3690"/>
                  <a:chExt cx="48" cy="23"/>
                </a:xfrm>
              </p:grpSpPr>
              <p:sp>
                <p:nvSpPr>
                  <p:cNvPr id="462" name="Freeform 126"/>
                  <p:cNvSpPr>
                    <a:spLocks/>
                  </p:cNvSpPr>
                  <p:nvPr/>
                </p:nvSpPr>
                <p:spPr bwMode="auto">
                  <a:xfrm>
                    <a:off x="1010" y="3690"/>
                    <a:ext cx="12" cy="23"/>
                  </a:xfrm>
                  <a:custGeom>
                    <a:avLst/>
                    <a:gdLst>
                      <a:gd name="T0" fmla="*/ 14 w 25"/>
                      <a:gd name="T1" fmla="*/ 69 h 69"/>
                      <a:gd name="T2" fmla="*/ 0 w 25"/>
                      <a:gd name="T3" fmla="*/ 28 h 69"/>
                      <a:gd name="T4" fmla="*/ 9 w 25"/>
                      <a:gd name="T5" fmla="*/ 0 h 69"/>
                      <a:gd name="T6" fmla="*/ 25 w 25"/>
                      <a:gd name="T7" fmla="*/ 32 h 69"/>
                      <a:gd name="T8" fmla="*/ 14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4" y="69"/>
                        </a:moveTo>
                        <a:lnTo>
                          <a:pt x="0" y="28"/>
                        </a:lnTo>
                        <a:lnTo>
                          <a:pt x="9" y="0"/>
                        </a:lnTo>
                        <a:lnTo>
                          <a:pt x="25" y="32"/>
                        </a:lnTo>
                        <a:lnTo>
                          <a:pt x="14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3" name="Freeform 127"/>
                  <p:cNvSpPr>
                    <a:spLocks/>
                  </p:cNvSpPr>
                  <p:nvPr/>
                </p:nvSpPr>
                <p:spPr bwMode="auto">
                  <a:xfrm>
                    <a:off x="1014" y="3690"/>
                    <a:ext cx="38" cy="10"/>
                  </a:xfrm>
                  <a:custGeom>
                    <a:avLst/>
                    <a:gdLst>
                      <a:gd name="T0" fmla="*/ 1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3 h 31"/>
                      <a:gd name="T6" fmla="*/ 56 w 75"/>
                      <a:gd name="T7" fmla="*/ 12 h 31"/>
                      <a:gd name="T8" fmla="*/ 75 w 75"/>
                      <a:gd name="T9" fmla="*/ 31 h 31"/>
                      <a:gd name="T10" fmla="*/ 18 w 75"/>
                      <a:gd name="T11" fmla="*/ 31 h 31"/>
                      <a:gd name="T12" fmla="*/ 9 w 75"/>
                      <a:gd name="T13" fmla="*/ 22 h 31"/>
                      <a:gd name="T14" fmla="*/ 0 w 75"/>
                      <a:gd name="T15" fmla="*/ 6 h 31"/>
                      <a:gd name="T16" fmla="*/ 1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2" y="3"/>
                        </a:lnTo>
                        <a:lnTo>
                          <a:pt x="56" y="12"/>
                        </a:lnTo>
                        <a:lnTo>
                          <a:pt x="75" y="31"/>
                        </a:lnTo>
                        <a:lnTo>
                          <a:pt x="18" y="31"/>
                        </a:lnTo>
                        <a:lnTo>
                          <a:pt x="9" y="22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4" name="Freeform 128"/>
                  <p:cNvSpPr>
                    <a:spLocks/>
                  </p:cNvSpPr>
                  <p:nvPr/>
                </p:nvSpPr>
                <p:spPr bwMode="auto">
                  <a:xfrm>
                    <a:off x="1018" y="3701"/>
                    <a:ext cx="40" cy="12"/>
                  </a:xfrm>
                  <a:custGeom>
                    <a:avLst/>
                    <a:gdLst>
                      <a:gd name="T0" fmla="*/ 0 w 82"/>
                      <a:gd name="T1" fmla="*/ 35 h 35"/>
                      <a:gd name="T2" fmla="*/ 2 w 82"/>
                      <a:gd name="T3" fmla="*/ 19 h 35"/>
                      <a:gd name="T4" fmla="*/ 8 w 82"/>
                      <a:gd name="T5" fmla="*/ 7 h 35"/>
                      <a:gd name="T6" fmla="*/ 12 w 82"/>
                      <a:gd name="T7" fmla="*/ 0 h 35"/>
                      <a:gd name="T8" fmla="*/ 69 w 82"/>
                      <a:gd name="T9" fmla="*/ 0 h 35"/>
                      <a:gd name="T10" fmla="*/ 82 w 82"/>
                      <a:gd name="T11" fmla="*/ 35 h 35"/>
                      <a:gd name="T12" fmla="*/ 0 w 82"/>
                      <a:gd name="T13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5">
                        <a:moveTo>
                          <a:pt x="0" y="35"/>
                        </a:moveTo>
                        <a:lnTo>
                          <a:pt x="2" y="19"/>
                        </a:lnTo>
                        <a:lnTo>
                          <a:pt x="8" y="7"/>
                        </a:lnTo>
                        <a:lnTo>
                          <a:pt x="12" y="0"/>
                        </a:lnTo>
                        <a:lnTo>
                          <a:pt x="69" y="0"/>
                        </a:lnTo>
                        <a:lnTo>
                          <a:pt x="82" y="3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54" name="Group 129"/>
                <p:cNvGrpSpPr>
                  <a:grpSpLocks/>
                </p:cNvGrpSpPr>
                <p:nvPr/>
              </p:nvGrpSpPr>
              <p:grpSpPr bwMode="auto">
                <a:xfrm>
                  <a:off x="1023" y="3703"/>
                  <a:ext cx="49" cy="22"/>
                  <a:chOff x="1023" y="3703"/>
                  <a:chExt cx="49" cy="22"/>
                </a:xfrm>
              </p:grpSpPr>
              <p:sp>
                <p:nvSpPr>
                  <p:cNvPr id="459" name="Freeform 130"/>
                  <p:cNvSpPr>
                    <a:spLocks/>
                  </p:cNvSpPr>
                  <p:nvPr/>
                </p:nvSpPr>
                <p:spPr bwMode="auto">
                  <a:xfrm>
                    <a:off x="1023" y="3703"/>
                    <a:ext cx="12" cy="22"/>
                  </a:xfrm>
                  <a:custGeom>
                    <a:avLst/>
                    <a:gdLst>
                      <a:gd name="T0" fmla="*/ 13 w 25"/>
                      <a:gd name="T1" fmla="*/ 68 h 68"/>
                      <a:gd name="T2" fmla="*/ 0 w 25"/>
                      <a:gd name="T3" fmla="*/ 27 h 68"/>
                      <a:gd name="T4" fmla="*/ 9 w 25"/>
                      <a:gd name="T5" fmla="*/ 0 h 68"/>
                      <a:gd name="T6" fmla="*/ 25 w 25"/>
                      <a:gd name="T7" fmla="*/ 30 h 68"/>
                      <a:gd name="T8" fmla="*/ 13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3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0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0" name="Freeform 131"/>
                  <p:cNvSpPr>
                    <a:spLocks/>
                  </p:cNvSpPr>
                  <p:nvPr/>
                </p:nvSpPr>
                <p:spPr bwMode="auto">
                  <a:xfrm>
                    <a:off x="1028" y="3703"/>
                    <a:ext cx="37" cy="10"/>
                  </a:xfrm>
                  <a:custGeom>
                    <a:avLst/>
                    <a:gdLst>
                      <a:gd name="T0" fmla="*/ 1 w 75"/>
                      <a:gd name="T1" fmla="*/ 0 h 29"/>
                      <a:gd name="T2" fmla="*/ 50 w 75"/>
                      <a:gd name="T3" fmla="*/ 0 h 29"/>
                      <a:gd name="T4" fmla="*/ 51 w 75"/>
                      <a:gd name="T5" fmla="*/ 2 h 29"/>
                      <a:gd name="T6" fmla="*/ 57 w 75"/>
                      <a:gd name="T7" fmla="*/ 11 h 29"/>
                      <a:gd name="T8" fmla="*/ 75 w 75"/>
                      <a:gd name="T9" fmla="*/ 29 h 29"/>
                      <a:gd name="T10" fmla="*/ 18 w 75"/>
                      <a:gd name="T11" fmla="*/ 29 h 29"/>
                      <a:gd name="T12" fmla="*/ 9 w 75"/>
                      <a:gd name="T13" fmla="*/ 20 h 29"/>
                      <a:gd name="T14" fmla="*/ 0 w 75"/>
                      <a:gd name="T15" fmla="*/ 5 h 29"/>
                      <a:gd name="T16" fmla="*/ 1 w 7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2"/>
                        </a:lnTo>
                        <a:lnTo>
                          <a:pt x="57" y="11"/>
                        </a:lnTo>
                        <a:lnTo>
                          <a:pt x="75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61" name="Freeform 132"/>
                  <p:cNvSpPr>
                    <a:spLocks/>
                  </p:cNvSpPr>
                  <p:nvPr/>
                </p:nvSpPr>
                <p:spPr bwMode="auto">
                  <a:xfrm>
                    <a:off x="1030" y="3713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3 w 83"/>
                      <a:gd name="T3" fmla="*/ 19 h 36"/>
                      <a:gd name="T4" fmla="*/ 7 w 83"/>
                      <a:gd name="T5" fmla="*/ 7 h 36"/>
                      <a:gd name="T6" fmla="*/ 13 w 83"/>
                      <a:gd name="T7" fmla="*/ 0 h 36"/>
                      <a:gd name="T8" fmla="*/ 70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3" y="19"/>
                        </a:lnTo>
                        <a:lnTo>
                          <a:pt x="7" y="7"/>
                        </a:lnTo>
                        <a:lnTo>
                          <a:pt x="13" y="0"/>
                        </a:lnTo>
                        <a:lnTo>
                          <a:pt x="70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55" name="Group 133"/>
                <p:cNvGrpSpPr>
                  <a:grpSpLocks/>
                </p:cNvGrpSpPr>
                <p:nvPr/>
              </p:nvGrpSpPr>
              <p:grpSpPr bwMode="auto">
                <a:xfrm>
                  <a:off x="1036" y="3716"/>
                  <a:ext cx="49" cy="22"/>
                  <a:chOff x="1036" y="3716"/>
                  <a:chExt cx="49" cy="22"/>
                </a:xfrm>
              </p:grpSpPr>
              <p:sp>
                <p:nvSpPr>
                  <p:cNvPr id="456" name="Freeform 134"/>
                  <p:cNvSpPr>
                    <a:spLocks/>
                  </p:cNvSpPr>
                  <p:nvPr/>
                </p:nvSpPr>
                <p:spPr bwMode="auto">
                  <a:xfrm>
                    <a:off x="1036" y="3716"/>
                    <a:ext cx="11" cy="22"/>
                  </a:xfrm>
                  <a:custGeom>
                    <a:avLst/>
                    <a:gdLst>
                      <a:gd name="T0" fmla="*/ 13 w 22"/>
                      <a:gd name="T1" fmla="*/ 68 h 68"/>
                      <a:gd name="T2" fmla="*/ 0 w 22"/>
                      <a:gd name="T3" fmla="*/ 27 h 68"/>
                      <a:gd name="T4" fmla="*/ 9 w 22"/>
                      <a:gd name="T5" fmla="*/ 0 h 68"/>
                      <a:gd name="T6" fmla="*/ 22 w 22"/>
                      <a:gd name="T7" fmla="*/ 31 h 68"/>
                      <a:gd name="T8" fmla="*/ 13 w 22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68">
                        <a:moveTo>
                          <a:pt x="13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2" y="31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57" name="Freeform 135"/>
                  <p:cNvSpPr>
                    <a:spLocks/>
                  </p:cNvSpPr>
                  <p:nvPr/>
                </p:nvSpPr>
                <p:spPr bwMode="auto">
                  <a:xfrm>
                    <a:off x="1040" y="3716"/>
                    <a:ext cx="37" cy="10"/>
                  </a:xfrm>
                  <a:custGeom>
                    <a:avLst/>
                    <a:gdLst>
                      <a:gd name="T0" fmla="*/ 3 w 75"/>
                      <a:gd name="T1" fmla="*/ 0 h 29"/>
                      <a:gd name="T2" fmla="*/ 51 w 75"/>
                      <a:gd name="T3" fmla="*/ 0 h 29"/>
                      <a:gd name="T4" fmla="*/ 53 w 75"/>
                      <a:gd name="T5" fmla="*/ 2 h 29"/>
                      <a:gd name="T6" fmla="*/ 57 w 75"/>
                      <a:gd name="T7" fmla="*/ 11 h 29"/>
                      <a:gd name="T8" fmla="*/ 75 w 75"/>
                      <a:gd name="T9" fmla="*/ 29 h 29"/>
                      <a:gd name="T10" fmla="*/ 18 w 75"/>
                      <a:gd name="T11" fmla="*/ 29 h 29"/>
                      <a:gd name="T12" fmla="*/ 9 w 75"/>
                      <a:gd name="T13" fmla="*/ 20 h 29"/>
                      <a:gd name="T14" fmla="*/ 0 w 75"/>
                      <a:gd name="T15" fmla="*/ 5 h 29"/>
                      <a:gd name="T16" fmla="*/ 3 w 7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29">
                        <a:moveTo>
                          <a:pt x="3" y="0"/>
                        </a:moveTo>
                        <a:lnTo>
                          <a:pt x="51" y="0"/>
                        </a:lnTo>
                        <a:lnTo>
                          <a:pt x="53" y="2"/>
                        </a:lnTo>
                        <a:lnTo>
                          <a:pt x="57" y="11"/>
                        </a:lnTo>
                        <a:lnTo>
                          <a:pt x="75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58" name="Freeform 136"/>
                  <p:cNvSpPr>
                    <a:spLocks/>
                  </p:cNvSpPr>
                  <p:nvPr/>
                </p:nvSpPr>
                <p:spPr bwMode="auto">
                  <a:xfrm>
                    <a:off x="1043" y="3726"/>
                    <a:ext cx="42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20 h 36"/>
                      <a:gd name="T4" fmla="*/ 6 w 82"/>
                      <a:gd name="T5" fmla="*/ 8 h 36"/>
                      <a:gd name="T6" fmla="*/ 10 w 82"/>
                      <a:gd name="T7" fmla="*/ 0 h 36"/>
                      <a:gd name="T8" fmla="*/ 68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0" y="0"/>
                        </a:lnTo>
                        <a:lnTo>
                          <a:pt x="68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07" name="Group 137"/>
              <p:cNvGrpSpPr>
                <a:grpSpLocks/>
              </p:cNvGrpSpPr>
              <p:nvPr/>
            </p:nvGrpSpPr>
            <p:grpSpPr bwMode="auto">
              <a:xfrm>
                <a:off x="1046" y="3727"/>
                <a:ext cx="49" cy="23"/>
                <a:chOff x="1046" y="3727"/>
                <a:chExt cx="49" cy="23"/>
              </a:xfrm>
            </p:grpSpPr>
            <p:sp>
              <p:nvSpPr>
                <p:cNvPr id="448" name="Freeform 138"/>
                <p:cNvSpPr>
                  <a:spLocks/>
                </p:cNvSpPr>
                <p:nvPr/>
              </p:nvSpPr>
              <p:spPr bwMode="auto">
                <a:xfrm>
                  <a:off x="1046" y="3727"/>
                  <a:ext cx="12" cy="23"/>
                </a:xfrm>
                <a:custGeom>
                  <a:avLst/>
                  <a:gdLst>
                    <a:gd name="T0" fmla="*/ 14 w 24"/>
                    <a:gd name="T1" fmla="*/ 68 h 68"/>
                    <a:gd name="T2" fmla="*/ 0 w 24"/>
                    <a:gd name="T3" fmla="*/ 27 h 68"/>
                    <a:gd name="T4" fmla="*/ 10 w 24"/>
                    <a:gd name="T5" fmla="*/ 0 h 68"/>
                    <a:gd name="T6" fmla="*/ 24 w 24"/>
                    <a:gd name="T7" fmla="*/ 32 h 68"/>
                    <a:gd name="T8" fmla="*/ 14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4" y="68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4" y="32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9" name="Freeform 139"/>
                <p:cNvSpPr>
                  <a:spLocks/>
                </p:cNvSpPr>
                <p:nvPr/>
              </p:nvSpPr>
              <p:spPr bwMode="auto">
                <a:xfrm>
                  <a:off x="1051" y="3727"/>
                  <a:ext cx="36" cy="11"/>
                </a:xfrm>
                <a:custGeom>
                  <a:avLst/>
                  <a:gdLst>
                    <a:gd name="T0" fmla="*/ 2 w 73"/>
                    <a:gd name="T1" fmla="*/ 0 h 31"/>
                    <a:gd name="T2" fmla="*/ 49 w 73"/>
                    <a:gd name="T3" fmla="*/ 0 h 31"/>
                    <a:gd name="T4" fmla="*/ 50 w 73"/>
                    <a:gd name="T5" fmla="*/ 4 h 31"/>
                    <a:gd name="T6" fmla="*/ 57 w 73"/>
                    <a:gd name="T7" fmla="*/ 13 h 31"/>
                    <a:gd name="T8" fmla="*/ 73 w 73"/>
                    <a:gd name="T9" fmla="*/ 31 h 31"/>
                    <a:gd name="T10" fmla="*/ 17 w 73"/>
                    <a:gd name="T11" fmla="*/ 31 h 31"/>
                    <a:gd name="T12" fmla="*/ 10 w 73"/>
                    <a:gd name="T13" fmla="*/ 22 h 31"/>
                    <a:gd name="T14" fmla="*/ 0 w 73"/>
                    <a:gd name="T15" fmla="*/ 6 h 31"/>
                    <a:gd name="T16" fmla="*/ 2 w 73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31">
                      <a:moveTo>
                        <a:pt x="2" y="0"/>
                      </a:moveTo>
                      <a:lnTo>
                        <a:pt x="49" y="0"/>
                      </a:lnTo>
                      <a:lnTo>
                        <a:pt x="50" y="4"/>
                      </a:lnTo>
                      <a:lnTo>
                        <a:pt x="57" y="13"/>
                      </a:lnTo>
                      <a:lnTo>
                        <a:pt x="73" y="31"/>
                      </a:lnTo>
                      <a:lnTo>
                        <a:pt x="17" y="31"/>
                      </a:lnTo>
                      <a:lnTo>
                        <a:pt x="10" y="22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50" name="Freeform 140"/>
                <p:cNvSpPr>
                  <a:spLocks/>
                </p:cNvSpPr>
                <p:nvPr/>
              </p:nvSpPr>
              <p:spPr bwMode="auto">
                <a:xfrm>
                  <a:off x="1054" y="3738"/>
                  <a:ext cx="41" cy="12"/>
                </a:xfrm>
                <a:custGeom>
                  <a:avLst/>
                  <a:gdLst>
                    <a:gd name="T0" fmla="*/ 0 w 82"/>
                    <a:gd name="T1" fmla="*/ 35 h 35"/>
                    <a:gd name="T2" fmla="*/ 1 w 82"/>
                    <a:gd name="T3" fmla="*/ 19 h 35"/>
                    <a:gd name="T4" fmla="*/ 6 w 82"/>
                    <a:gd name="T5" fmla="*/ 6 h 35"/>
                    <a:gd name="T6" fmla="*/ 10 w 82"/>
                    <a:gd name="T7" fmla="*/ 0 h 35"/>
                    <a:gd name="T8" fmla="*/ 67 w 82"/>
                    <a:gd name="T9" fmla="*/ 0 h 35"/>
                    <a:gd name="T10" fmla="*/ 82 w 82"/>
                    <a:gd name="T11" fmla="*/ 35 h 35"/>
                    <a:gd name="T12" fmla="*/ 0 w 82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5">
                      <a:moveTo>
                        <a:pt x="0" y="35"/>
                      </a:moveTo>
                      <a:lnTo>
                        <a:pt x="1" y="19"/>
                      </a:lnTo>
                      <a:lnTo>
                        <a:pt x="6" y="6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2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8" name="Group 141"/>
              <p:cNvGrpSpPr>
                <a:grpSpLocks/>
              </p:cNvGrpSpPr>
              <p:nvPr/>
            </p:nvGrpSpPr>
            <p:grpSpPr bwMode="auto">
              <a:xfrm>
                <a:off x="1058" y="3739"/>
                <a:ext cx="50" cy="23"/>
                <a:chOff x="1058" y="3739"/>
                <a:chExt cx="50" cy="23"/>
              </a:xfrm>
            </p:grpSpPr>
            <p:sp>
              <p:nvSpPr>
                <p:cNvPr id="445" name="Freeform 142"/>
                <p:cNvSpPr>
                  <a:spLocks/>
                </p:cNvSpPr>
                <p:nvPr/>
              </p:nvSpPr>
              <p:spPr bwMode="auto">
                <a:xfrm>
                  <a:off x="1058" y="3739"/>
                  <a:ext cx="13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0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6" name="Freeform 143"/>
                <p:cNvSpPr>
                  <a:spLocks/>
                </p:cNvSpPr>
                <p:nvPr/>
              </p:nvSpPr>
              <p:spPr bwMode="auto">
                <a:xfrm>
                  <a:off x="1063" y="3740"/>
                  <a:ext cx="37" cy="10"/>
                </a:xfrm>
                <a:custGeom>
                  <a:avLst/>
                  <a:gdLst>
                    <a:gd name="T0" fmla="*/ 3 w 75"/>
                    <a:gd name="T1" fmla="*/ 0 h 30"/>
                    <a:gd name="T2" fmla="*/ 50 w 75"/>
                    <a:gd name="T3" fmla="*/ 0 h 30"/>
                    <a:gd name="T4" fmla="*/ 51 w 75"/>
                    <a:gd name="T5" fmla="*/ 3 h 30"/>
                    <a:gd name="T6" fmla="*/ 58 w 75"/>
                    <a:gd name="T7" fmla="*/ 12 h 30"/>
                    <a:gd name="T8" fmla="*/ 75 w 75"/>
                    <a:gd name="T9" fmla="*/ 30 h 30"/>
                    <a:gd name="T10" fmla="*/ 18 w 75"/>
                    <a:gd name="T11" fmla="*/ 30 h 30"/>
                    <a:gd name="T12" fmla="*/ 11 w 75"/>
                    <a:gd name="T13" fmla="*/ 21 h 30"/>
                    <a:gd name="T14" fmla="*/ 0 w 75"/>
                    <a:gd name="T15" fmla="*/ 7 h 30"/>
                    <a:gd name="T16" fmla="*/ 3 w 7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30">
                      <a:moveTo>
                        <a:pt x="3" y="0"/>
                      </a:moveTo>
                      <a:lnTo>
                        <a:pt x="50" y="0"/>
                      </a:lnTo>
                      <a:lnTo>
                        <a:pt x="51" y="3"/>
                      </a:lnTo>
                      <a:lnTo>
                        <a:pt x="58" y="12"/>
                      </a:lnTo>
                      <a:lnTo>
                        <a:pt x="75" y="30"/>
                      </a:lnTo>
                      <a:lnTo>
                        <a:pt x="18" y="30"/>
                      </a:lnTo>
                      <a:lnTo>
                        <a:pt x="11" y="21"/>
                      </a:lnTo>
                      <a:lnTo>
                        <a:pt x="0" y="7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7" name="Freeform 144"/>
                <p:cNvSpPr>
                  <a:spLocks/>
                </p:cNvSpPr>
                <p:nvPr/>
              </p:nvSpPr>
              <p:spPr bwMode="auto">
                <a:xfrm>
                  <a:off x="1067" y="3750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19 h 36"/>
                    <a:gd name="T4" fmla="*/ 5 w 81"/>
                    <a:gd name="T5" fmla="*/ 8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5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09" name="Group 145"/>
              <p:cNvGrpSpPr>
                <a:grpSpLocks/>
              </p:cNvGrpSpPr>
              <p:nvPr/>
            </p:nvGrpSpPr>
            <p:grpSpPr bwMode="auto">
              <a:xfrm>
                <a:off x="1072" y="3753"/>
                <a:ext cx="48" cy="22"/>
                <a:chOff x="1072" y="3753"/>
                <a:chExt cx="48" cy="22"/>
              </a:xfrm>
            </p:grpSpPr>
            <p:sp>
              <p:nvSpPr>
                <p:cNvPr id="442" name="Freeform 146"/>
                <p:cNvSpPr>
                  <a:spLocks/>
                </p:cNvSpPr>
                <p:nvPr/>
              </p:nvSpPr>
              <p:spPr bwMode="auto">
                <a:xfrm>
                  <a:off x="1072" y="3753"/>
                  <a:ext cx="11" cy="22"/>
                </a:xfrm>
                <a:custGeom>
                  <a:avLst/>
                  <a:gdLst>
                    <a:gd name="T0" fmla="*/ 15 w 24"/>
                    <a:gd name="T1" fmla="*/ 68 h 68"/>
                    <a:gd name="T2" fmla="*/ 0 w 24"/>
                    <a:gd name="T3" fmla="*/ 27 h 68"/>
                    <a:gd name="T4" fmla="*/ 9 w 24"/>
                    <a:gd name="T5" fmla="*/ 0 h 68"/>
                    <a:gd name="T6" fmla="*/ 24 w 24"/>
                    <a:gd name="T7" fmla="*/ 30 h 68"/>
                    <a:gd name="T8" fmla="*/ 15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5" y="68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4" y="30"/>
                      </a:lnTo>
                      <a:lnTo>
                        <a:pt x="15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3" name="Freeform 147"/>
                <p:cNvSpPr>
                  <a:spLocks/>
                </p:cNvSpPr>
                <p:nvPr/>
              </p:nvSpPr>
              <p:spPr bwMode="auto">
                <a:xfrm>
                  <a:off x="1076" y="3753"/>
                  <a:ext cx="37" cy="10"/>
                </a:xfrm>
                <a:custGeom>
                  <a:avLst/>
                  <a:gdLst>
                    <a:gd name="T0" fmla="*/ 2 w 74"/>
                    <a:gd name="T1" fmla="*/ 0 h 31"/>
                    <a:gd name="T2" fmla="*/ 50 w 74"/>
                    <a:gd name="T3" fmla="*/ 0 h 31"/>
                    <a:gd name="T4" fmla="*/ 52 w 74"/>
                    <a:gd name="T5" fmla="*/ 4 h 31"/>
                    <a:gd name="T6" fmla="*/ 57 w 74"/>
                    <a:gd name="T7" fmla="*/ 13 h 31"/>
                    <a:gd name="T8" fmla="*/ 74 w 74"/>
                    <a:gd name="T9" fmla="*/ 31 h 31"/>
                    <a:gd name="T10" fmla="*/ 19 w 74"/>
                    <a:gd name="T11" fmla="*/ 31 h 31"/>
                    <a:gd name="T12" fmla="*/ 11 w 74"/>
                    <a:gd name="T13" fmla="*/ 20 h 31"/>
                    <a:gd name="T14" fmla="*/ 0 w 74"/>
                    <a:gd name="T15" fmla="*/ 6 h 31"/>
                    <a:gd name="T16" fmla="*/ 2 w 74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1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2" y="4"/>
                      </a:lnTo>
                      <a:lnTo>
                        <a:pt x="57" y="13"/>
                      </a:lnTo>
                      <a:lnTo>
                        <a:pt x="74" y="31"/>
                      </a:lnTo>
                      <a:lnTo>
                        <a:pt x="19" y="31"/>
                      </a:lnTo>
                      <a:lnTo>
                        <a:pt x="11" y="20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4" name="Freeform 148"/>
                <p:cNvSpPr>
                  <a:spLocks/>
                </p:cNvSpPr>
                <p:nvPr/>
              </p:nvSpPr>
              <p:spPr bwMode="auto">
                <a:xfrm>
                  <a:off x="1079" y="3763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3 w 81"/>
                    <a:gd name="T3" fmla="*/ 20 h 36"/>
                    <a:gd name="T4" fmla="*/ 6 w 81"/>
                    <a:gd name="T5" fmla="*/ 7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3" y="20"/>
                      </a:lnTo>
                      <a:lnTo>
                        <a:pt x="6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10" name="Freeform 149"/>
              <p:cNvSpPr>
                <a:spLocks/>
              </p:cNvSpPr>
              <p:nvPr/>
            </p:nvSpPr>
            <p:spPr bwMode="auto">
              <a:xfrm>
                <a:off x="820" y="3535"/>
                <a:ext cx="12" cy="23"/>
              </a:xfrm>
              <a:custGeom>
                <a:avLst/>
                <a:gdLst>
                  <a:gd name="T0" fmla="*/ 14 w 23"/>
                  <a:gd name="T1" fmla="*/ 68 h 68"/>
                  <a:gd name="T2" fmla="*/ 0 w 23"/>
                  <a:gd name="T3" fmla="*/ 27 h 68"/>
                  <a:gd name="T4" fmla="*/ 9 w 23"/>
                  <a:gd name="T5" fmla="*/ 0 h 68"/>
                  <a:gd name="T6" fmla="*/ 23 w 23"/>
                  <a:gd name="T7" fmla="*/ 31 h 68"/>
                  <a:gd name="T8" fmla="*/ 14 w 23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8">
                    <a:moveTo>
                      <a:pt x="14" y="68"/>
                    </a:moveTo>
                    <a:lnTo>
                      <a:pt x="0" y="27"/>
                    </a:lnTo>
                    <a:lnTo>
                      <a:pt x="9" y="0"/>
                    </a:lnTo>
                    <a:lnTo>
                      <a:pt x="23" y="31"/>
                    </a:lnTo>
                    <a:lnTo>
                      <a:pt x="14" y="68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11" name="Freeform 150"/>
              <p:cNvSpPr>
                <a:spLocks/>
              </p:cNvSpPr>
              <p:nvPr/>
            </p:nvSpPr>
            <p:spPr bwMode="auto">
              <a:xfrm>
                <a:off x="825" y="3535"/>
                <a:ext cx="36" cy="9"/>
              </a:xfrm>
              <a:custGeom>
                <a:avLst/>
                <a:gdLst>
                  <a:gd name="T0" fmla="*/ 0 w 71"/>
                  <a:gd name="T1" fmla="*/ 0 h 27"/>
                  <a:gd name="T2" fmla="*/ 49 w 71"/>
                  <a:gd name="T3" fmla="*/ 0 h 27"/>
                  <a:gd name="T4" fmla="*/ 51 w 71"/>
                  <a:gd name="T5" fmla="*/ 2 h 27"/>
                  <a:gd name="T6" fmla="*/ 55 w 71"/>
                  <a:gd name="T7" fmla="*/ 12 h 27"/>
                  <a:gd name="T8" fmla="*/ 71 w 71"/>
                  <a:gd name="T9" fmla="*/ 27 h 27"/>
                  <a:gd name="T10" fmla="*/ 17 w 71"/>
                  <a:gd name="T11" fmla="*/ 27 h 27"/>
                  <a:gd name="T12" fmla="*/ 8 w 71"/>
                  <a:gd name="T13" fmla="*/ 20 h 27"/>
                  <a:gd name="T14" fmla="*/ 0 w 71"/>
                  <a:gd name="T15" fmla="*/ 6 h 27"/>
                  <a:gd name="T16" fmla="*/ 0 w 71"/>
                  <a:gd name="T1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27">
                    <a:moveTo>
                      <a:pt x="0" y="0"/>
                    </a:moveTo>
                    <a:lnTo>
                      <a:pt x="49" y="0"/>
                    </a:lnTo>
                    <a:lnTo>
                      <a:pt x="51" y="2"/>
                    </a:lnTo>
                    <a:lnTo>
                      <a:pt x="55" y="12"/>
                    </a:lnTo>
                    <a:lnTo>
                      <a:pt x="71" y="27"/>
                    </a:lnTo>
                    <a:lnTo>
                      <a:pt x="17" y="27"/>
                    </a:lnTo>
                    <a:lnTo>
                      <a:pt x="8" y="2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12" name="Freeform 151"/>
              <p:cNvSpPr>
                <a:spLocks/>
              </p:cNvSpPr>
              <p:nvPr/>
            </p:nvSpPr>
            <p:spPr bwMode="auto">
              <a:xfrm>
                <a:off x="828" y="3546"/>
                <a:ext cx="40" cy="12"/>
              </a:xfrm>
              <a:custGeom>
                <a:avLst/>
                <a:gdLst>
                  <a:gd name="T0" fmla="*/ 0 w 82"/>
                  <a:gd name="T1" fmla="*/ 36 h 36"/>
                  <a:gd name="T2" fmla="*/ 2 w 82"/>
                  <a:gd name="T3" fmla="*/ 21 h 36"/>
                  <a:gd name="T4" fmla="*/ 6 w 82"/>
                  <a:gd name="T5" fmla="*/ 8 h 36"/>
                  <a:gd name="T6" fmla="*/ 11 w 82"/>
                  <a:gd name="T7" fmla="*/ 0 h 36"/>
                  <a:gd name="T8" fmla="*/ 68 w 82"/>
                  <a:gd name="T9" fmla="*/ 0 h 36"/>
                  <a:gd name="T10" fmla="*/ 82 w 82"/>
                  <a:gd name="T11" fmla="*/ 36 h 36"/>
                  <a:gd name="T12" fmla="*/ 0 w 82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36">
                    <a:moveTo>
                      <a:pt x="0" y="36"/>
                    </a:moveTo>
                    <a:lnTo>
                      <a:pt x="2" y="21"/>
                    </a:lnTo>
                    <a:lnTo>
                      <a:pt x="6" y="8"/>
                    </a:lnTo>
                    <a:lnTo>
                      <a:pt x="11" y="0"/>
                    </a:lnTo>
                    <a:lnTo>
                      <a:pt x="68" y="0"/>
                    </a:lnTo>
                    <a:lnTo>
                      <a:pt x="82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grpSp>
            <p:nvGrpSpPr>
              <p:cNvPr id="113" name="Group 152"/>
              <p:cNvGrpSpPr>
                <a:grpSpLocks/>
              </p:cNvGrpSpPr>
              <p:nvPr/>
            </p:nvGrpSpPr>
            <p:grpSpPr bwMode="auto">
              <a:xfrm>
                <a:off x="832" y="3547"/>
                <a:ext cx="49" cy="23"/>
                <a:chOff x="832" y="3547"/>
                <a:chExt cx="49" cy="23"/>
              </a:xfrm>
            </p:grpSpPr>
            <p:sp>
              <p:nvSpPr>
                <p:cNvPr id="439" name="Freeform 153"/>
                <p:cNvSpPr>
                  <a:spLocks/>
                </p:cNvSpPr>
                <p:nvPr/>
              </p:nvSpPr>
              <p:spPr bwMode="auto">
                <a:xfrm>
                  <a:off x="832" y="3547"/>
                  <a:ext cx="12" cy="23"/>
                </a:xfrm>
                <a:custGeom>
                  <a:avLst/>
                  <a:gdLst>
                    <a:gd name="T0" fmla="*/ 15 w 24"/>
                    <a:gd name="T1" fmla="*/ 68 h 68"/>
                    <a:gd name="T2" fmla="*/ 0 w 24"/>
                    <a:gd name="T3" fmla="*/ 27 h 68"/>
                    <a:gd name="T4" fmla="*/ 11 w 24"/>
                    <a:gd name="T5" fmla="*/ 0 h 68"/>
                    <a:gd name="T6" fmla="*/ 24 w 24"/>
                    <a:gd name="T7" fmla="*/ 31 h 68"/>
                    <a:gd name="T8" fmla="*/ 15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5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4" y="31"/>
                      </a:lnTo>
                      <a:lnTo>
                        <a:pt x="15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0" name="Freeform 154"/>
                <p:cNvSpPr>
                  <a:spLocks/>
                </p:cNvSpPr>
                <p:nvPr/>
              </p:nvSpPr>
              <p:spPr bwMode="auto">
                <a:xfrm>
                  <a:off x="837" y="3548"/>
                  <a:ext cx="36" cy="10"/>
                </a:xfrm>
                <a:custGeom>
                  <a:avLst/>
                  <a:gdLst>
                    <a:gd name="T0" fmla="*/ 1 w 72"/>
                    <a:gd name="T1" fmla="*/ 0 h 29"/>
                    <a:gd name="T2" fmla="*/ 49 w 72"/>
                    <a:gd name="T3" fmla="*/ 0 h 29"/>
                    <a:gd name="T4" fmla="*/ 50 w 72"/>
                    <a:gd name="T5" fmla="*/ 2 h 29"/>
                    <a:gd name="T6" fmla="*/ 56 w 72"/>
                    <a:gd name="T7" fmla="*/ 11 h 29"/>
                    <a:gd name="T8" fmla="*/ 72 w 72"/>
                    <a:gd name="T9" fmla="*/ 29 h 29"/>
                    <a:gd name="T10" fmla="*/ 17 w 72"/>
                    <a:gd name="T11" fmla="*/ 29 h 29"/>
                    <a:gd name="T12" fmla="*/ 9 w 72"/>
                    <a:gd name="T13" fmla="*/ 20 h 29"/>
                    <a:gd name="T14" fmla="*/ 0 w 72"/>
                    <a:gd name="T15" fmla="*/ 6 h 29"/>
                    <a:gd name="T16" fmla="*/ 1 w 72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9">
                      <a:moveTo>
                        <a:pt x="1" y="0"/>
                      </a:moveTo>
                      <a:lnTo>
                        <a:pt x="49" y="0"/>
                      </a:lnTo>
                      <a:lnTo>
                        <a:pt x="50" y="2"/>
                      </a:lnTo>
                      <a:lnTo>
                        <a:pt x="56" y="11"/>
                      </a:lnTo>
                      <a:lnTo>
                        <a:pt x="72" y="29"/>
                      </a:lnTo>
                      <a:lnTo>
                        <a:pt x="17" y="29"/>
                      </a:lnTo>
                      <a:lnTo>
                        <a:pt x="9" y="20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41" name="Freeform 155"/>
                <p:cNvSpPr>
                  <a:spLocks/>
                </p:cNvSpPr>
                <p:nvPr/>
              </p:nvSpPr>
              <p:spPr bwMode="auto">
                <a:xfrm>
                  <a:off x="840" y="3558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20 h 36"/>
                    <a:gd name="T4" fmla="*/ 7 w 83"/>
                    <a:gd name="T5" fmla="*/ 8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4" name="Group 156"/>
              <p:cNvGrpSpPr>
                <a:grpSpLocks/>
              </p:cNvGrpSpPr>
              <p:nvPr/>
            </p:nvGrpSpPr>
            <p:grpSpPr bwMode="auto">
              <a:xfrm>
                <a:off x="844" y="3560"/>
                <a:ext cx="49" cy="22"/>
                <a:chOff x="844" y="3560"/>
                <a:chExt cx="49" cy="22"/>
              </a:xfrm>
            </p:grpSpPr>
            <p:sp>
              <p:nvSpPr>
                <p:cNvPr id="436" name="Freeform 157"/>
                <p:cNvSpPr>
                  <a:spLocks/>
                </p:cNvSpPr>
                <p:nvPr/>
              </p:nvSpPr>
              <p:spPr bwMode="auto">
                <a:xfrm>
                  <a:off x="844" y="3560"/>
                  <a:ext cx="13" cy="22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1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7" name="Freeform 158"/>
                <p:cNvSpPr>
                  <a:spLocks/>
                </p:cNvSpPr>
                <p:nvPr/>
              </p:nvSpPr>
              <p:spPr bwMode="auto">
                <a:xfrm>
                  <a:off x="849" y="3560"/>
                  <a:ext cx="37" cy="10"/>
                </a:xfrm>
                <a:custGeom>
                  <a:avLst/>
                  <a:gdLst>
                    <a:gd name="T0" fmla="*/ 1 w 73"/>
                    <a:gd name="T1" fmla="*/ 0 h 29"/>
                    <a:gd name="T2" fmla="*/ 48 w 73"/>
                    <a:gd name="T3" fmla="*/ 0 h 29"/>
                    <a:gd name="T4" fmla="*/ 50 w 73"/>
                    <a:gd name="T5" fmla="*/ 2 h 29"/>
                    <a:gd name="T6" fmla="*/ 56 w 73"/>
                    <a:gd name="T7" fmla="*/ 11 h 29"/>
                    <a:gd name="T8" fmla="*/ 73 w 73"/>
                    <a:gd name="T9" fmla="*/ 29 h 29"/>
                    <a:gd name="T10" fmla="*/ 18 w 73"/>
                    <a:gd name="T11" fmla="*/ 29 h 29"/>
                    <a:gd name="T12" fmla="*/ 9 w 73"/>
                    <a:gd name="T13" fmla="*/ 20 h 29"/>
                    <a:gd name="T14" fmla="*/ 0 w 73"/>
                    <a:gd name="T15" fmla="*/ 5 h 29"/>
                    <a:gd name="T16" fmla="*/ 1 w 73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29">
                      <a:moveTo>
                        <a:pt x="1" y="0"/>
                      </a:moveTo>
                      <a:lnTo>
                        <a:pt x="48" y="0"/>
                      </a:lnTo>
                      <a:lnTo>
                        <a:pt x="50" y="2"/>
                      </a:lnTo>
                      <a:lnTo>
                        <a:pt x="56" y="11"/>
                      </a:lnTo>
                      <a:lnTo>
                        <a:pt x="73" y="29"/>
                      </a:lnTo>
                      <a:lnTo>
                        <a:pt x="18" y="29"/>
                      </a:lnTo>
                      <a:lnTo>
                        <a:pt x="9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8" name="Freeform 159"/>
                <p:cNvSpPr>
                  <a:spLocks/>
                </p:cNvSpPr>
                <p:nvPr/>
              </p:nvSpPr>
              <p:spPr bwMode="auto">
                <a:xfrm>
                  <a:off x="853" y="3571"/>
                  <a:ext cx="40" cy="11"/>
                </a:xfrm>
                <a:custGeom>
                  <a:avLst/>
                  <a:gdLst>
                    <a:gd name="T0" fmla="*/ 0 w 82"/>
                    <a:gd name="T1" fmla="*/ 35 h 35"/>
                    <a:gd name="T2" fmla="*/ 2 w 82"/>
                    <a:gd name="T3" fmla="*/ 19 h 35"/>
                    <a:gd name="T4" fmla="*/ 6 w 82"/>
                    <a:gd name="T5" fmla="*/ 7 h 35"/>
                    <a:gd name="T6" fmla="*/ 11 w 82"/>
                    <a:gd name="T7" fmla="*/ 0 h 35"/>
                    <a:gd name="T8" fmla="*/ 67 w 82"/>
                    <a:gd name="T9" fmla="*/ 0 h 35"/>
                    <a:gd name="T10" fmla="*/ 82 w 82"/>
                    <a:gd name="T11" fmla="*/ 35 h 35"/>
                    <a:gd name="T12" fmla="*/ 0 w 82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5">
                      <a:moveTo>
                        <a:pt x="0" y="35"/>
                      </a:moveTo>
                      <a:lnTo>
                        <a:pt x="2" y="19"/>
                      </a:lnTo>
                      <a:lnTo>
                        <a:pt x="6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5" name="Group 160"/>
              <p:cNvGrpSpPr>
                <a:grpSpLocks/>
              </p:cNvGrpSpPr>
              <p:nvPr/>
            </p:nvGrpSpPr>
            <p:grpSpPr bwMode="auto">
              <a:xfrm>
                <a:off x="857" y="3572"/>
                <a:ext cx="50" cy="23"/>
                <a:chOff x="857" y="3572"/>
                <a:chExt cx="50" cy="23"/>
              </a:xfrm>
            </p:grpSpPr>
            <p:sp>
              <p:nvSpPr>
                <p:cNvPr id="433" name="Freeform 161"/>
                <p:cNvSpPr>
                  <a:spLocks/>
                </p:cNvSpPr>
                <p:nvPr/>
              </p:nvSpPr>
              <p:spPr bwMode="auto">
                <a:xfrm>
                  <a:off x="857" y="3572"/>
                  <a:ext cx="12" cy="23"/>
                </a:xfrm>
                <a:custGeom>
                  <a:avLst/>
                  <a:gdLst>
                    <a:gd name="T0" fmla="*/ 14 w 23"/>
                    <a:gd name="T1" fmla="*/ 68 h 68"/>
                    <a:gd name="T2" fmla="*/ 0 w 23"/>
                    <a:gd name="T3" fmla="*/ 25 h 68"/>
                    <a:gd name="T4" fmla="*/ 9 w 23"/>
                    <a:gd name="T5" fmla="*/ 0 h 68"/>
                    <a:gd name="T6" fmla="*/ 23 w 23"/>
                    <a:gd name="T7" fmla="*/ 30 h 68"/>
                    <a:gd name="T8" fmla="*/ 14 w 23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68">
                      <a:moveTo>
                        <a:pt x="14" y="68"/>
                      </a:moveTo>
                      <a:lnTo>
                        <a:pt x="0" y="25"/>
                      </a:lnTo>
                      <a:lnTo>
                        <a:pt x="9" y="0"/>
                      </a:lnTo>
                      <a:lnTo>
                        <a:pt x="23" y="30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4" name="Freeform 162"/>
                <p:cNvSpPr>
                  <a:spLocks/>
                </p:cNvSpPr>
                <p:nvPr/>
              </p:nvSpPr>
              <p:spPr bwMode="auto">
                <a:xfrm>
                  <a:off x="862" y="3573"/>
                  <a:ext cx="37" cy="9"/>
                </a:xfrm>
                <a:custGeom>
                  <a:avLst/>
                  <a:gdLst>
                    <a:gd name="T0" fmla="*/ 1 w 73"/>
                    <a:gd name="T1" fmla="*/ 0 h 29"/>
                    <a:gd name="T2" fmla="*/ 50 w 73"/>
                    <a:gd name="T3" fmla="*/ 0 h 29"/>
                    <a:gd name="T4" fmla="*/ 51 w 73"/>
                    <a:gd name="T5" fmla="*/ 2 h 29"/>
                    <a:gd name="T6" fmla="*/ 56 w 73"/>
                    <a:gd name="T7" fmla="*/ 11 h 29"/>
                    <a:gd name="T8" fmla="*/ 73 w 73"/>
                    <a:gd name="T9" fmla="*/ 29 h 29"/>
                    <a:gd name="T10" fmla="*/ 18 w 73"/>
                    <a:gd name="T11" fmla="*/ 29 h 29"/>
                    <a:gd name="T12" fmla="*/ 10 w 73"/>
                    <a:gd name="T13" fmla="*/ 20 h 29"/>
                    <a:gd name="T14" fmla="*/ 0 w 73"/>
                    <a:gd name="T15" fmla="*/ 5 h 29"/>
                    <a:gd name="T16" fmla="*/ 1 w 73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2"/>
                      </a:lnTo>
                      <a:lnTo>
                        <a:pt x="56" y="11"/>
                      </a:lnTo>
                      <a:lnTo>
                        <a:pt x="73" y="29"/>
                      </a:lnTo>
                      <a:lnTo>
                        <a:pt x="18" y="29"/>
                      </a:lnTo>
                      <a:lnTo>
                        <a:pt x="10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5" name="Freeform 163"/>
                <p:cNvSpPr>
                  <a:spLocks/>
                </p:cNvSpPr>
                <p:nvPr/>
              </p:nvSpPr>
              <p:spPr bwMode="auto">
                <a:xfrm>
                  <a:off x="865" y="3583"/>
                  <a:ext cx="42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3 w 83"/>
                    <a:gd name="T3" fmla="*/ 19 h 36"/>
                    <a:gd name="T4" fmla="*/ 7 w 83"/>
                    <a:gd name="T5" fmla="*/ 7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3" y="19"/>
                      </a:lnTo>
                      <a:lnTo>
                        <a:pt x="7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6" name="Group 164"/>
              <p:cNvGrpSpPr>
                <a:grpSpLocks/>
              </p:cNvGrpSpPr>
              <p:nvPr/>
            </p:nvGrpSpPr>
            <p:grpSpPr bwMode="auto">
              <a:xfrm>
                <a:off x="870" y="3585"/>
                <a:ext cx="48" cy="23"/>
                <a:chOff x="870" y="3585"/>
                <a:chExt cx="48" cy="23"/>
              </a:xfrm>
            </p:grpSpPr>
            <p:sp>
              <p:nvSpPr>
                <p:cNvPr id="430" name="Freeform 165"/>
                <p:cNvSpPr>
                  <a:spLocks/>
                </p:cNvSpPr>
                <p:nvPr/>
              </p:nvSpPr>
              <p:spPr bwMode="auto">
                <a:xfrm>
                  <a:off x="870" y="3585"/>
                  <a:ext cx="12" cy="23"/>
                </a:xfrm>
                <a:custGeom>
                  <a:avLst/>
                  <a:gdLst>
                    <a:gd name="T0" fmla="*/ 15 w 25"/>
                    <a:gd name="T1" fmla="*/ 68 h 68"/>
                    <a:gd name="T2" fmla="*/ 0 w 25"/>
                    <a:gd name="T3" fmla="*/ 26 h 68"/>
                    <a:gd name="T4" fmla="*/ 9 w 25"/>
                    <a:gd name="T5" fmla="*/ 0 h 68"/>
                    <a:gd name="T6" fmla="*/ 25 w 25"/>
                    <a:gd name="T7" fmla="*/ 31 h 68"/>
                    <a:gd name="T8" fmla="*/ 15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5" y="68"/>
                      </a:moveTo>
                      <a:lnTo>
                        <a:pt x="0" y="26"/>
                      </a:lnTo>
                      <a:lnTo>
                        <a:pt x="9" y="0"/>
                      </a:lnTo>
                      <a:lnTo>
                        <a:pt x="25" y="31"/>
                      </a:lnTo>
                      <a:lnTo>
                        <a:pt x="15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1" name="Freeform 166"/>
                <p:cNvSpPr>
                  <a:spLocks/>
                </p:cNvSpPr>
                <p:nvPr/>
              </p:nvSpPr>
              <p:spPr bwMode="auto">
                <a:xfrm>
                  <a:off x="874" y="3586"/>
                  <a:ext cx="38" cy="10"/>
                </a:xfrm>
                <a:custGeom>
                  <a:avLst/>
                  <a:gdLst>
                    <a:gd name="T0" fmla="*/ 1 w 75"/>
                    <a:gd name="T1" fmla="*/ 0 h 29"/>
                    <a:gd name="T2" fmla="*/ 50 w 75"/>
                    <a:gd name="T3" fmla="*/ 0 h 29"/>
                    <a:gd name="T4" fmla="*/ 52 w 75"/>
                    <a:gd name="T5" fmla="*/ 2 h 29"/>
                    <a:gd name="T6" fmla="*/ 56 w 75"/>
                    <a:gd name="T7" fmla="*/ 11 h 29"/>
                    <a:gd name="T8" fmla="*/ 75 w 75"/>
                    <a:gd name="T9" fmla="*/ 29 h 29"/>
                    <a:gd name="T10" fmla="*/ 18 w 75"/>
                    <a:gd name="T11" fmla="*/ 29 h 29"/>
                    <a:gd name="T12" fmla="*/ 10 w 75"/>
                    <a:gd name="T13" fmla="*/ 20 h 29"/>
                    <a:gd name="T14" fmla="*/ 0 w 75"/>
                    <a:gd name="T15" fmla="*/ 5 h 29"/>
                    <a:gd name="T16" fmla="*/ 1 w 7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2" y="2"/>
                      </a:lnTo>
                      <a:lnTo>
                        <a:pt x="56" y="11"/>
                      </a:lnTo>
                      <a:lnTo>
                        <a:pt x="75" y="29"/>
                      </a:lnTo>
                      <a:lnTo>
                        <a:pt x="18" y="29"/>
                      </a:lnTo>
                      <a:lnTo>
                        <a:pt x="10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432" name="Freeform 167"/>
                <p:cNvSpPr>
                  <a:spLocks/>
                </p:cNvSpPr>
                <p:nvPr/>
              </p:nvSpPr>
              <p:spPr bwMode="auto">
                <a:xfrm>
                  <a:off x="878" y="3596"/>
                  <a:ext cx="40" cy="12"/>
                </a:xfrm>
                <a:custGeom>
                  <a:avLst/>
                  <a:gdLst>
                    <a:gd name="T0" fmla="*/ 0 w 80"/>
                    <a:gd name="T1" fmla="*/ 36 h 36"/>
                    <a:gd name="T2" fmla="*/ 1 w 80"/>
                    <a:gd name="T3" fmla="*/ 20 h 36"/>
                    <a:gd name="T4" fmla="*/ 6 w 80"/>
                    <a:gd name="T5" fmla="*/ 8 h 36"/>
                    <a:gd name="T6" fmla="*/ 10 w 80"/>
                    <a:gd name="T7" fmla="*/ 0 h 36"/>
                    <a:gd name="T8" fmla="*/ 67 w 80"/>
                    <a:gd name="T9" fmla="*/ 0 h 36"/>
                    <a:gd name="T10" fmla="*/ 80 w 80"/>
                    <a:gd name="T11" fmla="*/ 36 h 36"/>
                    <a:gd name="T12" fmla="*/ 0 w 80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6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7" name="Group 168"/>
              <p:cNvGrpSpPr>
                <a:grpSpLocks/>
              </p:cNvGrpSpPr>
              <p:nvPr/>
            </p:nvGrpSpPr>
            <p:grpSpPr bwMode="auto">
              <a:xfrm>
                <a:off x="882" y="3600"/>
                <a:ext cx="100" cy="73"/>
                <a:chOff x="882" y="3600"/>
                <a:chExt cx="100" cy="73"/>
              </a:xfrm>
            </p:grpSpPr>
            <p:grpSp>
              <p:nvGrpSpPr>
                <p:cNvPr id="410" name="Group 169"/>
                <p:cNvGrpSpPr>
                  <a:grpSpLocks/>
                </p:cNvGrpSpPr>
                <p:nvPr/>
              </p:nvGrpSpPr>
              <p:grpSpPr bwMode="auto">
                <a:xfrm>
                  <a:off x="882" y="3600"/>
                  <a:ext cx="49" cy="23"/>
                  <a:chOff x="882" y="3600"/>
                  <a:chExt cx="49" cy="23"/>
                </a:xfrm>
              </p:grpSpPr>
              <p:sp>
                <p:nvSpPr>
                  <p:cNvPr id="427" name="Freeform 170"/>
                  <p:cNvSpPr>
                    <a:spLocks/>
                  </p:cNvSpPr>
                  <p:nvPr/>
                </p:nvSpPr>
                <p:spPr bwMode="auto">
                  <a:xfrm>
                    <a:off x="882" y="3600"/>
                    <a:ext cx="12" cy="23"/>
                  </a:xfrm>
                  <a:custGeom>
                    <a:avLst/>
                    <a:gdLst>
                      <a:gd name="T0" fmla="*/ 13 w 23"/>
                      <a:gd name="T1" fmla="*/ 70 h 70"/>
                      <a:gd name="T2" fmla="*/ 0 w 23"/>
                      <a:gd name="T3" fmla="*/ 27 h 70"/>
                      <a:gd name="T4" fmla="*/ 9 w 23"/>
                      <a:gd name="T5" fmla="*/ 0 h 70"/>
                      <a:gd name="T6" fmla="*/ 23 w 23"/>
                      <a:gd name="T7" fmla="*/ 31 h 70"/>
                      <a:gd name="T8" fmla="*/ 13 w 23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70">
                        <a:moveTo>
                          <a:pt x="13" y="70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3" y="31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8" name="Freeform 171"/>
                  <p:cNvSpPr>
                    <a:spLocks/>
                  </p:cNvSpPr>
                  <p:nvPr/>
                </p:nvSpPr>
                <p:spPr bwMode="auto">
                  <a:xfrm>
                    <a:off x="887" y="3600"/>
                    <a:ext cx="37" cy="11"/>
                  </a:xfrm>
                  <a:custGeom>
                    <a:avLst/>
                    <a:gdLst>
                      <a:gd name="T0" fmla="*/ 1 w 73"/>
                      <a:gd name="T1" fmla="*/ 0 h 31"/>
                      <a:gd name="T2" fmla="*/ 50 w 73"/>
                      <a:gd name="T3" fmla="*/ 0 h 31"/>
                      <a:gd name="T4" fmla="*/ 51 w 73"/>
                      <a:gd name="T5" fmla="*/ 4 h 31"/>
                      <a:gd name="T6" fmla="*/ 56 w 73"/>
                      <a:gd name="T7" fmla="*/ 13 h 31"/>
                      <a:gd name="T8" fmla="*/ 73 w 73"/>
                      <a:gd name="T9" fmla="*/ 31 h 31"/>
                      <a:gd name="T10" fmla="*/ 18 w 73"/>
                      <a:gd name="T11" fmla="*/ 31 h 31"/>
                      <a:gd name="T12" fmla="*/ 9 w 73"/>
                      <a:gd name="T13" fmla="*/ 22 h 31"/>
                      <a:gd name="T14" fmla="*/ 0 w 73"/>
                      <a:gd name="T15" fmla="*/ 7 h 31"/>
                      <a:gd name="T16" fmla="*/ 1 w 73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4"/>
                        </a:lnTo>
                        <a:lnTo>
                          <a:pt x="56" y="13"/>
                        </a:lnTo>
                        <a:lnTo>
                          <a:pt x="73" y="31"/>
                        </a:lnTo>
                        <a:lnTo>
                          <a:pt x="18" y="31"/>
                        </a:lnTo>
                        <a:lnTo>
                          <a:pt x="9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9" name="Freeform 172"/>
                  <p:cNvSpPr>
                    <a:spLocks/>
                  </p:cNvSpPr>
                  <p:nvPr/>
                </p:nvSpPr>
                <p:spPr bwMode="auto">
                  <a:xfrm>
                    <a:off x="890" y="3611"/>
                    <a:ext cx="41" cy="12"/>
                  </a:xfrm>
                  <a:custGeom>
                    <a:avLst/>
                    <a:gdLst>
                      <a:gd name="T0" fmla="*/ 0 w 83"/>
                      <a:gd name="T1" fmla="*/ 38 h 38"/>
                      <a:gd name="T2" fmla="*/ 1 w 83"/>
                      <a:gd name="T3" fmla="*/ 22 h 38"/>
                      <a:gd name="T4" fmla="*/ 8 w 83"/>
                      <a:gd name="T5" fmla="*/ 8 h 38"/>
                      <a:gd name="T6" fmla="*/ 12 w 83"/>
                      <a:gd name="T7" fmla="*/ 0 h 38"/>
                      <a:gd name="T8" fmla="*/ 68 w 83"/>
                      <a:gd name="T9" fmla="*/ 0 h 38"/>
                      <a:gd name="T10" fmla="*/ 83 w 83"/>
                      <a:gd name="T11" fmla="*/ 38 h 38"/>
                      <a:gd name="T12" fmla="*/ 0 w 83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8">
                        <a:moveTo>
                          <a:pt x="0" y="38"/>
                        </a:moveTo>
                        <a:lnTo>
                          <a:pt x="1" y="22"/>
                        </a:lnTo>
                        <a:lnTo>
                          <a:pt x="8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3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11" name="Group 173"/>
                <p:cNvGrpSpPr>
                  <a:grpSpLocks/>
                </p:cNvGrpSpPr>
                <p:nvPr/>
              </p:nvGrpSpPr>
              <p:grpSpPr bwMode="auto">
                <a:xfrm>
                  <a:off x="894" y="3612"/>
                  <a:ext cx="49" cy="23"/>
                  <a:chOff x="894" y="3612"/>
                  <a:chExt cx="49" cy="23"/>
                </a:xfrm>
              </p:grpSpPr>
              <p:sp>
                <p:nvSpPr>
                  <p:cNvPr id="424" name="Freeform 174"/>
                  <p:cNvSpPr>
                    <a:spLocks/>
                  </p:cNvSpPr>
                  <p:nvPr/>
                </p:nvSpPr>
                <p:spPr bwMode="auto">
                  <a:xfrm>
                    <a:off x="894" y="3612"/>
                    <a:ext cx="13" cy="23"/>
                  </a:xfrm>
                  <a:custGeom>
                    <a:avLst/>
                    <a:gdLst>
                      <a:gd name="T0" fmla="*/ 15 w 25"/>
                      <a:gd name="T1" fmla="*/ 69 h 69"/>
                      <a:gd name="T2" fmla="*/ 0 w 25"/>
                      <a:gd name="T3" fmla="*/ 28 h 69"/>
                      <a:gd name="T4" fmla="*/ 9 w 25"/>
                      <a:gd name="T5" fmla="*/ 0 h 69"/>
                      <a:gd name="T6" fmla="*/ 25 w 25"/>
                      <a:gd name="T7" fmla="*/ 32 h 69"/>
                      <a:gd name="T8" fmla="*/ 15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5" y="69"/>
                        </a:moveTo>
                        <a:lnTo>
                          <a:pt x="0" y="28"/>
                        </a:lnTo>
                        <a:lnTo>
                          <a:pt x="9" y="0"/>
                        </a:lnTo>
                        <a:lnTo>
                          <a:pt x="25" y="32"/>
                        </a:lnTo>
                        <a:lnTo>
                          <a:pt x="15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5" name="Freeform 175"/>
                  <p:cNvSpPr>
                    <a:spLocks/>
                  </p:cNvSpPr>
                  <p:nvPr/>
                </p:nvSpPr>
                <p:spPr bwMode="auto">
                  <a:xfrm>
                    <a:off x="899" y="3613"/>
                    <a:ext cx="37" cy="10"/>
                  </a:xfrm>
                  <a:custGeom>
                    <a:avLst/>
                    <a:gdLst>
                      <a:gd name="T0" fmla="*/ 2 w 75"/>
                      <a:gd name="T1" fmla="*/ 0 h 32"/>
                      <a:gd name="T2" fmla="*/ 50 w 75"/>
                      <a:gd name="T3" fmla="*/ 0 h 32"/>
                      <a:gd name="T4" fmla="*/ 52 w 75"/>
                      <a:gd name="T5" fmla="*/ 3 h 32"/>
                      <a:gd name="T6" fmla="*/ 57 w 75"/>
                      <a:gd name="T7" fmla="*/ 15 h 32"/>
                      <a:gd name="T8" fmla="*/ 75 w 75"/>
                      <a:gd name="T9" fmla="*/ 32 h 32"/>
                      <a:gd name="T10" fmla="*/ 19 w 75"/>
                      <a:gd name="T11" fmla="*/ 32 h 32"/>
                      <a:gd name="T12" fmla="*/ 10 w 75"/>
                      <a:gd name="T13" fmla="*/ 22 h 32"/>
                      <a:gd name="T14" fmla="*/ 0 w 75"/>
                      <a:gd name="T15" fmla="*/ 7 h 32"/>
                      <a:gd name="T16" fmla="*/ 2 w 75"/>
                      <a:gd name="T17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2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3"/>
                        </a:lnTo>
                        <a:lnTo>
                          <a:pt x="57" y="15"/>
                        </a:lnTo>
                        <a:lnTo>
                          <a:pt x="75" y="32"/>
                        </a:lnTo>
                        <a:lnTo>
                          <a:pt x="19" y="32"/>
                        </a:lnTo>
                        <a:lnTo>
                          <a:pt x="10" y="22"/>
                        </a:lnTo>
                        <a:lnTo>
                          <a:pt x="0" y="7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6" name="Freeform 176"/>
                  <p:cNvSpPr>
                    <a:spLocks/>
                  </p:cNvSpPr>
                  <p:nvPr/>
                </p:nvSpPr>
                <p:spPr bwMode="auto">
                  <a:xfrm>
                    <a:off x="902" y="3623"/>
                    <a:ext cx="41" cy="12"/>
                  </a:xfrm>
                  <a:custGeom>
                    <a:avLst/>
                    <a:gdLst>
                      <a:gd name="T0" fmla="*/ 0 w 81"/>
                      <a:gd name="T1" fmla="*/ 36 h 36"/>
                      <a:gd name="T2" fmla="*/ 1 w 81"/>
                      <a:gd name="T3" fmla="*/ 21 h 36"/>
                      <a:gd name="T4" fmla="*/ 5 w 81"/>
                      <a:gd name="T5" fmla="*/ 8 h 36"/>
                      <a:gd name="T6" fmla="*/ 12 w 81"/>
                      <a:gd name="T7" fmla="*/ 0 h 36"/>
                      <a:gd name="T8" fmla="*/ 68 w 81"/>
                      <a:gd name="T9" fmla="*/ 0 h 36"/>
                      <a:gd name="T10" fmla="*/ 81 w 81"/>
                      <a:gd name="T11" fmla="*/ 36 h 36"/>
                      <a:gd name="T12" fmla="*/ 0 w 81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36">
                        <a:moveTo>
                          <a:pt x="0" y="36"/>
                        </a:moveTo>
                        <a:lnTo>
                          <a:pt x="1" y="21"/>
                        </a:lnTo>
                        <a:lnTo>
                          <a:pt x="5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1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12" name="Group 177"/>
                <p:cNvGrpSpPr>
                  <a:grpSpLocks/>
                </p:cNvGrpSpPr>
                <p:nvPr/>
              </p:nvGrpSpPr>
              <p:grpSpPr bwMode="auto">
                <a:xfrm>
                  <a:off x="907" y="3625"/>
                  <a:ext cx="49" cy="23"/>
                  <a:chOff x="907" y="3625"/>
                  <a:chExt cx="49" cy="23"/>
                </a:xfrm>
              </p:grpSpPr>
              <p:sp>
                <p:nvSpPr>
                  <p:cNvPr id="421" name="Freeform 178"/>
                  <p:cNvSpPr>
                    <a:spLocks/>
                  </p:cNvSpPr>
                  <p:nvPr/>
                </p:nvSpPr>
                <p:spPr bwMode="auto">
                  <a:xfrm>
                    <a:off x="907" y="3625"/>
                    <a:ext cx="11" cy="23"/>
                  </a:xfrm>
                  <a:custGeom>
                    <a:avLst/>
                    <a:gdLst>
                      <a:gd name="T0" fmla="*/ 15 w 24"/>
                      <a:gd name="T1" fmla="*/ 68 h 68"/>
                      <a:gd name="T2" fmla="*/ 0 w 24"/>
                      <a:gd name="T3" fmla="*/ 27 h 68"/>
                      <a:gd name="T4" fmla="*/ 11 w 24"/>
                      <a:gd name="T5" fmla="*/ 0 h 68"/>
                      <a:gd name="T6" fmla="*/ 24 w 24"/>
                      <a:gd name="T7" fmla="*/ 30 h 68"/>
                      <a:gd name="T8" fmla="*/ 15 w 24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68">
                        <a:moveTo>
                          <a:pt x="15" y="68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4" y="30"/>
                        </a:lnTo>
                        <a:lnTo>
                          <a:pt x="15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2" name="Freeform 179"/>
                  <p:cNvSpPr>
                    <a:spLocks/>
                  </p:cNvSpPr>
                  <p:nvPr/>
                </p:nvSpPr>
                <p:spPr bwMode="auto">
                  <a:xfrm>
                    <a:off x="912" y="3626"/>
                    <a:ext cx="36" cy="9"/>
                  </a:xfrm>
                  <a:custGeom>
                    <a:avLst/>
                    <a:gdLst>
                      <a:gd name="T0" fmla="*/ 1 w 72"/>
                      <a:gd name="T1" fmla="*/ 0 h 29"/>
                      <a:gd name="T2" fmla="*/ 50 w 72"/>
                      <a:gd name="T3" fmla="*/ 0 h 29"/>
                      <a:gd name="T4" fmla="*/ 51 w 72"/>
                      <a:gd name="T5" fmla="*/ 2 h 29"/>
                      <a:gd name="T6" fmla="*/ 56 w 72"/>
                      <a:gd name="T7" fmla="*/ 11 h 29"/>
                      <a:gd name="T8" fmla="*/ 72 w 72"/>
                      <a:gd name="T9" fmla="*/ 29 h 29"/>
                      <a:gd name="T10" fmla="*/ 17 w 72"/>
                      <a:gd name="T11" fmla="*/ 29 h 29"/>
                      <a:gd name="T12" fmla="*/ 9 w 72"/>
                      <a:gd name="T13" fmla="*/ 20 h 29"/>
                      <a:gd name="T14" fmla="*/ 0 w 72"/>
                      <a:gd name="T15" fmla="*/ 6 h 29"/>
                      <a:gd name="T16" fmla="*/ 1 w 72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2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2"/>
                        </a:lnTo>
                        <a:lnTo>
                          <a:pt x="56" y="11"/>
                        </a:lnTo>
                        <a:lnTo>
                          <a:pt x="72" y="29"/>
                        </a:lnTo>
                        <a:lnTo>
                          <a:pt x="17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3" name="Freeform 180"/>
                  <p:cNvSpPr>
                    <a:spLocks/>
                  </p:cNvSpPr>
                  <p:nvPr/>
                </p:nvSpPr>
                <p:spPr bwMode="auto">
                  <a:xfrm>
                    <a:off x="914" y="3636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19 h 36"/>
                      <a:gd name="T4" fmla="*/ 7 w 83"/>
                      <a:gd name="T5" fmla="*/ 7 h 36"/>
                      <a:gd name="T6" fmla="*/ 10 w 83"/>
                      <a:gd name="T7" fmla="*/ 0 h 36"/>
                      <a:gd name="T8" fmla="*/ 67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7" y="7"/>
                        </a:lnTo>
                        <a:lnTo>
                          <a:pt x="10" y="0"/>
                        </a:lnTo>
                        <a:lnTo>
                          <a:pt x="67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13" name="Group 181"/>
                <p:cNvGrpSpPr>
                  <a:grpSpLocks/>
                </p:cNvGrpSpPr>
                <p:nvPr/>
              </p:nvGrpSpPr>
              <p:grpSpPr bwMode="auto">
                <a:xfrm>
                  <a:off x="919" y="3638"/>
                  <a:ext cx="49" cy="22"/>
                  <a:chOff x="919" y="3638"/>
                  <a:chExt cx="49" cy="22"/>
                </a:xfrm>
              </p:grpSpPr>
              <p:sp>
                <p:nvSpPr>
                  <p:cNvPr id="418" name="Freeform 182"/>
                  <p:cNvSpPr>
                    <a:spLocks/>
                  </p:cNvSpPr>
                  <p:nvPr/>
                </p:nvSpPr>
                <p:spPr bwMode="auto">
                  <a:xfrm>
                    <a:off x="919" y="3638"/>
                    <a:ext cx="13" cy="22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7 h 68"/>
                      <a:gd name="T4" fmla="*/ 11 w 25"/>
                      <a:gd name="T5" fmla="*/ 0 h 68"/>
                      <a:gd name="T6" fmla="*/ 25 w 25"/>
                      <a:gd name="T7" fmla="*/ 31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5" y="31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19" name="Freeform 183"/>
                  <p:cNvSpPr>
                    <a:spLocks/>
                  </p:cNvSpPr>
                  <p:nvPr/>
                </p:nvSpPr>
                <p:spPr bwMode="auto">
                  <a:xfrm>
                    <a:off x="924" y="3638"/>
                    <a:ext cx="37" cy="10"/>
                  </a:xfrm>
                  <a:custGeom>
                    <a:avLst/>
                    <a:gdLst>
                      <a:gd name="T0" fmla="*/ 1 w 73"/>
                      <a:gd name="T1" fmla="*/ 0 h 30"/>
                      <a:gd name="T2" fmla="*/ 48 w 73"/>
                      <a:gd name="T3" fmla="*/ 0 h 30"/>
                      <a:gd name="T4" fmla="*/ 52 w 73"/>
                      <a:gd name="T5" fmla="*/ 3 h 30"/>
                      <a:gd name="T6" fmla="*/ 56 w 73"/>
                      <a:gd name="T7" fmla="*/ 12 h 30"/>
                      <a:gd name="T8" fmla="*/ 73 w 73"/>
                      <a:gd name="T9" fmla="*/ 30 h 30"/>
                      <a:gd name="T10" fmla="*/ 18 w 73"/>
                      <a:gd name="T11" fmla="*/ 30 h 30"/>
                      <a:gd name="T12" fmla="*/ 9 w 73"/>
                      <a:gd name="T13" fmla="*/ 21 h 30"/>
                      <a:gd name="T14" fmla="*/ 0 w 73"/>
                      <a:gd name="T15" fmla="*/ 5 h 30"/>
                      <a:gd name="T16" fmla="*/ 1 w 73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0">
                        <a:moveTo>
                          <a:pt x="1" y="0"/>
                        </a:moveTo>
                        <a:lnTo>
                          <a:pt x="48" y="0"/>
                        </a:lnTo>
                        <a:lnTo>
                          <a:pt x="52" y="3"/>
                        </a:lnTo>
                        <a:lnTo>
                          <a:pt x="56" y="12"/>
                        </a:lnTo>
                        <a:lnTo>
                          <a:pt x="73" y="30"/>
                        </a:lnTo>
                        <a:lnTo>
                          <a:pt x="18" y="30"/>
                        </a:lnTo>
                        <a:lnTo>
                          <a:pt x="9" y="21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20" name="Freeform 184"/>
                  <p:cNvSpPr>
                    <a:spLocks/>
                  </p:cNvSpPr>
                  <p:nvPr/>
                </p:nvSpPr>
                <p:spPr bwMode="auto">
                  <a:xfrm>
                    <a:off x="928" y="3648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6 w 82"/>
                      <a:gd name="T5" fmla="*/ 8 h 36"/>
                      <a:gd name="T6" fmla="*/ 11 w 82"/>
                      <a:gd name="T7" fmla="*/ 0 h 36"/>
                      <a:gd name="T8" fmla="*/ 67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6" y="8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414" name="Group 185"/>
                <p:cNvGrpSpPr>
                  <a:grpSpLocks/>
                </p:cNvGrpSpPr>
                <p:nvPr/>
              </p:nvGrpSpPr>
              <p:grpSpPr bwMode="auto">
                <a:xfrm>
                  <a:off x="932" y="3651"/>
                  <a:ext cx="50" cy="22"/>
                  <a:chOff x="932" y="3651"/>
                  <a:chExt cx="50" cy="22"/>
                </a:xfrm>
              </p:grpSpPr>
              <p:sp>
                <p:nvSpPr>
                  <p:cNvPr id="415" name="Freeform 186"/>
                  <p:cNvSpPr>
                    <a:spLocks/>
                  </p:cNvSpPr>
                  <p:nvPr/>
                </p:nvSpPr>
                <p:spPr bwMode="auto">
                  <a:xfrm>
                    <a:off x="932" y="3651"/>
                    <a:ext cx="12" cy="22"/>
                  </a:xfrm>
                  <a:custGeom>
                    <a:avLst/>
                    <a:gdLst>
                      <a:gd name="T0" fmla="*/ 15 w 24"/>
                      <a:gd name="T1" fmla="*/ 67 h 67"/>
                      <a:gd name="T2" fmla="*/ 0 w 24"/>
                      <a:gd name="T3" fmla="*/ 26 h 67"/>
                      <a:gd name="T4" fmla="*/ 11 w 24"/>
                      <a:gd name="T5" fmla="*/ 0 h 67"/>
                      <a:gd name="T6" fmla="*/ 24 w 24"/>
                      <a:gd name="T7" fmla="*/ 30 h 67"/>
                      <a:gd name="T8" fmla="*/ 15 w 24"/>
                      <a:gd name="T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67">
                        <a:moveTo>
                          <a:pt x="15" y="67"/>
                        </a:moveTo>
                        <a:lnTo>
                          <a:pt x="0" y="26"/>
                        </a:lnTo>
                        <a:lnTo>
                          <a:pt x="11" y="0"/>
                        </a:lnTo>
                        <a:lnTo>
                          <a:pt x="24" y="30"/>
                        </a:lnTo>
                        <a:lnTo>
                          <a:pt x="15" y="67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16" name="Freeform 187"/>
                  <p:cNvSpPr>
                    <a:spLocks/>
                  </p:cNvSpPr>
                  <p:nvPr/>
                </p:nvSpPr>
                <p:spPr bwMode="auto">
                  <a:xfrm>
                    <a:off x="937" y="3651"/>
                    <a:ext cx="37" cy="10"/>
                  </a:xfrm>
                  <a:custGeom>
                    <a:avLst/>
                    <a:gdLst>
                      <a:gd name="T0" fmla="*/ 1 w 72"/>
                      <a:gd name="T1" fmla="*/ 0 h 29"/>
                      <a:gd name="T2" fmla="*/ 49 w 72"/>
                      <a:gd name="T3" fmla="*/ 0 h 29"/>
                      <a:gd name="T4" fmla="*/ 50 w 72"/>
                      <a:gd name="T5" fmla="*/ 2 h 29"/>
                      <a:gd name="T6" fmla="*/ 57 w 72"/>
                      <a:gd name="T7" fmla="*/ 11 h 29"/>
                      <a:gd name="T8" fmla="*/ 72 w 72"/>
                      <a:gd name="T9" fmla="*/ 29 h 29"/>
                      <a:gd name="T10" fmla="*/ 18 w 72"/>
                      <a:gd name="T11" fmla="*/ 29 h 29"/>
                      <a:gd name="T12" fmla="*/ 9 w 72"/>
                      <a:gd name="T13" fmla="*/ 20 h 29"/>
                      <a:gd name="T14" fmla="*/ 0 w 72"/>
                      <a:gd name="T15" fmla="*/ 5 h 29"/>
                      <a:gd name="T16" fmla="*/ 1 w 72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2" h="29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0" y="2"/>
                        </a:lnTo>
                        <a:lnTo>
                          <a:pt x="57" y="11"/>
                        </a:lnTo>
                        <a:lnTo>
                          <a:pt x="72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17" name="Freeform 188"/>
                  <p:cNvSpPr>
                    <a:spLocks/>
                  </p:cNvSpPr>
                  <p:nvPr/>
                </p:nvSpPr>
                <p:spPr bwMode="auto">
                  <a:xfrm>
                    <a:off x="940" y="3662"/>
                    <a:ext cx="42" cy="11"/>
                  </a:xfrm>
                  <a:custGeom>
                    <a:avLst/>
                    <a:gdLst>
                      <a:gd name="T0" fmla="*/ 0 w 83"/>
                      <a:gd name="T1" fmla="*/ 35 h 35"/>
                      <a:gd name="T2" fmla="*/ 3 w 83"/>
                      <a:gd name="T3" fmla="*/ 19 h 35"/>
                      <a:gd name="T4" fmla="*/ 7 w 83"/>
                      <a:gd name="T5" fmla="*/ 7 h 35"/>
                      <a:gd name="T6" fmla="*/ 11 w 83"/>
                      <a:gd name="T7" fmla="*/ 0 h 35"/>
                      <a:gd name="T8" fmla="*/ 67 w 83"/>
                      <a:gd name="T9" fmla="*/ 0 h 35"/>
                      <a:gd name="T10" fmla="*/ 83 w 83"/>
                      <a:gd name="T11" fmla="*/ 35 h 35"/>
                      <a:gd name="T12" fmla="*/ 0 w 83"/>
                      <a:gd name="T13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5">
                        <a:moveTo>
                          <a:pt x="0" y="35"/>
                        </a:moveTo>
                        <a:lnTo>
                          <a:pt x="3" y="19"/>
                        </a:lnTo>
                        <a:lnTo>
                          <a:pt x="7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3" y="3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18" name="Group 189"/>
              <p:cNvGrpSpPr>
                <a:grpSpLocks/>
              </p:cNvGrpSpPr>
              <p:nvPr/>
            </p:nvGrpSpPr>
            <p:grpSpPr bwMode="auto">
              <a:xfrm>
                <a:off x="944" y="3665"/>
                <a:ext cx="99" cy="74"/>
                <a:chOff x="944" y="3665"/>
                <a:chExt cx="99" cy="74"/>
              </a:xfrm>
            </p:grpSpPr>
            <p:grpSp>
              <p:nvGrpSpPr>
                <p:cNvPr id="390" name="Group 190"/>
                <p:cNvGrpSpPr>
                  <a:grpSpLocks/>
                </p:cNvGrpSpPr>
                <p:nvPr/>
              </p:nvGrpSpPr>
              <p:grpSpPr bwMode="auto">
                <a:xfrm>
                  <a:off x="944" y="3665"/>
                  <a:ext cx="49" cy="23"/>
                  <a:chOff x="944" y="3665"/>
                  <a:chExt cx="49" cy="23"/>
                </a:xfrm>
              </p:grpSpPr>
              <p:sp>
                <p:nvSpPr>
                  <p:cNvPr id="407" name="Freeform 191"/>
                  <p:cNvSpPr>
                    <a:spLocks/>
                  </p:cNvSpPr>
                  <p:nvPr/>
                </p:nvSpPr>
                <p:spPr bwMode="auto">
                  <a:xfrm>
                    <a:off x="944" y="3665"/>
                    <a:ext cx="13" cy="23"/>
                  </a:xfrm>
                  <a:custGeom>
                    <a:avLst/>
                    <a:gdLst>
                      <a:gd name="T0" fmla="*/ 16 w 25"/>
                      <a:gd name="T1" fmla="*/ 69 h 69"/>
                      <a:gd name="T2" fmla="*/ 0 w 25"/>
                      <a:gd name="T3" fmla="*/ 27 h 69"/>
                      <a:gd name="T4" fmla="*/ 9 w 25"/>
                      <a:gd name="T5" fmla="*/ 0 h 69"/>
                      <a:gd name="T6" fmla="*/ 25 w 25"/>
                      <a:gd name="T7" fmla="*/ 32 h 69"/>
                      <a:gd name="T8" fmla="*/ 16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6" y="69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2"/>
                        </a:lnTo>
                        <a:lnTo>
                          <a:pt x="16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8" name="Freeform 192"/>
                  <p:cNvSpPr>
                    <a:spLocks/>
                  </p:cNvSpPr>
                  <p:nvPr/>
                </p:nvSpPr>
                <p:spPr bwMode="auto">
                  <a:xfrm>
                    <a:off x="949" y="3666"/>
                    <a:ext cx="37" cy="10"/>
                  </a:xfrm>
                  <a:custGeom>
                    <a:avLst/>
                    <a:gdLst>
                      <a:gd name="T0" fmla="*/ 2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4 h 31"/>
                      <a:gd name="T6" fmla="*/ 57 w 75"/>
                      <a:gd name="T7" fmla="*/ 13 h 31"/>
                      <a:gd name="T8" fmla="*/ 75 w 75"/>
                      <a:gd name="T9" fmla="*/ 31 h 31"/>
                      <a:gd name="T10" fmla="*/ 19 w 75"/>
                      <a:gd name="T11" fmla="*/ 31 h 31"/>
                      <a:gd name="T12" fmla="*/ 11 w 75"/>
                      <a:gd name="T13" fmla="*/ 22 h 31"/>
                      <a:gd name="T14" fmla="*/ 0 w 75"/>
                      <a:gd name="T15" fmla="*/ 7 h 31"/>
                      <a:gd name="T16" fmla="*/ 2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4"/>
                        </a:lnTo>
                        <a:lnTo>
                          <a:pt x="57" y="13"/>
                        </a:lnTo>
                        <a:lnTo>
                          <a:pt x="75" y="31"/>
                        </a:lnTo>
                        <a:lnTo>
                          <a:pt x="19" y="31"/>
                        </a:lnTo>
                        <a:lnTo>
                          <a:pt x="11" y="22"/>
                        </a:lnTo>
                        <a:lnTo>
                          <a:pt x="0" y="7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9" name="Freeform 193"/>
                  <p:cNvSpPr>
                    <a:spLocks/>
                  </p:cNvSpPr>
                  <p:nvPr/>
                </p:nvSpPr>
                <p:spPr bwMode="auto">
                  <a:xfrm>
                    <a:off x="953" y="3676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20 h 36"/>
                      <a:gd name="T4" fmla="*/ 5 w 82"/>
                      <a:gd name="T5" fmla="*/ 7 h 36"/>
                      <a:gd name="T6" fmla="*/ 11 w 82"/>
                      <a:gd name="T7" fmla="*/ 0 h 36"/>
                      <a:gd name="T8" fmla="*/ 67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20"/>
                        </a:lnTo>
                        <a:lnTo>
                          <a:pt x="5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91" name="Group 194"/>
                <p:cNvGrpSpPr>
                  <a:grpSpLocks/>
                </p:cNvGrpSpPr>
                <p:nvPr/>
              </p:nvGrpSpPr>
              <p:grpSpPr bwMode="auto">
                <a:xfrm>
                  <a:off x="957" y="3678"/>
                  <a:ext cx="48" cy="23"/>
                  <a:chOff x="957" y="3678"/>
                  <a:chExt cx="48" cy="23"/>
                </a:xfrm>
              </p:grpSpPr>
              <p:sp>
                <p:nvSpPr>
                  <p:cNvPr id="404" name="Freeform 195"/>
                  <p:cNvSpPr>
                    <a:spLocks/>
                  </p:cNvSpPr>
                  <p:nvPr/>
                </p:nvSpPr>
                <p:spPr bwMode="auto">
                  <a:xfrm>
                    <a:off x="957" y="3678"/>
                    <a:ext cx="11" cy="23"/>
                  </a:xfrm>
                  <a:custGeom>
                    <a:avLst/>
                    <a:gdLst>
                      <a:gd name="T0" fmla="*/ 13 w 24"/>
                      <a:gd name="T1" fmla="*/ 70 h 70"/>
                      <a:gd name="T2" fmla="*/ 0 w 24"/>
                      <a:gd name="T3" fmla="*/ 27 h 70"/>
                      <a:gd name="T4" fmla="*/ 9 w 24"/>
                      <a:gd name="T5" fmla="*/ 0 h 70"/>
                      <a:gd name="T6" fmla="*/ 24 w 24"/>
                      <a:gd name="T7" fmla="*/ 31 h 70"/>
                      <a:gd name="T8" fmla="*/ 13 w 24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70">
                        <a:moveTo>
                          <a:pt x="13" y="70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4" y="31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5" name="Freeform 196"/>
                  <p:cNvSpPr>
                    <a:spLocks/>
                  </p:cNvSpPr>
                  <p:nvPr/>
                </p:nvSpPr>
                <p:spPr bwMode="auto">
                  <a:xfrm>
                    <a:off x="961" y="3678"/>
                    <a:ext cx="37" cy="10"/>
                  </a:xfrm>
                  <a:custGeom>
                    <a:avLst/>
                    <a:gdLst>
                      <a:gd name="T0" fmla="*/ 2 w 74"/>
                      <a:gd name="T1" fmla="*/ 0 h 30"/>
                      <a:gd name="T2" fmla="*/ 50 w 74"/>
                      <a:gd name="T3" fmla="*/ 0 h 30"/>
                      <a:gd name="T4" fmla="*/ 52 w 74"/>
                      <a:gd name="T5" fmla="*/ 3 h 30"/>
                      <a:gd name="T6" fmla="*/ 56 w 74"/>
                      <a:gd name="T7" fmla="*/ 12 h 30"/>
                      <a:gd name="T8" fmla="*/ 74 w 74"/>
                      <a:gd name="T9" fmla="*/ 30 h 30"/>
                      <a:gd name="T10" fmla="*/ 19 w 74"/>
                      <a:gd name="T11" fmla="*/ 30 h 30"/>
                      <a:gd name="T12" fmla="*/ 11 w 74"/>
                      <a:gd name="T13" fmla="*/ 20 h 30"/>
                      <a:gd name="T14" fmla="*/ 0 w 74"/>
                      <a:gd name="T15" fmla="*/ 6 h 30"/>
                      <a:gd name="T16" fmla="*/ 2 w 74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30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3"/>
                        </a:lnTo>
                        <a:lnTo>
                          <a:pt x="56" y="12"/>
                        </a:lnTo>
                        <a:lnTo>
                          <a:pt x="74" y="30"/>
                        </a:lnTo>
                        <a:lnTo>
                          <a:pt x="19" y="30"/>
                        </a:lnTo>
                        <a:lnTo>
                          <a:pt x="11" y="2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6" name="Freeform 197"/>
                  <p:cNvSpPr>
                    <a:spLocks/>
                  </p:cNvSpPr>
                  <p:nvPr/>
                </p:nvSpPr>
                <p:spPr bwMode="auto">
                  <a:xfrm>
                    <a:off x="964" y="3688"/>
                    <a:ext cx="41" cy="13"/>
                  </a:xfrm>
                  <a:custGeom>
                    <a:avLst/>
                    <a:gdLst>
                      <a:gd name="T0" fmla="*/ 0 w 82"/>
                      <a:gd name="T1" fmla="*/ 38 h 38"/>
                      <a:gd name="T2" fmla="*/ 2 w 82"/>
                      <a:gd name="T3" fmla="*/ 21 h 38"/>
                      <a:gd name="T4" fmla="*/ 7 w 82"/>
                      <a:gd name="T5" fmla="*/ 8 h 38"/>
                      <a:gd name="T6" fmla="*/ 11 w 82"/>
                      <a:gd name="T7" fmla="*/ 0 h 38"/>
                      <a:gd name="T8" fmla="*/ 68 w 82"/>
                      <a:gd name="T9" fmla="*/ 0 h 38"/>
                      <a:gd name="T10" fmla="*/ 82 w 82"/>
                      <a:gd name="T11" fmla="*/ 38 h 38"/>
                      <a:gd name="T12" fmla="*/ 0 w 82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8">
                        <a:moveTo>
                          <a:pt x="0" y="38"/>
                        </a:moveTo>
                        <a:lnTo>
                          <a:pt x="2" y="21"/>
                        </a:lnTo>
                        <a:lnTo>
                          <a:pt x="7" y="8"/>
                        </a:lnTo>
                        <a:lnTo>
                          <a:pt x="11" y="0"/>
                        </a:lnTo>
                        <a:lnTo>
                          <a:pt x="68" y="0"/>
                        </a:lnTo>
                        <a:lnTo>
                          <a:pt x="82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92" name="Group 198"/>
                <p:cNvGrpSpPr>
                  <a:grpSpLocks/>
                </p:cNvGrpSpPr>
                <p:nvPr/>
              </p:nvGrpSpPr>
              <p:grpSpPr bwMode="auto">
                <a:xfrm>
                  <a:off x="969" y="3690"/>
                  <a:ext cx="49" cy="23"/>
                  <a:chOff x="969" y="3690"/>
                  <a:chExt cx="49" cy="23"/>
                </a:xfrm>
              </p:grpSpPr>
              <p:sp>
                <p:nvSpPr>
                  <p:cNvPr id="401" name="Freeform 199"/>
                  <p:cNvSpPr>
                    <a:spLocks/>
                  </p:cNvSpPr>
                  <p:nvPr/>
                </p:nvSpPr>
                <p:spPr bwMode="auto">
                  <a:xfrm>
                    <a:off x="969" y="3690"/>
                    <a:ext cx="13" cy="23"/>
                  </a:xfrm>
                  <a:custGeom>
                    <a:avLst/>
                    <a:gdLst>
                      <a:gd name="T0" fmla="*/ 15 w 25"/>
                      <a:gd name="T1" fmla="*/ 70 h 70"/>
                      <a:gd name="T2" fmla="*/ 0 w 25"/>
                      <a:gd name="T3" fmla="*/ 29 h 70"/>
                      <a:gd name="T4" fmla="*/ 9 w 25"/>
                      <a:gd name="T5" fmla="*/ 0 h 70"/>
                      <a:gd name="T6" fmla="*/ 25 w 25"/>
                      <a:gd name="T7" fmla="*/ 33 h 70"/>
                      <a:gd name="T8" fmla="*/ 1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5" y="70"/>
                        </a:moveTo>
                        <a:lnTo>
                          <a:pt x="0" y="29"/>
                        </a:lnTo>
                        <a:lnTo>
                          <a:pt x="9" y="0"/>
                        </a:lnTo>
                        <a:lnTo>
                          <a:pt x="25" y="33"/>
                        </a:lnTo>
                        <a:lnTo>
                          <a:pt x="15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2" name="Freeform 200"/>
                  <p:cNvSpPr>
                    <a:spLocks/>
                  </p:cNvSpPr>
                  <p:nvPr/>
                </p:nvSpPr>
                <p:spPr bwMode="auto">
                  <a:xfrm>
                    <a:off x="974" y="3691"/>
                    <a:ext cx="37" cy="10"/>
                  </a:xfrm>
                  <a:custGeom>
                    <a:avLst/>
                    <a:gdLst>
                      <a:gd name="T0" fmla="*/ 2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2 h 31"/>
                      <a:gd name="T6" fmla="*/ 57 w 75"/>
                      <a:gd name="T7" fmla="*/ 11 h 31"/>
                      <a:gd name="T8" fmla="*/ 75 w 75"/>
                      <a:gd name="T9" fmla="*/ 31 h 31"/>
                      <a:gd name="T10" fmla="*/ 19 w 75"/>
                      <a:gd name="T11" fmla="*/ 31 h 31"/>
                      <a:gd name="T12" fmla="*/ 9 w 75"/>
                      <a:gd name="T13" fmla="*/ 22 h 31"/>
                      <a:gd name="T14" fmla="*/ 0 w 75"/>
                      <a:gd name="T15" fmla="*/ 6 h 31"/>
                      <a:gd name="T16" fmla="*/ 2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2"/>
                        </a:lnTo>
                        <a:lnTo>
                          <a:pt x="57" y="11"/>
                        </a:lnTo>
                        <a:lnTo>
                          <a:pt x="75" y="31"/>
                        </a:lnTo>
                        <a:lnTo>
                          <a:pt x="19" y="31"/>
                        </a:lnTo>
                        <a:lnTo>
                          <a:pt x="9" y="22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3" name="Freeform 201"/>
                  <p:cNvSpPr>
                    <a:spLocks/>
                  </p:cNvSpPr>
                  <p:nvPr/>
                </p:nvSpPr>
                <p:spPr bwMode="auto">
                  <a:xfrm>
                    <a:off x="977" y="3701"/>
                    <a:ext cx="41" cy="12"/>
                  </a:xfrm>
                  <a:custGeom>
                    <a:avLst/>
                    <a:gdLst>
                      <a:gd name="T0" fmla="*/ 0 w 81"/>
                      <a:gd name="T1" fmla="*/ 36 h 36"/>
                      <a:gd name="T2" fmla="*/ 1 w 81"/>
                      <a:gd name="T3" fmla="*/ 19 h 36"/>
                      <a:gd name="T4" fmla="*/ 6 w 81"/>
                      <a:gd name="T5" fmla="*/ 7 h 36"/>
                      <a:gd name="T6" fmla="*/ 12 w 81"/>
                      <a:gd name="T7" fmla="*/ 0 h 36"/>
                      <a:gd name="T8" fmla="*/ 68 w 81"/>
                      <a:gd name="T9" fmla="*/ 0 h 36"/>
                      <a:gd name="T10" fmla="*/ 81 w 81"/>
                      <a:gd name="T11" fmla="*/ 36 h 36"/>
                      <a:gd name="T12" fmla="*/ 0 w 81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6" y="7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1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93" name="Group 202"/>
                <p:cNvGrpSpPr>
                  <a:grpSpLocks/>
                </p:cNvGrpSpPr>
                <p:nvPr/>
              </p:nvGrpSpPr>
              <p:grpSpPr bwMode="auto">
                <a:xfrm>
                  <a:off x="982" y="3703"/>
                  <a:ext cx="49" cy="23"/>
                  <a:chOff x="982" y="3703"/>
                  <a:chExt cx="49" cy="23"/>
                </a:xfrm>
              </p:grpSpPr>
              <p:sp>
                <p:nvSpPr>
                  <p:cNvPr id="398" name="Freeform 203"/>
                  <p:cNvSpPr>
                    <a:spLocks/>
                  </p:cNvSpPr>
                  <p:nvPr/>
                </p:nvSpPr>
                <p:spPr bwMode="auto">
                  <a:xfrm>
                    <a:off x="982" y="3703"/>
                    <a:ext cx="13" cy="23"/>
                  </a:xfrm>
                  <a:custGeom>
                    <a:avLst/>
                    <a:gdLst>
                      <a:gd name="T0" fmla="*/ 14 w 25"/>
                      <a:gd name="T1" fmla="*/ 68 h 68"/>
                      <a:gd name="T2" fmla="*/ 0 w 25"/>
                      <a:gd name="T3" fmla="*/ 27 h 68"/>
                      <a:gd name="T4" fmla="*/ 10 w 25"/>
                      <a:gd name="T5" fmla="*/ 0 h 68"/>
                      <a:gd name="T6" fmla="*/ 25 w 25"/>
                      <a:gd name="T7" fmla="*/ 31 h 68"/>
                      <a:gd name="T8" fmla="*/ 14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4" y="68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5" y="31"/>
                        </a:lnTo>
                        <a:lnTo>
                          <a:pt x="14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9" name="Freeform 204"/>
                  <p:cNvSpPr>
                    <a:spLocks/>
                  </p:cNvSpPr>
                  <p:nvPr/>
                </p:nvSpPr>
                <p:spPr bwMode="auto">
                  <a:xfrm>
                    <a:off x="987" y="3703"/>
                    <a:ext cx="37" cy="10"/>
                  </a:xfrm>
                  <a:custGeom>
                    <a:avLst/>
                    <a:gdLst>
                      <a:gd name="T0" fmla="*/ 1 w 73"/>
                      <a:gd name="T1" fmla="*/ 0 h 30"/>
                      <a:gd name="T2" fmla="*/ 50 w 73"/>
                      <a:gd name="T3" fmla="*/ 0 h 30"/>
                      <a:gd name="T4" fmla="*/ 51 w 73"/>
                      <a:gd name="T5" fmla="*/ 3 h 30"/>
                      <a:gd name="T6" fmla="*/ 56 w 73"/>
                      <a:gd name="T7" fmla="*/ 12 h 30"/>
                      <a:gd name="T8" fmla="*/ 73 w 73"/>
                      <a:gd name="T9" fmla="*/ 30 h 30"/>
                      <a:gd name="T10" fmla="*/ 18 w 73"/>
                      <a:gd name="T11" fmla="*/ 30 h 30"/>
                      <a:gd name="T12" fmla="*/ 9 w 73"/>
                      <a:gd name="T13" fmla="*/ 21 h 30"/>
                      <a:gd name="T14" fmla="*/ 0 w 73"/>
                      <a:gd name="T15" fmla="*/ 7 h 30"/>
                      <a:gd name="T16" fmla="*/ 1 w 73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0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6" y="12"/>
                        </a:lnTo>
                        <a:lnTo>
                          <a:pt x="73" y="30"/>
                        </a:lnTo>
                        <a:lnTo>
                          <a:pt x="18" y="30"/>
                        </a:lnTo>
                        <a:lnTo>
                          <a:pt x="9" y="21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00" name="Freeform 205"/>
                  <p:cNvSpPr>
                    <a:spLocks/>
                  </p:cNvSpPr>
                  <p:nvPr/>
                </p:nvSpPr>
                <p:spPr bwMode="auto">
                  <a:xfrm>
                    <a:off x="989" y="3714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19 h 36"/>
                      <a:gd name="T4" fmla="*/ 6 w 83"/>
                      <a:gd name="T5" fmla="*/ 8 h 36"/>
                      <a:gd name="T6" fmla="*/ 13 w 83"/>
                      <a:gd name="T7" fmla="*/ 0 h 36"/>
                      <a:gd name="T8" fmla="*/ 68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6" y="8"/>
                        </a:lnTo>
                        <a:lnTo>
                          <a:pt x="13" y="0"/>
                        </a:lnTo>
                        <a:lnTo>
                          <a:pt x="68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94" name="Group 206"/>
                <p:cNvGrpSpPr>
                  <a:grpSpLocks/>
                </p:cNvGrpSpPr>
                <p:nvPr/>
              </p:nvGrpSpPr>
              <p:grpSpPr bwMode="auto">
                <a:xfrm>
                  <a:off x="995" y="3716"/>
                  <a:ext cx="48" cy="23"/>
                  <a:chOff x="995" y="3716"/>
                  <a:chExt cx="48" cy="23"/>
                </a:xfrm>
              </p:grpSpPr>
              <p:sp>
                <p:nvSpPr>
                  <p:cNvPr id="395" name="Freeform 207"/>
                  <p:cNvSpPr>
                    <a:spLocks/>
                  </p:cNvSpPr>
                  <p:nvPr/>
                </p:nvSpPr>
                <p:spPr bwMode="auto">
                  <a:xfrm>
                    <a:off x="995" y="3716"/>
                    <a:ext cx="11" cy="23"/>
                  </a:xfrm>
                  <a:custGeom>
                    <a:avLst/>
                    <a:gdLst>
                      <a:gd name="T0" fmla="*/ 15 w 24"/>
                      <a:gd name="T1" fmla="*/ 68 h 68"/>
                      <a:gd name="T2" fmla="*/ 0 w 24"/>
                      <a:gd name="T3" fmla="*/ 27 h 68"/>
                      <a:gd name="T4" fmla="*/ 10 w 24"/>
                      <a:gd name="T5" fmla="*/ 0 h 68"/>
                      <a:gd name="T6" fmla="*/ 24 w 24"/>
                      <a:gd name="T7" fmla="*/ 30 h 68"/>
                      <a:gd name="T8" fmla="*/ 15 w 24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68">
                        <a:moveTo>
                          <a:pt x="15" y="68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4" y="30"/>
                        </a:lnTo>
                        <a:lnTo>
                          <a:pt x="15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6" name="Freeform 208"/>
                  <p:cNvSpPr>
                    <a:spLocks/>
                  </p:cNvSpPr>
                  <p:nvPr/>
                </p:nvSpPr>
                <p:spPr bwMode="auto">
                  <a:xfrm>
                    <a:off x="999" y="3717"/>
                    <a:ext cx="38" cy="9"/>
                  </a:xfrm>
                  <a:custGeom>
                    <a:avLst/>
                    <a:gdLst>
                      <a:gd name="T0" fmla="*/ 1 w 74"/>
                      <a:gd name="T1" fmla="*/ 0 h 29"/>
                      <a:gd name="T2" fmla="*/ 49 w 74"/>
                      <a:gd name="T3" fmla="*/ 0 h 29"/>
                      <a:gd name="T4" fmla="*/ 52 w 74"/>
                      <a:gd name="T5" fmla="*/ 3 h 29"/>
                      <a:gd name="T6" fmla="*/ 56 w 74"/>
                      <a:gd name="T7" fmla="*/ 11 h 29"/>
                      <a:gd name="T8" fmla="*/ 74 w 74"/>
                      <a:gd name="T9" fmla="*/ 29 h 29"/>
                      <a:gd name="T10" fmla="*/ 18 w 74"/>
                      <a:gd name="T11" fmla="*/ 29 h 29"/>
                      <a:gd name="T12" fmla="*/ 9 w 74"/>
                      <a:gd name="T13" fmla="*/ 20 h 29"/>
                      <a:gd name="T14" fmla="*/ 0 w 74"/>
                      <a:gd name="T15" fmla="*/ 6 h 29"/>
                      <a:gd name="T16" fmla="*/ 1 w 74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29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2" y="3"/>
                        </a:lnTo>
                        <a:lnTo>
                          <a:pt x="56" y="11"/>
                        </a:lnTo>
                        <a:lnTo>
                          <a:pt x="74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97" name="Freeform 209"/>
                  <p:cNvSpPr>
                    <a:spLocks/>
                  </p:cNvSpPr>
                  <p:nvPr/>
                </p:nvSpPr>
                <p:spPr bwMode="auto">
                  <a:xfrm>
                    <a:off x="1003" y="3727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19 h 36"/>
                      <a:gd name="T4" fmla="*/ 5 w 82"/>
                      <a:gd name="T5" fmla="*/ 7 h 36"/>
                      <a:gd name="T6" fmla="*/ 11 w 82"/>
                      <a:gd name="T7" fmla="*/ 0 h 36"/>
                      <a:gd name="T8" fmla="*/ 68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5" y="7"/>
                        </a:lnTo>
                        <a:lnTo>
                          <a:pt x="11" y="0"/>
                        </a:lnTo>
                        <a:lnTo>
                          <a:pt x="68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19" name="Group 210"/>
              <p:cNvGrpSpPr>
                <a:grpSpLocks/>
              </p:cNvGrpSpPr>
              <p:nvPr/>
            </p:nvGrpSpPr>
            <p:grpSpPr bwMode="auto">
              <a:xfrm>
                <a:off x="1005" y="3727"/>
                <a:ext cx="49" cy="23"/>
                <a:chOff x="1005" y="3727"/>
                <a:chExt cx="49" cy="23"/>
              </a:xfrm>
            </p:grpSpPr>
            <p:sp>
              <p:nvSpPr>
                <p:cNvPr id="387" name="Freeform 211"/>
                <p:cNvSpPr>
                  <a:spLocks/>
                </p:cNvSpPr>
                <p:nvPr/>
              </p:nvSpPr>
              <p:spPr bwMode="auto">
                <a:xfrm>
                  <a:off x="1005" y="3727"/>
                  <a:ext cx="12" cy="23"/>
                </a:xfrm>
                <a:custGeom>
                  <a:avLst/>
                  <a:gdLst>
                    <a:gd name="T0" fmla="*/ 16 w 25"/>
                    <a:gd name="T1" fmla="*/ 69 h 69"/>
                    <a:gd name="T2" fmla="*/ 0 w 25"/>
                    <a:gd name="T3" fmla="*/ 27 h 69"/>
                    <a:gd name="T4" fmla="*/ 12 w 25"/>
                    <a:gd name="T5" fmla="*/ 0 h 69"/>
                    <a:gd name="T6" fmla="*/ 25 w 25"/>
                    <a:gd name="T7" fmla="*/ 32 h 69"/>
                    <a:gd name="T8" fmla="*/ 16 w 25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6" y="69"/>
                      </a:moveTo>
                      <a:lnTo>
                        <a:pt x="0" y="27"/>
                      </a:lnTo>
                      <a:lnTo>
                        <a:pt x="12" y="0"/>
                      </a:lnTo>
                      <a:lnTo>
                        <a:pt x="25" y="32"/>
                      </a:lnTo>
                      <a:lnTo>
                        <a:pt x="16" y="69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8" name="Freeform 212"/>
                <p:cNvSpPr>
                  <a:spLocks/>
                </p:cNvSpPr>
                <p:nvPr/>
              </p:nvSpPr>
              <p:spPr bwMode="auto">
                <a:xfrm>
                  <a:off x="1010" y="3728"/>
                  <a:ext cx="37" cy="10"/>
                </a:xfrm>
                <a:custGeom>
                  <a:avLst/>
                  <a:gdLst>
                    <a:gd name="T0" fmla="*/ 2 w 73"/>
                    <a:gd name="T1" fmla="*/ 0 h 31"/>
                    <a:gd name="T2" fmla="*/ 48 w 73"/>
                    <a:gd name="T3" fmla="*/ 0 h 31"/>
                    <a:gd name="T4" fmla="*/ 51 w 73"/>
                    <a:gd name="T5" fmla="*/ 4 h 31"/>
                    <a:gd name="T6" fmla="*/ 56 w 73"/>
                    <a:gd name="T7" fmla="*/ 13 h 31"/>
                    <a:gd name="T8" fmla="*/ 73 w 73"/>
                    <a:gd name="T9" fmla="*/ 31 h 31"/>
                    <a:gd name="T10" fmla="*/ 18 w 73"/>
                    <a:gd name="T11" fmla="*/ 31 h 31"/>
                    <a:gd name="T12" fmla="*/ 9 w 73"/>
                    <a:gd name="T13" fmla="*/ 22 h 31"/>
                    <a:gd name="T14" fmla="*/ 0 w 73"/>
                    <a:gd name="T15" fmla="*/ 7 h 31"/>
                    <a:gd name="T16" fmla="*/ 2 w 73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31">
                      <a:moveTo>
                        <a:pt x="2" y="0"/>
                      </a:moveTo>
                      <a:lnTo>
                        <a:pt x="48" y="0"/>
                      </a:lnTo>
                      <a:lnTo>
                        <a:pt x="51" y="4"/>
                      </a:lnTo>
                      <a:lnTo>
                        <a:pt x="56" y="13"/>
                      </a:lnTo>
                      <a:lnTo>
                        <a:pt x="73" y="31"/>
                      </a:lnTo>
                      <a:lnTo>
                        <a:pt x="18" y="31"/>
                      </a:lnTo>
                      <a:lnTo>
                        <a:pt x="9" y="22"/>
                      </a:lnTo>
                      <a:lnTo>
                        <a:pt x="0" y="7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9" name="Freeform 213"/>
                <p:cNvSpPr>
                  <a:spLocks/>
                </p:cNvSpPr>
                <p:nvPr/>
              </p:nvSpPr>
              <p:spPr bwMode="auto">
                <a:xfrm>
                  <a:off x="1013" y="3738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20 h 36"/>
                    <a:gd name="T4" fmla="*/ 7 w 83"/>
                    <a:gd name="T5" fmla="*/ 7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7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0" name="Group 214"/>
              <p:cNvGrpSpPr>
                <a:grpSpLocks/>
              </p:cNvGrpSpPr>
              <p:nvPr/>
            </p:nvGrpSpPr>
            <p:grpSpPr bwMode="auto">
              <a:xfrm>
                <a:off x="1018" y="3740"/>
                <a:ext cx="49" cy="22"/>
                <a:chOff x="1018" y="3740"/>
                <a:chExt cx="49" cy="22"/>
              </a:xfrm>
            </p:grpSpPr>
            <p:sp>
              <p:nvSpPr>
                <p:cNvPr id="384" name="Freeform 215"/>
                <p:cNvSpPr>
                  <a:spLocks/>
                </p:cNvSpPr>
                <p:nvPr/>
              </p:nvSpPr>
              <p:spPr bwMode="auto">
                <a:xfrm>
                  <a:off x="1018" y="3740"/>
                  <a:ext cx="12" cy="22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1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5" name="Freeform 216"/>
                <p:cNvSpPr>
                  <a:spLocks/>
                </p:cNvSpPr>
                <p:nvPr/>
              </p:nvSpPr>
              <p:spPr bwMode="auto">
                <a:xfrm>
                  <a:off x="1022" y="3740"/>
                  <a:ext cx="38" cy="10"/>
                </a:xfrm>
                <a:custGeom>
                  <a:avLst/>
                  <a:gdLst>
                    <a:gd name="T0" fmla="*/ 2 w 74"/>
                    <a:gd name="T1" fmla="*/ 0 h 31"/>
                    <a:gd name="T2" fmla="*/ 49 w 74"/>
                    <a:gd name="T3" fmla="*/ 0 h 31"/>
                    <a:gd name="T4" fmla="*/ 51 w 74"/>
                    <a:gd name="T5" fmla="*/ 4 h 31"/>
                    <a:gd name="T6" fmla="*/ 57 w 74"/>
                    <a:gd name="T7" fmla="*/ 13 h 31"/>
                    <a:gd name="T8" fmla="*/ 74 w 74"/>
                    <a:gd name="T9" fmla="*/ 31 h 31"/>
                    <a:gd name="T10" fmla="*/ 18 w 74"/>
                    <a:gd name="T11" fmla="*/ 31 h 31"/>
                    <a:gd name="T12" fmla="*/ 10 w 74"/>
                    <a:gd name="T13" fmla="*/ 22 h 31"/>
                    <a:gd name="T14" fmla="*/ 0 w 74"/>
                    <a:gd name="T15" fmla="*/ 7 h 31"/>
                    <a:gd name="T16" fmla="*/ 2 w 74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1">
                      <a:moveTo>
                        <a:pt x="2" y="0"/>
                      </a:moveTo>
                      <a:lnTo>
                        <a:pt x="49" y="0"/>
                      </a:lnTo>
                      <a:lnTo>
                        <a:pt x="51" y="4"/>
                      </a:lnTo>
                      <a:lnTo>
                        <a:pt x="57" y="13"/>
                      </a:lnTo>
                      <a:lnTo>
                        <a:pt x="74" y="31"/>
                      </a:lnTo>
                      <a:lnTo>
                        <a:pt x="18" y="31"/>
                      </a:lnTo>
                      <a:lnTo>
                        <a:pt x="10" y="22"/>
                      </a:lnTo>
                      <a:lnTo>
                        <a:pt x="0" y="7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6" name="Freeform 217"/>
                <p:cNvSpPr>
                  <a:spLocks/>
                </p:cNvSpPr>
                <p:nvPr/>
              </p:nvSpPr>
              <p:spPr bwMode="auto">
                <a:xfrm>
                  <a:off x="1026" y="3750"/>
                  <a:ext cx="41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21 h 36"/>
                    <a:gd name="T4" fmla="*/ 6 w 82"/>
                    <a:gd name="T5" fmla="*/ 8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21"/>
                      </a:lnTo>
                      <a:lnTo>
                        <a:pt x="6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1" name="Group 218"/>
              <p:cNvGrpSpPr>
                <a:grpSpLocks/>
              </p:cNvGrpSpPr>
              <p:nvPr/>
            </p:nvGrpSpPr>
            <p:grpSpPr bwMode="auto">
              <a:xfrm>
                <a:off x="1030" y="3753"/>
                <a:ext cx="49" cy="23"/>
                <a:chOff x="1030" y="3753"/>
                <a:chExt cx="49" cy="23"/>
              </a:xfrm>
            </p:grpSpPr>
            <p:sp>
              <p:nvSpPr>
                <p:cNvPr id="381" name="Freeform 219"/>
                <p:cNvSpPr>
                  <a:spLocks/>
                </p:cNvSpPr>
                <p:nvPr/>
              </p:nvSpPr>
              <p:spPr bwMode="auto">
                <a:xfrm>
                  <a:off x="1030" y="3753"/>
                  <a:ext cx="13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1 w 25"/>
                    <a:gd name="T5" fmla="*/ 0 h 68"/>
                    <a:gd name="T6" fmla="*/ 25 w 25"/>
                    <a:gd name="T7" fmla="*/ 32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2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2" name="Freeform 220"/>
                <p:cNvSpPr>
                  <a:spLocks/>
                </p:cNvSpPr>
                <p:nvPr/>
              </p:nvSpPr>
              <p:spPr bwMode="auto">
                <a:xfrm>
                  <a:off x="1035" y="3753"/>
                  <a:ext cx="37" cy="11"/>
                </a:xfrm>
                <a:custGeom>
                  <a:avLst/>
                  <a:gdLst>
                    <a:gd name="T0" fmla="*/ 2 w 74"/>
                    <a:gd name="T1" fmla="*/ 0 h 31"/>
                    <a:gd name="T2" fmla="*/ 51 w 74"/>
                    <a:gd name="T3" fmla="*/ 0 h 31"/>
                    <a:gd name="T4" fmla="*/ 52 w 74"/>
                    <a:gd name="T5" fmla="*/ 4 h 31"/>
                    <a:gd name="T6" fmla="*/ 56 w 74"/>
                    <a:gd name="T7" fmla="*/ 13 h 31"/>
                    <a:gd name="T8" fmla="*/ 74 w 74"/>
                    <a:gd name="T9" fmla="*/ 31 h 31"/>
                    <a:gd name="T10" fmla="*/ 18 w 74"/>
                    <a:gd name="T11" fmla="*/ 31 h 31"/>
                    <a:gd name="T12" fmla="*/ 10 w 74"/>
                    <a:gd name="T13" fmla="*/ 22 h 31"/>
                    <a:gd name="T14" fmla="*/ 0 w 74"/>
                    <a:gd name="T15" fmla="*/ 7 h 31"/>
                    <a:gd name="T16" fmla="*/ 2 w 74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1">
                      <a:moveTo>
                        <a:pt x="2" y="0"/>
                      </a:moveTo>
                      <a:lnTo>
                        <a:pt x="51" y="0"/>
                      </a:lnTo>
                      <a:lnTo>
                        <a:pt x="52" y="4"/>
                      </a:lnTo>
                      <a:lnTo>
                        <a:pt x="56" y="13"/>
                      </a:lnTo>
                      <a:lnTo>
                        <a:pt x="74" y="31"/>
                      </a:lnTo>
                      <a:lnTo>
                        <a:pt x="18" y="31"/>
                      </a:lnTo>
                      <a:lnTo>
                        <a:pt x="10" y="22"/>
                      </a:lnTo>
                      <a:lnTo>
                        <a:pt x="0" y="7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3" name="Freeform 221"/>
                <p:cNvSpPr>
                  <a:spLocks/>
                </p:cNvSpPr>
                <p:nvPr/>
              </p:nvSpPr>
              <p:spPr bwMode="auto">
                <a:xfrm>
                  <a:off x="1039" y="3764"/>
                  <a:ext cx="40" cy="12"/>
                </a:xfrm>
                <a:custGeom>
                  <a:avLst/>
                  <a:gdLst>
                    <a:gd name="T0" fmla="*/ 0 w 82"/>
                    <a:gd name="T1" fmla="*/ 35 h 35"/>
                    <a:gd name="T2" fmla="*/ 2 w 82"/>
                    <a:gd name="T3" fmla="*/ 19 h 35"/>
                    <a:gd name="T4" fmla="*/ 7 w 82"/>
                    <a:gd name="T5" fmla="*/ 7 h 35"/>
                    <a:gd name="T6" fmla="*/ 11 w 82"/>
                    <a:gd name="T7" fmla="*/ 0 h 35"/>
                    <a:gd name="T8" fmla="*/ 67 w 82"/>
                    <a:gd name="T9" fmla="*/ 0 h 35"/>
                    <a:gd name="T10" fmla="*/ 82 w 82"/>
                    <a:gd name="T11" fmla="*/ 35 h 35"/>
                    <a:gd name="T12" fmla="*/ 0 w 82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5">
                      <a:moveTo>
                        <a:pt x="0" y="35"/>
                      </a:moveTo>
                      <a:lnTo>
                        <a:pt x="2" y="19"/>
                      </a:lnTo>
                      <a:lnTo>
                        <a:pt x="7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22" name="Freeform 222"/>
              <p:cNvSpPr>
                <a:spLocks/>
              </p:cNvSpPr>
              <p:nvPr/>
            </p:nvSpPr>
            <p:spPr bwMode="auto">
              <a:xfrm>
                <a:off x="778" y="3535"/>
                <a:ext cx="12" cy="23"/>
              </a:xfrm>
              <a:custGeom>
                <a:avLst/>
                <a:gdLst>
                  <a:gd name="T0" fmla="*/ 13 w 24"/>
                  <a:gd name="T1" fmla="*/ 68 h 68"/>
                  <a:gd name="T2" fmla="*/ 0 w 24"/>
                  <a:gd name="T3" fmla="*/ 27 h 68"/>
                  <a:gd name="T4" fmla="*/ 9 w 24"/>
                  <a:gd name="T5" fmla="*/ 0 h 68"/>
                  <a:gd name="T6" fmla="*/ 24 w 24"/>
                  <a:gd name="T7" fmla="*/ 31 h 68"/>
                  <a:gd name="T8" fmla="*/ 13 w 24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8">
                    <a:moveTo>
                      <a:pt x="13" y="68"/>
                    </a:moveTo>
                    <a:lnTo>
                      <a:pt x="0" y="27"/>
                    </a:lnTo>
                    <a:lnTo>
                      <a:pt x="9" y="0"/>
                    </a:lnTo>
                    <a:lnTo>
                      <a:pt x="24" y="31"/>
                    </a:lnTo>
                    <a:lnTo>
                      <a:pt x="13" y="68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23" name="Freeform 223"/>
              <p:cNvSpPr>
                <a:spLocks/>
              </p:cNvSpPr>
              <p:nvPr/>
            </p:nvSpPr>
            <p:spPr bwMode="auto">
              <a:xfrm>
                <a:off x="783" y="3535"/>
                <a:ext cx="36" cy="11"/>
              </a:xfrm>
              <a:custGeom>
                <a:avLst/>
                <a:gdLst>
                  <a:gd name="T0" fmla="*/ 1 w 72"/>
                  <a:gd name="T1" fmla="*/ 0 h 31"/>
                  <a:gd name="T2" fmla="*/ 50 w 72"/>
                  <a:gd name="T3" fmla="*/ 0 h 31"/>
                  <a:gd name="T4" fmla="*/ 51 w 72"/>
                  <a:gd name="T5" fmla="*/ 4 h 31"/>
                  <a:gd name="T6" fmla="*/ 57 w 72"/>
                  <a:gd name="T7" fmla="*/ 13 h 31"/>
                  <a:gd name="T8" fmla="*/ 72 w 72"/>
                  <a:gd name="T9" fmla="*/ 31 h 31"/>
                  <a:gd name="T10" fmla="*/ 18 w 72"/>
                  <a:gd name="T11" fmla="*/ 31 h 31"/>
                  <a:gd name="T12" fmla="*/ 9 w 72"/>
                  <a:gd name="T13" fmla="*/ 22 h 31"/>
                  <a:gd name="T14" fmla="*/ 0 w 72"/>
                  <a:gd name="T15" fmla="*/ 7 h 31"/>
                  <a:gd name="T16" fmla="*/ 1 w 72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31">
                    <a:moveTo>
                      <a:pt x="1" y="0"/>
                    </a:moveTo>
                    <a:lnTo>
                      <a:pt x="50" y="0"/>
                    </a:lnTo>
                    <a:lnTo>
                      <a:pt x="51" y="4"/>
                    </a:lnTo>
                    <a:lnTo>
                      <a:pt x="57" y="13"/>
                    </a:lnTo>
                    <a:lnTo>
                      <a:pt x="72" y="31"/>
                    </a:lnTo>
                    <a:lnTo>
                      <a:pt x="18" y="31"/>
                    </a:lnTo>
                    <a:lnTo>
                      <a:pt x="9" y="22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24" name="Freeform 224"/>
              <p:cNvSpPr>
                <a:spLocks/>
              </p:cNvSpPr>
              <p:nvPr/>
            </p:nvSpPr>
            <p:spPr bwMode="auto">
              <a:xfrm>
                <a:off x="786" y="3546"/>
                <a:ext cx="41" cy="12"/>
              </a:xfrm>
              <a:custGeom>
                <a:avLst/>
                <a:gdLst>
                  <a:gd name="T0" fmla="*/ 0 w 83"/>
                  <a:gd name="T1" fmla="*/ 36 h 36"/>
                  <a:gd name="T2" fmla="*/ 3 w 83"/>
                  <a:gd name="T3" fmla="*/ 21 h 36"/>
                  <a:gd name="T4" fmla="*/ 7 w 83"/>
                  <a:gd name="T5" fmla="*/ 8 h 36"/>
                  <a:gd name="T6" fmla="*/ 12 w 83"/>
                  <a:gd name="T7" fmla="*/ 0 h 36"/>
                  <a:gd name="T8" fmla="*/ 67 w 83"/>
                  <a:gd name="T9" fmla="*/ 0 h 36"/>
                  <a:gd name="T10" fmla="*/ 83 w 83"/>
                  <a:gd name="T11" fmla="*/ 36 h 36"/>
                  <a:gd name="T12" fmla="*/ 0 w 83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36">
                    <a:moveTo>
                      <a:pt x="0" y="36"/>
                    </a:moveTo>
                    <a:lnTo>
                      <a:pt x="3" y="21"/>
                    </a:lnTo>
                    <a:lnTo>
                      <a:pt x="7" y="8"/>
                    </a:lnTo>
                    <a:lnTo>
                      <a:pt x="12" y="0"/>
                    </a:lnTo>
                    <a:lnTo>
                      <a:pt x="67" y="0"/>
                    </a:lnTo>
                    <a:lnTo>
                      <a:pt x="83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grpSp>
            <p:nvGrpSpPr>
              <p:cNvPr id="125" name="Group 225"/>
              <p:cNvGrpSpPr>
                <a:grpSpLocks/>
              </p:cNvGrpSpPr>
              <p:nvPr/>
            </p:nvGrpSpPr>
            <p:grpSpPr bwMode="auto">
              <a:xfrm>
                <a:off x="790" y="3547"/>
                <a:ext cx="49" cy="23"/>
                <a:chOff x="790" y="3547"/>
                <a:chExt cx="49" cy="23"/>
              </a:xfrm>
            </p:grpSpPr>
            <p:sp>
              <p:nvSpPr>
                <p:cNvPr id="378" name="Freeform 226"/>
                <p:cNvSpPr>
                  <a:spLocks/>
                </p:cNvSpPr>
                <p:nvPr/>
              </p:nvSpPr>
              <p:spPr bwMode="auto">
                <a:xfrm>
                  <a:off x="790" y="3547"/>
                  <a:ext cx="12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1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9" name="Freeform 227"/>
                <p:cNvSpPr>
                  <a:spLocks/>
                </p:cNvSpPr>
                <p:nvPr/>
              </p:nvSpPr>
              <p:spPr bwMode="auto">
                <a:xfrm>
                  <a:off x="795" y="3548"/>
                  <a:ext cx="37" cy="10"/>
                </a:xfrm>
                <a:custGeom>
                  <a:avLst/>
                  <a:gdLst>
                    <a:gd name="T0" fmla="*/ 1 w 73"/>
                    <a:gd name="T1" fmla="*/ 0 h 29"/>
                    <a:gd name="T2" fmla="*/ 48 w 73"/>
                    <a:gd name="T3" fmla="*/ 0 h 29"/>
                    <a:gd name="T4" fmla="*/ 50 w 73"/>
                    <a:gd name="T5" fmla="*/ 2 h 29"/>
                    <a:gd name="T6" fmla="*/ 56 w 73"/>
                    <a:gd name="T7" fmla="*/ 11 h 29"/>
                    <a:gd name="T8" fmla="*/ 73 w 73"/>
                    <a:gd name="T9" fmla="*/ 29 h 29"/>
                    <a:gd name="T10" fmla="*/ 18 w 73"/>
                    <a:gd name="T11" fmla="*/ 29 h 29"/>
                    <a:gd name="T12" fmla="*/ 9 w 73"/>
                    <a:gd name="T13" fmla="*/ 20 h 29"/>
                    <a:gd name="T14" fmla="*/ 0 w 73"/>
                    <a:gd name="T15" fmla="*/ 6 h 29"/>
                    <a:gd name="T16" fmla="*/ 1 w 73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29">
                      <a:moveTo>
                        <a:pt x="1" y="0"/>
                      </a:moveTo>
                      <a:lnTo>
                        <a:pt x="48" y="0"/>
                      </a:lnTo>
                      <a:lnTo>
                        <a:pt x="50" y="2"/>
                      </a:lnTo>
                      <a:lnTo>
                        <a:pt x="56" y="11"/>
                      </a:lnTo>
                      <a:lnTo>
                        <a:pt x="73" y="29"/>
                      </a:lnTo>
                      <a:lnTo>
                        <a:pt x="18" y="29"/>
                      </a:lnTo>
                      <a:lnTo>
                        <a:pt x="9" y="20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80" name="Freeform 228"/>
                <p:cNvSpPr>
                  <a:spLocks/>
                </p:cNvSpPr>
                <p:nvPr/>
              </p:nvSpPr>
              <p:spPr bwMode="auto">
                <a:xfrm>
                  <a:off x="798" y="3558"/>
                  <a:ext cx="41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20 h 36"/>
                    <a:gd name="T4" fmla="*/ 7 w 82"/>
                    <a:gd name="T5" fmla="*/ 8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20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6" name="Group 229"/>
              <p:cNvGrpSpPr>
                <a:grpSpLocks/>
              </p:cNvGrpSpPr>
              <p:nvPr/>
            </p:nvGrpSpPr>
            <p:grpSpPr bwMode="auto">
              <a:xfrm>
                <a:off x="803" y="3560"/>
                <a:ext cx="49" cy="22"/>
                <a:chOff x="803" y="3560"/>
                <a:chExt cx="49" cy="22"/>
              </a:xfrm>
            </p:grpSpPr>
            <p:sp>
              <p:nvSpPr>
                <p:cNvPr id="375" name="Freeform 230"/>
                <p:cNvSpPr>
                  <a:spLocks/>
                </p:cNvSpPr>
                <p:nvPr/>
              </p:nvSpPr>
              <p:spPr bwMode="auto">
                <a:xfrm>
                  <a:off x="803" y="3560"/>
                  <a:ext cx="12" cy="22"/>
                </a:xfrm>
                <a:custGeom>
                  <a:avLst/>
                  <a:gdLst>
                    <a:gd name="T0" fmla="*/ 14 w 24"/>
                    <a:gd name="T1" fmla="*/ 68 h 68"/>
                    <a:gd name="T2" fmla="*/ 0 w 24"/>
                    <a:gd name="T3" fmla="*/ 27 h 68"/>
                    <a:gd name="T4" fmla="*/ 10 w 24"/>
                    <a:gd name="T5" fmla="*/ 0 h 68"/>
                    <a:gd name="T6" fmla="*/ 24 w 24"/>
                    <a:gd name="T7" fmla="*/ 31 h 68"/>
                    <a:gd name="T8" fmla="*/ 14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4" y="68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4" y="31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6" name="Freeform 231"/>
                <p:cNvSpPr>
                  <a:spLocks/>
                </p:cNvSpPr>
                <p:nvPr/>
              </p:nvSpPr>
              <p:spPr bwMode="auto">
                <a:xfrm>
                  <a:off x="808" y="3560"/>
                  <a:ext cx="36" cy="10"/>
                </a:xfrm>
                <a:custGeom>
                  <a:avLst/>
                  <a:gdLst>
                    <a:gd name="T0" fmla="*/ 1 w 72"/>
                    <a:gd name="T1" fmla="*/ 0 h 29"/>
                    <a:gd name="T2" fmla="*/ 49 w 72"/>
                    <a:gd name="T3" fmla="*/ 0 h 29"/>
                    <a:gd name="T4" fmla="*/ 50 w 72"/>
                    <a:gd name="T5" fmla="*/ 2 h 29"/>
                    <a:gd name="T6" fmla="*/ 57 w 72"/>
                    <a:gd name="T7" fmla="*/ 11 h 29"/>
                    <a:gd name="T8" fmla="*/ 72 w 72"/>
                    <a:gd name="T9" fmla="*/ 29 h 29"/>
                    <a:gd name="T10" fmla="*/ 18 w 72"/>
                    <a:gd name="T11" fmla="*/ 29 h 29"/>
                    <a:gd name="T12" fmla="*/ 9 w 72"/>
                    <a:gd name="T13" fmla="*/ 20 h 29"/>
                    <a:gd name="T14" fmla="*/ 0 w 72"/>
                    <a:gd name="T15" fmla="*/ 5 h 29"/>
                    <a:gd name="T16" fmla="*/ 1 w 72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9">
                      <a:moveTo>
                        <a:pt x="1" y="0"/>
                      </a:moveTo>
                      <a:lnTo>
                        <a:pt x="49" y="0"/>
                      </a:lnTo>
                      <a:lnTo>
                        <a:pt x="50" y="2"/>
                      </a:lnTo>
                      <a:lnTo>
                        <a:pt x="57" y="11"/>
                      </a:lnTo>
                      <a:lnTo>
                        <a:pt x="72" y="29"/>
                      </a:lnTo>
                      <a:lnTo>
                        <a:pt x="18" y="29"/>
                      </a:lnTo>
                      <a:lnTo>
                        <a:pt x="9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7" name="Freeform 232"/>
                <p:cNvSpPr>
                  <a:spLocks/>
                </p:cNvSpPr>
                <p:nvPr/>
              </p:nvSpPr>
              <p:spPr bwMode="auto">
                <a:xfrm>
                  <a:off x="811" y="3571"/>
                  <a:ext cx="41" cy="11"/>
                </a:xfrm>
                <a:custGeom>
                  <a:avLst/>
                  <a:gdLst>
                    <a:gd name="T0" fmla="*/ 0 w 83"/>
                    <a:gd name="T1" fmla="*/ 35 h 35"/>
                    <a:gd name="T2" fmla="*/ 3 w 83"/>
                    <a:gd name="T3" fmla="*/ 19 h 35"/>
                    <a:gd name="T4" fmla="*/ 7 w 83"/>
                    <a:gd name="T5" fmla="*/ 7 h 35"/>
                    <a:gd name="T6" fmla="*/ 12 w 83"/>
                    <a:gd name="T7" fmla="*/ 0 h 35"/>
                    <a:gd name="T8" fmla="*/ 67 w 83"/>
                    <a:gd name="T9" fmla="*/ 0 h 35"/>
                    <a:gd name="T10" fmla="*/ 83 w 83"/>
                    <a:gd name="T11" fmla="*/ 35 h 35"/>
                    <a:gd name="T12" fmla="*/ 0 w 83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5">
                      <a:moveTo>
                        <a:pt x="0" y="35"/>
                      </a:moveTo>
                      <a:lnTo>
                        <a:pt x="3" y="19"/>
                      </a:lnTo>
                      <a:lnTo>
                        <a:pt x="7" y="7"/>
                      </a:lnTo>
                      <a:lnTo>
                        <a:pt x="12" y="0"/>
                      </a:lnTo>
                      <a:lnTo>
                        <a:pt x="67" y="0"/>
                      </a:lnTo>
                      <a:lnTo>
                        <a:pt x="83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7" name="Group 233"/>
              <p:cNvGrpSpPr>
                <a:grpSpLocks/>
              </p:cNvGrpSpPr>
              <p:nvPr/>
            </p:nvGrpSpPr>
            <p:grpSpPr bwMode="auto">
              <a:xfrm>
                <a:off x="815" y="3572"/>
                <a:ext cx="50" cy="23"/>
                <a:chOff x="815" y="3572"/>
                <a:chExt cx="50" cy="23"/>
              </a:xfrm>
            </p:grpSpPr>
            <p:sp>
              <p:nvSpPr>
                <p:cNvPr id="372" name="Freeform 234"/>
                <p:cNvSpPr>
                  <a:spLocks/>
                </p:cNvSpPr>
                <p:nvPr/>
              </p:nvSpPr>
              <p:spPr bwMode="auto">
                <a:xfrm>
                  <a:off x="815" y="3572"/>
                  <a:ext cx="13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5 h 68"/>
                    <a:gd name="T4" fmla="*/ 10 w 25"/>
                    <a:gd name="T5" fmla="*/ 0 h 68"/>
                    <a:gd name="T6" fmla="*/ 25 w 25"/>
                    <a:gd name="T7" fmla="*/ 30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5"/>
                      </a:lnTo>
                      <a:lnTo>
                        <a:pt x="10" y="0"/>
                      </a:lnTo>
                      <a:lnTo>
                        <a:pt x="25" y="30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3" name="Freeform 235"/>
                <p:cNvSpPr>
                  <a:spLocks/>
                </p:cNvSpPr>
                <p:nvPr/>
              </p:nvSpPr>
              <p:spPr bwMode="auto">
                <a:xfrm>
                  <a:off x="820" y="3573"/>
                  <a:ext cx="37" cy="9"/>
                </a:xfrm>
                <a:custGeom>
                  <a:avLst/>
                  <a:gdLst>
                    <a:gd name="T0" fmla="*/ 1 w 75"/>
                    <a:gd name="T1" fmla="*/ 0 h 29"/>
                    <a:gd name="T2" fmla="*/ 50 w 75"/>
                    <a:gd name="T3" fmla="*/ 0 h 29"/>
                    <a:gd name="T4" fmla="*/ 52 w 75"/>
                    <a:gd name="T5" fmla="*/ 2 h 29"/>
                    <a:gd name="T6" fmla="*/ 56 w 75"/>
                    <a:gd name="T7" fmla="*/ 11 h 29"/>
                    <a:gd name="T8" fmla="*/ 75 w 75"/>
                    <a:gd name="T9" fmla="*/ 29 h 29"/>
                    <a:gd name="T10" fmla="*/ 18 w 75"/>
                    <a:gd name="T11" fmla="*/ 29 h 29"/>
                    <a:gd name="T12" fmla="*/ 10 w 75"/>
                    <a:gd name="T13" fmla="*/ 20 h 29"/>
                    <a:gd name="T14" fmla="*/ 0 w 75"/>
                    <a:gd name="T15" fmla="*/ 5 h 29"/>
                    <a:gd name="T16" fmla="*/ 1 w 7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2" y="2"/>
                      </a:lnTo>
                      <a:lnTo>
                        <a:pt x="56" y="11"/>
                      </a:lnTo>
                      <a:lnTo>
                        <a:pt x="75" y="29"/>
                      </a:lnTo>
                      <a:lnTo>
                        <a:pt x="18" y="29"/>
                      </a:lnTo>
                      <a:lnTo>
                        <a:pt x="10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4" name="Freeform 236"/>
                <p:cNvSpPr>
                  <a:spLocks/>
                </p:cNvSpPr>
                <p:nvPr/>
              </p:nvSpPr>
              <p:spPr bwMode="auto">
                <a:xfrm>
                  <a:off x="824" y="3583"/>
                  <a:ext cx="41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1 w 82"/>
                    <a:gd name="T3" fmla="*/ 19 h 36"/>
                    <a:gd name="T4" fmla="*/ 6 w 82"/>
                    <a:gd name="T5" fmla="*/ 7 h 36"/>
                    <a:gd name="T6" fmla="*/ 10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6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8" name="Group 237"/>
              <p:cNvGrpSpPr>
                <a:grpSpLocks/>
              </p:cNvGrpSpPr>
              <p:nvPr/>
            </p:nvGrpSpPr>
            <p:grpSpPr bwMode="auto">
              <a:xfrm>
                <a:off x="828" y="3585"/>
                <a:ext cx="49" cy="23"/>
                <a:chOff x="828" y="3585"/>
                <a:chExt cx="49" cy="23"/>
              </a:xfrm>
            </p:grpSpPr>
            <p:sp>
              <p:nvSpPr>
                <p:cNvPr id="369" name="Freeform 238"/>
                <p:cNvSpPr>
                  <a:spLocks/>
                </p:cNvSpPr>
                <p:nvPr/>
              </p:nvSpPr>
              <p:spPr bwMode="auto">
                <a:xfrm>
                  <a:off x="828" y="3585"/>
                  <a:ext cx="13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6 h 68"/>
                    <a:gd name="T4" fmla="*/ 9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6"/>
                      </a:lnTo>
                      <a:lnTo>
                        <a:pt x="9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0" name="Freeform 239"/>
                <p:cNvSpPr>
                  <a:spLocks/>
                </p:cNvSpPr>
                <p:nvPr/>
              </p:nvSpPr>
              <p:spPr bwMode="auto">
                <a:xfrm>
                  <a:off x="833" y="3586"/>
                  <a:ext cx="37" cy="10"/>
                </a:xfrm>
                <a:custGeom>
                  <a:avLst/>
                  <a:gdLst>
                    <a:gd name="T0" fmla="*/ 1 w 75"/>
                    <a:gd name="T1" fmla="*/ 0 h 29"/>
                    <a:gd name="T2" fmla="*/ 50 w 75"/>
                    <a:gd name="T3" fmla="*/ 0 h 29"/>
                    <a:gd name="T4" fmla="*/ 51 w 75"/>
                    <a:gd name="T5" fmla="*/ 2 h 29"/>
                    <a:gd name="T6" fmla="*/ 57 w 75"/>
                    <a:gd name="T7" fmla="*/ 11 h 29"/>
                    <a:gd name="T8" fmla="*/ 75 w 75"/>
                    <a:gd name="T9" fmla="*/ 29 h 29"/>
                    <a:gd name="T10" fmla="*/ 18 w 75"/>
                    <a:gd name="T11" fmla="*/ 29 h 29"/>
                    <a:gd name="T12" fmla="*/ 11 w 75"/>
                    <a:gd name="T13" fmla="*/ 20 h 29"/>
                    <a:gd name="T14" fmla="*/ 0 w 75"/>
                    <a:gd name="T15" fmla="*/ 5 h 29"/>
                    <a:gd name="T16" fmla="*/ 1 w 7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2"/>
                      </a:lnTo>
                      <a:lnTo>
                        <a:pt x="57" y="11"/>
                      </a:lnTo>
                      <a:lnTo>
                        <a:pt x="75" y="29"/>
                      </a:lnTo>
                      <a:lnTo>
                        <a:pt x="18" y="29"/>
                      </a:lnTo>
                      <a:lnTo>
                        <a:pt x="11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Freeform 240"/>
                <p:cNvSpPr>
                  <a:spLocks/>
                </p:cNvSpPr>
                <p:nvPr/>
              </p:nvSpPr>
              <p:spPr bwMode="auto">
                <a:xfrm>
                  <a:off x="837" y="3596"/>
                  <a:ext cx="40" cy="12"/>
                </a:xfrm>
                <a:custGeom>
                  <a:avLst/>
                  <a:gdLst>
                    <a:gd name="T0" fmla="*/ 0 w 80"/>
                    <a:gd name="T1" fmla="*/ 36 h 36"/>
                    <a:gd name="T2" fmla="*/ 1 w 80"/>
                    <a:gd name="T3" fmla="*/ 20 h 36"/>
                    <a:gd name="T4" fmla="*/ 5 w 80"/>
                    <a:gd name="T5" fmla="*/ 8 h 36"/>
                    <a:gd name="T6" fmla="*/ 10 w 80"/>
                    <a:gd name="T7" fmla="*/ 0 h 36"/>
                    <a:gd name="T8" fmla="*/ 67 w 80"/>
                    <a:gd name="T9" fmla="*/ 0 h 36"/>
                    <a:gd name="T10" fmla="*/ 80 w 80"/>
                    <a:gd name="T11" fmla="*/ 36 h 36"/>
                    <a:gd name="T12" fmla="*/ 0 w 80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5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29" name="Group 241"/>
              <p:cNvGrpSpPr>
                <a:grpSpLocks/>
              </p:cNvGrpSpPr>
              <p:nvPr/>
            </p:nvGrpSpPr>
            <p:grpSpPr bwMode="auto">
              <a:xfrm>
                <a:off x="840" y="3600"/>
                <a:ext cx="100" cy="73"/>
                <a:chOff x="840" y="3600"/>
                <a:chExt cx="100" cy="73"/>
              </a:xfrm>
            </p:grpSpPr>
            <p:grpSp>
              <p:nvGrpSpPr>
                <p:cNvPr id="349" name="Group 242"/>
                <p:cNvGrpSpPr>
                  <a:grpSpLocks/>
                </p:cNvGrpSpPr>
                <p:nvPr/>
              </p:nvGrpSpPr>
              <p:grpSpPr bwMode="auto">
                <a:xfrm>
                  <a:off x="840" y="3600"/>
                  <a:ext cx="49" cy="23"/>
                  <a:chOff x="840" y="3600"/>
                  <a:chExt cx="49" cy="23"/>
                </a:xfrm>
              </p:grpSpPr>
              <p:sp>
                <p:nvSpPr>
                  <p:cNvPr id="366" name="Freeform 243"/>
                  <p:cNvSpPr>
                    <a:spLocks/>
                  </p:cNvSpPr>
                  <p:nvPr/>
                </p:nvSpPr>
                <p:spPr bwMode="auto">
                  <a:xfrm>
                    <a:off x="840" y="3600"/>
                    <a:ext cx="13" cy="23"/>
                  </a:xfrm>
                  <a:custGeom>
                    <a:avLst/>
                    <a:gdLst>
                      <a:gd name="T0" fmla="*/ 15 w 25"/>
                      <a:gd name="T1" fmla="*/ 70 h 70"/>
                      <a:gd name="T2" fmla="*/ 0 w 25"/>
                      <a:gd name="T3" fmla="*/ 27 h 70"/>
                      <a:gd name="T4" fmla="*/ 10 w 25"/>
                      <a:gd name="T5" fmla="*/ 0 h 70"/>
                      <a:gd name="T6" fmla="*/ 25 w 25"/>
                      <a:gd name="T7" fmla="*/ 31 h 70"/>
                      <a:gd name="T8" fmla="*/ 1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5" y="70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5" y="31"/>
                        </a:lnTo>
                        <a:lnTo>
                          <a:pt x="15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7" name="Freeform 244"/>
                  <p:cNvSpPr>
                    <a:spLocks/>
                  </p:cNvSpPr>
                  <p:nvPr/>
                </p:nvSpPr>
                <p:spPr bwMode="auto">
                  <a:xfrm>
                    <a:off x="845" y="3600"/>
                    <a:ext cx="37" cy="11"/>
                  </a:xfrm>
                  <a:custGeom>
                    <a:avLst/>
                    <a:gdLst>
                      <a:gd name="T0" fmla="*/ 1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4 h 31"/>
                      <a:gd name="T6" fmla="*/ 56 w 75"/>
                      <a:gd name="T7" fmla="*/ 13 h 31"/>
                      <a:gd name="T8" fmla="*/ 75 w 75"/>
                      <a:gd name="T9" fmla="*/ 31 h 31"/>
                      <a:gd name="T10" fmla="*/ 18 w 75"/>
                      <a:gd name="T11" fmla="*/ 31 h 31"/>
                      <a:gd name="T12" fmla="*/ 9 w 75"/>
                      <a:gd name="T13" fmla="*/ 22 h 31"/>
                      <a:gd name="T14" fmla="*/ 0 w 75"/>
                      <a:gd name="T15" fmla="*/ 7 h 31"/>
                      <a:gd name="T16" fmla="*/ 1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2" y="4"/>
                        </a:lnTo>
                        <a:lnTo>
                          <a:pt x="56" y="13"/>
                        </a:lnTo>
                        <a:lnTo>
                          <a:pt x="75" y="31"/>
                        </a:lnTo>
                        <a:lnTo>
                          <a:pt x="18" y="31"/>
                        </a:lnTo>
                        <a:lnTo>
                          <a:pt x="9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8" name="Freeform 245"/>
                  <p:cNvSpPr>
                    <a:spLocks/>
                  </p:cNvSpPr>
                  <p:nvPr/>
                </p:nvSpPr>
                <p:spPr bwMode="auto">
                  <a:xfrm>
                    <a:off x="848" y="3611"/>
                    <a:ext cx="41" cy="12"/>
                  </a:xfrm>
                  <a:custGeom>
                    <a:avLst/>
                    <a:gdLst>
                      <a:gd name="T0" fmla="*/ 0 w 82"/>
                      <a:gd name="T1" fmla="*/ 38 h 38"/>
                      <a:gd name="T2" fmla="*/ 2 w 82"/>
                      <a:gd name="T3" fmla="*/ 22 h 38"/>
                      <a:gd name="T4" fmla="*/ 8 w 82"/>
                      <a:gd name="T5" fmla="*/ 8 h 38"/>
                      <a:gd name="T6" fmla="*/ 12 w 82"/>
                      <a:gd name="T7" fmla="*/ 0 h 38"/>
                      <a:gd name="T8" fmla="*/ 69 w 82"/>
                      <a:gd name="T9" fmla="*/ 0 h 38"/>
                      <a:gd name="T10" fmla="*/ 82 w 82"/>
                      <a:gd name="T11" fmla="*/ 38 h 38"/>
                      <a:gd name="T12" fmla="*/ 0 w 82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8">
                        <a:moveTo>
                          <a:pt x="0" y="38"/>
                        </a:moveTo>
                        <a:lnTo>
                          <a:pt x="2" y="22"/>
                        </a:lnTo>
                        <a:lnTo>
                          <a:pt x="8" y="8"/>
                        </a:lnTo>
                        <a:lnTo>
                          <a:pt x="12" y="0"/>
                        </a:lnTo>
                        <a:lnTo>
                          <a:pt x="69" y="0"/>
                        </a:lnTo>
                        <a:lnTo>
                          <a:pt x="82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50" name="Group 246"/>
                <p:cNvGrpSpPr>
                  <a:grpSpLocks/>
                </p:cNvGrpSpPr>
                <p:nvPr/>
              </p:nvGrpSpPr>
              <p:grpSpPr bwMode="auto">
                <a:xfrm>
                  <a:off x="853" y="3612"/>
                  <a:ext cx="48" cy="23"/>
                  <a:chOff x="853" y="3612"/>
                  <a:chExt cx="48" cy="23"/>
                </a:xfrm>
              </p:grpSpPr>
              <p:sp>
                <p:nvSpPr>
                  <p:cNvPr id="363" name="Freeform 247"/>
                  <p:cNvSpPr>
                    <a:spLocks/>
                  </p:cNvSpPr>
                  <p:nvPr/>
                </p:nvSpPr>
                <p:spPr bwMode="auto">
                  <a:xfrm>
                    <a:off x="853" y="3612"/>
                    <a:ext cx="12" cy="23"/>
                  </a:xfrm>
                  <a:custGeom>
                    <a:avLst/>
                    <a:gdLst>
                      <a:gd name="T0" fmla="*/ 14 w 25"/>
                      <a:gd name="T1" fmla="*/ 69 h 69"/>
                      <a:gd name="T2" fmla="*/ 0 w 25"/>
                      <a:gd name="T3" fmla="*/ 28 h 69"/>
                      <a:gd name="T4" fmla="*/ 10 w 25"/>
                      <a:gd name="T5" fmla="*/ 0 h 69"/>
                      <a:gd name="T6" fmla="*/ 25 w 25"/>
                      <a:gd name="T7" fmla="*/ 32 h 69"/>
                      <a:gd name="T8" fmla="*/ 14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4" y="69"/>
                        </a:moveTo>
                        <a:lnTo>
                          <a:pt x="0" y="28"/>
                        </a:lnTo>
                        <a:lnTo>
                          <a:pt x="10" y="0"/>
                        </a:lnTo>
                        <a:lnTo>
                          <a:pt x="25" y="32"/>
                        </a:lnTo>
                        <a:lnTo>
                          <a:pt x="14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4" name="Freeform 248"/>
                  <p:cNvSpPr>
                    <a:spLocks/>
                  </p:cNvSpPr>
                  <p:nvPr/>
                </p:nvSpPr>
                <p:spPr bwMode="auto">
                  <a:xfrm>
                    <a:off x="857" y="3613"/>
                    <a:ext cx="37" cy="10"/>
                  </a:xfrm>
                  <a:custGeom>
                    <a:avLst/>
                    <a:gdLst>
                      <a:gd name="T0" fmla="*/ 1 w 73"/>
                      <a:gd name="T1" fmla="*/ 0 h 32"/>
                      <a:gd name="T2" fmla="*/ 50 w 73"/>
                      <a:gd name="T3" fmla="*/ 0 h 32"/>
                      <a:gd name="T4" fmla="*/ 51 w 73"/>
                      <a:gd name="T5" fmla="*/ 3 h 32"/>
                      <a:gd name="T6" fmla="*/ 56 w 73"/>
                      <a:gd name="T7" fmla="*/ 15 h 32"/>
                      <a:gd name="T8" fmla="*/ 73 w 73"/>
                      <a:gd name="T9" fmla="*/ 32 h 32"/>
                      <a:gd name="T10" fmla="*/ 18 w 73"/>
                      <a:gd name="T11" fmla="*/ 32 h 32"/>
                      <a:gd name="T12" fmla="*/ 9 w 73"/>
                      <a:gd name="T13" fmla="*/ 22 h 32"/>
                      <a:gd name="T14" fmla="*/ 0 w 73"/>
                      <a:gd name="T15" fmla="*/ 7 h 32"/>
                      <a:gd name="T16" fmla="*/ 1 w 73"/>
                      <a:gd name="T17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2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6" y="15"/>
                        </a:lnTo>
                        <a:lnTo>
                          <a:pt x="73" y="32"/>
                        </a:lnTo>
                        <a:lnTo>
                          <a:pt x="18" y="32"/>
                        </a:lnTo>
                        <a:lnTo>
                          <a:pt x="9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5" name="Freeform 249"/>
                  <p:cNvSpPr>
                    <a:spLocks/>
                  </p:cNvSpPr>
                  <p:nvPr/>
                </p:nvSpPr>
                <p:spPr bwMode="auto">
                  <a:xfrm>
                    <a:off x="860" y="3623"/>
                    <a:ext cx="41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21 h 36"/>
                      <a:gd name="T4" fmla="*/ 6 w 83"/>
                      <a:gd name="T5" fmla="*/ 8 h 36"/>
                      <a:gd name="T6" fmla="*/ 13 w 83"/>
                      <a:gd name="T7" fmla="*/ 0 h 36"/>
                      <a:gd name="T8" fmla="*/ 68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21"/>
                        </a:lnTo>
                        <a:lnTo>
                          <a:pt x="6" y="8"/>
                        </a:lnTo>
                        <a:lnTo>
                          <a:pt x="13" y="0"/>
                        </a:lnTo>
                        <a:lnTo>
                          <a:pt x="68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51" name="Group 250"/>
                <p:cNvGrpSpPr>
                  <a:grpSpLocks/>
                </p:cNvGrpSpPr>
                <p:nvPr/>
              </p:nvGrpSpPr>
              <p:grpSpPr bwMode="auto">
                <a:xfrm>
                  <a:off x="865" y="3625"/>
                  <a:ext cx="49" cy="23"/>
                  <a:chOff x="865" y="3625"/>
                  <a:chExt cx="49" cy="23"/>
                </a:xfrm>
              </p:grpSpPr>
              <p:sp>
                <p:nvSpPr>
                  <p:cNvPr id="360" name="Freeform 251"/>
                  <p:cNvSpPr>
                    <a:spLocks/>
                  </p:cNvSpPr>
                  <p:nvPr/>
                </p:nvSpPr>
                <p:spPr bwMode="auto">
                  <a:xfrm>
                    <a:off x="865" y="3625"/>
                    <a:ext cx="12" cy="23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7 h 68"/>
                      <a:gd name="T4" fmla="*/ 11 w 25"/>
                      <a:gd name="T5" fmla="*/ 0 h 68"/>
                      <a:gd name="T6" fmla="*/ 25 w 25"/>
                      <a:gd name="T7" fmla="*/ 30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5" y="30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1" name="Freeform 252"/>
                  <p:cNvSpPr>
                    <a:spLocks/>
                  </p:cNvSpPr>
                  <p:nvPr/>
                </p:nvSpPr>
                <p:spPr bwMode="auto">
                  <a:xfrm>
                    <a:off x="870" y="3626"/>
                    <a:ext cx="37" cy="9"/>
                  </a:xfrm>
                  <a:custGeom>
                    <a:avLst/>
                    <a:gdLst>
                      <a:gd name="T0" fmla="*/ 1 w 73"/>
                      <a:gd name="T1" fmla="*/ 0 h 29"/>
                      <a:gd name="T2" fmla="*/ 50 w 73"/>
                      <a:gd name="T3" fmla="*/ 0 h 29"/>
                      <a:gd name="T4" fmla="*/ 52 w 73"/>
                      <a:gd name="T5" fmla="*/ 2 h 29"/>
                      <a:gd name="T6" fmla="*/ 56 w 73"/>
                      <a:gd name="T7" fmla="*/ 11 h 29"/>
                      <a:gd name="T8" fmla="*/ 73 w 73"/>
                      <a:gd name="T9" fmla="*/ 29 h 29"/>
                      <a:gd name="T10" fmla="*/ 18 w 73"/>
                      <a:gd name="T11" fmla="*/ 29 h 29"/>
                      <a:gd name="T12" fmla="*/ 9 w 73"/>
                      <a:gd name="T13" fmla="*/ 20 h 29"/>
                      <a:gd name="T14" fmla="*/ 0 w 73"/>
                      <a:gd name="T15" fmla="*/ 6 h 29"/>
                      <a:gd name="T16" fmla="*/ 1 w 73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2" y="2"/>
                        </a:lnTo>
                        <a:lnTo>
                          <a:pt x="56" y="11"/>
                        </a:lnTo>
                        <a:lnTo>
                          <a:pt x="73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62" name="Freeform 253"/>
                  <p:cNvSpPr>
                    <a:spLocks/>
                  </p:cNvSpPr>
                  <p:nvPr/>
                </p:nvSpPr>
                <p:spPr bwMode="auto">
                  <a:xfrm>
                    <a:off x="873" y="3636"/>
                    <a:ext cx="41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19 h 36"/>
                      <a:gd name="T4" fmla="*/ 7 w 82"/>
                      <a:gd name="T5" fmla="*/ 7 h 36"/>
                      <a:gd name="T6" fmla="*/ 11 w 82"/>
                      <a:gd name="T7" fmla="*/ 0 h 36"/>
                      <a:gd name="T8" fmla="*/ 67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7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52" name="Group 254"/>
                <p:cNvGrpSpPr>
                  <a:grpSpLocks/>
                </p:cNvGrpSpPr>
                <p:nvPr/>
              </p:nvGrpSpPr>
              <p:grpSpPr bwMode="auto">
                <a:xfrm>
                  <a:off x="878" y="3638"/>
                  <a:ext cx="49" cy="22"/>
                  <a:chOff x="878" y="3638"/>
                  <a:chExt cx="49" cy="22"/>
                </a:xfrm>
              </p:grpSpPr>
              <p:sp>
                <p:nvSpPr>
                  <p:cNvPr id="357" name="Freeform 255"/>
                  <p:cNvSpPr>
                    <a:spLocks/>
                  </p:cNvSpPr>
                  <p:nvPr/>
                </p:nvSpPr>
                <p:spPr bwMode="auto">
                  <a:xfrm>
                    <a:off x="878" y="3638"/>
                    <a:ext cx="12" cy="22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7 h 68"/>
                      <a:gd name="T4" fmla="*/ 11 w 25"/>
                      <a:gd name="T5" fmla="*/ 0 h 68"/>
                      <a:gd name="T6" fmla="*/ 25 w 25"/>
                      <a:gd name="T7" fmla="*/ 31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5" y="31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58" name="Freeform 256"/>
                  <p:cNvSpPr>
                    <a:spLocks/>
                  </p:cNvSpPr>
                  <p:nvPr/>
                </p:nvSpPr>
                <p:spPr bwMode="auto">
                  <a:xfrm>
                    <a:off x="883" y="3638"/>
                    <a:ext cx="36" cy="10"/>
                  </a:xfrm>
                  <a:custGeom>
                    <a:avLst/>
                    <a:gdLst>
                      <a:gd name="T0" fmla="*/ 1 w 72"/>
                      <a:gd name="T1" fmla="*/ 0 h 30"/>
                      <a:gd name="T2" fmla="*/ 49 w 72"/>
                      <a:gd name="T3" fmla="*/ 0 h 30"/>
                      <a:gd name="T4" fmla="*/ 51 w 72"/>
                      <a:gd name="T5" fmla="*/ 3 h 30"/>
                      <a:gd name="T6" fmla="*/ 56 w 72"/>
                      <a:gd name="T7" fmla="*/ 12 h 30"/>
                      <a:gd name="T8" fmla="*/ 72 w 72"/>
                      <a:gd name="T9" fmla="*/ 30 h 30"/>
                      <a:gd name="T10" fmla="*/ 18 w 72"/>
                      <a:gd name="T11" fmla="*/ 30 h 30"/>
                      <a:gd name="T12" fmla="*/ 9 w 72"/>
                      <a:gd name="T13" fmla="*/ 21 h 30"/>
                      <a:gd name="T14" fmla="*/ 0 w 72"/>
                      <a:gd name="T15" fmla="*/ 5 h 30"/>
                      <a:gd name="T16" fmla="*/ 1 w 72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2" h="30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1" y="3"/>
                        </a:lnTo>
                        <a:lnTo>
                          <a:pt x="56" y="12"/>
                        </a:lnTo>
                        <a:lnTo>
                          <a:pt x="72" y="30"/>
                        </a:lnTo>
                        <a:lnTo>
                          <a:pt x="18" y="30"/>
                        </a:lnTo>
                        <a:lnTo>
                          <a:pt x="9" y="21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59" name="Freeform 257"/>
                  <p:cNvSpPr>
                    <a:spLocks/>
                  </p:cNvSpPr>
                  <p:nvPr/>
                </p:nvSpPr>
                <p:spPr bwMode="auto">
                  <a:xfrm>
                    <a:off x="886" y="3648"/>
                    <a:ext cx="41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6 w 82"/>
                      <a:gd name="T5" fmla="*/ 8 h 36"/>
                      <a:gd name="T6" fmla="*/ 11 w 82"/>
                      <a:gd name="T7" fmla="*/ 0 h 36"/>
                      <a:gd name="T8" fmla="*/ 66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6" y="8"/>
                        </a:lnTo>
                        <a:lnTo>
                          <a:pt x="11" y="0"/>
                        </a:lnTo>
                        <a:lnTo>
                          <a:pt x="66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53" name="Group 258"/>
                <p:cNvGrpSpPr>
                  <a:grpSpLocks/>
                </p:cNvGrpSpPr>
                <p:nvPr/>
              </p:nvGrpSpPr>
              <p:grpSpPr bwMode="auto">
                <a:xfrm>
                  <a:off x="890" y="3651"/>
                  <a:ext cx="50" cy="22"/>
                  <a:chOff x="890" y="3651"/>
                  <a:chExt cx="50" cy="22"/>
                </a:xfrm>
              </p:grpSpPr>
              <p:sp>
                <p:nvSpPr>
                  <p:cNvPr id="354" name="Freeform 259"/>
                  <p:cNvSpPr>
                    <a:spLocks/>
                  </p:cNvSpPr>
                  <p:nvPr/>
                </p:nvSpPr>
                <p:spPr bwMode="auto">
                  <a:xfrm>
                    <a:off x="890" y="3651"/>
                    <a:ext cx="13" cy="22"/>
                  </a:xfrm>
                  <a:custGeom>
                    <a:avLst/>
                    <a:gdLst>
                      <a:gd name="T0" fmla="*/ 16 w 25"/>
                      <a:gd name="T1" fmla="*/ 67 h 67"/>
                      <a:gd name="T2" fmla="*/ 0 w 25"/>
                      <a:gd name="T3" fmla="*/ 26 h 67"/>
                      <a:gd name="T4" fmla="*/ 12 w 25"/>
                      <a:gd name="T5" fmla="*/ 0 h 67"/>
                      <a:gd name="T6" fmla="*/ 25 w 25"/>
                      <a:gd name="T7" fmla="*/ 30 h 67"/>
                      <a:gd name="T8" fmla="*/ 16 w 25"/>
                      <a:gd name="T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7">
                        <a:moveTo>
                          <a:pt x="16" y="67"/>
                        </a:moveTo>
                        <a:lnTo>
                          <a:pt x="0" y="26"/>
                        </a:lnTo>
                        <a:lnTo>
                          <a:pt x="12" y="0"/>
                        </a:lnTo>
                        <a:lnTo>
                          <a:pt x="25" y="30"/>
                        </a:lnTo>
                        <a:lnTo>
                          <a:pt x="16" y="67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55" name="Freeform 260"/>
                  <p:cNvSpPr>
                    <a:spLocks/>
                  </p:cNvSpPr>
                  <p:nvPr/>
                </p:nvSpPr>
                <p:spPr bwMode="auto">
                  <a:xfrm>
                    <a:off x="895" y="3651"/>
                    <a:ext cx="37" cy="10"/>
                  </a:xfrm>
                  <a:custGeom>
                    <a:avLst/>
                    <a:gdLst>
                      <a:gd name="T0" fmla="*/ 2 w 73"/>
                      <a:gd name="T1" fmla="*/ 0 h 29"/>
                      <a:gd name="T2" fmla="*/ 48 w 73"/>
                      <a:gd name="T3" fmla="*/ 0 h 29"/>
                      <a:gd name="T4" fmla="*/ 51 w 73"/>
                      <a:gd name="T5" fmla="*/ 2 h 29"/>
                      <a:gd name="T6" fmla="*/ 56 w 73"/>
                      <a:gd name="T7" fmla="*/ 11 h 29"/>
                      <a:gd name="T8" fmla="*/ 73 w 73"/>
                      <a:gd name="T9" fmla="*/ 29 h 29"/>
                      <a:gd name="T10" fmla="*/ 18 w 73"/>
                      <a:gd name="T11" fmla="*/ 29 h 29"/>
                      <a:gd name="T12" fmla="*/ 9 w 73"/>
                      <a:gd name="T13" fmla="*/ 20 h 29"/>
                      <a:gd name="T14" fmla="*/ 0 w 73"/>
                      <a:gd name="T15" fmla="*/ 5 h 29"/>
                      <a:gd name="T16" fmla="*/ 2 w 73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29">
                        <a:moveTo>
                          <a:pt x="2" y="0"/>
                        </a:moveTo>
                        <a:lnTo>
                          <a:pt x="48" y="0"/>
                        </a:lnTo>
                        <a:lnTo>
                          <a:pt x="51" y="2"/>
                        </a:lnTo>
                        <a:lnTo>
                          <a:pt x="56" y="11"/>
                        </a:lnTo>
                        <a:lnTo>
                          <a:pt x="73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56" name="Freeform 261"/>
                  <p:cNvSpPr>
                    <a:spLocks/>
                  </p:cNvSpPr>
                  <p:nvPr/>
                </p:nvSpPr>
                <p:spPr bwMode="auto">
                  <a:xfrm>
                    <a:off x="899" y="3662"/>
                    <a:ext cx="41" cy="11"/>
                  </a:xfrm>
                  <a:custGeom>
                    <a:avLst/>
                    <a:gdLst>
                      <a:gd name="T0" fmla="*/ 0 w 83"/>
                      <a:gd name="T1" fmla="*/ 35 h 35"/>
                      <a:gd name="T2" fmla="*/ 2 w 83"/>
                      <a:gd name="T3" fmla="*/ 19 h 35"/>
                      <a:gd name="T4" fmla="*/ 7 w 83"/>
                      <a:gd name="T5" fmla="*/ 7 h 35"/>
                      <a:gd name="T6" fmla="*/ 11 w 83"/>
                      <a:gd name="T7" fmla="*/ 0 h 35"/>
                      <a:gd name="T8" fmla="*/ 67 w 83"/>
                      <a:gd name="T9" fmla="*/ 0 h 35"/>
                      <a:gd name="T10" fmla="*/ 83 w 83"/>
                      <a:gd name="T11" fmla="*/ 35 h 35"/>
                      <a:gd name="T12" fmla="*/ 0 w 83"/>
                      <a:gd name="T13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5">
                        <a:moveTo>
                          <a:pt x="0" y="35"/>
                        </a:moveTo>
                        <a:lnTo>
                          <a:pt x="2" y="19"/>
                        </a:lnTo>
                        <a:lnTo>
                          <a:pt x="7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3" y="3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30" name="Group 262"/>
              <p:cNvGrpSpPr>
                <a:grpSpLocks/>
              </p:cNvGrpSpPr>
              <p:nvPr/>
            </p:nvGrpSpPr>
            <p:grpSpPr bwMode="auto">
              <a:xfrm>
                <a:off x="903" y="3665"/>
                <a:ext cx="99" cy="74"/>
                <a:chOff x="903" y="3665"/>
                <a:chExt cx="99" cy="74"/>
              </a:xfrm>
            </p:grpSpPr>
            <p:grpSp>
              <p:nvGrpSpPr>
                <p:cNvPr id="329" name="Group 263"/>
                <p:cNvGrpSpPr>
                  <a:grpSpLocks/>
                </p:cNvGrpSpPr>
                <p:nvPr/>
              </p:nvGrpSpPr>
              <p:grpSpPr bwMode="auto">
                <a:xfrm>
                  <a:off x="903" y="3665"/>
                  <a:ext cx="49" cy="23"/>
                  <a:chOff x="903" y="3665"/>
                  <a:chExt cx="49" cy="23"/>
                </a:xfrm>
              </p:grpSpPr>
              <p:sp>
                <p:nvSpPr>
                  <p:cNvPr id="346" name="Freeform 264"/>
                  <p:cNvSpPr>
                    <a:spLocks/>
                  </p:cNvSpPr>
                  <p:nvPr/>
                </p:nvSpPr>
                <p:spPr bwMode="auto">
                  <a:xfrm>
                    <a:off x="903" y="3665"/>
                    <a:ext cx="12" cy="23"/>
                  </a:xfrm>
                  <a:custGeom>
                    <a:avLst/>
                    <a:gdLst>
                      <a:gd name="T0" fmla="*/ 16 w 25"/>
                      <a:gd name="T1" fmla="*/ 69 h 69"/>
                      <a:gd name="T2" fmla="*/ 0 w 25"/>
                      <a:gd name="T3" fmla="*/ 27 h 69"/>
                      <a:gd name="T4" fmla="*/ 10 w 25"/>
                      <a:gd name="T5" fmla="*/ 0 h 69"/>
                      <a:gd name="T6" fmla="*/ 25 w 25"/>
                      <a:gd name="T7" fmla="*/ 32 h 69"/>
                      <a:gd name="T8" fmla="*/ 16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6" y="69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5" y="32"/>
                        </a:lnTo>
                        <a:lnTo>
                          <a:pt x="16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7" name="Freeform 265"/>
                  <p:cNvSpPr>
                    <a:spLocks/>
                  </p:cNvSpPr>
                  <p:nvPr/>
                </p:nvSpPr>
                <p:spPr bwMode="auto">
                  <a:xfrm>
                    <a:off x="907" y="3666"/>
                    <a:ext cx="37" cy="10"/>
                  </a:xfrm>
                  <a:custGeom>
                    <a:avLst/>
                    <a:gdLst>
                      <a:gd name="T0" fmla="*/ 1 w 73"/>
                      <a:gd name="T1" fmla="*/ 0 h 31"/>
                      <a:gd name="T2" fmla="*/ 49 w 73"/>
                      <a:gd name="T3" fmla="*/ 0 h 31"/>
                      <a:gd name="T4" fmla="*/ 51 w 73"/>
                      <a:gd name="T5" fmla="*/ 4 h 31"/>
                      <a:gd name="T6" fmla="*/ 56 w 73"/>
                      <a:gd name="T7" fmla="*/ 13 h 31"/>
                      <a:gd name="T8" fmla="*/ 73 w 73"/>
                      <a:gd name="T9" fmla="*/ 31 h 31"/>
                      <a:gd name="T10" fmla="*/ 18 w 73"/>
                      <a:gd name="T11" fmla="*/ 31 h 31"/>
                      <a:gd name="T12" fmla="*/ 10 w 73"/>
                      <a:gd name="T13" fmla="*/ 22 h 31"/>
                      <a:gd name="T14" fmla="*/ 0 w 73"/>
                      <a:gd name="T15" fmla="*/ 7 h 31"/>
                      <a:gd name="T16" fmla="*/ 1 w 73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31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1" y="4"/>
                        </a:lnTo>
                        <a:lnTo>
                          <a:pt x="56" y="13"/>
                        </a:lnTo>
                        <a:lnTo>
                          <a:pt x="73" y="31"/>
                        </a:lnTo>
                        <a:lnTo>
                          <a:pt x="18" y="31"/>
                        </a:lnTo>
                        <a:lnTo>
                          <a:pt x="10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8" name="Freeform 266"/>
                  <p:cNvSpPr>
                    <a:spLocks/>
                  </p:cNvSpPr>
                  <p:nvPr/>
                </p:nvSpPr>
                <p:spPr bwMode="auto">
                  <a:xfrm>
                    <a:off x="911" y="3676"/>
                    <a:ext cx="41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20 h 36"/>
                      <a:gd name="T4" fmla="*/ 6 w 82"/>
                      <a:gd name="T5" fmla="*/ 7 h 36"/>
                      <a:gd name="T6" fmla="*/ 11 w 82"/>
                      <a:gd name="T7" fmla="*/ 0 h 36"/>
                      <a:gd name="T8" fmla="*/ 66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20"/>
                        </a:lnTo>
                        <a:lnTo>
                          <a:pt x="6" y="7"/>
                        </a:lnTo>
                        <a:lnTo>
                          <a:pt x="11" y="0"/>
                        </a:lnTo>
                        <a:lnTo>
                          <a:pt x="66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30" name="Group 267"/>
                <p:cNvGrpSpPr>
                  <a:grpSpLocks/>
                </p:cNvGrpSpPr>
                <p:nvPr/>
              </p:nvGrpSpPr>
              <p:grpSpPr bwMode="auto">
                <a:xfrm>
                  <a:off x="914" y="3678"/>
                  <a:ext cx="49" cy="23"/>
                  <a:chOff x="914" y="3678"/>
                  <a:chExt cx="49" cy="23"/>
                </a:xfrm>
              </p:grpSpPr>
              <p:sp>
                <p:nvSpPr>
                  <p:cNvPr id="343" name="Freeform 268"/>
                  <p:cNvSpPr>
                    <a:spLocks/>
                  </p:cNvSpPr>
                  <p:nvPr/>
                </p:nvSpPr>
                <p:spPr bwMode="auto">
                  <a:xfrm>
                    <a:off x="914" y="3678"/>
                    <a:ext cx="13" cy="23"/>
                  </a:xfrm>
                  <a:custGeom>
                    <a:avLst/>
                    <a:gdLst>
                      <a:gd name="T0" fmla="*/ 14 w 25"/>
                      <a:gd name="T1" fmla="*/ 70 h 70"/>
                      <a:gd name="T2" fmla="*/ 0 w 25"/>
                      <a:gd name="T3" fmla="*/ 27 h 70"/>
                      <a:gd name="T4" fmla="*/ 9 w 25"/>
                      <a:gd name="T5" fmla="*/ 0 h 70"/>
                      <a:gd name="T6" fmla="*/ 25 w 25"/>
                      <a:gd name="T7" fmla="*/ 31 h 70"/>
                      <a:gd name="T8" fmla="*/ 14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4" y="70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4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4" name="Freeform 269"/>
                  <p:cNvSpPr>
                    <a:spLocks/>
                  </p:cNvSpPr>
                  <p:nvPr/>
                </p:nvSpPr>
                <p:spPr bwMode="auto">
                  <a:xfrm>
                    <a:off x="919" y="3678"/>
                    <a:ext cx="38" cy="10"/>
                  </a:xfrm>
                  <a:custGeom>
                    <a:avLst/>
                    <a:gdLst>
                      <a:gd name="T0" fmla="*/ 1 w 75"/>
                      <a:gd name="T1" fmla="*/ 0 h 30"/>
                      <a:gd name="T2" fmla="*/ 50 w 75"/>
                      <a:gd name="T3" fmla="*/ 0 h 30"/>
                      <a:gd name="T4" fmla="*/ 51 w 75"/>
                      <a:gd name="T5" fmla="*/ 3 h 30"/>
                      <a:gd name="T6" fmla="*/ 57 w 75"/>
                      <a:gd name="T7" fmla="*/ 12 h 30"/>
                      <a:gd name="T8" fmla="*/ 75 w 75"/>
                      <a:gd name="T9" fmla="*/ 30 h 30"/>
                      <a:gd name="T10" fmla="*/ 19 w 75"/>
                      <a:gd name="T11" fmla="*/ 30 h 30"/>
                      <a:gd name="T12" fmla="*/ 11 w 75"/>
                      <a:gd name="T13" fmla="*/ 20 h 30"/>
                      <a:gd name="T14" fmla="*/ 0 w 75"/>
                      <a:gd name="T15" fmla="*/ 6 h 30"/>
                      <a:gd name="T16" fmla="*/ 1 w 75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0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7" y="12"/>
                        </a:lnTo>
                        <a:lnTo>
                          <a:pt x="75" y="30"/>
                        </a:lnTo>
                        <a:lnTo>
                          <a:pt x="19" y="30"/>
                        </a:lnTo>
                        <a:lnTo>
                          <a:pt x="11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5" name="Freeform 270"/>
                  <p:cNvSpPr>
                    <a:spLocks/>
                  </p:cNvSpPr>
                  <p:nvPr/>
                </p:nvSpPr>
                <p:spPr bwMode="auto">
                  <a:xfrm>
                    <a:off x="922" y="3688"/>
                    <a:ext cx="41" cy="13"/>
                  </a:xfrm>
                  <a:custGeom>
                    <a:avLst/>
                    <a:gdLst>
                      <a:gd name="T0" fmla="*/ 0 w 81"/>
                      <a:gd name="T1" fmla="*/ 38 h 38"/>
                      <a:gd name="T2" fmla="*/ 2 w 81"/>
                      <a:gd name="T3" fmla="*/ 21 h 38"/>
                      <a:gd name="T4" fmla="*/ 8 w 81"/>
                      <a:gd name="T5" fmla="*/ 8 h 38"/>
                      <a:gd name="T6" fmla="*/ 12 w 81"/>
                      <a:gd name="T7" fmla="*/ 0 h 38"/>
                      <a:gd name="T8" fmla="*/ 68 w 81"/>
                      <a:gd name="T9" fmla="*/ 0 h 38"/>
                      <a:gd name="T10" fmla="*/ 81 w 81"/>
                      <a:gd name="T11" fmla="*/ 38 h 38"/>
                      <a:gd name="T12" fmla="*/ 0 w 81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38">
                        <a:moveTo>
                          <a:pt x="0" y="38"/>
                        </a:moveTo>
                        <a:lnTo>
                          <a:pt x="2" y="21"/>
                        </a:lnTo>
                        <a:lnTo>
                          <a:pt x="8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1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31" name="Group 271"/>
                <p:cNvGrpSpPr>
                  <a:grpSpLocks/>
                </p:cNvGrpSpPr>
                <p:nvPr/>
              </p:nvGrpSpPr>
              <p:grpSpPr bwMode="auto">
                <a:xfrm>
                  <a:off x="928" y="3690"/>
                  <a:ext cx="48" cy="23"/>
                  <a:chOff x="928" y="3690"/>
                  <a:chExt cx="48" cy="23"/>
                </a:xfrm>
              </p:grpSpPr>
              <p:sp>
                <p:nvSpPr>
                  <p:cNvPr id="340" name="Freeform 272"/>
                  <p:cNvSpPr>
                    <a:spLocks/>
                  </p:cNvSpPr>
                  <p:nvPr/>
                </p:nvSpPr>
                <p:spPr bwMode="auto">
                  <a:xfrm>
                    <a:off x="928" y="3690"/>
                    <a:ext cx="12" cy="23"/>
                  </a:xfrm>
                  <a:custGeom>
                    <a:avLst/>
                    <a:gdLst>
                      <a:gd name="T0" fmla="*/ 13 w 25"/>
                      <a:gd name="T1" fmla="*/ 70 h 70"/>
                      <a:gd name="T2" fmla="*/ 0 w 25"/>
                      <a:gd name="T3" fmla="*/ 29 h 70"/>
                      <a:gd name="T4" fmla="*/ 9 w 25"/>
                      <a:gd name="T5" fmla="*/ 0 h 70"/>
                      <a:gd name="T6" fmla="*/ 25 w 25"/>
                      <a:gd name="T7" fmla="*/ 33 h 70"/>
                      <a:gd name="T8" fmla="*/ 13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3" y="70"/>
                        </a:moveTo>
                        <a:lnTo>
                          <a:pt x="0" y="29"/>
                        </a:lnTo>
                        <a:lnTo>
                          <a:pt x="9" y="0"/>
                        </a:lnTo>
                        <a:lnTo>
                          <a:pt x="25" y="33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1" name="Freeform 273"/>
                  <p:cNvSpPr>
                    <a:spLocks/>
                  </p:cNvSpPr>
                  <p:nvPr/>
                </p:nvSpPr>
                <p:spPr bwMode="auto">
                  <a:xfrm>
                    <a:off x="932" y="3691"/>
                    <a:ext cx="38" cy="10"/>
                  </a:xfrm>
                  <a:custGeom>
                    <a:avLst/>
                    <a:gdLst>
                      <a:gd name="T0" fmla="*/ 2 w 75"/>
                      <a:gd name="T1" fmla="*/ 0 h 31"/>
                      <a:gd name="T2" fmla="*/ 50 w 75"/>
                      <a:gd name="T3" fmla="*/ 0 h 31"/>
                      <a:gd name="T4" fmla="*/ 52 w 75"/>
                      <a:gd name="T5" fmla="*/ 2 h 31"/>
                      <a:gd name="T6" fmla="*/ 57 w 75"/>
                      <a:gd name="T7" fmla="*/ 11 h 31"/>
                      <a:gd name="T8" fmla="*/ 75 w 75"/>
                      <a:gd name="T9" fmla="*/ 31 h 31"/>
                      <a:gd name="T10" fmla="*/ 19 w 75"/>
                      <a:gd name="T11" fmla="*/ 31 h 31"/>
                      <a:gd name="T12" fmla="*/ 10 w 75"/>
                      <a:gd name="T13" fmla="*/ 22 h 31"/>
                      <a:gd name="T14" fmla="*/ 0 w 75"/>
                      <a:gd name="T15" fmla="*/ 6 h 31"/>
                      <a:gd name="T16" fmla="*/ 2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2"/>
                        </a:lnTo>
                        <a:lnTo>
                          <a:pt x="57" y="11"/>
                        </a:lnTo>
                        <a:lnTo>
                          <a:pt x="75" y="31"/>
                        </a:lnTo>
                        <a:lnTo>
                          <a:pt x="19" y="31"/>
                        </a:lnTo>
                        <a:lnTo>
                          <a:pt x="10" y="22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42" name="Freeform 274"/>
                  <p:cNvSpPr>
                    <a:spLocks/>
                  </p:cNvSpPr>
                  <p:nvPr/>
                </p:nvSpPr>
                <p:spPr bwMode="auto">
                  <a:xfrm>
                    <a:off x="935" y="3701"/>
                    <a:ext cx="41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2 w 83"/>
                      <a:gd name="T3" fmla="*/ 19 h 36"/>
                      <a:gd name="T4" fmla="*/ 8 w 83"/>
                      <a:gd name="T5" fmla="*/ 7 h 36"/>
                      <a:gd name="T6" fmla="*/ 13 w 83"/>
                      <a:gd name="T7" fmla="*/ 0 h 36"/>
                      <a:gd name="T8" fmla="*/ 69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8" y="7"/>
                        </a:lnTo>
                        <a:lnTo>
                          <a:pt x="13" y="0"/>
                        </a:lnTo>
                        <a:lnTo>
                          <a:pt x="69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32" name="Group 275"/>
                <p:cNvGrpSpPr>
                  <a:grpSpLocks/>
                </p:cNvGrpSpPr>
                <p:nvPr/>
              </p:nvGrpSpPr>
              <p:grpSpPr bwMode="auto">
                <a:xfrm>
                  <a:off x="940" y="3703"/>
                  <a:ext cx="49" cy="23"/>
                  <a:chOff x="940" y="3703"/>
                  <a:chExt cx="49" cy="23"/>
                </a:xfrm>
              </p:grpSpPr>
              <p:sp>
                <p:nvSpPr>
                  <p:cNvPr id="337" name="Freeform 276"/>
                  <p:cNvSpPr>
                    <a:spLocks/>
                  </p:cNvSpPr>
                  <p:nvPr/>
                </p:nvSpPr>
                <p:spPr bwMode="auto">
                  <a:xfrm>
                    <a:off x="940" y="3703"/>
                    <a:ext cx="13" cy="23"/>
                  </a:xfrm>
                  <a:custGeom>
                    <a:avLst/>
                    <a:gdLst>
                      <a:gd name="T0" fmla="*/ 15 w 25"/>
                      <a:gd name="T1" fmla="*/ 68 h 68"/>
                      <a:gd name="T2" fmla="*/ 0 w 25"/>
                      <a:gd name="T3" fmla="*/ 27 h 68"/>
                      <a:gd name="T4" fmla="*/ 9 w 25"/>
                      <a:gd name="T5" fmla="*/ 0 h 68"/>
                      <a:gd name="T6" fmla="*/ 25 w 25"/>
                      <a:gd name="T7" fmla="*/ 31 h 68"/>
                      <a:gd name="T8" fmla="*/ 15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5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5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38" name="Freeform 277"/>
                  <p:cNvSpPr>
                    <a:spLocks/>
                  </p:cNvSpPr>
                  <p:nvPr/>
                </p:nvSpPr>
                <p:spPr bwMode="auto">
                  <a:xfrm>
                    <a:off x="945" y="3703"/>
                    <a:ext cx="37" cy="10"/>
                  </a:xfrm>
                  <a:custGeom>
                    <a:avLst/>
                    <a:gdLst>
                      <a:gd name="T0" fmla="*/ 2 w 75"/>
                      <a:gd name="T1" fmla="*/ 0 h 30"/>
                      <a:gd name="T2" fmla="*/ 52 w 75"/>
                      <a:gd name="T3" fmla="*/ 0 h 30"/>
                      <a:gd name="T4" fmla="*/ 53 w 75"/>
                      <a:gd name="T5" fmla="*/ 3 h 30"/>
                      <a:gd name="T6" fmla="*/ 57 w 75"/>
                      <a:gd name="T7" fmla="*/ 12 h 30"/>
                      <a:gd name="T8" fmla="*/ 75 w 75"/>
                      <a:gd name="T9" fmla="*/ 30 h 30"/>
                      <a:gd name="T10" fmla="*/ 19 w 75"/>
                      <a:gd name="T11" fmla="*/ 30 h 30"/>
                      <a:gd name="T12" fmla="*/ 10 w 75"/>
                      <a:gd name="T13" fmla="*/ 21 h 30"/>
                      <a:gd name="T14" fmla="*/ 0 w 75"/>
                      <a:gd name="T15" fmla="*/ 7 h 30"/>
                      <a:gd name="T16" fmla="*/ 2 w 75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0">
                        <a:moveTo>
                          <a:pt x="2" y="0"/>
                        </a:moveTo>
                        <a:lnTo>
                          <a:pt x="52" y="0"/>
                        </a:lnTo>
                        <a:lnTo>
                          <a:pt x="53" y="3"/>
                        </a:lnTo>
                        <a:lnTo>
                          <a:pt x="57" y="12"/>
                        </a:lnTo>
                        <a:lnTo>
                          <a:pt x="75" y="30"/>
                        </a:lnTo>
                        <a:lnTo>
                          <a:pt x="19" y="30"/>
                        </a:lnTo>
                        <a:lnTo>
                          <a:pt x="10" y="21"/>
                        </a:lnTo>
                        <a:lnTo>
                          <a:pt x="0" y="7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39" name="Freeform 278"/>
                  <p:cNvSpPr>
                    <a:spLocks/>
                  </p:cNvSpPr>
                  <p:nvPr/>
                </p:nvSpPr>
                <p:spPr bwMode="auto">
                  <a:xfrm>
                    <a:off x="948" y="3714"/>
                    <a:ext cx="41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19 h 36"/>
                      <a:gd name="T4" fmla="*/ 7 w 82"/>
                      <a:gd name="T5" fmla="*/ 8 h 36"/>
                      <a:gd name="T6" fmla="*/ 12 w 82"/>
                      <a:gd name="T7" fmla="*/ 0 h 36"/>
                      <a:gd name="T8" fmla="*/ 68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7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333" name="Group 279"/>
                <p:cNvGrpSpPr>
                  <a:grpSpLocks/>
                </p:cNvGrpSpPr>
                <p:nvPr/>
              </p:nvGrpSpPr>
              <p:grpSpPr bwMode="auto">
                <a:xfrm>
                  <a:off x="953" y="3716"/>
                  <a:ext cx="49" cy="23"/>
                  <a:chOff x="953" y="3716"/>
                  <a:chExt cx="49" cy="23"/>
                </a:xfrm>
              </p:grpSpPr>
              <p:sp>
                <p:nvSpPr>
                  <p:cNvPr id="334" name="Freeform 280"/>
                  <p:cNvSpPr>
                    <a:spLocks/>
                  </p:cNvSpPr>
                  <p:nvPr/>
                </p:nvSpPr>
                <p:spPr bwMode="auto">
                  <a:xfrm>
                    <a:off x="953" y="3716"/>
                    <a:ext cx="12" cy="23"/>
                  </a:xfrm>
                  <a:custGeom>
                    <a:avLst/>
                    <a:gdLst>
                      <a:gd name="T0" fmla="*/ 14 w 23"/>
                      <a:gd name="T1" fmla="*/ 68 h 68"/>
                      <a:gd name="T2" fmla="*/ 0 w 23"/>
                      <a:gd name="T3" fmla="*/ 27 h 68"/>
                      <a:gd name="T4" fmla="*/ 9 w 23"/>
                      <a:gd name="T5" fmla="*/ 0 h 68"/>
                      <a:gd name="T6" fmla="*/ 23 w 23"/>
                      <a:gd name="T7" fmla="*/ 30 h 68"/>
                      <a:gd name="T8" fmla="*/ 14 w 23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68">
                        <a:moveTo>
                          <a:pt x="14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3" y="30"/>
                        </a:lnTo>
                        <a:lnTo>
                          <a:pt x="14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35" name="Freeform 281"/>
                  <p:cNvSpPr>
                    <a:spLocks/>
                  </p:cNvSpPr>
                  <p:nvPr/>
                </p:nvSpPr>
                <p:spPr bwMode="auto">
                  <a:xfrm>
                    <a:off x="958" y="3717"/>
                    <a:ext cx="37" cy="9"/>
                  </a:xfrm>
                  <a:custGeom>
                    <a:avLst/>
                    <a:gdLst>
                      <a:gd name="T0" fmla="*/ 1 w 75"/>
                      <a:gd name="T1" fmla="*/ 0 h 29"/>
                      <a:gd name="T2" fmla="*/ 50 w 75"/>
                      <a:gd name="T3" fmla="*/ 0 h 29"/>
                      <a:gd name="T4" fmla="*/ 51 w 75"/>
                      <a:gd name="T5" fmla="*/ 3 h 29"/>
                      <a:gd name="T6" fmla="*/ 56 w 75"/>
                      <a:gd name="T7" fmla="*/ 11 h 29"/>
                      <a:gd name="T8" fmla="*/ 75 w 75"/>
                      <a:gd name="T9" fmla="*/ 29 h 29"/>
                      <a:gd name="T10" fmla="*/ 18 w 75"/>
                      <a:gd name="T11" fmla="*/ 29 h 29"/>
                      <a:gd name="T12" fmla="*/ 9 w 75"/>
                      <a:gd name="T13" fmla="*/ 20 h 29"/>
                      <a:gd name="T14" fmla="*/ 0 w 75"/>
                      <a:gd name="T15" fmla="*/ 6 h 29"/>
                      <a:gd name="T16" fmla="*/ 1 w 7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6" y="11"/>
                        </a:lnTo>
                        <a:lnTo>
                          <a:pt x="75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36" name="Freeform 282"/>
                  <p:cNvSpPr>
                    <a:spLocks/>
                  </p:cNvSpPr>
                  <p:nvPr/>
                </p:nvSpPr>
                <p:spPr bwMode="auto">
                  <a:xfrm>
                    <a:off x="961" y="3727"/>
                    <a:ext cx="41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6 w 82"/>
                      <a:gd name="T5" fmla="*/ 7 h 36"/>
                      <a:gd name="T6" fmla="*/ 11 w 82"/>
                      <a:gd name="T7" fmla="*/ 0 h 36"/>
                      <a:gd name="T8" fmla="*/ 69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6" y="7"/>
                        </a:lnTo>
                        <a:lnTo>
                          <a:pt x="11" y="0"/>
                        </a:lnTo>
                        <a:lnTo>
                          <a:pt x="69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31" name="Group 283"/>
              <p:cNvGrpSpPr>
                <a:grpSpLocks/>
              </p:cNvGrpSpPr>
              <p:nvPr/>
            </p:nvGrpSpPr>
            <p:grpSpPr bwMode="auto">
              <a:xfrm>
                <a:off x="963" y="3727"/>
                <a:ext cx="49" cy="23"/>
                <a:chOff x="963" y="3727"/>
                <a:chExt cx="49" cy="23"/>
              </a:xfrm>
            </p:grpSpPr>
            <p:sp>
              <p:nvSpPr>
                <p:cNvPr id="326" name="Freeform 284"/>
                <p:cNvSpPr>
                  <a:spLocks/>
                </p:cNvSpPr>
                <p:nvPr/>
              </p:nvSpPr>
              <p:spPr bwMode="auto">
                <a:xfrm>
                  <a:off x="963" y="3727"/>
                  <a:ext cx="13" cy="23"/>
                </a:xfrm>
                <a:custGeom>
                  <a:avLst/>
                  <a:gdLst>
                    <a:gd name="T0" fmla="*/ 16 w 25"/>
                    <a:gd name="T1" fmla="*/ 69 h 69"/>
                    <a:gd name="T2" fmla="*/ 0 w 25"/>
                    <a:gd name="T3" fmla="*/ 27 h 69"/>
                    <a:gd name="T4" fmla="*/ 11 w 25"/>
                    <a:gd name="T5" fmla="*/ 0 h 69"/>
                    <a:gd name="T6" fmla="*/ 25 w 25"/>
                    <a:gd name="T7" fmla="*/ 32 h 69"/>
                    <a:gd name="T8" fmla="*/ 16 w 25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9">
                      <a:moveTo>
                        <a:pt x="16" y="69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5" y="32"/>
                      </a:lnTo>
                      <a:lnTo>
                        <a:pt x="16" y="69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7" name="Freeform 285"/>
                <p:cNvSpPr>
                  <a:spLocks/>
                </p:cNvSpPr>
                <p:nvPr/>
              </p:nvSpPr>
              <p:spPr bwMode="auto">
                <a:xfrm>
                  <a:off x="968" y="3728"/>
                  <a:ext cx="37" cy="10"/>
                </a:xfrm>
                <a:custGeom>
                  <a:avLst/>
                  <a:gdLst>
                    <a:gd name="T0" fmla="*/ 1 w 73"/>
                    <a:gd name="T1" fmla="*/ 0 h 31"/>
                    <a:gd name="T2" fmla="*/ 48 w 73"/>
                    <a:gd name="T3" fmla="*/ 0 h 31"/>
                    <a:gd name="T4" fmla="*/ 50 w 73"/>
                    <a:gd name="T5" fmla="*/ 4 h 31"/>
                    <a:gd name="T6" fmla="*/ 56 w 73"/>
                    <a:gd name="T7" fmla="*/ 13 h 31"/>
                    <a:gd name="T8" fmla="*/ 73 w 73"/>
                    <a:gd name="T9" fmla="*/ 31 h 31"/>
                    <a:gd name="T10" fmla="*/ 18 w 73"/>
                    <a:gd name="T11" fmla="*/ 31 h 31"/>
                    <a:gd name="T12" fmla="*/ 9 w 73"/>
                    <a:gd name="T13" fmla="*/ 22 h 31"/>
                    <a:gd name="T14" fmla="*/ 0 w 73"/>
                    <a:gd name="T15" fmla="*/ 7 h 31"/>
                    <a:gd name="T16" fmla="*/ 1 w 73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31">
                      <a:moveTo>
                        <a:pt x="1" y="0"/>
                      </a:moveTo>
                      <a:lnTo>
                        <a:pt x="48" y="0"/>
                      </a:lnTo>
                      <a:lnTo>
                        <a:pt x="50" y="4"/>
                      </a:lnTo>
                      <a:lnTo>
                        <a:pt x="56" y="13"/>
                      </a:lnTo>
                      <a:lnTo>
                        <a:pt x="73" y="31"/>
                      </a:lnTo>
                      <a:lnTo>
                        <a:pt x="18" y="31"/>
                      </a:lnTo>
                      <a:lnTo>
                        <a:pt x="9" y="22"/>
                      </a:lnTo>
                      <a:lnTo>
                        <a:pt x="0" y="7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8" name="Freeform 286"/>
                <p:cNvSpPr>
                  <a:spLocks/>
                </p:cNvSpPr>
                <p:nvPr/>
              </p:nvSpPr>
              <p:spPr bwMode="auto">
                <a:xfrm>
                  <a:off x="972" y="3738"/>
                  <a:ext cx="40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20 h 36"/>
                    <a:gd name="T4" fmla="*/ 6 w 82"/>
                    <a:gd name="T5" fmla="*/ 7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20"/>
                      </a:lnTo>
                      <a:lnTo>
                        <a:pt x="6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2" name="Group 287"/>
              <p:cNvGrpSpPr>
                <a:grpSpLocks/>
              </p:cNvGrpSpPr>
              <p:nvPr/>
            </p:nvGrpSpPr>
            <p:grpSpPr bwMode="auto">
              <a:xfrm>
                <a:off x="976" y="3740"/>
                <a:ext cx="50" cy="22"/>
                <a:chOff x="976" y="3740"/>
                <a:chExt cx="50" cy="22"/>
              </a:xfrm>
            </p:grpSpPr>
            <p:sp>
              <p:nvSpPr>
                <p:cNvPr id="323" name="Freeform 288"/>
                <p:cNvSpPr>
                  <a:spLocks/>
                </p:cNvSpPr>
                <p:nvPr/>
              </p:nvSpPr>
              <p:spPr bwMode="auto">
                <a:xfrm>
                  <a:off x="976" y="3740"/>
                  <a:ext cx="12" cy="22"/>
                </a:xfrm>
                <a:custGeom>
                  <a:avLst/>
                  <a:gdLst>
                    <a:gd name="T0" fmla="*/ 14 w 23"/>
                    <a:gd name="T1" fmla="*/ 68 h 68"/>
                    <a:gd name="T2" fmla="*/ 0 w 23"/>
                    <a:gd name="T3" fmla="*/ 27 h 68"/>
                    <a:gd name="T4" fmla="*/ 10 w 23"/>
                    <a:gd name="T5" fmla="*/ 0 h 68"/>
                    <a:gd name="T6" fmla="*/ 23 w 23"/>
                    <a:gd name="T7" fmla="*/ 31 h 68"/>
                    <a:gd name="T8" fmla="*/ 14 w 23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68">
                      <a:moveTo>
                        <a:pt x="14" y="68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3" y="31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4" name="Freeform 289"/>
                <p:cNvSpPr>
                  <a:spLocks/>
                </p:cNvSpPr>
                <p:nvPr/>
              </p:nvSpPr>
              <p:spPr bwMode="auto">
                <a:xfrm>
                  <a:off x="980" y="3740"/>
                  <a:ext cx="38" cy="10"/>
                </a:xfrm>
                <a:custGeom>
                  <a:avLst/>
                  <a:gdLst>
                    <a:gd name="T0" fmla="*/ 4 w 75"/>
                    <a:gd name="T1" fmla="*/ 0 h 31"/>
                    <a:gd name="T2" fmla="*/ 52 w 75"/>
                    <a:gd name="T3" fmla="*/ 0 h 31"/>
                    <a:gd name="T4" fmla="*/ 53 w 75"/>
                    <a:gd name="T5" fmla="*/ 4 h 31"/>
                    <a:gd name="T6" fmla="*/ 60 w 75"/>
                    <a:gd name="T7" fmla="*/ 13 h 31"/>
                    <a:gd name="T8" fmla="*/ 75 w 75"/>
                    <a:gd name="T9" fmla="*/ 31 h 31"/>
                    <a:gd name="T10" fmla="*/ 19 w 75"/>
                    <a:gd name="T11" fmla="*/ 31 h 31"/>
                    <a:gd name="T12" fmla="*/ 12 w 75"/>
                    <a:gd name="T13" fmla="*/ 22 h 31"/>
                    <a:gd name="T14" fmla="*/ 0 w 75"/>
                    <a:gd name="T15" fmla="*/ 7 h 31"/>
                    <a:gd name="T16" fmla="*/ 4 w 75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31">
                      <a:moveTo>
                        <a:pt x="4" y="0"/>
                      </a:moveTo>
                      <a:lnTo>
                        <a:pt x="52" y="0"/>
                      </a:lnTo>
                      <a:lnTo>
                        <a:pt x="53" y="4"/>
                      </a:lnTo>
                      <a:lnTo>
                        <a:pt x="60" y="13"/>
                      </a:lnTo>
                      <a:lnTo>
                        <a:pt x="75" y="31"/>
                      </a:lnTo>
                      <a:lnTo>
                        <a:pt x="19" y="31"/>
                      </a:lnTo>
                      <a:lnTo>
                        <a:pt x="12" y="22"/>
                      </a:lnTo>
                      <a:lnTo>
                        <a:pt x="0" y="7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5" name="Freeform 290"/>
                <p:cNvSpPr>
                  <a:spLocks/>
                </p:cNvSpPr>
                <p:nvPr/>
              </p:nvSpPr>
              <p:spPr bwMode="auto">
                <a:xfrm>
                  <a:off x="984" y="3750"/>
                  <a:ext cx="42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2 w 83"/>
                    <a:gd name="T3" fmla="*/ 21 h 36"/>
                    <a:gd name="T4" fmla="*/ 7 w 83"/>
                    <a:gd name="T5" fmla="*/ 8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2" y="21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3" name="Group 291"/>
              <p:cNvGrpSpPr>
                <a:grpSpLocks/>
              </p:cNvGrpSpPr>
              <p:nvPr/>
            </p:nvGrpSpPr>
            <p:grpSpPr bwMode="auto">
              <a:xfrm>
                <a:off x="761" y="3560"/>
                <a:ext cx="50" cy="22"/>
                <a:chOff x="761" y="3560"/>
                <a:chExt cx="50" cy="22"/>
              </a:xfrm>
            </p:grpSpPr>
            <p:sp>
              <p:nvSpPr>
                <p:cNvPr id="320" name="Freeform 292"/>
                <p:cNvSpPr>
                  <a:spLocks/>
                </p:cNvSpPr>
                <p:nvPr/>
              </p:nvSpPr>
              <p:spPr bwMode="auto">
                <a:xfrm>
                  <a:off x="761" y="3560"/>
                  <a:ext cx="12" cy="22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7 h 68"/>
                    <a:gd name="T4" fmla="*/ 12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7"/>
                      </a:lnTo>
                      <a:lnTo>
                        <a:pt x="12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1" name="Freeform 293"/>
                <p:cNvSpPr>
                  <a:spLocks/>
                </p:cNvSpPr>
                <p:nvPr/>
              </p:nvSpPr>
              <p:spPr bwMode="auto">
                <a:xfrm>
                  <a:off x="767" y="3560"/>
                  <a:ext cx="36" cy="10"/>
                </a:xfrm>
                <a:custGeom>
                  <a:avLst/>
                  <a:gdLst>
                    <a:gd name="T0" fmla="*/ 2 w 73"/>
                    <a:gd name="T1" fmla="*/ 0 h 29"/>
                    <a:gd name="T2" fmla="*/ 49 w 73"/>
                    <a:gd name="T3" fmla="*/ 0 h 29"/>
                    <a:gd name="T4" fmla="*/ 50 w 73"/>
                    <a:gd name="T5" fmla="*/ 2 h 29"/>
                    <a:gd name="T6" fmla="*/ 55 w 73"/>
                    <a:gd name="T7" fmla="*/ 11 h 29"/>
                    <a:gd name="T8" fmla="*/ 73 w 73"/>
                    <a:gd name="T9" fmla="*/ 29 h 29"/>
                    <a:gd name="T10" fmla="*/ 17 w 73"/>
                    <a:gd name="T11" fmla="*/ 29 h 29"/>
                    <a:gd name="T12" fmla="*/ 8 w 73"/>
                    <a:gd name="T13" fmla="*/ 20 h 29"/>
                    <a:gd name="T14" fmla="*/ 0 w 73"/>
                    <a:gd name="T15" fmla="*/ 5 h 29"/>
                    <a:gd name="T16" fmla="*/ 2 w 73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29">
                      <a:moveTo>
                        <a:pt x="2" y="0"/>
                      </a:moveTo>
                      <a:lnTo>
                        <a:pt x="49" y="0"/>
                      </a:lnTo>
                      <a:lnTo>
                        <a:pt x="50" y="2"/>
                      </a:lnTo>
                      <a:lnTo>
                        <a:pt x="55" y="11"/>
                      </a:lnTo>
                      <a:lnTo>
                        <a:pt x="73" y="29"/>
                      </a:lnTo>
                      <a:lnTo>
                        <a:pt x="17" y="29"/>
                      </a:lnTo>
                      <a:lnTo>
                        <a:pt x="8" y="20"/>
                      </a:lnTo>
                      <a:lnTo>
                        <a:pt x="0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22" name="Freeform 294"/>
                <p:cNvSpPr>
                  <a:spLocks/>
                </p:cNvSpPr>
                <p:nvPr/>
              </p:nvSpPr>
              <p:spPr bwMode="auto">
                <a:xfrm>
                  <a:off x="769" y="3571"/>
                  <a:ext cx="42" cy="11"/>
                </a:xfrm>
                <a:custGeom>
                  <a:avLst/>
                  <a:gdLst>
                    <a:gd name="T0" fmla="*/ 0 w 83"/>
                    <a:gd name="T1" fmla="*/ 35 h 35"/>
                    <a:gd name="T2" fmla="*/ 2 w 83"/>
                    <a:gd name="T3" fmla="*/ 19 h 35"/>
                    <a:gd name="T4" fmla="*/ 7 w 83"/>
                    <a:gd name="T5" fmla="*/ 7 h 35"/>
                    <a:gd name="T6" fmla="*/ 11 w 83"/>
                    <a:gd name="T7" fmla="*/ 0 h 35"/>
                    <a:gd name="T8" fmla="*/ 68 w 83"/>
                    <a:gd name="T9" fmla="*/ 0 h 35"/>
                    <a:gd name="T10" fmla="*/ 83 w 83"/>
                    <a:gd name="T11" fmla="*/ 35 h 35"/>
                    <a:gd name="T12" fmla="*/ 0 w 83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5">
                      <a:moveTo>
                        <a:pt x="0" y="35"/>
                      </a:moveTo>
                      <a:lnTo>
                        <a:pt x="2" y="19"/>
                      </a:lnTo>
                      <a:lnTo>
                        <a:pt x="7" y="7"/>
                      </a:lnTo>
                      <a:lnTo>
                        <a:pt x="11" y="0"/>
                      </a:lnTo>
                      <a:lnTo>
                        <a:pt x="68" y="0"/>
                      </a:lnTo>
                      <a:lnTo>
                        <a:pt x="83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4" name="Group 295"/>
              <p:cNvGrpSpPr>
                <a:grpSpLocks/>
              </p:cNvGrpSpPr>
              <p:nvPr/>
            </p:nvGrpSpPr>
            <p:grpSpPr bwMode="auto">
              <a:xfrm>
                <a:off x="774" y="3572"/>
                <a:ext cx="49" cy="23"/>
                <a:chOff x="774" y="3572"/>
                <a:chExt cx="49" cy="23"/>
              </a:xfrm>
            </p:grpSpPr>
            <p:sp>
              <p:nvSpPr>
                <p:cNvPr id="317" name="Freeform 296"/>
                <p:cNvSpPr>
                  <a:spLocks/>
                </p:cNvSpPr>
                <p:nvPr/>
              </p:nvSpPr>
              <p:spPr bwMode="auto">
                <a:xfrm>
                  <a:off x="774" y="3572"/>
                  <a:ext cx="12" cy="23"/>
                </a:xfrm>
                <a:custGeom>
                  <a:avLst/>
                  <a:gdLst>
                    <a:gd name="T0" fmla="*/ 15 w 25"/>
                    <a:gd name="T1" fmla="*/ 68 h 68"/>
                    <a:gd name="T2" fmla="*/ 0 w 25"/>
                    <a:gd name="T3" fmla="*/ 25 h 68"/>
                    <a:gd name="T4" fmla="*/ 9 w 25"/>
                    <a:gd name="T5" fmla="*/ 0 h 68"/>
                    <a:gd name="T6" fmla="*/ 25 w 25"/>
                    <a:gd name="T7" fmla="*/ 30 h 68"/>
                    <a:gd name="T8" fmla="*/ 15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5" y="68"/>
                      </a:moveTo>
                      <a:lnTo>
                        <a:pt x="0" y="25"/>
                      </a:lnTo>
                      <a:lnTo>
                        <a:pt x="9" y="0"/>
                      </a:lnTo>
                      <a:lnTo>
                        <a:pt x="25" y="30"/>
                      </a:lnTo>
                      <a:lnTo>
                        <a:pt x="15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18" name="Freeform 297"/>
                <p:cNvSpPr>
                  <a:spLocks/>
                </p:cNvSpPr>
                <p:nvPr/>
              </p:nvSpPr>
              <p:spPr bwMode="auto">
                <a:xfrm>
                  <a:off x="778" y="3573"/>
                  <a:ext cx="38" cy="9"/>
                </a:xfrm>
                <a:custGeom>
                  <a:avLst/>
                  <a:gdLst>
                    <a:gd name="T0" fmla="*/ 1 w 75"/>
                    <a:gd name="T1" fmla="*/ 0 h 29"/>
                    <a:gd name="T2" fmla="*/ 50 w 75"/>
                    <a:gd name="T3" fmla="*/ 0 h 29"/>
                    <a:gd name="T4" fmla="*/ 51 w 75"/>
                    <a:gd name="T5" fmla="*/ 2 h 29"/>
                    <a:gd name="T6" fmla="*/ 56 w 75"/>
                    <a:gd name="T7" fmla="*/ 11 h 29"/>
                    <a:gd name="T8" fmla="*/ 75 w 75"/>
                    <a:gd name="T9" fmla="*/ 29 h 29"/>
                    <a:gd name="T10" fmla="*/ 18 w 75"/>
                    <a:gd name="T11" fmla="*/ 29 h 29"/>
                    <a:gd name="T12" fmla="*/ 10 w 75"/>
                    <a:gd name="T13" fmla="*/ 20 h 29"/>
                    <a:gd name="T14" fmla="*/ 0 w 75"/>
                    <a:gd name="T15" fmla="*/ 5 h 29"/>
                    <a:gd name="T16" fmla="*/ 1 w 7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2"/>
                      </a:lnTo>
                      <a:lnTo>
                        <a:pt x="56" y="11"/>
                      </a:lnTo>
                      <a:lnTo>
                        <a:pt x="75" y="29"/>
                      </a:lnTo>
                      <a:lnTo>
                        <a:pt x="18" y="29"/>
                      </a:lnTo>
                      <a:lnTo>
                        <a:pt x="10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19" name="Freeform 298"/>
                <p:cNvSpPr>
                  <a:spLocks/>
                </p:cNvSpPr>
                <p:nvPr/>
              </p:nvSpPr>
              <p:spPr bwMode="auto">
                <a:xfrm>
                  <a:off x="782" y="3583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19 h 36"/>
                    <a:gd name="T4" fmla="*/ 5 w 81"/>
                    <a:gd name="T5" fmla="*/ 7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5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5" name="Group 299"/>
              <p:cNvGrpSpPr>
                <a:grpSpLocks/>
              </p:cNvGrpSpPr>
              <p:nvPr/>
            </p:nvGrpSpPr>
            <p:grpSpPr bwMode="auto">
              <a:xfrm>
                <a:off x="787" y="3585"/>
                <a:ext cx="49" cy="23"/>
                <a:chOff x="787" y="3585"/>
                <a:chExt cx="49" cy="23"/>
              </a:xfrm>
            </p:grpSpPr>
            <p:sp>
              <p:nvSpPr>
                <p:cNvPr id="314" name="Freeform 300"/>
                <p:cNvSpPr>
                  <a:spLocks/>
                </p:cNvSpPr>
                <p:nvPr/>
              </p:nvSpPr>
              <p:spPr bwMode="auto">
                <a:xfrm>
                  <a:off x="787" y="3585"/>
                  <a:ext cx="12" cy="23"/>
                </a:xfrm>
                <a:custGeom>
                  <a:avLst/>
                  <a:gdLst>
                    <a:gd name="T0" fmla="*/ 14 w 24"/>
                    <a:gd name="T1" fmla="*/ 68 h 68"/>
                    <a:gd name="T2" fmla="*/ 0 w 24"/>
                    <a:gd name="T3" fmla="*/ 26 h 68"/>
                    <a:gd name="T4" fmla="*/ 9 w 24"/>
                    <a:gd name="T5" fmla="*/ 0 h 68"/>
                    <a:gd name="T6" fmla="*/ 24 w 24"/>
                    <a:gd name="T7" fmla="*/ 31 h 68"/>
                    <a:gd name="T8" fmla="*/ 14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4" y="68"/>
                      </a:moveTo>
                      <a:lnTo>
                        <a:pt x="0" y="26"/>
                      </a:lnTo>
                      <a:lnTo>
                        <a:pt x="9" y="0"/>
                      </a:lnTo>
                      <a:lnTo>
                        <a:pt x="24" y="31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15" name="Freeform 301"/>
                <p:cNvSpPr>
                  <a:spLocks/>
                </p:cNvSpPr>
                <p:nvPr/>
              </p:nvSpPr>
              <p:spPr bwMode="auto">
                <a:xfrm>
                  <a:off x="792" y="3586"/>
                  <a:ext cx="36" cy="10"/>
                </a:xfrm>
                <a:custGeom>
                  <a:avLst/>
                  <a:gdLst>
                    <a:gd name="T0" fmla="*/ 1 w 74"/>
                    <a:gd name="T1" fmla="*/ 0 h 29"/>
                    <a:gd name="T2" fmla="*/ 50 w 74"/>
                    <a:gd name="T3" fmla="*/ 0 h 29"/>
                    <a:gd name="T4" fmla="*/ 51 w 74"/>
                    <a:gd name="T5" fmla="*/ 2 h 29"/>
                    <a:gd name="T6" fmla="*/ 55 w 74"/>
                    <a:gd name="T7" fmla="*/ 11 h 29"/>
                    <a:gd name="T8" fmla="*/ 74 w 74"/>
                    <a:gd name="T9" fmla="*/ 29 h 29"/>
                    <a:gd name="T10" fmla="*/ 19 w 74"/>
                    <a:gd name="T11" fmla="*/ 29 h 29"/>
                    <a:gd name="T12" fmla="*/ 11 w 74"/>
                    <a:gd name="T13" fmla="*/ 20 h 29"/>
                    <a:gd name="T14" fmla="*/ 0 w 74"/>
                    <a:gd name="T15" fmla="*/ 5 h 29"/>
                    <a:gd name="T16" fmla="*/ 1 w 74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2"/>
                      </a:lnTo>
                      <a:lnTo>
                        <a:pt x="55" y="11"/>
                      </a:lnTo>
                      <a:lnTo>
                        <a:pt x="74" y="29"/>
                      </a:lnTo>
                      <a:lnTo>
                        <a:pt x="19" y="29"/>
                      </a:lnTo>
                      <a:lnTo>
                        <a:pt x="11" y="20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316" name="Freeform 302"/>
                <p:cNvSpPr>
                  <a:spLocks/>
                </p:cNvSpPr>
                <p:nvPr/>
              </p:nvSpPr>
              <p:spPr bwMode="auto">
                <a:xfrm>
                  <a:off x="795" y="3596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20 h 36"/>
                    <a:gd name="T4" fmla="*/ 6 w 81"/>
                    <a:gd name="T5" fmla="*/ 8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6" y="8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6" name="Group 303"/>
              <p:cNvGrpSpPr>
                <a:grpSpLocks/>
              </p:cNvGrpSpPr>
              <p:nvPr/>
            </p:nvGrpSpPr>
            <p:grpSpPr bwMode="auto">
              <a:xfrm>
                <a:off x="799" y="3600"/>
                <a:ext cx="99" cy="73"/>
                <a:chOff x="799" y="3600"/>
                <a:chExt cx="99" cy="73"/>
              </a:xfrm>
            </p:grpSpPr>
            <p:grpSp>
              <p:nvGrpSpPr>
                <p:cNvPr id="294" name="Group 304"/>
                <p:cNvGrpSpPr>
                  <a:grpSpLocks/>
                </p:cNvGrpSpPr>
                <p:nvPr/>
              </p:nvGrpSpPr>
              <p:grpSpPr bwMode="auto">
                <a:xfrm>
                  <a:off x="799" y="3600"/>
                  <a:ext cx="48" cy="23"/>
                  <a:chOff x="799" y="3600"/>
                  <a:chExt cx="48" cy="23"/>
                </a:xfrm>
              </p:grpSpPr>
              <p:sp>
                <p:nvSpPr>
                  <p:cNvPr id="311" name="Freeform 305"/>
                  <p:cNvSpPr>
                    <a:spLocks/>
                  </p:cNvSpPr>
                  <p:nvPr/>
                </p:nvSpPr>
                <p:spPr bwMode="auto">
                  <a:xfrm>
                    <a:off x="799" y="3600"/>
                    <a:ext cx="12" cy="23"/>
                  </a:xfrm>
                  <a:custGeom>
                    <a:avLst/>
                    <a:gdLst>
                      <a:gd name="T0" fmla="*/ 14 w 25"/>
                      <a:gd name="T1" fmla="*/ 70 h 70"/>
                      <a:gd name="T2" fmla="*/ 0 w 25"/>
                      <a:gd name="T3" fmla="*/ 27 h 70"/>
                      <a:gd name="T4" fmla="*/ 9 w 25"/>
                      <a:gd name="T5" fmla="*/ 0 h 70"/>
                      <a:gd name="T6" fmla="*/ 25 w 25"/>
                      <a:gd name="T7" fmla="*/ 31 h 70"/>
                      <a:gd name="T8" fmla="*/ 14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4" y="70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4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12" name="Freeform 306"/>
                  <p:cNvSpPr>
                    <a:spLocks/>
                  </p:cNvSpPr>
                  <p:nvPr/>
                </p:nvSpPr>
                <p:spPr bwMode="auto">
                  <a:xfrm>
                    <a:off x="803" y="3600"/>
                    <a:ext cx="38" cy="11"/>
                  </a:xfrm>
                  <a:custGeom>
                    <a:avLst/>
                    <a:gdLst>
                      <a:gd name="T0" fmla="*/ 1 w 75"/>
                      <a:gd name="T1" fmla="*/ 0 h 31"/>
                      <a:gd name="T2" fmla="*/ 50 w 75"/>
                      <a:gd name="T3" fmla="*/ 0 h 31"/>
                      <a:gd name="T4" fmla="*/ 51 w 75"/>
                      <a:gd name="T5" fmla="*/ 4 h 31"/>
                      <a:gd name="T6" fmla="*/ 56 w 75"/>
                      <a:gd name="T7" fmla="*/ 13 h 31"/>
                      <a:gd name="T8" fmla="*/ 75 w 75"/>
                      <a:gd name="T9" fmla="*/ 31 h 31"/>
                      <a:gd name="T10" fmla="*/ 18 w 75"/>
                      <a:gd name="T11" fmla="*/ 31 h 31"/>
                      <a:gd name="T12" fmla="*/ 9 w 75"/>
                      <a:gd name="T13" fmla="*/ 22 h 31"/>
                      <a:gd name="T14" fmla="*/ 0 w 75"/>
                      <a:gd name="T15" fmla="*/ 7 h 31"/>
                      <a:gd name="T16" fmla="*/ 1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4"/>
                        </a:lnTo>
                        <a:lnTo>
                          <a:pt x="56" y="13"/>
                        </a:lnTo>
                        <a:lnTo>
                          <a:pt x="75" y="31"/>
                        </a:lnTo>
                        <a:lnTo>
                          <a:pt x="18" y="31"/>
                        </a:lnTo>
                        <a:lnTo>
                          <a:pt x="9" y="22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13" name="Freeform 307"/>
                  <p:cNvSpPr>
                    <a:spLocks/>
                  </p:cNvSpPr>
                  <p:nvPr/>
                </p:nvSpPr>
                <p:spPr bwMode="auto">
                  <a:xfrm>
                    <a:off x="807" y="3611"/>
                    <a:ext cx="40" cy="12"/>
                  </a:xfrm>
                  <a:custGeom>
                    <a:avLst/>
                    <a:gdLst>
                      <a:gd name="T0" fmla="*/ 0 w 82"/>
                      <a:gd name="T1" fmla="*/ 38 h 38"/>
                      <a:gd name="T2" fmla="*/ 2 w 82"/>
                      <a:gd name="T3" fmla="*/ 22 h 38"/>
                      <a:gd name="T4" fmla="*/ 7 w 82"/>
                      <a:gd name="T5" fmla="*/ 8 h 38"/>
                      <a:gd name="T6" fmla="*/ 12 w 82"/>
                      <a:gd name="T7" fmla="*/ 0 h 38"/>
                      <a:gd name="T8" fmla="*/ 69 w 82"/>
                      <a:gd name="T9" fmla="*/ 0 h 38"/>
                      <a:gd name="T10" fmla="*/ 82 w 82"/>
                      <a:gd name="T11" fmla="*/ 38 h 38"/>
                      <a:gd name="T12" fmla="*/ 0 w 82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8">
                        <a:moveTo>
                          <a:pt x="0" y="38"/>
                        </a:moveTo>
                        <a:lnTo>
                          <a:pt x="2" y="22"/>
                        </a:lnTo>
                        <a:lnTo>
                          <a:pt x="7" y="8"/>
                        </a:lnTo>
                        <a:lnTo>
                          <a:pt x="12" y="0"/>
                        </a:lnTo>
                        <a:lnTo>
                          <a:pt x="69" y="0"/>
                        </a:lnTo>
                        <a:lnTo>
                          <a:pt x="82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95" name="Group 308"/>
                <p:cNvGrpSpPr>
                  <a:grpSpLocks/>
                </p:cNvGrpSpPr>
                <p:nvPr/>
              </p:nvGrpSpPr>
              <p:grpSpPr bwMode="auto">
                <a:xfrm>
                  <a:off x="811" y="3612"/>
                  <a:ext cx="48" cy="23"/>
                  <a:chOff x="811" y="3612"/>
                  <a:chExt cx="48" cy="23"/>
                </a:xfrm>
              </p:grpSpPr>
              <p:sp>
                <p:nvSpPr>
                  <p:cNvPr id="308" name="Freeform 309"/>
                  <p:cNvSpPr>
                    <a:spLocks/>
                  </p:cNvSpPr>
                  <p:nvPr/>
                </p:nvSpPr>
                <p:spPr bwMode="auto">
                  <a:xfrm>
                    <a:off x="811" y="3612"/>
                    <a:ext cx="12" cy="23"/>
                  </a:xfrm>
                  <a:custGeom>
                    <a:avLst/>
                    <a:gdLst>
                      <a:gd name="T0" fmla="*/ 15 w 25"/>
                      <a:gd name="T1" fmla="*/ 69 h 69"/>
                      <a:gd name="T2" fmla="*/ 0 w 25"/>
                      <a:gd name="T3" fmla="*/ 28 h 69"/>
                      <a:gd name="T4" fmla="*/ 11 w 25"/>
                      <a:gd name="T5" fmla="*/ 0 h 69"/>
                      <a:gd name="T6" fmla="*/ 25 w 25"/>
                      <a:gd name="T7" fmla="*/ 32 h 69"/>
                      <a:gd name="T8" fmla="*/ 15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5" y="69"/>
                        </a:moveTo>
                        <a:lnTo>
                          <a:pt x="0" y="28"/>
                        </a:lnTo>
                        <a:lnTo>
                          <a:pt x="11" y="0"/>
                        </a:lnTo>
                        <a:lnTo>
                          <a:pt x="25" y="32"/>
                        </a:lnTo>
                        <a:lnTo>
                          <a:pt x="15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9" name="Freeform 310"/>
                  <p:cNvSpPr>
                    <a:spLocks/>
                  </p:cNvSpPr>
                  <p:nvPr/>
                </p:nvSpPr>
                <p:spPr bwMode="auto">
                  <a:xfrm>
                    <a:off x="815" y="3613"/>
                    <a:ext cx="38" cy="10"/>
                  </a:xfrm>
                  <a:custGeom>
                    <a:avLst/>
                    <a:gdLst>
                      <a:gd name="T0" fmla="*/ 3 w 75"/>
                      <a:gd name="T1" fmla="*/ 0 h 32"/>
                      <a:gd name="T2" fmla="*/ 52 w 75"/>
                      <a:gd name="T3" fmla="*/ 0 h 32"/>
                      <a:gd name="T4" fmla="*/ 53 w 75"/>
                      <a:gd name="T5" fmla="*/ 3 h 32"/>
                      <a:gd name="T6" fmla="*/ 57 w 75"/>
                      <a:gd name="T7" fmla="*/ 15 h 32"/>
                      <a:gd name="T8" fmla="*/ 75 w 75"/>
                      <a:gd name="T9" fmla="*/ 32 h 32"/>
                      <a:gd name="T10" fmla="*/ 19 w 75"/>
                      <a:gd name="T11" fmla="*/ 32 h 32"/>
                      <a:gd name="T12" fmla="*/ 10 w 75"/>
                      <a:gd name="T13" fmla="*/ 22 h 32"/>
                      <a:gd name="T14" fmla="*/ 0 w 75"/>
                      <a:gd name="T15" fmla="*/ 7 h 32"/>
                      <a:gd name="T16" fmla="*/ 3 w 75"/>
                      <a:gd name="T17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2">
                        <a:moveTo>
                          <a:pt x="3" y="0"/>
                        </a:moveTo>
                        <a:lnTo>
                          <a:pt x="52" y="0"/>
                        </a:lnTo>
                        <a:lnTo>
                          <a:pt x="53" y="3"/>
                        </a:lnTo>
                        <a:lnTo>
                          <a:pt x="57" y="15"/>
                        </a:lnTo>
                        <a:lnTo>
                          <a:pt x="75" y="32"/>
                        </a:lnTo>
                        <a:lnTo>
                          <a:pt x="19" y="32"/>
                        </a:lnTo>
                        <a:lnTo>
                          <a:pt x="10" y="22"/>
                        </a:lnTo>
                        <a:lnTo>
                          <a:pt x="0" y="7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10" name="Freeform 311"/>
                  <p:cNvSpPr>
                    <a:spLocks/>
                  </p:cNvSpPr>
                  <p:nvPr/>
                </p:nvSpPr>
                <p:spPr bwMode="auto">
                  <a:xfrm>
                    <a:off x="819" y="3623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1 w 82"/>
                      <a:gd name="T3" fmla="*/ 21 h 36"/>
                      <a:gd name="T4" fmla="*/ 7 w 82"/>
                      <a:gd name="T5" fmla="*/ 8 h 36"/>
                      <a:gd name="T6" fmla="*/ 12 w 82"/>
                      <a:gd name="T7" fmla="*/ 0 h 36"/>
                      <a:gd name="T8" fmla="*/ 68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1" y="21"/>
                        </a:lnTo>
                        <a:lnTo>
                          <a:pt x="7" y="8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96" name="Group 312"/>
                <p:cNvGrpSpPr>
                  <a:grpSpLocks/>
                </p:cNvGrpSpPr>
                <p:nvPr/>
              </p:nvGrpSpPr>
              <p:grpSpPr bwMode="auto">
                <a:xfrm>
                  <a:off x="823" y="3625"/>
                  <a:ext cx="49" cy="23"/>
                  <a:chOff x="823" y="3625"/>
                  <a:chExt cx="49" cy="23"/>
                </a:xfrm>
              </p:grpSpPr>
              <p:sp>
                <p:nvSpPr>
                  <p:cNvPr id="305" name="Freeform 313"/>
                  <p:cNvSpPr>
                    <a:spLocks/>
                  </p:cNvSpPr>
                  <p:nvPr/>
                </p:nvSpPr>
                <p:spPr bwMode="auto">
                  <a:xfrm>
                    <a:off x="823" y="3625"/>
                    <a:ext cx="13" cy="23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7 h 68"/>
                      <a:gd name="T4" fmla="*/ 11 w 25"/>
                      <a:gd name="T5" fmla="*/ 0 h 68"/>
                      <a:gd name="T6" fmla="*/ 25 w 25"/>
                      <a:gd name="T7" fmla="*/ 30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5" y="30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6" name="Freeform 314"/>
                  <p:cNvSpPr>
                    <a:spLocks/>
                  </p:cNvSpPr>
                  <p:nvPr/>
                </p:nvSpPr>
                <p:spPr bwMode="auto">
                  <a:xfrm>
                    <a:off x="828" y="3626"/>
                    <a:ext cx="37" cy="9"/>
                  </a:xfrm>
                  <a:custGeom>
                    <a:avLst/>
                    <a:gdLst>
                      <a:gd name="T0" fmla="*/ 1 w 73"/>
                      <a:gd name="T1" fmla="*/ 0 h 29"/>
                      <a:gd name="T2" fmla="*/ 50 w 73"/>
                      <a:gd name="T3" fmla="*/ 0 h 29"/>
                      <a:gd name="T4" fmla="*/ 51 w 73"/>
                      <a:gd name="T5" fmla="*/ 2 h 29"/>
                      <a:gd name="T6" fmla="*/ 56 w 73"/>
                      <a:gd name="T7" fmla="*/ 11 h 29"/>
                      <a:gd name="T8" fmla="*/ 73 w 73"/>
                      <a:gd name="T9" fmla="*/ 29 h 29"/>
                      <a:gd name="T10" fmla="*/ 18 w 73"/>
                      <a:gd name="T11" fmla="*/ 29 h 29"/>
                      <a:gd name="T12" fmla="*/ 9 w 73"/>
                      <a:gd name="T13" fmla="*/ 20 h 29"/>
                      <a:gd name="T14" fmla="*/ 0 w 73"/>
                      <a:gd name="T15" fmla="*/ 6 h 29"/>
                      <a:gd name="T16" fmla="*/ 1 w 73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3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2"/>
                        </a:lnTo>
                        <a:lnTo>
                          <a:pt x="56" y="11"/>
                        </a:lnTo>
                        <a:lnTo>
                          <a:pt x="73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7" name="Freeform 315"/>
                  <p:cNvSpPr>
                    <a:spLocks/>
                  </p:cNvSpPr>
                  <p:nvPr/>
                </p:nvSpPr>
                <p:spPr bwMode="auto">
                  <a:xfrm>
                    <a:off x="832" y="3636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6 w 82"/>
                      <a:gd name="T5" fmla="*/ 7 h 36"/>
                      <a:gd name="T6" fmla="*/ 11 w 82"/>
                      <a:gd name="T7" fmla="*/ 0 h 36"/>
                      <a:gd name="T8" fmla="*/ 67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6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97" name="Group 316"/>
                <p:cNvGrpSpPr>
                  <a:grpSpLocks/>
                </p:cNvGrpSpPr>
                <p:nvPr/>
              </p:nvGrpSpPr>
              <p:grpSpPr bwMode="auto">
                <a:xfrm>
                  <a:off x="836" y="3638"/>
                  <a:ext cx="50" cy="22"/>
                  <a:chOff x="836" y="3638"/>
                  <a:chExt cx="50" cy="22"/>
                </a:xfrm>
              </p:grpSpPr>
              <p:sp>
                <p:nvSpPr>
                  <p:cNvPr id="302" name="Freeform 317"/>
                  <p:cNvSpPr>
                    <a:spLocks/>
                  </p:cNvSpPr>
                  <p:nvPr/>
                </p:nvSpPr>
                <p:spPr bwMode="auto">
                  <a:xfrm>
                    <a:off x="836" y="3638"/>
                    <a:ext cx="12" cy="22"/>
                  </a:xfrm>
                  <a:custGeom>
                    <a:avLst/>
                    <a:gdLst>
                      <a:gd name="T0" fmla="*/ 16 w 25"/>
                      <a:gd name="T1" fmla="*/ 68 h 68"/>
                      <a:gd name="T2" fmla="*/ 0 w 25"/>
                      <a:gd name="T3" fmla="*/ 27 h 68"/>
                      <a:gd name="T4" fmla="*/ 12 w 25"/>
                      <a:gd name="T5" fmla="*/ 0 h 68"/>
                      <a:gd name="T6" fmla="*/ 25 w 25"/>
                      <a:gd name="T7" fmla="*/ 31 h 68"/>
                      <a:gd name="T8" fmla="*/ 16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6" y="68"/>
                        </a:moveTo>
                        <a:lnTo>
                          <a:pt x="0" y="27"/>
                        </a:lnTo>
                        <a:lnTo>
                          <a:pt x="12" y="0"/>
                        </a:lnTo>
                        <a:lnTo>
                          <a:pt x="25" y="31"/>
                        </a:lnTo>
                        <a:lnTo>
                          <a:pt x="16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3" name="Freeform 318"/>
                  <p:cNvSpPr>
                    <a:spLocks/>
                  </p:cNvSpPr>
                  <p:nvPr/>
                </p:nvSpPr>
                <p:spPr bwMode="auto">
                  <a:xfrm>
                    <a:off x="842" y="3638"/>
                    <a:ext cx="36" cy="10"/>
                  </a:xfrm>
                  <a:custGeom>
                    <a:avLst/>
                    <a:gdLst>
                      <a:gd name="T0" fmla="*/ 1 w 72"/>
                      <a:gd name="T1" fmla="*/ 0 h 30"/>
                      <a:gd name="T2" fmla="*/ 49 w 72"/>
                      <a:gd name="T3" fmla="*/ 0 h 30"/>
                      <a:gd name="T4" fmla="*/ 51 w 72"/>
                      <a:gd name="T5" fmla="*/ 3 h 30"/>
                      <a:gd name="T6" fmla="*/ 55 w 72"/>
                      <a:gd name="T7" fmla="*/ 12 h 30"/>
                      <a:gd name="T8" fmla="*/ 72 w 72"/>
                      <a:gd name="T9" fmla="*/ 30 h 30"/>
                      <a:gd name="T10" fmla="*/ 17 w 72"/>
                      <a:gd name="T11" fmla="*/ 30 h 30"/>
                      <a:gd name="T12" fmla="*/ 8 w 72"/>
                      <a:gd name="T13" fmla="*/ 21 h 30"/>
                      <a:gd name="T14" fmla="*/ 0 w 72"/>
                      <a:gd name="T15" fmla="*/ 5 h 30"/>
                      <a:gd name="T16" fmla="*/ 1 w 72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2" h="30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1" y="3"/>
                        </a:lnTo>
                        <a:lnTo>
                          <a:pt x="55" y="12"/>
                        </a:lnTo>
                        <a:lnTo>
                          <a:pt x="72" y="30"/>
                        </a:lnTo>
                        <a:lnTo>
                          <a:pt x="17" y="30"/>
                        </a:lnTo>
                        <a:lnTo>
                          <a:pt x="8" y="21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4" name="Freeform 319"/>
                  <p:cNvSpPr>
                    <a:spLocks/>
                  </p:cNvSpPr>
                  <p:nvPr/>
                </p:nvSpPr>
                <p:spPr bwMode="auto">
                  <a:xfrm>
                    <a:off x="844" y="3648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2 w 83"/>
                      <a:gd name="T3" fmla="*/ 19 h 36"/>
                      <a:gd name="T4" fmla="*/ 7 w 83"/>
                      <a:gd name="T5" fmla="*/ 8 h 36"/>
                      <a:gd name="T6" fmla="*/ 11 w 83"/>
                      <a:gd name="T7" fmla="*/ 0 h 36"/>
                      <a:gd name="T8" fmla="*/ 67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7" y="8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98" name="Group 320"/>
                <p:cNvGrpSpPr>
                  <a:grpSpLocks/>
                </p:cNvGrpSpPr>
                <p:nvPr/>
              </p:nvGrpSpPr>
              <p:grpSpPr bwMode="auto">
                <a:xfrm>
                  <a:off x="849" y="3651"/>
                  <a:ext cx="49" cy="22"/>
                  <a:chOff x="849" y="3651"/>
                  <a:chExt cx="49" cy="22"/>
                </a:xfrm>
              </p:grpSpPr>
              <p:sp>
                <p:nvSpPr>
                  <p:cNvPr id="299" name="Freeform 321"/>
                  <p:cNvSpPr>
                    <a:spLocks/>
                  </p:cNvSpPr>
                  <p:nvPr/>
                </p:nvSpPr>
                <p:spPr bwMode="auto">
                  <a:xfrm>
                    <a:off x="849" y="3651"/>
                    <a:ext cx="12" cy="22"/>
                  </a:xfrm>
                  <a:custGeom>
                    <a:avLst/>
                    <a:gdLst>
                      <a:gd name="T0" fmla="*/ 15 w 25"/>
                      <a:gd name="T1" fmla="*/ 67 h 67"/>
                      <a:gd name="T2" fmla="*/ 0 w 25"/>
                      <a:gd name="T3" fmla="*/ 26 h 67"/>
                      <a:gd name="T4" fmla="*/ 10 w 25"/>
                      <a:gd name="T5" fmla="*/ 0 h 67"/>
                      <a:gd name="T6" fmla="*/ 25 w 25"/>
                      <a:gd name="T7" fmla="*/ 30 h 67"/>
                      <a:gd name="T8" fmla="*/ 15 w 25"/>
                      <a:gd name="T9" fmla="*/ 67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7">
                        <a:moveTo>
                          <a:pt x="15" y="67"/>
                        </a:moveTo>
                        <a:lnTo>
                          <a:pt x="0" y="26"/>
                        </a:lnTo>
                        <a:lnTo>
                          <a:pt x="10" y="0"/>
                        </a:lnTo>
                        <a:lnTo>
                          <a:pt x="25" y="30"/>
                        </a:lnTo>
                        <a:lnTo>
                          <a:pt x="15" y="67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0" name="Freeform 322"/>
                  <p:cNvSpPr>
                    <a:spLocks/>
                  </p:cNvSpPr>
                  <p:nvPr/>
                </p:nvSpPr>
                <p:spPr bwMode="auto">
                  <a:xfrm>
                    <a:off x="854" y="3651"/>
                    <a:ext cx="37" cy="10"/>
                  </a:xfrm>
                  <a:custGeom>
                    <a:avLst/>
                    <a:gdLst>
                      <a:gd name="T0" fmla="*/ 1 w 74"/>
                      <a:gd name="T1" fmla="*/ 0 h 29"/>
                      <a:gd name="T2" fmla="*/ 49 w 74"/>
                      <a:gd name="T3" fmla="*/ 0 h 29"/>
                      <a:gd name="T4" fmla="*/ 50 w 74"/>
                      <a:gd name="T5" fmla="*/ 2 h 29"/>
                      <a:gd name="T6" fmla="*/ 57 w 74"/>
                      <a:gd name="T7" fmla="*/ 11 h 29"/>
                      <a:gd name="T8" fmla="*/ 74 w 74"/>
                      <a:gd name="T9" fmla="*/ 29 h 29"/>
                      <a:gd name="T10" fmla="*/ 18 w 74"/>
                      <a:gd name="T11" fmla="*/ 29 h 29"/>
                      <a:gd name="T12" fmla="*/ 9 w 74"/>
                      <a:gd name="T13" fmla="*/ 20 h 29"/>
                      <a:gd name="T14" fmla="*/ 0 w 74"/>
                      <a:gd name="T15" fmla="*/ 5 h 29"/>
                      <a:gd name="T16" fmla="*/ 1 w 74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29">
                        <a:moveTo>
                          <a:pt x="1" y="0"/>
                        </a:moveTo>
                        <a:lnTo>
                          <a:pt x="49" y="0"/>
                        </a:lnTo>
                        <a:lnTo>
                          <a:pt x="50" y="2"/>
                        </a:lnTo>
                        <a:lnTo>
                          <a:pt x="57" y="11"/>
                        </a:lnTo>
                        <a:lnTo>
                          <a:pt x="74" y="29"/>
                        </a:lnTo>
                        <a:lnTo>
                          <a:pt x="18" y="29"/>
                        </a:lnTo>
                        <a:lnTo>
                          <a:pt x="9" y="20"/>
                        </a:lnTo>
                        <a:lnTo>
                          <a:pt x="0" y="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1" name="Freeform 323"/>
                  <p:cNvSpPr>
                    <a:spLocks/>
                  </p:cNvSpPr>
                  <p:nvPr/>
                </p:nvSpPr>
                <p:spPr bwMode="auto">
                  <a:xfrm>
                    <a:off x="857" y="3662"/>
                    <a:ext cx="41" cy="11"/>
                  </a:xfrm>
                  <a:custGeom>
                    <a:avLst/>
                    <a:gdLst>
                      <a:gd name="T0" fmla="*/ 0 w 81"/>
                      <a:gd name="T1" fmla="*/ 35 h 35"/>
                      <a:gd name="T2" fmla="*/ 1 w 81"/>
                      <a:gd name="T3" fmla="*/ 19 h 35"/>
                      <a:gd name="T4" fmla="*/ 5 w 81"/>
                      <a:gd name="T5" fmla="*/ 7 h 35"/>
                      <a:gd name="T6" fmla="*/ 10 w 81"/>
                      <a:gd name="T7" fmla="*/ 0 h 35"/>
                      <a:gd name="T8" fmla="*/ 67 w 81"/>
                      <a:gd name="T9" fmla="*/ 0 h 35"/>
                      <a:gd name="T10" fmla="*/ 81 w 81"/>
                      <a:gd name="T11" fmla="*/ 35 h 35"/>
                      <a:gd name="T12" fmla="*/ 0 w 81"/>
                      <a:gd name="T13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1" h="35">
                        <a:moveTo>
                          <a:pt x="0" y="35"/>
                        </a:moveTo>
                        <a:lnTo>
                          <a:pt x="1" y="19"/>
                        </a:lnTo>
                        <a:lnTo>
                          <a:pt x="5" y="7"/>
                        </a:lnTo>
                        <a:lnTo>
                          <a:pt x="10" y="0"/>
                        </a:lnTo>
                        <a:lnTo>
                          <a:pt x="67" y="0"/>
                        </a:lnTo>
                        <a:lnTo>
                          <a:pt x="81" y="3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37" name="Group 324"/>
              <p:cNvGrpSpPr>
                <a:grpSpLocks/>
              </p:cNvGrpSpPr>
              <p:nvPr/>
            </p:nvGrpSpPr>
            <p:grpSpPr bwMode="auto">
              <a:xfrm>
                <a:off x="861" y="3665"/>
                <a:ext cx="99" cy="74"/>
                <a:chOff x="861" y="3665"/>
                <a:chExt cx="99" cy="74"/>
              </a:xfrm>
            </p:grpSpPr>
            <p:grpSp>
              <p:nvGrpSpPr>
                <p:cNvPr id="274" name="Group 325"/>
                <p:cNvGrpSpPr>
                  <a:grpSpLocks/>
                </p:cNvGrpSpPr>
                <p:nvPr/>
              </p:nvGrpSpPr>
              <p:grpSpPr bwMode="auto">
                <a:xfrm>
                  <a:off x="861" y="3665"/>
                  <a:ext cx="50" cy="23"/>
                  <a:chOff x="861" y="3665"/>
                  <a:chExt cx="50" cy="23"/>
                </a:xfrm>
              </p:grpSpPr>
              <p:sp>
                <p:nvSpPr>
                  <p:cNvPr id="291" name="Freeform 326"/>
                  <p:cNvSpPr>
                    <a:spLocks/>
                  </p:cNvSpPr>
                  <p:nvPr/>
                </p:nvSpPr>
                <p:spPr bwMode="auto">
                  <a:xfrm>
                    <a:off x="861" y="3665"/>
                    <a:ext cx="12" cy="23"/>
                  </a:xfrm>
                  <a:custGeom>
                    <a:avLst/>
                    <a:gdLst>
                      <a:gd name="T0" fmla="*/ 16 w 25"/>
                      <a:gd name="T1" fmla="*/ 69 h 69"/>
                      <a:gd name="T2" fmla="*/ 0 w 25"/>
                      <a:gd name="T3" fmla="*/ 27 h 69"/>
                      <a:gd name="T4" fmla="*/ 11 w 25"/>
                      <a:gd name="T5" fmla="*/ 0 h 69"/>
                      <a:gd name="T6" fmla="*/ 25 w 25"/>
                      <a:gd name="T7" fmla="*/ 32 h 69"/>
                      <a:gd name="T8" fmla="*/ 16 w 25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9">
                        <a:moveTo>
                          <a:pt x="16" y="69"/>
                        </a:moveTo>
                        <a:lnTo>
                          <a:pt x="0" y="27"/>
                        </a:lnTo>
                        <a:lnTo>
                          <a:pt x="11" y="0"/>
                        </a:lnTo>
                        <a:lnTo>
                          <a:pt x="25" y="32"/>
                        </a:lnTo>
                        <a:lnTo>
                          <a:pt x="16" y="69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92" name="Freeform 327"/>
                  <p:cNvSpPr>
                    <a:spLocks/>
                  </p:cNvSpPr>
                  <p:nvPr/>
                </p:nvSpPr>
                <p:spPr bwMode="auto">
                  <a:xfrm>
                    <a:off x="865" y="3666"/>
                    <a:ext cx="38" cy="10"/>
                  </a:xfrm>
                  <a:custGeom>
                    <a:avLst/>
                    <a:gdLst>
                      <a:gd name="T0" fmla="*/ 3 w 75"/>
                      <a:gd name="T1" fmla="*/ 0 h 31"/>
                      <a:gd name="T2" fmla="*/ 52 w 75"/>
                      <a:gd name="T3" fmla="*/ 0 h 31"/>
                      <a:gd name="T4" fmla="*/ 53 w 75"/>
                      <a:gd name="T5" fmla="*/ 4 h 31"/>
                      <a:gd name="T6" fmla="*/ 57 w 75"/>
                      <a:gd name="T7" fmla="*/ 13 h 31"/>
                      <a:gd name="T8" fmla="*/ 75 w 75"/>
                      <a:gd name="T9" fmla="*/ 31 h 31"/>
                      <a:gd name="T10" fmla="*/ 19 w 75"/>
                      <a:gd name="T11" fmla="*/ 31 h 31"/>
                      <a:gd name="T12" fmla="*/ 11 w 75"/>
                      <a:gd name="T13" fmla="*/ 22 h 31"/>
                      <a:gd name="T14" fmla="*/ 0 w 75"/>
                      <a:gd name="T15" fmla="*/ 7 h 31"/>
                      <a:gd name="T16" fmla="*/ 3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3" y="0"/>
                        </a:moveTo>
                        <a:lnTo>
                          <a:pt x="52" y="0"/>
                        </a:lnTo>
                        <a:lnTo>
                          <a:pt x="53" y="4"/>
                        </a:lnTo>
                        <a:lnTo>
                          <a:pt x="57" y="13"/>
                        </a:lnTo>
                        <a:lnTo>
                          <a:pt x="75" y="31"/>
                        </a:lnTo>
                        <a:lnTo>
                          <a:pt x="19" y="31"/>
                        </a:lnTo>
                        <a:lnTo>
                          <a:pt x="11" y="22"/>
                        </a:lnTo>
                        <a:lnTo>
                          <a:pt x="0" y="7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93" name="Freeform 328"/>
                  <p:cNvSpPr>
                    <a:spLocks/>
                  </p:cNvSpPr>
                  <p:nvPr/>
                </p:nvSpPr>
                <p:spPr bwMode="auto">
                  <a:xfrm>
                    <a:off x="869" y="3676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2 w 83"/>
                      <a:gd name="T3" fmla="*/ 20 h 36"/>
                      <a:gd name="T4" fmla="*/ 7 w 83"/>
                      <a:gd name="T5" fmla="*/ 7 h 36"/>
                      <a:gd name="T6" fmla="*/ 11 w 83"/>
                      <a:gd name="T7" fmla="*/ 0 h 36"/>
                      <a:gd name="T8" fmla="*/ 67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2" y="20"/>
                        </a:lnTo>
                        <a:lnTo>
                          <a:pt x="7" y="7"/>
                        </a:lnTo>
                        <a:lnTo>
                          <a:pt x="11" y="0"/>
                        </a:lnTo>
                        <a:lnTo>
                          <a:pt x="67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75" name="Group 329"/>
                <p:cNvGrpSpPr>
                  <a:grpSpLocks/>
                </p:cNvGrpSpPr>
                <p:nvPr/>
              </p:nvGrpSpPr>
              <p:grpSpPr bwMode="auto">
                <a:xfrm>
                  <a:off x="873" y="3678"/>
                  <a:ext cx="49" cy="23"/>
                  <a:chOff x="873" y="3678"/>
                  <a:chExt cx="49" cy="23"/>
                </a:xfrm>
              </p:grpSpPr>
              <p:sp>
                <p:nvSpPr>
                  <p:cNvPr id="288" name="Freeform 330"/>
                  <p:cNvSpPr>
                    <a:spLocks/>
                  </p:cNvSpPr>
                  <p:nvPr/>
                </p:nvSpPr>
                <p:spPr bwMode="auto">
                  <a:xfrm>
                    <a:off x="873" y="3678"/>
                    <a:ext cx="13" cy="23"/>
                  </a:xfrm>
                  <a:custGeom>
                    <a:avLst/>
                    <a:gdLst>
                      <a:gd name="T0" fmla="*/ 13 w 25"/>
                      <a:gd name="T1" fmla="*/ 70 h 70"/>
                      <a:gd name="T2" fmla="*/ 0 w 25"/>
                      <a:gd name="T3" fmla="*/ 27 h 70"/>
                      <a:gd name="T4" fmla="*/ 9 w 25"/>
                      <a:gd name="T5" fmla="*/ 0 h 70"/>
                      <a:gd name="T6" fmla="*/ 25 w 25"/>
                      <a:gd name="T7" fmla="*/ 31 h 70"/>
                      <a:gd name="T8" fmla="*/ 13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13" y="70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5" y="31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9" name="Freeform 331"/>
                  <p:cNvSpPr>
                    <a:spLocks/>
                  </p:cNvSpPr>
                  <p:nvPr/>
                </p:nvSpPr>
                <p:spPr bwMode="auto">
                  <a:xfrm>
                    <a:off x="878" y="3678"/>
                    <a:ext cx="37" cy="10"/>
                  </a:xfrm>
                  <a:custGeom>
                    <a:avLst/>
                    <a:gdLst>
                      <a:gd name="T0" fmla="*/ 2 w 75"/>
                      <a:gd name="T1" fmla="*/ 0 h 30"/>
                      <a:gd name="T2" fmla="*/ 50 w 75"/>
                      <a:gd name="T3" fmla="*/ 0 h 30"/>
                      <a:gd name="T4" fmla="*/ 52 w 75"/>
                      <a:gd name="T5" fmla="*/ 3 h 30"/>
                      <a:gd name="T6" fmla="*/ 57 w 75"/>
                      <a:gd name="T7" fmla="*/ 12 h 30"/>
                      <a:gd name="T8" fmla="*/ 75 w 75"/>
                      <a:gd name="T9" fmla="*/ 30 h 30"/>
                      <a:gd name="T10" fmla="*/ 19 w 75"/>
                      <a:gd name="T11" fmla="*/ 30 h 30"/>
                      <a:gd name="T12" fmla="*/ 11 w 75"/>
                      <a:gd name="T13" fmla="*/ 20 h 30"/>
                      <a:gd name="T14" fmla="*/ 0 w 75"/>
                      <a:gd name="T15" fmla="*/ 6 h 30"/>
                      <a:gd name="T16" fmla="*/ 2 w 75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0">
                        <a:moveTo>
                          <a:pt x="2" y="0"/>
                        </a:moveTo>
                        <a:lnTo>
                          <a:pt x="50" y="0"/>
                        </a:lnTo>
                        <a:lnTo>
                          <a:pt x="52" y="3"/>
                        </a:lnTo>
                        <a:lnTo>
                          <a:pt x="57" y="12"/>
                        </a:lnTo>
                        <a:lnTo>
                          <a:pt x="75" y="30"/>
                        </a:lnTo>
                        <a:lnTo>
                          <a:pt x="19" y="30"/>
                        </a:lnTo>
                        <a:lnTo>
                          <a:pt x="11" y="2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90" name="Freeform 332"/>
                  <p:cNvSpPr>
                    <a:spLocks/>
                  </p:cNvSpPr>
                  <p:nvPr/>
                </p:nvSpPr>
                <p:spPr bwMode="auto">
                  <a:xfrm>
                    <a:off x="880" y="3688"/>
                    <a:ext cx="42" cy="13"/>
                  </a:xfrm>
                  <a:custGeom>
                    <a:avLst/>
                    <a:gdLst>
                      <a:gd name="T0" fmla="*/ 0 w 82"/>
                      <a:gd name="T1" fmla="*/ 38 h 38"/>
                      <a:gd name="T2" fmla="*/ 4 w 82"/>
                      <a:gd name="T3" fmla="*/ 21 h 38"/>
                      <a:gd name="T4" fmla="*/ 8 w 82"/>
                      <a:gd name="T5" fmla="*/ 8 h 38"/>
                      <a:gd name="T6" fmla="*/ 13 w 82"/>
                      <a:gd name="T7" fmla="*/ 0 h 38"/>
                      <a:gd name="T8" fmla="*/ 69 w 82"/>
                      <a:gd name="T9" fmla="*/ 0 h 38"/>
                      <a:gd name="T10" fmla="*/ 82 w 82"/>
                      <a:gd name="T11" fmla="*/ 38 h 38"/>
                      <a:gd name="T12" fmla="*/ 0 w 82"/>
                      <a:gd name="T13" fmla="*/ 38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8">
                        <a:moveTo>
                          <a:pt x="0" y="38"/>
                        </a:moveTo>
                        <a:lnTo>
                          <a:pt x="4" y="21"/>
                        </a:lnTo>
                        <a:lnTo>
                          <a:pt x="8" y="8"/>
                        </a:lnTo>
                        <a:lnTo>
                          <a:pt x="13" y="0"/>
                        </a:lnTo>
                        <a:lnTo>
                          <a:pt x="69" y="0"/>
                        </a:lnTo>
                        <a:lnTo>
                          <a:pt x="82" y="38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76" name="Group 333"/>
                <p:cNvGrpSpPr>
                  <a:grpSpLocks/>
                </p:cNvGrpSpPr>
                <p:nvPr/>
              </p:nvGrpSpPr>
              <p:grpSpPr bwMode="auto">
                <a:xfrm>
                  <a:off x="886" y="3690"/>
                  <a:ext cx="49" cy="23"/>
                  <a:chOff x="886" y="3690"/>
                  <a:chExt cx="49" cy="23"/>
                </a:xfrm>
              </p:grpSpPr>
              <p:sp>
                <p:nvSpPr>
                  <p:cNvPr id="285" name="Freeform 334"/>
                  <p:cNvSpPr>
                    <a:spLocks/>
                  </p:cNvSpPr>
                  <p:nvPr/>
                </p:nvSpPr>
                <p:spPr bwMode="auto">
                  <a:xfrm>
                    <a:off x="886" y="3690"/>
                    <a:ext cx="12" cy="23"/>
                  </a:xfrm>
                  <a:custGeom>
                    <a:avLst/>
                    <a:gdLst>
                      <a:gd name="T0" fmla="*/ 14 w 24"/>
                      <a:gd name="T1" fmla="*/ 70 h 70"/>
                      <a:gd name="T2" fmla="*/ 0 w 24"/>
                      <a:gd name="T3" fmla="*/ 29 h 70"/>
                      <a:gd name="T4" fmla="*/ 10 w 24"/>
                      <a:gd name="T5" fmla="*/ 0 h 70"/>
                      <a:gd name="T6" fmla="*/ 24 w 24"/>
                      <a:gd name="T7" fmla="*/ 33 h 70"/>
                      <a:gd name="T8" fmla="*/ 14 w 24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70">
                        <a:moveTo>
                          <a:pt x="14" y="70"/>
                        </a:moveTo>
                        <a:lnTo>
                          <a:pt x="0" y="29"/>
                        </a:lnTo>
                        <a:lnTo>
                          <a:pt x="10" y="0"/>
                        </a:lnTo>
                        <a:lnTo>
                          <a:pt x="24" y="33"/>
                        </a:lnTo>
                        <a:lnTo>
                          <a:pt x="14" y="70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6" name="Freeform 335"/>
                  <p:cNvSpPr>
                    <a:spLocks/>
                  </p:cNvSpPr>
                  <p:nvPr/>
                </p:nvSpPr>
                <p:spPr bwMode="auto">
                  <a:xfrm>
                    <a:off x="890" y="3691"/>
                    <a:ext cx="38" cy="10"/>
                  </a:xfrm>
                  <a:custGeom>
                    <a:avLst/>
                    <a:gdLst>
                      <a:gd name="T0" fmla="*/ 3 w 75"/>
                      <a:gd name="T1" fmla="*/ 0 h 31"/>
                      <a:gd name="T2" fmla="*/ 52 w 75"/>
                      <a:gd name="T3" fmla="*/ 0 h 31"/>
                      <a:gd name="T4" fmla="*/ 53 w 75"/>
                      <a:gd name="T5" fmla="*/ 2 h 31"/>
                      <a:gd name="T6" fmla="*/ 57 w 75"/>
                      <a:gd name="T7" fmla="*/ 11 h 31"/>
                      <a:gd name="T8" fmla="*/ 75 w 75"/>
                      <a:gd name="T9" fmla="*/ 31 h 31"/>
                      <a:gd name="T10" fmla="*/ 19 w 75"/>
                      <a:gd name="T11" fmla="*/ 31 h 31"/>
                      <a:gd name="T12" fmla="*/ 10 w 75"/>
                      <a:gd name="T13" fmla="*/ 22 h 31"/>
                      <a:gd name="T14" fmla="*/ 0 w 75"/>
                      <a:gd name="T15" fmla="*/ 6 h 31"/>
                      <a:gd name="T16" fmla="*/ 3 w 75"/>
                      <a:gd name="T1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1">
                        <a:moveTo>
                          <a:pt x="3" y="0"/>
                        </a:moveTo>
                        <a:lnTo>
                          <a:pt x="52" y="0"/>
                        </a:lnTo>
                        <a:lnTo>
                          <a:pt x="53" y="2"/>
                        </a:lnTo>
                        <a:lnTo>
                          <a:pt x="57" y="11"/>
                        </a:lnTo>
                        <a:lnTo>
                          <a:pt x="75" y="31"/>
                        </a:lnTo>
                        <a:lnTo>
                          <a:pt x="19" y="31"/>
                        </a:lnTo>
                        <a:lnTo>
                          <a:pt x="10" y="22"/>
                        </a:lnTo>
                        <a:lnTo>
                          <a:pt x="0" y="6"/>
                        </a:lnTo>
                        <a:lnTo>
                          <a:pt x="3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7" name="Freeform 336"/>
                  <p:cNvSpPr>
                    <a:spLocks/>
                  </p:cNvSpPr>
                  <p:nvPr/>
                </p:nvSpPr>
                <p:spPr bwMode="auto">
                  <a:xfrm>
                    <a:off x="893" y="3701"/>
                    <a:ext cx="42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19 h 36"/>
                      <a:gd name="T4" fmla="*/ 8 w 83"/>
                      <a:gd name="T5" fmla="*/ 7 h 36"/>
                      <a:gd name="T6" fmla="*/ 12 w 83"/>
                      <a:gd name="T7" fmla="*/ 0 h 36"/>
                      <a:gd name="T8" fmla="*/ 68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8" y="7"/>
                        </a:lnTo>
                        <a:lnTo>
                          <a:pt x="12" y="0"/>
                        </a:lnTo>
                        <a:lnTo>
                          <a:pt x="68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77" name="Group 337"/>
                <p:cNvGrpSpPr>
                  <a:grpSpLocks/>
                </p:cNvGrpSpPr>
                <p:nvPr/>
              </p:nvGrpSpPr>
              <p:grpSpPr bwMode="auto">
                <a:xfrm>
                  <a:off x="899" y="3703"/>
                  <a:ext cx="48" cy="23"/>
                  <a:chOff x="899" y="3703"/>
                  <a:chExt cx="48" cy="23"/>
                </a:xfrm>
              </p:grpSpPr>
              <p:sp>
                <p:nvSpPr>
                  <p:cNvPr id="282" name="Freeform 338"/>
                  <p:cNvSpPr>
                    <a:spLocks/>
                  </p:cNvSpPr>
                  <p:nvPr/>
                </p:nvSpPr>
                <p:spPr bwMode="auto">
                  <a:xfrm>
                    <a:off x="899" y="3703"/>
                    <a:ext cx="12" cy="23"/>
                  </a:xfrm>
                  <a:custGeom>
                    <a:avLst/>
                    <a:gdLst>
                      <a:gd name="T0" fmla="*/ 15 w 25"/>
                      <a:gd name="T1" fmla="*/ 68 h 68"/>
                      <a:gd name="T2" fmla="*/ 0 w 25"/>
                      <a:gd name="T3" fmla="*/ 27 h 68"/>
                      <a:gd name="T4" fmla="*/ 10 w 25"/>
                      <a:gd name="T5" fmla="*/ 0 h 68"/>
                      <a:gd name="T6" fmla="*/ 25 w 25"/>
                      <a:gd name="T7" fmla="*/ 31 h 68"/>
                      <a:gd name="T8" fmla="*/ 15 w 25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68">
                        <a:moveTo>
                          <a:pt x="15" y="68"/>
                        </a:moveTo>
                        <a:lnTo>
                          <a:pt x="0" y="27"/>
                        </a:lnTo>
                        <a:lnTo>
                          <a:pt x="10" y="0"/>
                        </a:lnTo>
                        <a:lnTo>
                          <a:pt x="25" y="31"/>
                        </a:lnTo>
                        <a:lnTo>
                          <a:pt x="15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3" name="Freeform 339"/>
                  <p:cNvSpPr>
                    <a:spLocks/>
                  </p:cNvSpPr>
                  <p:nvPr/>
                </p:nvSpPr>
                <p:spPr bwMode="auto">
                  <a:xfrm>
                    <a:off x="903" y="3703"/>
                    <a:ext cx="38" cy="10"/>
                  </a:xfrm>
                  <a:custGeom>
                    <a:avLst/>
                    <a:gdLst>
                      <a:gd name="T0" fmla="*/ 1 w 75"/>
                      <a:gd name="T1" fmla="*/ 0 h 30"/>
                      <a:gd name="T2" fmla="*/ 50 w 75"/>
                      <a:gd name="T3" fmla="*/ 0 h 30"/>
                      <a:gd name="T4" fmla="*/ 51 w 75"/>
                      <a:gd name="T5" fmla="*/ 3 h 30"/>
                      <a:gd name="T6" fmla="*/ 56 w 75"/>
                      <a:gd name="T7" fmla="*/ 12 h 30"/>
                      <a:gd name="T8" fmla="*/ 75 w 75"/>
                      <a:gd name="T9" fmla="*/ 30 h 30"/>
                      <a:gd name="T10" fmla="*/ 18 w 75"/>
                      <a:gd name="T11" fmla="*/ 30 h 30"/>
                      <a:gd name="T12" fmla="*/ 9 w 75"/>
                      <a:gd name="T13" fmla="*/ 21 h 30"/>
                      <a:gd name="T14" fmla="*/ 0 w 75"/>
                      <a:gd name="T15" fmla="*/ 7 h 30"/>
                      <a:gd name="T16" fmla="*/ 1 w 75"/>
                      <a:gd name="T17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5" h="30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6" y="12"/>
                        </a:lnTo>
                        <a:lnTo>
                          <a:pt x="75" y="30"/>
                        </a:lnTo>
                        <a:lnTo>
                          <a:pt x="18" y="30"/>
                        </a:lnTo>
                        <a:lnTo>
                          <a:pt x="9" y="21"/>
                        </a:lnTo>
                        <a:lnTo>
                          <a:pt x="0" y="7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4" name="Freeform 340"/>
                  <p:cNvSpPr>
                    <a:spLocks/>
                  </p:cNvSpPr>
                  <p:nvPr/>
                </p:nvSpPr>
                <p:spPr bwMode="auto">
                  <a:xfrm>
                    <a:off x="907" y="3714"/>
                    <a:ext cx="40" cy="12"/>
                  </a:xfrm>
                  <a:custGeom>
                    <a:avLst/>
                    <a:gdLst>
                      <a:gd name="T0" fmla="*/ 0 w 82"/>
                      <a:gd name="T1" fmla="*/ 36 h 36"/>
                      <a:gd name="T2" fmla="*/ 2 w 82"/>
                      <a:gd name="T3" fmla="*/ 19 h 36"/>
                      <a:gd name="T4" fmla="*/ 5 w 82"/>
                      <a:gd name="T5" fmla="*/ 8 h 36"/>
                      <a:gd name="T6" fmla="*/ 12 w 82"/>
                      <a:gd name="T7" fmla="*/ 0 h 36"/>
                      <a:gd name="T8" fmla="*/ 69 w 82"/>
                      <a:gd name="T9" fmla="*/ 0 h 36"/>
                      <a:gd name="T10" fmla="*/ 82 w 82"/>
                      <a:gd name="T11" fmla="*/ 36 h 36"/>
                      <a:gd name="T12" fmla="*/ 0 w 82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2" h="36">
                        <a:moveTo>
                          <a:pt x="0" y="36"/>
                        </a:moveTo>
                        <a:lnTo>
                          <a:pt x="2" y="19"/>
                        </a:lnTo>
                        <a:lnTo>
                          <a:pt x="5" y="8"/>
                        </a:lnTo>
                        <a:lnTo>
                          <a:pt x="12" y="0"/>
                        </a:lnTo>
                        <a:lnTo>
                          <a:pt x="69" y="0"/>
                        </a:lnTo>
                        <a:lnTo>
                          <a:pt x="82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78" name="Group 341"/>
                <p:cNvGrpSpPr>
                  <a:grpSpLocks/>
                </p:cNvGrpSpPr>
                <p:nvPr/>
              </p:nvGrpSpPr>
              <p:grpSpPr bwMode="auto">
                <a:xfrm>
                  <a:off x="912" y="3716"/>
                  <a:ext cx="48" cy="23"/>
                  <a:chOff x="912" y="3716"/>
                  <a:chExt cx="48" cy="23"/>
                </a:xfrm>
              </p:grpSpPr>
              <p:sp>
                <p:nvSpPr>
                  <p:cNvPr id="279" name="Freeform 342"/>
                  <p:cNvSpPr>
                    <a:spLocks/>
                  </p:cNvSpPr>
                  <p:nvPr/>
                </p:nvSpPr>
                <p:spPr bwMode="auto">
                  <a:xfrm>
                    <a:off x="912" y="3716"/>
                    <a:ext cx="11" cy="23"/>
                  </a:xfrm>
                  <a:custGeom>
                    <a:avLst/>
                    <a:gdLst>
                      <a:gd name="T0" fmla="*/ 13 w 22"/>
                      <a:gd name="T1" fmla="*/ 68 h 68"/>
                      <a:gd name="T2" fmla="*/ 0 w 22"/>
                      <a:gd name="T3" fmla="*/ 27 h 68"/>
                      <a:gd name="T4" fmla="*/ 9 w 22"/>
                      <a:gd name="T5" fmla="*/ 0 h 68"/>
                      <a:gd name="T6" fmla="*/ 22 w 22"/>
                      <a:gd name="T7" fmla="*/ 30 h 68"/>
                      <a:gd name="T8" fmla="*/ 13 w 22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68">
                        <a:moveTo>
                          <a:pt x="13" y="68"/>
                        </a:moveTo>
                        <a:lnTo>
                          <a:pt x="0" y="27"/>
                        </a:lnTo>
                        <a:lnTo>
                          <a:pt x="9" y="0"/>
                        </a:lnTo>
                        <a:lnTo>
                          <a:pt x="22" y="30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A0A0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0" name="Freeform 343"/>
                  <p:cNvSpPr>
                    <a:spLocks/>
                  </p:cNvSpPr>
                  <p:nvPr/>
                </p:nvSpPr>
                <p:spPr bwMode="auto">
                  <a:xfrm>
                    <a:off x="916" y="3717"/>
                    <a:ext cx="37" cy="9"/>
                  </a:xfrm>
                  <a:custGeom>
                    <a:avLst/>
                    <a:gdLst>
                      <a:gd name="T0" fmla="*/ 1 w 74"/>
                      <a:gd name="T1" fmla="*/ 0 h 29"/>
                      <a:gd name="T2" fmla="*/ 50 w 74"/>
                      <a:gd name="T3" fmla="*/ 0 h 29"/>
                      <a:gd name="T4" fmla="*/ 51 w 74"/>
                      <a:gd name="T5" fmla="*/ 3 h 29"/>
                      <a:gd name="T6" fmla="*/ 55 w 74"/>
                      <a:gd name="T7" fmla="*/ 11 h 29"/>
                      <a:gd name="T8" fmla="*/ 74 w 74"/>
                      <a:gd name="T9" fmla="*/ 29 h 29"/>
                      <a:gd name="T10" fmla="*/ 18 w 74"/>
                      <a:gd name="T11" fmla="*/ 29 h 29"/>
                      <a:gd name="T12" fmla="*/ 8 w 74"/>
                      <a:gd name="T13" fmla="*/ 20 h 29"/>
                      <a:gd name="T14" fmla="*/ 0 w 74"/>
                      <a:gd name="T15" fmla="*/ 6 h 29"/>
                      <a:gd name="T16" fmla="*/ 1 w 74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4" h="29">
                        <a:moveTo>
                          <a:pt x="1" y="0"/>
                        </a:moveTo>
                        <a:lnTo>
                          <a:pt x="50" y="0"/>
                        </a:lnTo>
                        <a:lnTo>
                          <a:pt x="51" y="3"/>
                        </a:lnTo>
                        <a:lnTo>
                          <a:pt x="55" y="11"/>
                        </a:lnTo>
                        <a:lnTo>
                          <a:pt x="74" y="29"/>
                        </a:lnTo>
                        <a:lnTo>
                          <a:pt x="18" y="29"/>
                        </a:lnTo>
                        <a:lnTo>
                          <a:pt x="8" y="20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81" name="Freeform 344"/>
                  <p:cNvSpPr>
                    <a:spLocks/>
                  </p:cNvSpPr>
                  <p:nvPr/>
                </p:nvSpPr>
                <p:spPr bwMode="auto">
                  <a:xfrm>
                    <a:off x="919" y="3727"/>
                    <a:ext cx="41" cy="12"/>
                  </a:xfrm>
                  <a:custGeom>
                    <a:avLst/>
                    <a:gdLst>
                      <a:gd name="T0" fmla="*/ 0 w 83"/>
                      <a:gd name="T1" fmla="*/ 36 h 36"/>
                      <a:gd name="T2" fmla="*/ 1 w 83"/>
                      <a:gd name="T3" fmla="*/ 19 h 36"/>
                      <a:gd name="T4" fmla="*/ 7 w 83"/>
                      <a:gd name="T5" fmla="*/ 7 h 36"/>
                      <a:gd name="T6" fmla="*/ 11 w 83"/>
                      <a:gd name="T7" fmla="*/ 0 h 36"/>
                      <a:gd name="T8" fmla="*/ 69 w 83"/>
                      <a:gd name="T9" fmla="*/ 0 h 36"/>
                      <a:gd name="T10" fmla="*/ 83 w 83"/>
                      <a:gd name="T11" fmla="*/ 36 h 36"/>
                      <a:gd name="T12" fmla="*/ 0 w 83"/>
                      <a:gd name="T13" fmla="*/ 36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6">
                        <a:moveTo>
                          <a:pt x="0" y="36"/>
                        </a:moveTo>
                        <a:lnTo>
                          <a:pt x="1" y="19"/>
                        </a:lnTo>
                        <a:lnTo>
                          <a:pt x="7" y="7"/>
                        </a:lnTo>
                        <a:lnTo>
                          <a:pt x="11" y="0"/>
                        </a:lnTo>
                        <a:lnTo>
                          <a:pt x="69" y="0"/>
                        </a:lnTo>
                        <a:lnTo>
                          <a:pt x="83" y="36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38" name="Group 345"/>
              <p:cNvGrpSpPr>
                <a:grpSpLocks/>
              </p:cNvGrpSpPr>
              <p:nvPr/>
            </p:nvGrpSpPr>
            <p:grpSpPr bwMode="auto">
              <a:xfrm>
                <a:off x="922" y="3727"/>
                <a:ext cx="49" cy="23"/>
                <a:chOff x="922" y="3727"/>
                <a:chExt cx="49" cy="23"/>
              </a:xfrm>
            </p:grpSpPr>
            <p:sp>
              <p:nvSpPr>
                <p:cNvPr id="271" name="Freeform 346"/>
                <p:cNvSpPr>
                  <a:spLocks/>
                </p:cNvSpPr>
                <p:nvPr/>
              </p:nvSpPr>
              <p:spPr bwMode="auto">
                <a:xfrm>
                  <a:off x="922" y="3727"/>
                  <a:ext cx="12" cy="23"/>
                </a:xfrm>
                <a:custGeom>
                  <a:avLst/>
                  <a:gdLst>
                    <a:gd name="T0" fmla="*/ 15 w 24"/>
                    <a:gd name="T1" fmla="*/ 69 h 69"/>
                    <a:gd name="T2" fmla="*/ 0 w 24"/>
                    <a:gd name="T3" fmla="*/ 27 h 69"/>
                    <a:gd name="T4" fmla="*/ 11 w 24"/>
                    <a:gd name="T5" fmla="*/ 0 h 69"/>
                    <a:gd name="T6" fmla="*/ 24 w 24"/>
                    <a:gd name="T7" fmla="*/ 32 h 69"/>
                    <a:gd name="T8" fmla="*/ 15 w 24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9">
                      <a:moveTo>
                        <a:pt x="15" y="69"/>
                      </a:moveTo>
                      <a:lnTo>
                        <a:pt x="0" y="27"/>
                      </a:lnTo>
                      <a:lnTo>
                        <a:pt x="11" y="0"/>
                      </a:lnTo>
                      <a:lnTo>
                        <a:pt x="24" y="32"/>
                      </a:lnTo>
                      <a:lnTo>
                        <a:pt x="15" y="69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72" name="Freeform 347"/>
                <p:cNvSpPr>
                  <a:spLocks/>
                </p:cNvSpPr>
                <p:nvPr/>
              </p:nvSpPr>
              <p:spPr bwMode="auto">
                <a:xfrm>
                  <a:off x="927" y="3728"/>
                  <a:ext cx="36" cy="10"/>
                </a:xfrm>
                <a:custGeom>
                  <a:avLst/>
                  <a:gdLst>
                    <a:gd name="T0" fmla="*/ 1 w 72"/>
                    <a:gd name="T1" fmla="*/ 0 h 31"/>
                    <a:gd name="T2" fmla="*/ 49 w 72"/>
                    <a:gd name="T3" fmla="*/ 0 h 31"/>
                    <a:gd name="T4" fmla="*/ 50 w 72"/>
                    <a:gd name="T5" fmla="*/ 4 h 31"/>
                    <a:gd name="T6" fmla="*/ 56 w 72"/>
                    <a:gd name="T7" fmla="*/ 13 h 31"/>
                    <a:gd name="T8" fmla="*/ 72 w 72"/>
                    <a:gd name="T9" fmla="*/ 31 h 31"/>
                    <a:gd name="T10" fmla="*/ 18 w 72"/>
                    <a:gd name="T11" fmla="*/ 31 h 31"/>
                    <a:gd name="T12" fmla="*/ 9 w 72"/>
                    <a:gd name="T13" fmla="*/ 22 h 31"/>
                    <a:gd name="T14" fmla="*/ 0 w 72"/>
                    <a:gd name="T15" fmla="*/ 7 h 31"/>
                    <a:gd name="T16" fmla="*/ 1 w 72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31">
                      <a:moveTo>
                        <a:pt x="1" y="0"/>
                      </a:moveTo>
                      <a:lnTo>
                        <a:pt x="49" y="0"/>
                      </a:lnTo>
                      <a:lnTo>
                        <a:pt x="50" y="4"/>
                      </a:lnTo>
                      <a:lnTo>
                        <a:pt x="56" y="13"/>
                      </a:lnTo>
                      <a:lnTo>
                        <a:pt x="72" y="31"/>
                      </a:lnTo>
                      <a:lnTo>
                        <a:pt x="18" y="31"/>
                      </a:lnTo>
                      <a:lnTo>
                        <a:pt x="9" y="22"/>
                      </a:lnTo>
                      <a:lnTo>
                        <a:pt x="0" y="7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73" name="Freeform 348"/>
                <p:cNvSpPr>
                  <a:spLocks/>
                </p:cNvSpPr>
                <p:nvPr/>
              </p:nvSpPr>
              <p:spPr bwMode="auto">
                <a:xfrm>
                  <a:off x="930" y="3738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2 w 83"/>
                    <a:gd name="T3" fmla="*/ 20 h 36"/>
                    <a:gd name="T4" fmla="*/ 7 w 83"/>
                    <a:gd name="T5" fmla="*/ 7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2" y="20"/>
                      </a:lnTo>
                      <a:lnTo>
                        <a:pt x="7" y="7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39" name="Group 349"/>
              <p:cNvGrpSpPr>
                <a:grpSpLocks/>
              </p:cNvGrpSpPr>
              <p:nvPr/>
            </p:nvGrpSpPr>
            <p:grpSpPr bwMode="auto">
              <a:xfrm>
                <a:off x="895" y="3526"/>
                <a:ext cx="44" cy="23"/>
                <a:chOff x="895" y="3526"/>
                <a:chExt cx="44" cy="23"/>
              </a:xfrm>
            </p:grpSpPr>
            <p:sp>
              <p:nvSpPr>
                <p:cNvPr id="268" name="Freeform 350"/>
                <p:cNvSpPr>
                  <a:spLocks/>
                </p:cNvSpPr>
                <p:nvPr/>
              </p:nvSpPr>
              <p:spPr bwMode="auto">
                <a:xfrm>
                  <a:off x="895" y="3526"/>
                  <a:ext cx="19" cy="23"/>
                </a:xfrm>
                <a:custGeom>
                  <a:avLst/>
                  <a:gdLst>
                    <a:gd name="T0" fmla="*/ 22 w 38"/>
                    <a:gd name="T1" fmla="*/ 69 h 69"/>
                    <a:gd name="T2" fmla="*/ 0 w 38"/>
                    <a:gd name="T3" fmla="*/ 34 h 69"/>
                    <a:gd name="T4" fmla="*/ 11 w 38"/>
                    <a:gd name="T5" fmla="*/ 0 h 69"/>
                    <a:gd name="T6" fmla="*/ 38 w 38"/>
                    <a:gd name="T7" fmla="*/ 34 h 69"/>
                    <a:gd name="T8" fmla="*/ 22 w 38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69">
                      <a:moveTo>
                        <a:pt x="22" y="69"/>
                      </a:moveTo>
                      <a:lnTo>
                        <a:pt x="0" y="34"/>
                      </a:lnTo>
                      <a:lnTo>
                        <a:pt x="11" y="0"/>
                      </a:lnTo>
                      <a:lnTo>
                        <a:pt x="38" y="34"/>
                      </a:lnTo>
                      <a:lnTo>
                        <a:pt x="22" y="69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9" name="Freeform 351"/>
                <p:cNvSpPr>
                  <a:spLocks/>
                </p:cNvSpPr>
                <p:nvPr/>
              </p:nvSpPr>
              <p:spPr bwMode="auto">
                <a:xfrm>
                  <a:off x="901" y="3526"/>
                  <a:ext cx="33" cy="12"/>
                </a:xfrm>
                <a:custGeom>
                  <a:avLst/>
                  <a:gdLst>
                    <a:gd name="T0" fmla="*/ 0 w 64"/>
                    <a:gd name="T1" fmla="*/ 0 h 35"/>
                    <a:gd name="T2" fmla="*/ 40 w 64"/>
                    <a:gd name="T3" fmla="*/ 0 h 35"/>
                    <a:gd name="T4" fmla="*/ 64 w 64"/>
                    <a:gd name="T5" fmla="*/ 35 h 35"/>
                    <a:gd name="T6" fmla="*/ 23 w 64"/>
                    <a:gd name="T7" fmla="*/ 35 h 35"/>
                    <a:gd name="T8" fmla="*/ 0 w 64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5">
                      <a:moveTo>
                        <a:pt x="0" y="0"/>
                      </a:moveTo>
                      <a:lnTo>
                        <a:pt x="40" y="0"/>
                      </a:lnTo>
                      <a:lnTo>
                        <a:pt x="64" y="35"/>
                      </a:lnTo>
                      <a:lnTo>
                        <a:pt x="23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70" name="Freeform 352"/>
                <p:cNvSpPr>
                  <a:spLocks/>
                </p:cNvSpPr>
                <p:nvPr/>
              </p:nvSpPr>
              <p:spPr bwMode="auto">
                <a:xfrm>
                  <a:off x="907" y="3538"/>
                  <a:ext cx="32" cy="11"/>
                </a:xfrm>
                <a:custGeom>
                  <a:avLst/>
                  <a:gdLst>
                    <a:gd name="T0" fmla="*/ 0 w 65"/>
                    <a:gd name="T1" fmla="*/ 31 h 31"/>
                    <a:gd name="T2" fmla="*/ 13 w 65"/>
                    <a:gd name="T3" fmla="*/ 0 h 31"/>
                    <a:gd name="T4" fmla="*/ 54 w 65"/>
                    <a:gd name="T5" fmla="*/ 0 h 31"/>
                    <a:gd name="T6" fmla="*/ 65 w 65"/>
                    <a:gd name="T7" fmla="*/ 31 h 31"/>
                    <a:gd name="T8" fmla="*/ 0 w 65"/>
                    <a:gd name="T9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31">
                      <a:moveTo>
                        <a:pt x="0" y="31"/>
                      </a:moveTo>
                      <a:lnTo>
                        <a:pt x="13" y="0"/>
                      </a:lnTo>
                      <a:lnTo>
                        <a:pt x="54" y="0"/>
                      </a:lnTo>
                      <a:lnTo>
                        <a:pt x="65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0" name="Group 353"/>
              <p:cNvGrpSpPr>
                <a:grpSpLocks/>
              </p:cNvGrpSpPr>
              <p:nvPr/>
            </p:nvGrpSpPr>
            <p:grpSpPr bwMode="auto">
              <a:xfrm>
                <a:off x="907" y="3540"/>
                <a:ext cx="45" cy="22"/>
                <a:chOff x="907" y="3540"/>
                <a:chExt cx="45" cy="22"/>
              </a:xfrm>
            </p:grpSpPr>
            <p:sp>
              <p:nvSpPr>
                <p:cNvPr id="265" name="Freeform 354"/>
                <p:cNvSpPr>
                  <a:spLocks/>
                </p:cNvSpPr>
                <p:nvPr/>
              </p:nvSpPr>
              <p:spPr bwMode="auto">
                <a:xfrm>
                  <a:off x="907" y="3540"/>
                  <a:ext cx="20" cy="22"/>
                </a:xfrm>
                <a:custGeom>
                  <a:avLst/>
                  <a:gdLst>
                    <a:gd name="T0" fmla="*/ 22 w 39"/>
                    <a:gd name="T1" fmla="*/ 68 h 68"/>
                    <a:gd name="T2" fmla="*/ 0 w 39"/>
                    <a:gd name="T3" fmla="*/ 34 h 68"/>
                    <a:gd name="T4" fmla="*/ 11 w 39"/>
                    <a:gd name="T5" fmla="*/ 0 h 68"/>
                    <a:gd name="T6" fmla="*/ 39 w 39"/>
                    <a:gd name="T7" fmla="*/ 34 h 68"/>
                    <a:gd name="T8" fmla="*/ 22 w 39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8">
                      <a:moveTo>
                        <a:pt x="22" y="68"/>
                      </a:moveTo>
                      <a:lnTo>
                        <a:pt x="0" y="34"/>
                      </a:lnTo>
                      <a:lnTo>
                        <a:pt x="11" y="0"/>
                      </a:lnTo>
                      <a:lnTo>
                        <a:pt x="39" y="34"/>
                      </a:lnTo>
                      <a:lnTo>
                        <a:pt x="22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6" name="Freeform 355"/>
                <p:cNvSpPr>
                  <a:spLocks/>
                </p:cNvSpPr>
                <p:nvPr/>
              </p:nvSpPr>
              <p:spPr bwMode="auto">
                <a:xfrm>
                  <a:off x="914" y="3540"/>
                  <a:ext cx="32" cy="11"/>
                </a:xfrm>
                <a:custGeom>
                  <a:avLst/>
                  <a:gdLst>
                    <a:gd name="T0" fmla="*/ 0 w 64"/>
                    <a:gd name="T1" fmla="*/ 0 h 34"/>
                    <a:gd name="T2" fmla="*/ 40 w 64"/>
                    <a:gd name="T3" fmla="*/ 0 h 34"/>
                    <a:gd name="T4" fmla="*/ 64 w 64"/>
                    <a:gd name="T5" fmla="*/ 34 h 34"/>
                    <a:gd name="T6" fmla="*/ 25 w 64"/>
                    <a:gd name="T7" fmla="*/ 34 h 34"/>
                    <a:gd name="T8" fmla="*/ 0 w 6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0"/>
                      </a:moveTo>
                      <a:lnTo>
                        <a:pt x="40" y="0"/>
                      </a:lnTo>
                      <a:lnTo>
                        <a:pt x="64" y="34"/>
                      </a:lnTo>
                      <a:lnTo>
                        <a:pt x="25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7" name="Freeform 356"/>
                <p:cNvSpPr>
                  <a:spLocks/>
                </p:cNvSpPr>
                <p:nvPr/>
              </p:nvSpPr>
              <p:spPr bwMode="auto">
                <a:xfrm>
                  <a:off x="919" y="3552"/>
                  <a:ext cx="33" cy="10"/>
                </a:xfrm>
                <a:custGeom>
                  <a:avLst/>
                  <a:gdLst>
                    <a:gd name="T0" fmla="*/ 0 w 66"/>
                    <a:gd name="T1" fmla="*/ 30 h 30"/>
                    <a:gd name="T2" fmla="*/ 12 w 66"/>
                    <a:gd name="T3" fmla="*/ 0 h 30"/>
                    <a:gd name="T4" fmla="*/ 54 w 66"/>
                    <a:gd name="T5" fmla="*/ 0 h 30"/>
                    <a:gd name="T6" fmla="*/ 66 w 66"/>
                    <a:gd name="T7" fmla="*/ 30 h 30"/>
                    <a:gd name="T8" fmla="*/ 0 w 66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0">
                      <a:moveTo>
                        <a:pt x="0" y="30"/>
                      </a:moveTo>
                      <a:lnTo>
                        <a:pt x="12" y="0"/>
                      </a:lnTo>
                      <a:lnTo>
                        <a:pt x="54" y="0"/>
                      </a:lnTo>
                      <a:lnTo>
                        <a:pt x="66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1" name="Group 357"/>
              <p:cNvGrpSpPr>
                <a:grpSpLocks/>
              </p:cNvGrpSpPr>
              <p:nvPr/>
            </p:nvGrpSpPr>
            <p:grpSpPr bwMode="auto">
              <a:xfrm>
                <a:off x="920" y="3553"/>
                <a:ext cx="45" cy="23"/>
                <a:chOff x="920" y="3553"/>
                <a:chExt cx="45" cy="23"/>
              </a:xfrm>
            </p:grpSpPr>
            <p:sp>
              <p:nvSpPr>
                <p:cNvPr id="262" name="Freeform 358"/>
                <p:cNvSpPr>
                  <a:spLocks/>
                </p:cNvSpPr>
                <p:nvPr/>
              </p:nvSpPr>
              <p:spPr bwMode="auto">
                <a:xfrm>
                  <a:off x="920" y="3553"/>
                  <a:ext cx="20" cy="23"/>
                </a:xfrm>
                <a:custGeom>
                  <a:avLst/>
                  <a:gdLst>
                    <a:gd name="T0" fmla="*/ 24 w 41"/>
                    <a:gd name="T1" fmla="*/ 68 h 68"/>
                    <a:gd name="T2" fmla="*/ 0 w 41"/>
                    <a:gd name="T3" fmla="*/ 32 h 68"/>
                    <a:gd name="T4" fmla="*/ 14 w 41"/>
                    <a:gd name="T5" fmla="*/ 0 h 68"/>
                    <a:gd name="T6" fmla="*/ 41 w 41"/>
                    <a:gd name="T7" fmla="*/ 32 h 68"/>
                    <a:gd name="T8" fmla="*/ 24 w 41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8">
                      <a:moveTo>
                        <a:pt x="24" y="68"/>
                      </a:moveTo>
                      <a:lnTo>
                        <a:pt x="0" y="32"/>
                      </a:lnTo>
                      <a:lnTo>
                        <a:pt x="14" y="0"/>
                      </a:lnTo>
                      <a:lnTo>
                        <a:pt x="41" y="32"/>
                      </a:lnTo>
                      <a:lnTo>
                        <a:pt x="24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3" name="Freeform 359"/>
                <p:cNvSpPr>
                  <a:spLocks/>
                </p:cNvSpPr>
                <p:nvPr/>
              </p:nvSpPr>
              <p:spPr bwMode="auto">
                <a:xfrm>
                  <a:off x="927" y="3554"/>
                  <a:ext cx="32" cy="11"/>
                </a:xfrm>
                <a:custGeom>
                  <a:avLst/>
                  <a:gdLst>
                    <a:gd name="T0" fmla="*/ 0 w 63"/>
                    <a:gd name="T1" fmla="*/ 0 h 33"/>
                    <a:gd name="T2" fmla="*/ 39 w 63"/>
                    <a:gd name="T3" fmla="*/ 0 h 33"/>
                    <a:gd name="T4" fmla="*/ 63 w 63"/>
                    <a:gd name="T5" fmla="*/ 33 h 33"/>
                    <a:gd name="T6" fmla="*/ 24 w 63"/>
                    <a:gd name="T7" fmla="*/ 33 h 33"/>
                    <a:gd name="T8" fmla="*/ 0 w 63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3">
                      <a:moveTo>
                        <a:pt x="0" y="0"/>
                      </a:moveTo>
                      <a:lnTo>
                        <a:pt x="39" y="0"/>
                      </a:lnTo>
                      <a:lnTo>
                        <a:pt x="63" y="33"/>
                      </a:lnTo>
                      <a:lnTo>
                        <a:pt x="24" y="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4" name="Freeform 360"/>
                <p:cNvSpPr>
                  <a:spLocks/>
                </p:cNvSpPr>
                <p:nvPr/>
              </p:nvSpPr>
              <p:spPr bwMode="auto">
                <a:xfrm>
                  <a:off x="932" y="3566"/>
                  <a:ext cx="33" cy="10"/>
                </a:xfrm>
                <a:custGeom>
                  <a:avLst/>
                  <a:gdLst>
                    <a:gd name="T0" fmla="*/ 0 w 66"/>
                    <a:gd name="T1" fmla="*/ 30 h 30"/>
                    <a:gd name="T2" fmla="*/ 12 w 66"/>
                    <a:gd name="T3" fmla="*/ 0 h 30"/>
                    <a:gd name="T4" fmla="*/ 53 w 66"/>
                    <a:gd name="T5" fmla="*/ 0 h 30"/>
                    <a:gd name="T6" fmla="*/ 66 w 66"/>
                    <a:gd name="T7" fmla="*/ 30 h 30"/>
                    <a:gd name="T8" fmla="*/ 0 w 66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0">
                      <a:moveTo>
                        <a:pt x="0" y="30"/>
                      </a:moveTo>
                      <a:lnTo>
                        <a:pt x="12" y="0"/>
                      </a:lnTo>
                      <a:lnTo>
                        <a:pt x="53" y="0"/>
                      </a:lnTo>
                      <a:lnTo>
                        <a:pt x="66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2" name="Group 361"/>
              <p:cNvGrpSpPr>
                <a:grpSpLocks/>
              </p:cNvGrpSpPr>
              <p:nvPr/>
            </p:nvGrpSpPr>
            <p:grpSpPr bwMode="auto">
              <a:xfrm>
                <a:off x="934" y="3566"/>
                <a:ext cx="44" cy="23"/>
                <a:chOff x="934" y="3566"/>
                <a:chExt cx="44" cy="23"/>
              </a:xfrm>
            </p:grpSpPr>
            <p:sp>
              <p:nvSpPr>
                <p:cNvPr id="259" name="Freeform 362"/>
                <p:cNvSpPr>
                  <a:spLocks/>
                </p:cNvSpPr>
                <p:nvPr/>
              </p:nvSpPr>
              <p:spPr bwMode="auto">
                <a:xfrm>
                  <a:off x="934" y="3566"/>
                  <a:ext cx="19" cy="23"/>
                </a:xfrm>
                <a:custGeom>
                  <a:avLst/>
                  <a:gdLst>
                    <a:gd name="T0" fmla="*/ 22 w 40"/>
                    <a:gd name="T1" fmla="*/ 68 h 68"/>
                    <a:gd name="T2" fmla="*/ 0 w 40"/>
                    <a:gd name="T3" fmla="*/ 33 h 68"/>
                    <a:gd name="T4" fmla="*/ 12 w 40"/>
                    <a:gd name="T5" fmla="*/ 0 h 68"/>
                    <a:gd name="T6" fmla="*/ 40 w 40"/>
                    <a:gd name="T7" fmla="*/ 33 h 68"/>
                    <a:gd name="T8" fmla="*/ 22 w 40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8">
                      <a:moveTo>
                        <a:pt x="22" y="68"/>
                      </a:moveTo>
                      <a:lnTo>
                        <a:pt x="0" y="33"/>
                      </a:lnTo>
                      <a:lnTo>
                        <a:pt x="12" y="0"/>
                      </a:lnTo>
                      <a:lnTo>
                        <a:pt x="40" y="33"/>
                      </a:lnTo>
                      <a:lnTo>
                        <a:pt x="22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0" name="Freeform 363"/>
                <p:cNvSpPr>
                  <a:spLocks/>
                </p:cNvSpPr>
                <p:nvPr/>
              </p:nvSpPr>
              <p:spPr bwMode="auto">
                <a:xfrm>
                  <a:off x="940" y="3567"/>
                  <a:ext cx="32" cy="11"/>
                </a:xfrm>
                <a:custGeom>
                  <a:avLst/>
                  <a:gdLst>
                    <a:gd name="T0" fmla="*/ 0 w 65"/>
                    <a:gd name="T1" fmla="*/ 0 h 35"/>
                    <a:gd name="T2" fmla="*/ 41 w 65"/>
                    <a:gd name="T3" fmla="*/ 0 h 35"/>
                    <a:gd name="T4" fmla="*/ 65 w 65"/>
                    <a:gd name="T5" fmla="*/ 35 h 35"/>
                    <a:gd name="T6" fmla="*/ 25 w 65"/>
                    <a:gd name="T7" fmla="*/ 35 h 35"/>
                    <a:gd name="T8" fmla="*/ 0 w 65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35">
                      <a:moveTo>
                        <a:pt x="0" y="0"/>
                      </a:moveTo>
                      <a:lnTo>
                        <a:pt x="41" y="0"/>
                      </a:lnTo>
                      <a:lnTo>
                        <a:pt x="65" y="35"/>
                      </a:lnTo>
                      <a:lnTo>
                        <a:pt x="25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61" name="Freeform 364"/>
                <p:cNvSpPr>
                  <a:spLocks/>
                </p:cNvSpPr>
                <p:nvPr/>
              </p:nvSpPr>
              <p:spPr bwMode="auto">
                <a:xfrm>
                  <a:off x="945" y="3579"/>
                  <a:ext cx="33" cy="9"/>
                </a:xfrm>
                <a:custGeom>
                  <a:avLst/>
                  <a:gdLst>
                    <a:gd name="T0" fmla="*/ 0 w 65"/>
                    <a:gd name="T1" fmla="*/ 28 h 28"/>
                    <a:gd name="T2" fmla="*/ 13 w 65"/>
                    <a:gd name="T3" fmla="*/ 0 h 28"/>
                    <a:gd name="T4" fmla="*/ 54 w 65"/>
                    <a:gd name="T5" fmla="*/ 0 h 28"/>
                    <a:gd name="T6" fmla="*/ 65 w 65"/>
                    <a:gd name="T7" fmla="*/ 28 h 28"/>
                    <a:gd name="T8" fmla="*/ 0 w 65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28">
                      <a:moveTo>
                        <a:pt x="0" y="28"/>
                      </a:moveTo>
                      <a:lnTo>
                        <a:pt x="13" y="0"/>
                      </a:lnTo>
                      <a:lnTo>
                        <a:pt x="54" y="0"/>
                      </a:lnTo>
                      <a:lnTo>
                        <a:pt x="65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3" name="Group 365"/>
              <p:cNvGrpSpPr>
                <a:grpSpLocks/>
              </p:cNvGrpSpPr>
              <p:nvPr/>
            </p:nvGrpSpPr>
            <p:grpSpPr bwMode="auto">
              <a:xfrm>
                <a:off x="949" y="3579"/>
                <a:ext cx="83" cy="63"/>
                <a:chOff x="949" y="3579"/>
                <a:chExt cx="83" cy="63"/>
              </a:xfrm>
            </p:grpSpPr>
            <p:grpSp>
              <p:nvGrpSpPr>
                <p:cNvPr id="243" name="Group 366"/>
                <p:cNvGrpSpPr>
                  <a:grpSpLocks/>
                </p:cNvGrpSpPr>
                <p:nvPr/>
              </p:nvGrpSpPr>
              <p:grpSpPr bwMode="auto">
                <a:xfrm>
                  <a:off x="949" y="3579"/>
                  <a:ext cx="44" cy="23"/>
                  <a:chOff x="949" y="3579"/>
                  <a:chExt cx="44" cy="23"/>
                </a:xfrm>
              </p:grpSpPr>
              <p:sp>
                <p:nvSpPr>
                  <p:cNvPr id="256" name="Freeform 367"/>
                  <p:cNvSpPr>
                    <a:spLocks/>
                  </p:cNvSpPr>
                  <p:nvPr/>
                </p:nvSpPr>
                <p:spPr bwMode="auto">
                  <a:xfrm>
                    <a:off x="949" y="3579"/>
                    <a:ext cx="19" cy="23"/>
                  </a:xfrm>
                  <a:custGeom>
                    <a:avLst/>
                    <a:gdLst>
                      <a:gd name="T0" fmla="*/ 21 w 38"/>
                      <a:gd name="T1" fmla="*/ 68 h 68"/>
                      <a:gd name="T2" fmla="*/ 0 w 38"/>
                      <a:gd name="T3" fmla="*/ 32 h 68"/>
                      <a:gd name="T4" fmla="*/ 11 w 38"/>
                      <a:gd name="T5" fmla="*/ 0 h 68"/>
                      <a:gd name="T6" fmla="*/ 38 w 38"/>
                      <a:gd name="T7" fmla="*/ 32 h 68"/>
                      <a:gd name="T8" fmla="*/ 21 w 38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8" h="68">
                        <a:moveTo>
                          <a:pt x="21" y="68"/>
                        </a:moveTo>
                        <a:lnTo>
                          <a:pt x="0" y="32"/>
                        </a:lnTo>
                        <a:lnTo>
                          <a:pt x="11" y="0"/>
                        </a:lnTo>
                        <a:lnTo>
                          <a:pt x="38" y="32"/>
                        </a:lnTo>
                        <a:lnTo>
                          <a:pt x="21" y="68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7" name="Freeform 368"/>
                  <p:cNvSpPr>
                    <a:spLocks/>
                  </p:cNvSpPr>
                  <p:nvPr/>
                </p:nvSpPr>
                <p:spPr bwMode="auto">
                  <a:xfrm>
                    <a:off x="955" y="3579"/>
                    <a:ext cx="32" cy="11"/>
                  </a:xfrm>
                  <a:custGeom>
                    <a:avLst/>
                    <a:gdLst>
                      <a:gd name="T0" fmla="*/ 0 w 66"/>
                      <a:gd name="T1" fmla="*/ 0 h 32"/>
                      <a:gd name="T2" fmla="*/ 42 w 66"/>
                      <a:gd name="T3" fmla="*/ 0 h 32"/>
                      <a:gd name="T4" fmla="*/ 66 w 66"/>
                      <a:gd name="T5" fmla="*/ 32 h 32"/>
                      <a:gd name="T6" fmla="*/ 25 w 66"/>
                      <a:gd name="T7" fmla="*/ 32 h 32"/>
                      <a:gd name="T8" fmla="*/ 0 w 66"/>
                      <a:gd name="T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32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66" y="32"/>
                        </a:lnTo>
                        <a:lnTo>
                          <a:pt x="25" y="3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8" name="Freeform 369"/>
                  <p:cNvSpPr>
                    <a:spLocks/>
                  </p:cNvSpPr>
                  <p:nvPr/>
                </p:nvSpPr>
                <p:spPr bwMode="auto">
                  <a:xfrm>
                    <a:off x="960" y="3591"/>
                    <a:ext cx="33" cy="10"/>
                  </a:xfrm>
                  <a:custGeom>
                    <a:avLst/>
                    <a:gdLst>
                      <a:gd name="T0" fmla="*/ 0 w 65"/>
                      <a:gd name="T1" fmla="*/ 31 h 31"/>
                      <a:gd name="T2" fmla="*/ 14 w 65"/>
                      <a:gd name="T3" fmla="*/ 0 h 31"/>
                      <a:gd name="T4" fmla="*/ 55 w 65"/>
                      <a:gd name="T5" fmla="*/ 0 h 31"/>
                      <a:gd name="T6" fmla="*/ 65 w 65"/>
                      <a:gd name="T7" fmla="*/ 31 h 31"/>
                      <a:gd name="T8" fmla="*/ 0 w 65"/>
                      <a:gd name="T9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31">
                        <a:moveTo>
                          <a:pt x="0" y="31"/>
                        </a:moveTo>
                        <a:lnTo>
                          <a:pt x="14" y="0"/>
                        </a:lnTo>
                        <a:lnTo>
                          <a:pt x="55" y="0"/>
                        </a:lnTo>
                        <a:lnTo>
                          <a:pt x="65" y="31"/>
                        </a:lnTo>
                        <a:lnTo>
                          <a:pt x="0" y="31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44" name="Group 370"/>
                <p:cNvGrpSpPr>
                  <a:grpSpLocks/>
                </p:cNvGrpSpPr>
                <p:nvPr/>
              </p:nvGrpSpPr>
              <p:grpSpPr bwMode="auto">
                <a:xfrm>
                  <a:off x="961" y="3592"/>
                  <a:ext cx="45" cy="23"/>
                  <a:chOff x="961" y="3592"/>
                  <a:chExt cx="45" cy="23"/>
                </a:xfrm>
              </p:grpSpPr>
              <p:sp>
                <p:nvSpPr>
                  <p:cNvPr id="253" name="Freeform 371"/>
                  <p:cNvSpPr>
                    <a:spLocks/>
                  </p:cNvSpPr>
                  <p:nvPr/>
                </p:nvSpPr>
                <p:spPr bwMode="auto">
                  <a:xfrm>
                    <a:off x="961" y="3592"/>
                    <a:ext cx="20" cy="23"/>
                  </a:xfrm>
                  <a:custGeom>
                    <a:avLst/>
                    <a:gdLst>
                      <a:gd name="T0" fmla="*/ 23 w 40"/>
                      <a:gd name="T1" fmla="*/ 69 h 69"/>
                      <a:gd name="T2" fmla="*/ 0 w 40"/>
                      <a:gd name="T3" fmla="*/ 33 h 69"/>
                      <a:gd name="T4" fmla="*/ 12 w 40"/>
                      <a:gd name="T5" fmla="*/ 0 h 69"/>
                      <a:gd name="T6" fmla="*/ 40 w 40"/>
                      <a:gd name="T7" fmla="*/ 33 h 69"/>
                      <a:gd name="T8" fmla="*/ 23 w 40"/>
                      <a:gd name="T9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0" h="69">
                        <a:moveTo>
                          <a:pt x="23" y="69"/>
                        </a:moveTo>
                        <a:lnTo>
                          <a:pt x="0" y="33"/>
                        </a:lnTo>
                        <a:lnTo>
                          <a:pt x="12" y="0"/>
                        </a:lnTo>
                        <a:lnTo>
                          <a:pt x="40" y="33"/>
                        </a:lnTo>
                        <a:lnTo>
                          <a:pt x="23" y="69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4" name="Freeform 372"/>
                  <p:cNvSpPr>
                    <a:spLocks/>
                  </p:cNvSpPr>
                  <p:nvPr/>
                </p:nvSpPr>
                <p:spPr bwMode="auto">
                  <a:xfrm>
                    <a:off x="968" y="3593"/>
                    <a:ext cx="33" cy="11"/>
                  </a:xfrm>
                  <a:custGeom>
                    <a:avLst/>
                    <a:gdLst>
                      <a:gd name="T0" fmla="*/ 0 w 66"/>
                      <a:gd name="T1" fmla="*/ 0 h 35"/>
                      <a:gd name="T2" fmla="*/ 41 w 66"/>
                      <a:gd name="T3" fmla="*/ 0 h 35"/>
                      <a:gd name="T4" fmla="*/ 66 w 66"/>
                      <a:gd name="T5" fmla="*/ 35 h 35"/>
                      <a:gd name="T6" fmla="*/ 24 w 66"/>
                      <a:gd name="T7" fmla="*/ 35 h 35"/>
                      <a:gd name="T8" fmla="*/ 0 w 66"/>
                      <a:gd name="T9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35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66" y="35"/>
                        </a:lnTo>
                        <a:lnTo>
                          <a:pt x="24" y="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5" name="Freeform 373"/>
                  <p:cNvSpPr>
                    <a:spLocks/>
                  </p:cNvSpPr>
                  <p:nvPr/>
                </p:nvSpPr>
                <p:spPr bwMode="auto">
                  <a:xfrm>
                    <a:off x="973" y="3605"/>
                    <a:ext cx="33" cy="10"/>
                  </a:xfrm>
                  <a:custGeom>
                    <a:avLst/>
                    <a:gdLst>
                      <a:gd name="T0" fmla="*/ 0 w 66"/>
                      <a:gd name="T1" fmla="*/ 30 h 30"/>
                      <a:gd name="T2" fmla="*/ 13 w 66"/>
                      <a:gd name="T3" fmla="*/ 0 h 30"/>
                      <a:gd name="T4" fmla="*/ 55 w 66"/>
                      <a:gd name="T5" fmla="*/ 0 h 30"/>
                      <a:gd name="T6" fmla="*/ 66 w 66"/>
                      <a:gd name="T7" fmla="*/ 30 h 30"/>
                      <a:gd name="T8" fmla="*/ 0 w 66"/>
                      <a:gd name="T9" fmla="*/ 3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30">
                        <a:moveTo>
                          <a:pt x="0" y="30"/>
                        </a:moveTo>
                        <a:lnTo>
                          <a:pt x="13" y="0"/>
                        </a:lnTo>
                        <a:lnTo>
                          <a:pt x="55" y="0"/>
                        </a:lnTo>
                        <a:lnTo>
                          <a:pt x="66" y="3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45" name="Group 374"/>
                <p:cNvGrpSpPr>
                  <a:grpSpLocks/>
                </p:cNvGrpSpPr>
                <p:nvPr/>
              </p:nvGrpSpPr>
              <p:grpSpPr bwMode="auto">
                <a:xfrm>
                  <a:off x="974" y="3606"/>
                  <a:ext cx="44" cy="23"/>
                  <a:chOff x="974" y="3606"/>
                  <a:chExt cx="44" cy="23"/>
                </a:xfrm>
              </p:grpSpPr>
              <p:sp>
                <p:nvSpPr>
                  <p:cNvPr id="250" name="Freeform 375"/>
                  <p:cNvSpPr>
                    <a:spLocks/>
                  </p:cNvSpPr>
                  <p:nvPr/>
                </p:nvSpPr>
                <p:spPr bwMode="auto">
                  <a:xfrm>
                    <a:off x="974" y="3606"/>
                    <a:ext cx="19" cy="23"/>
                  </a:xfrm>
                  <a:custGeom>
                    <a:avLst/>
                    <a:gdLst>
                      <a:gd name="T0" fmla="*/ 24 w 40"/>
                      <a:gd name="T1" fmla="*/ 68 h 68"/>
                      <a:gd name="T2" fmla="*/ 0 w 40"/>
                      <a:gd name="T3" fmla="*/ 35 h 68"/>
                      <a:gd name="T4" fmla="*/ 12 w 40"/>
                      <a:gd name="T5" fmla="*/ 0 h 68"/>
                      <a:gd name="T6" fmla="*/ 40 w 40"/>
                      <a:gd name="T7" fmla="*/ 35 h 68"/>
                      <a:gd name="T8" fmla="*/ 24 w 40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0" h="68">
                        <a:moveTo>
                          <a:pt x="24" y="68"/>
                        </a:moveTo>
                        <a:lnTo>
                          <a:pt x="0" y="35"/>
                        </a:lnTo>
                        <a:lnTo>
                          <a:pt x="12" y="0"/>
                        </a:lnTo>
                        <a:lnTo>
                          <a:pt x="40" y="35"/>
                        </a:lnTo>
                        <a:lnTo>
                          <a:pt x="24" y="68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1" name="Freeform 376"/>
                  <p:cNvSpPr>
                    <a:spLocks/>
                  </p:cNvSpPr>
                  <p:nvPr/>
                </p:nvSpPr>
                <p:spPr bwMode="auto">
                  <a:xfrm>
                    <a:off x="980" y="3606"/>
                    <a:ext cx="32" cy="12"/>
                  </a:xfrm>
                  <a:custGeom>
                    <a:avLst/>
                    <a:gdLst>
                      <a:gd name="T0" fmla="*/ 0 w 65"/>
                      <a:gd name="T1" fmla="*/ 0 h 35"/>
                      <a:gd name="T2" fmla="*/ 42 w 65"/>
                      <a:gd name="T3" fmla="*/ 0 h 35"/>
                      <a:gd name="T4" fmla="*/ 65 w 65"/>
                      <a:gd name="T5" fmla="*/ 35 h 35"/>
                      <a:gd name="T6" fmla="*/ 25 w 65"/>
                      <a:gd name="T7" fmla="*/ 35 h 35"/>
                      <a:gd name="T8" fmla="*/ 0 w 65"/>
                      <a:gd name="T9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35">
                        <a:moveTo>
                          <a:pt x="0" y="0"/>
                        </a:moveTo>
                        <a:lnTo>
                          <a:pt x="42" y="0"/>
                        </a:lnTo>
                        <a:lnTo>
                          <a:pt x="65" y="35"/>
                        </a:lnTo>
                        <a:lnTo>
                          <a:pt x="25" y="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52" name="Freeform 377"/>
                  <p:cNvSpPr>
                    <a:spLocks/>
                  </p:cNvSpPr>
                  <p:nvPr/>
                </p:nvSpPr>
                <p:spPr bwMode="auto">
                  <a:xfrm>
                    <a:off x="986" y="3619"/>
                    <a:ext cx="32" cy="9"/>
                  </a:xfrm>
                  <a:custGeom>
                    <a:avLst/>
                    <a:gdLst>
                      <a:gd name="T0" fmla="*/ 0 w 65"/>
                      <a:gd name="T1" fmla="*/ 29 h 29"/>
                      <a:gd name="T2" fmla="*/ 12 w 65"/>
                      <a:gd name="T3" fmla="*/ 0 h 29"/>
                      <a:gd name="T4" fmla="*/ 53 w 65"/>
                      <a:gd name="T5" fmla="*/ 0 h 29"/>
                      <a:gd name="T6" fmla="*/ 65 w 65"/>
                      <a:gd name="T7" fmla="*/ 29 h 29"/>
                      <a:gd name="T8" fmla="*/ 0 w 65"/>
                      <a:gd name="T9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9">
                        <a:moveTo>
                          <a:pt x="0" y="29"/>
                        </a:moveTo>
                        <a:lnTo>
                          <a:pt x="12" y="0"/>
                        </a:lnTo>
                        <a:lnTo>
                          <a:pt x="53" y="0"/>
                        </a:lnTo>
                        <a:lnTo>
                          <a:pt x="65" y="29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46" name="Group 378"/>
                <p:cNvGrpSpPr>
                  <a:grpSpLocks/>
                </p:cNvGrpSpPr>
                <p:nvPr/>
              </p:nvGrpSpPr>
              <p:grpSpPr bwMode="auto">
                <a:xfrm>
                  <a:off x="987" y="3619"/>
                  <a:ext cx="45" cy="23"/>
                  <a:chOff x="987" y="3619"/>
                  <a:chExt cx="45" cy="23"/>
                </a:xfrm>
              </p:grpSpPr>
              <p:sp>
                <p:nvSpPr>
                  <p:cNvPr id="247" name="Freeform 379"/>
                  <p:cNvSpPr>
                    <a:spLocks/>
                  </p:cNvSpPr>
                  <p:nvPr/>
                </p:nvSpPr>
                <p:spPr bwMode="auto">
                  <a:xfrm>
                    <a:off x="987" y="3619"/>
                    <a:ext cx="20" cy="23"/>
                  </a:xfrm>
                  <a:custGeom>
                    <a:avLst/>
                    <a:gdLst>
                      <a:gd name="T0" fmla="*/ 22 w 39"/>
                      <a:gd name="T1" fmla="*/ 68 h 68"/>
                      <a:gd name="T2" fmla="*/ 0 w 39"/>
                      <a:gd name="T3" fmla="*/ 33 h 68"/>
                      <a:gd name="T4" fmla="*/ 12 w 39"/>
                      <a:gd name="T5" fmla="*/ 0 h 68"/>
                      <a:gd name="T6" fmla="*/ 39 w 39"/>
                      <a:gd name="T7" fmla="*/ 33 h 68"/>
                      <a:gd name="T8" fmla="*/ 22 w 39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9" h="68">
                        <a:moveTo>
                          <a:pt x="22" y="68"/>
                        </a:moveTo>
                        <a:lnTo>
                          <a:pt x="0" y="33"/>
                        </a:lnTo>
                        <a:lnTo>
                          <a:pt x="12" y="0"/>
                        </a:lnTo>
                        <a:lnTo>
                          <a:pt x="39" y="33"/>
                        </a:lnTo>
                        <a:lnTo>
                          <a:pt x="22" y="68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8" name="Freeform 380"/>
                  <p:cNvSpPr>
                    <a:spLocks/>
                  </p:cNvSpPr>
                  <p:nvPr/>
                </p:nvSpPr>
                <p:spPr bwMode="auto">
                  <a:xfrm>
                    <a:off x="994" y="3620"/>
                    <a:ext cx="32" cy="11"/>
                  </a:xfrm>
                  <a:custGeom>
                    <a:avLst/>
                    <a:gdLst>
                      <a:gd name="T0" fmla="*/ 0 w 64"/>
                      <a:gd name="T1" fmla="*/ 0 h 33"/>
                      <a:gd name="T2" fmla="*/ 41 w 64"/>
                      <a:gd name="T3" fmla="*/ 0 h 33"/>
                      <a:gd name="T4" fmla="*/ 64 w 64"/>
                      <a:gd name="T5" fmla="*/ 33 h 33"/>
                      <a:gd name="T6" fmla="*/ 25 w 64"/>
                      <a:gd name="T7" fmla="*/ 33 h 33"/>
                      <a:gd name="T8" fmla="*/ 0 w 64"/>
                      <a:gd name="T9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4" h="33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64" y="33"/>
                        </a:lnTo>
                        <a:lnTo>
                          <a:pt x="25" y="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9" name="Freeform 381"/>
                  <p:cNvSpPr>
                    <a:spLocks/>
                  </p:cNvSpPr>
                  <p:nvPr/>
                </p:nvSpPr>
                <p:spPr bwMode="auto">
                  <a:xfrm>
                    <a:off x="999" y="3632"/>
                    <a:ext cx="33" cy="9"/>
                  </a:xfrm>
                  <a:custGeom>
                    <a:avLst/>
                    <a:gdLst>
                      <a:gd name="T0" fmla="*/ 0 w 65"/>
                      <a:gd name="T1" fmla="*/ 29 h 29"/>
                      <a:gd name="T2" fmla="*/ 14 w 65"/>
                      <a:gd name="T3" fmla="*/ 0 h 29"/>
                      <a:gd name="T4" fmla="*/ 53 w 65"/>
                      <a:gd name="T5" fmla="*/ 0 h 29"/>
                      <a:gd name="T6" fmla="*/ 65 w 65"/>
                      <a:gd name="T7" fmla="*/ 29 h 29"/>
                      <a:gd name="T8" fmla="*/ 0 w 65"/>
                      <a:gd name="T9" fmla="*/ 2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9">
                        <a:moveTo>
                          <a:pt x="0" y="29"/>
                        </a:moveTo>
                        <a:lnTo>
                          <a:pt x="14" y="0"/>
                        </a:lnTo>
                        <a:lnTo>
                          <a:pt x="53" y="0"/>
                        </a:lnTo>
                        <a:lnTo>
                          <a:pt x="65" y="29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44" name="Group 382"/>
              <p:cNvGrpSpPr>
                <a:grpSpLocks/>
              </p:cNvGrpSpPr>
              <p:nvPr/>
            </p:nvGrpSpPr>
            <p:grpSpPr bwMode="auto">
              <a:xfrm>
                <a:off x="1002" y="3632"/>
                <a:ext cx="83" cy="63"/>
                <a:chOff x="1002" y="3632"/>
                <a:chExt cx="83" cy="63"/>
              </a:xfrm>
            </p:grpSpPr>
            <p:grpSp>
              <p:nvGrpSpPr>
                <p:cNvPr id="227" name="Group 383"/>
                <p:cNvGrpSpPr>
                  <a:grpSpLocks/>
                </p:cNvGrpSpPr>
                <p:nvPr/>
              </p:nvGrpSpPr>
              <p:grpSpPr bwMode="auto">
                <a:xfrm>
                  <a:off x="1002" y="3632"/>
                  <a:ext cx="44" cy="22"/>
                  <a:chOff x="1002" y="3632"/>
                  <a:chExt cx="44" cy="22"/>
                </a:xfrm>
              </p:grpSpPr>
              <p:sp>
                <p:nvSpPr>
                  <p:cNvPr id="240" name="Freeform 384"/>
                  <p:cNvSpPr>
                    <a:spLocks/>
                  </p:cNvSpPr>
                  <p:nvPr/>
                </p:nvSpPr>
                <p:spPr bwMode="auto">
                  <a:xfrm>
                    <a:off x="1002" y="3632"/>
                    <a:ext cx="19" cy="22"/>
                  </a:xfrm>
                  <a:custGeom>
                    <a:avLst/>
                    <a:gdLst>
                      <a:gd name="T0" fmla="*/ 21 w 38"/>
                      <a:gd name="T1" fmla="*/ 68 h 68"/>
                      <a:gd name="T2" fmla="*/ 0 w 38"/>
                      <a:gd name="T3" fmla="*/ 33 h 68"/>
                      <a:gd name="T4" fmla="*/ 10 w 38"/>
                      <a:gd name="T5" fmla="*/ 0 h 68"/>
                      <a:gd name="T6" fmla="*/ 38 w 38"/>
                      <a:gd name="T7" fmla="*/ 33 h 68"/>
                      <a:gd name="T8" fmla="*/ 21 w 38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8" h="68">
                        <a:moveTo>
                          <a:pt x="21" y="68"/>
                        </a:moveTo>
                        <a:lnTo>
                          <a:pt x="0" y="33"/>
                        </a:lnTo>
                        <a:lnTo>
                          <a:pt x="10" y="0"/>
                        </a:lnTo>
                        <a:lnTo>
                          <a:pt x="38" y="33"/>
                        </a:lnTo>
                        <a:lnTo>
                          <a:pt x="21" y="68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1" name="Freeform 385"/>
                  <p:cNvSpPr>
                    <a:spLocks/>
                  </p:cNvSpPr>
                  <p:nvPr/>
                </p:nvSpPr>
                <p:spPr bwMode="auto">
                  <a:xfrm>
                    <a:off x="1008" y="3632"/>
                    <a:ext cx="33" cy="12"/>
                  </a:xfrm>
                  <a:custGeom>
                    <a:avLst/>
                    <a:gdLst>
                      <a:gd name="T0" fmla="*/ 0 w 65"/>
                      <a:gd name="T1" fmla="*/ 0 h 35"/>
                      <a:gd name="T2" fmla="*/ 40 w 65"/>
                      <a:gd name="T3" fmla="*/ 0 h 35"/>
                      <a:gd name="T4" fmla="*/ 65 w 65"/>
                      <a:gd name="T5" fmla="*/ 35 h 35"/>
                      <a:gd name="T6" fmla="*/ 25 w 65"/>
                      <a:gd name="T7" fmla="*/ 35 h 35"/>
                      <a:gd name="T8" fmla="*/ 0 w 65"/>
                      <a:gd name="T9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35">
                        <a:moveTo>
                          <a:pt x="0" y="0"/>
                        </a:moveTo>
                        <a:lnTo>
                          <a:pt x="40" y="0"/>
                        </a:lnTo>
                        <a:lnTo>
                          <a:pt x="65" y="35"/>
                        </a:lnTo>
                        <a:lnTo>
                          <a:pt x="25" y="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2" name="Freeform 386"/>
                  <p:cNvSpPr>
                    <a:spLocks/>
                  </p:cNvSpPr>
                  <p:nvPr/>
                </p:nvSpPr>
                <p:spPr bwMode="auto">
                  <a:xfrm>
                    <a:off x="1013" y="3644"/>
                    <a:ext cx="33" cy="10"/>
                  </a:xfrm>
                  <a:custGeom>
                    <a:avLst/>
                    <a:gdLst>
                      <a:gd name="T0" fmla="*/ 0 w 66"/>
                      <a:gd name="T1" fmla="*/ 28 h 28"/>
                      <a:gd name="T2" fmla="*/ 13 w 66"/>
                      <a:gd name="T3" fmla="*/ 0 h 28"/>
                      <a:gd name="T4" fmla="*/ 55 w 66"/>
                      <a:gd name="T5" fmla="*/ 0 h 28"/>
                      <a:gd name="T6" fmla="*/ 66 w 66"/>
                      <a:gd name="T7" fmla="*/ 28 h 28"/>
                      <a:gd name="T8" fmla="*/ 0 w 66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28">
                        <a:moveTo>
                          <a:pt x="0" y="28"/>
                        </a:moveTo>
                        <a:lnTo>
                          <a:pt x="13" y="0"/>
                        </a:lnTo>
                        <a:lnTo>
                          <a:pt x="55" y="0"/>
                        </a:lnTo>
                        <a:lnTo>
                          <a:pt x="66" y="2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28" name="Group 387"/>
                <p:cNvGrpSpPr>
                  <a:grpSpLocks/>
                </p:cNvGrpSpPr>
                <p:nvPr/>
              </p:nvGrpSpPr>
              <p:grpSpPr bwMode="auto">
                <a:xfrm>
                  <a:off x="1014" y="3645"/>
                  <a:ext cx="44" cy="23"/>
                  <a:chOff x="1014" y="3645"/>
                  <a:chExt cx="44" cy="23"/>
                </a:xfrm>
              </p:grpSpPr>
              <p:sp>
                <p:nvSpPr>
                  <p:cNvPr id="237" name="Freeform 388"/>
                  <p:cNvSpPr>
                    <a:spLocks/>
                  </p:cNvSpPr>
                  <p:nvPr/>
                </p:nvSpPr>
                <p:spPr bwMode="auto">
                  <a:xfrm>
                    <a:off x="1014" y="3645"/>
                    <a:ext cx="19" cy="23"/>
                  </a:xfrm>
                  <a:custGeom>
                    <a:avLst/>
                    <a:gdLst>
                      <a:gd name="T0" fmla="*/ 24 w 40"/>
                      <a:gd name="T1" fmla="*/ 68 h 68"/>
                      <a:gd name="T2" fmla="*/ 0 w 40"/>
                      <a:gd name="T3" fmla="*/ 33 h 68"/>
                      <a:gd name="T4" fmla="*/ 14 w 40"/>
                      <a:gd name="T5" fmla="*/ 0 h 68"/>
                      <a:gd name="T6" fmla="*/ 40 w 40"/>
                      <a:gd name="T7" fmla="*/ 33 h 68"/>
                      <a:gd name="T8" fmla="*/ 24 w 40"/>
                      <a:gd name="T9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0" h="68">
                        <a:moveTo>
                          <a:pt x="24" y="68"/>
                        </a:moveTo>
                        <a:lnTo>
                          <a:pt x="0" y="33"/>
                        </a:lnTo>
                        <a:lnTo>
                          <a:pt x="14" y="0"/>
                        </a:lnTo>
                        <a:lnTo>
                          <a:pt x="40" y="33"/>
                        </a:lnTo>
                        <a:lnTo>
                          <a:pt x="24" y="68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8" name="Freeform 389"/>
                  <p:cNvSpPr>
                    <a:spLocks/>
                  </p:cNvSpPr>
                  <p:nvPr/>
                </p:nvSpPr>
                <p:spPr bwMode="auto">
                  <a:xfrm>
                    <a:off x="1021" y="3646"/>
                    <a:ext cx="32" cy="11"/>
                  </a:xfrm>
                  <a:custGeom>
                    <a:avLst/>
                    <a:gdLst>
                      <a:gd name="T0" fmla="*/ 0 w 63"/>
                      <a:gd name="T1" fmla="*/ 0 h 33"/>
                      <a:gd name="T2" fmla="*/ 41 w 63"/>
                      <a:gd name="T3" fmla="*/ 0 h 33"/>
                      <a:gd name="T4" fmla="*/ 63 w 63"/>
                      <a:gd name="T5" fmla="*/ 33 h 33"/>
                      <a:gd name="T6" fmla="*/ 24 w 63"/>
                      <a:gd name="T7" fmla="*/ 33 h 33"/>
                      <a:gd name="T8" fmla="*/ 0 w 63"/>
                      <a:gd name="T9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33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63" y="33"/>
                        </a:lnTo>
                        <a:lnTo>
                          <a:pt x="24" y="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9" name="Freeform 390"/>
                  <p:cNvSpPr>
                    <a:spLocks/>
                  </p:cNvSpPr>
                  <p:nvPr/>
                </p:nvSpPr>
                <p:spPr bwMode="auto">
                  <a:xfrm>
                    <a:off x="1026" y="3658"/>
                    <a:ext cx="32" cy="10"/>
                  </a:xfrm>
                  <a:custGeom>
                    <a:avLst/>
                    <a:gdLst>
                      <a:gd name="T0" fmla="*/ 0 w 65"/>
                      <a:gd name="T1" fmla="*/ 30 h 30"/>
                      <a:gd name="T2" fmla="*/ 12 w 65"/>
                      <a:gd name="T3" fmla="*/ 0 h 30"/>
                      <a:gd name="T4" fmla="*/ 53 w 65"/>
                      <a:gd name="T5" fmla="*/ 0 h 30"/>
                      <a:gd name="T6" fmla="*/ 65 w 65"/>
                      <a:gd name="T7" fmla="*/ 30 h 30"/>
                      <a:gd name="T8" fmla="*/ 0 w 65"/>
                      <a:gd name="T9" fmla="*/ 3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30">
                        <a:moveTo>
                          <a:pt x="0" y="30"/>
                        </a:moveTo>
                        <a:lnTo>
                          <a:pt x="12" y="0"/>
                        </a:lnTo>
                        <a:lnTo>
                          <a:pt x="53" y="0"/>
                        </a:lnTo>
                        <a:lnTo>
                          <a:pt x="65" y="3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29" name="Group 391"/>
                <p:cNvGrpSpPr>
                  <a:grpSpLocks/>
                </p:cNvGrpSpPr>
                <p:nvPr/>
              </p:nvGrpSpPr>
              <p:grpSpPr bwMode="auto">
                <a:xfrm>
                  <a:off x="1027" y="3659"/>
                  <a:ext cx="45" cy="23"/>
                  <a:chOff x="1027" y="3659"/>
                  <a:chExt cx="45" cy="23"/>
                </a:xfrm>
              </p:grpSpPr>
              <p:sp>
                <p:nvSpPr>
                  <p:cNvPr id="234" name="Freeform 392"/>
                  <p:cNvSpPr>
                    <a:spLocks/>
                  </p:cNvSpPr>
                  <p:nvPr/>
                </p:nvSpPr>
                <p:spPr bwMode="auto">
                  <a:xfrm>
                    <a:off x="1027" y="3659"/>
                    <a:ext cx="20" cy="23"/>
                  </a:xfrm>
                  <a:custGeom>
                    <a:avLst/>
                    <a:gdLst>
                      <a:gd name="T0" fmla="*/ 22 w 39"/>
                      <a:gd name="T1" fmla="*/ 70 h 70"/>
                      <a:gd name="T2" fmla="*/ 0 w 39"/>
                      <a:gd name="T3" fmla="*/ 34 h 70"/>
                      <a:gd name="T4" fmla="*/ 12 w 39"/>
                      <a:gd name="T5" fmla="*/ 0 h 70"/>
                      <a:gd name="T6" fmla="*/ 39 w 39"/>
                      <a:gd name="T7" fmla="*/ 34 h 70"/>
                      <a:gd name="T8" fmla="*/ 22 w 39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9" h="70">
                        <a:moveTo>
                          <a:pt x="22" y="70"/>
                        </a:moveTo>
                        <a:lnTo>
                          <a:pt x="0" y="34"/>
                        </a:lnTo>
                        <a:lnTo>
                          <a:pt x="12" y="0"/>
                        </a:lnTo>
                        <a:lnTo>
                          <a:pt x="39" y="34"/>
                        </a:lnTo>
                        <a:lnTo>
                          <a:pt x="22" y="70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5" name="Freeform 393"/>
                  <p:cNvSpPr>
                    <a:spLocks/>
                  </p:cNvSpPr>
                  <p:nvPr/>
                </p:nvSpPr>
                <p:spPr bwMode="auto">
                  <a:xfrm>
                    <a:off x="1033" y="3659"/>
                    <a:ext cx="33" cy="11"/>
                  </a:xfrm>
                  <a:custGeom>
                    <a:avLst/>
                    <a:gdLst>
                      <a:gd name="T0" fmla="*/ 0 w 64"/>
                      <a:gd name="T1" fmla="*/ 0 h 34"/>
                      <a:gd name="T2" fmla="*/ 39 w 64"/>
                      <a:gd name="T3" fmla="*/ 0 h 34"/>
                      <a:gd name="T4" fmla="*/ 64 w 64"/>
                      <a:gd name="T5" fmla="*/ 34 h 34"/>
                      <a:gd name="T6" fmla="*/ 25 w 64"/>
                      <a:gd name="T7" fmla="*/ 34 h 34"/>
                      <a:gd name="T8" fmla="*/ 0 w 64"/>
                      <a:gd name="T9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4" h="34">
                        <a:moveTo>
                          <a:pt x="0" y="0"/>
                        </a:moveTo>
                        <a:lnTo>
                          <a:pt x="39" y="0"/>
                        </a:lnTo>
                        <a:lnTo>
                          <a:pt x="64" y="34"/>
                        </a:lnTo>
                        <a:lnTo>
                          <a:pt x="25" y="3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6" name="Freeform 394"/>
                  <p:cNvSpPr>
                    <a:spLocks/>
                  </p:cNvSpPr>
                  <p:nvPr/>
                </p:nvSpPr>
                <p:spPr bwMode="auto">
                  <a:xfrm>
                    <a:off x="1039" y="3671"/>
                    <a:ext cx="33" cy="10"/>
                  </a:xfrm>
                  <a:custGeom>
                    <a:avLst/>
                    <a:gdLst>
                      <a:gd name="T0" fmla="*/ 0 w 66"/>
                      <a:gd name="T1" fmla="*/ 30 h 30"/>
                      <a:gd name="T2" fmla="*/ 12 w 66"/>
                      <a:gd name="T3" fmla="*/ 0 h 30"/>
                      <a:gd name="T4" fmla="*/ 54 w 66"/>
                      <a:gd name="T5" fmla="*/ 0 h 30"/>
                      <a:gd name="T6" fmla="*/ 66 w 66"/>
                      <a:gd name="T7" fmla="*/ 30 h 30"/>
                      <a:gd name="T8" fmla="*/ 0 w 66"/>
                      <a:gd name="T9" fmla="*/ 3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30">
                        <a:moveTo>
                          <a:pt x="0" y="30"/>
                        </a:moveTo>
                        <a:lnTo>
                          <a:pt x="12" y="0"/>
                        </a:lnTo>
                        <a:lnTo>
                          <a:pt x="54" y="0"/>
                        </a:lnTo>
                        <a:lnTo>
                          <a:pt x="66" y="3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  <p:grpSp>
              <p:nvGrpSpPr>
                <p:cNvPr id="230" name="Group 395"/>
                <p:cNvGrpSpPr>
                  <a:grpSpLocks/>
                </p:cNvGrpSpPr>
                <p:nvPr/>
              </p:nvGrpSpPr>
              <p:grpSpPr bwMode="auto">
                <a:xfrm>
                  <a:off x="1040" y="3672"/>
                  <a:ext cx="45" cy="23"/>
                  <a:chOff x="1040" y="3672"/>
                  <a:chExt cx="45" cy="23"/>
                </a:xfrm>
              </p:grpSpPr>
              <p:sp>
                <p:nvSpPr>
                  <p:cNvPr id="231" name="Freeform 396"/>
                  <p:cNvSpPr>
                    <a:spLocks/>
                  </p:cNvSpPr>
                  <p:nvPr/>
                </p:nvSpPr>
                <p:spPr bwMode="auto">
                  <a:xfrm>
                    <a:off x="1040" y="3672"/>
                    <a:ext cx="20" cy="23"/>
                  </a:xfrm>
                  <a:custGeom>
                    <a:avLst/>
                    <a:gdLst>
                      <a:gd name="T0" fmla="*/ 24 w 41"/>
                      <a:gd name="T1" fmla="*/ 70 h 70"/>
                      <a:gd name="T2" fmla="*/ 0 w 41"/>
                      <a:gd name="T3" fmla="*/ 35 h 70"/>
                      <a:gd name="T4" fmla="*/ 13 w 41"/>
                      <a:gd name="T5" fmla="*/ 0 h 70"/>
                      <a:gd name="T6" fmla="*/ 41 w 41"/>
                      <a:gd name="T7" fmla="*/ 35 h 70"/>
                      <a:gd name="T8" fmla="*/ 24 w 41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1" h="70">
                        <a:moveTo>
                          <a:pt x="24" y="70"/>
                        </a:moveTo>
                        <a:lnTo>
                          <a:pt x="0" y="35"/>
                        </a:lnTo>
                        <a:lnTo>
                          <a:pt x="13" y="0"/>
                        </a:lnTo>
                        <a:lnTo>
                          <a:pt x="41" y="35"/>
                        </a:lnTo>
                        <a:lnTo>
                          <a:pt x="24" y="70"/>
                        </a:lnTo>
                        <a:close/>
                      </a:path>
                    </a:pathLst>
                  </a:custGeom>
                  <a:solidFill>
                    <a:srgbClr val="2020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2" name="Freeform 397"/>
                  <p:cNvSpPr>
                    <a:spLocks/>
                  </p:cNvSpPr>
                  <p:nvPr/>
                </p:nvSpPr>
                <p:spPr bwMode="auto">
                  <a:xfrm>
                    <a:off x="1047" y="3672"/>
                    <a:ext cx="32" cy="12"/>
                  </a:xfrm>
                  <a:custGeom>
                    <a:avLst/>
                    <a:gdLst>
                      <a:gd name="T0" fmla="*/ 0 w 65"/>
                      <a:gd name="T1" fmla="*/ 0 h 34"/>
                      <a:gd name="T2" fmla="*/ 41 w 65"/>
                      <a:gd name="T3" fmla="*/ 0 h 34"/>
                      <a:gd name="T4" fmla="*/ 65 w 65"/>
                      <a:gd name="T5" fmla="*/ 34 h 34"/>
                      <a:gd name="T6" fmla="*/ 24 w 65"/>
                      <a:gd name="T7" fmla="*/ 34 h 34"/>
                      <a:gd name="T8" fmla="*/ 0 w 65"/>
                      <a:gd name="T9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34">
                        <a:moveTo>
                          <a:pt x="0" y="0"/>
                        </a:moveTo>
                        <a:lnTo>
                          <a:pt x="41" y="0"/>
                        </a:lnTo>
                        <a:lnTo>
                          <a:pt x="65" y="34"/>
                        </a:lnTo>
                        <a:lnTo>
                          <a:pt x="24" y="3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60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3" name="Freeform 398"/>
                  <p:cNvSpPr>
                    <a:spLocks/>
                  </p:cNvSpPr>
                  <p:nvPr/>
                </p:nvSpPr>
                <p:spPr bwMode="auto">
                  <a:xfrm>
                    <a:off x="1053" y="3685"/>
                    <a:ext cx="32" cy="9"/>
                  </a:xfrm>
                  <a:custGeom>
                    <a:avLst/>
                    <a:gdLst>
                      <a:gd name="T0" fmla="*/ 0 w 66"/>
                      <a:gd name="T1" fmla="*/ 28 h 28"/>
                      <a:gd name="T2" fmla="*/ 12 w 66"/>
                      <a:gd name="T3" fmla="*/ 0 h 28"/>
                      <a:gd name="T4" fmla="*/ 54 w 66"/>
                      <a:gd name="T5" fmla="*/ 0 h 28"/>
                      <a:gd name="T6" fmla="*/ 66 w 66"/>
                      <a:gd name="T7" fmla="*/ 28 h 28"/>
                      <a:gd name="T8" fmla="*/ 0 w 66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6" h="28">
                        <a:moveTo>
                          <a:pt x="0" y="28"/>
                        </a:moveTo>
                        <a:lnTo>
                          <a:pt x="12" y="0"/>
                        </a:lnTo>
                        <a:lnTo>
                          <a:pt x="54" y="0"/>
                        </a:lnTo>
                        <a:lnTo>
                          <a:pt x="66" y="2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000" b="1" i="0" u="none" strike="noStrike" kern="0" cap="none" spc="0" normalizeH="0" baseline="0" noProof="0" smtClean="0">
                      <a:ln>
                        <a:noFill/>
                      </a:ln>
                      <a:effectLst/>
                      <a:uLnTx/>
                      <a:uFillTx/>
                      <a:latin typeface="+mn-lt"/>
                      <a:ea typeface="+mn-ea"/>
                    </a:endParaRPr>
                  </a:p>
                </p:txBody>
              </p:sp>
            </p:grpSp>
          </p:grpSp>
          <p:grpSp>
            <p:nvGrpSpPr>
              <p:cNvPr id="145" name="Group 399"/>
              <p:cNvGrpSpPr>
                <a:grpSpLocks/>
              </p:cNvGrpSpPr>
              <p:nvPr/>
            </p:nvGrpSpPr>
            <p:grpSpPr bwMode="auto">
              <a:xfrm>
                <a:off x="1054" y="3685"/>
                <a:ext cx="45" cy="23"/>
                <a:chOff x="1054" y="3685"/>
                <a:chExt cx="45" cy="23"/>
              </a:xfrm>
            </p:grpSpPr>
            <p:sp>
              <p:nvSpPr>
                <p:cNvPr id="224" name="Freeform 400"/>
                <p:cNvSpPr>
                  <a:spLocks/>
                </p:cNvSpPr>
                <p:nvPr/>
              </p:nvSpPr>
              <p:spPr bwMode="auto">
                <a:xfrm>
                  <a:off x="1054" y="3685"/>
                  <a:ext cx="20" cy="23"/>
                </a:xfrm>
                <a:custGeom>
                  <a:avLst/>
                  <a:gdLst>
                    <a:gd name="T0" fmla="*/ 23 w 39"/>
                    <a:gd name="T1" fmla="*/ 70 h 70"/>
                    <a:gd name="T2" fmla="*/ 0 w 39"/>
                    <a:gd name="T3" fmla="*/ 34 h 70"/>
                    <a:gd name="T4" fmla="*/ 13 w 39"/>
                    <a:gd name="T5" fmla="*/ 0 h 70"/>
                    <a:gd name="T6" fmla="*/ 39 w 39"/>
                    <a:gd name="T7" fmla="*/ 34 h 70"/>
                    <a:gd name="T8" fmla="*/ 23 w 39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70">
                      <a:moveTo>
                        <a:pt x="23" y="70"/>
                      </a:moveTo>
                      <a:lnTo>
                        <a:pt x="0" y="34"/>
                      </a:lnTo>
                      <a:lnTo>
                        <a:pt x="13" y="0"/>
                      </a:lnTo>
                      <a:lnTo>
                        <a:pt x="39" y="34"/>
                      </a:lnTo>
                      <a:lnTo>
                        <a:pt x="23" y="70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25" name="Freeform 401"/>
                <p:cNvSpPr>
                  <a:spLocks/>
                </p:cNvSpPr>
                <p:nvPr/>
              </p:nvSpPr>
              <p:spPr bwMode="auto">
                <a:xfrm>
                  <a:off x="1061" y="3685"/>
                  <a:ext cx="32" cy="12"/>
                </a:xfrm>
                <a:custGeom>
                  <a:avLst/>
                  <a:gdLst>
                    <a:gd name="T0" fmla="*/ 0 w 63"/>
                    <a:gd name="T1" fmla="*/ 0 h 35"/>
                    <a:gd name="T2" fmla="*/ 41 w 63"/>
                    <a:gd name="T3" fmla="*/ 0 h 35"/>
                    <a:gd name="T4" fmla="*/ 63 w 63"/>
                    <a:gd name="T5" fmla="*/ 35 h 35"/>
                    <a:gd name="T6" fmla="*/ 24 w 63"/>
                    <a:gd name="T7" fmla="*/ 35 h 35"/>
                    <a:gd name="T8" fmla="*/ 0 w 63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5">
                      <a:moveTo>
                        <a:pt x="0" y="0"/>
                      </a:moveTo>
                      <a:lnTo>
                        <a:pt x="41" y="0"/>
                      </a:lnTo>
                      <a:lnTo>
                        <a:pt x="63" y="35"/>
                      </a:lnTo>
                      <a:lnTo>
                        <a:pt x="24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26" name="Freeform 402"/>
                <p:cNvSpPr>
                  <a:spLocks/>
                </p:cNvSpPr>
                <p:nvPr/>
              </p:nvSpPr>
              <p:spPr bwMode="auto">
                <a:xfrm>
                  <a:off x="1066" y="3697"/>
                  <a:ext cx="33" cy="10"/>
                </a:xfrm>
                <a:custGeom>
                  <a:avLst/>
                  <a:gdLst>
                    <a:gd name="T0" fmla="*/ 0 w 64"/>
                    <a:gd name="T1" fmla="*/ 30 h 30"/>
                    <a:gd name="T2" fmla="*/ 13 w 64"/>
                    <a:gd name="T3" fmla="*/ 0 h 30"/>
                    <a:gd name="T4" fmla="*/ 52 w 64"/>
                    <a:gd name="T5" fmla="*/ 0 h 30"/>
                    <a:gd name="T6" fmla="*/ 64 w 64"/>
                    <a:gd name="T7" fmla="*/ 30 h 30"/>
                    <a:gd name="T8" fmla="*/ 0 w 64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0">
                      <a:moveTo>
                        <a:pt x="0" y="30"/>
                      </a:moveTo>
                      <a:lnTo>
                        <a:pt x="13" y="0"/>
                      </a:lnTo>
                      <a:lnTo>
                        <a:pt x="52" y="0"/>
                      </a:lnTo>
                      <a:lnTo>
                        <a:pt x="64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6" name="Group 403"/>
              <p:cNvGrpSpPr>
                <a:grpSpLocks/>
              </p:cNvGrpSpPr>
              <p:nvPr/>
            </p:nvGrpSpPr>
            <p:grpSpPr bwMode="auto">
              <a:xfrm>
                <a:off x="1067" y="3698"/>
                <a:ext cx="45" cy="23"/>
                <a:chOff x="1067" y="3698"/>
                <a:chExt cx="45" cy="23"/>
              </a:xfrm>
            </p:grpSpPr>
            <p:sp>
              <p:nvSpPr>
                <p:cNvPr id="221" name="Freeform 404"/>
                <p:cNvSpPr>
                  <a:spLocks/>
                </p:cNvSpPr>
                <p:nvPr/>
              </p:nvSpPr>
              <p:spPr bwMode="auto">
                <a:xfrm>
                  <a:off x="1067" y="3698"/>
                  <a:ext cx="20" cy="23"/>
                </a:xfrm>
                <a:custGeom>
                  <a:avLst/>
                  <a:gdLst>
                    <a:gd name="T0" fmla="*/ 22 w 39"/>
                    <a:gd name="T1" fmla="*/ 69 h 69"/>
                    <a:gd name="T2" fmla="*/ 0 w 39"/>
                    <a:gd name="T3" fmla="*/ 34 h 69"/>
                    <a:gd name="T4" fmla="*/ 12 w 39"/>
                    <a:gd name="T5" fmla="*/ 0 h 69"/>
                    <a:gd name="T6" fmla="*/ 39 w 39"/>
                    <a:gd name="T7" fmla="*/ 34 h 69"/>
                    <a:gd name="T8" fmla="*/ 22 w 39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9">
                      <a:moveTo>
                        <a:pt x="22" y="69"/>
                      </a:moveTo>
                      <a:lnTo>
                        <a:pt x="0" y="34"/>
                      </a:lnTo>
                      <a:lnTo>
                        <a:pt x="12" y="0"/>
                      </a:lnTo>
                      <a:lnTo>
                        <a:pt x="39" y="34"/>
                      </a:lnTo>
                      <a:lnTo>
                        <a:pt x="22" y="69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22" name="Freeform 405"/>
                <p:cNvSpPr>
                  <a:spLocks/>
                </p:cNvSpPr>
                <p:nvPr/>
              </p:nvSpPr>
              <p:spPr bwMode="auto">
                <a:xfrm>
                  <a:off x="1074" y="3699"/>
                  <a:ext cx="32" cy="11"/>
                </a:xfrm>
                <a:custGeom>
                  <a:avLst/>
                  <a:gdLst>
                    <a:gd name="T0" fmla="*/ 0 w 64"/>
                    <a:gd name="T1" fmla="*/ 0 h 34"/>
                    <a:gd name="T2" fmla="*/ 39 w 64"/>
                    <a:gd name="T3" fmla="*/ 0 h 34"/>
                    <a:gd name="T4" fmla="*/ 64 w 64"/>
                    <a:gd name="T5" fmla="*/ 34 h 34"/>
                    <a:gd name="T6" fmla="*/ 25 w 64"/>
                    <a:gd name="T7" fmla="*/ 34 h 34"/>
                    <a:gd name="T8" fmla="*/ 0 w 6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0"/>
                      </a:moveTo>
                      <a:lnTo>
                        <a:pt x="39" y="0"/>
                      </a:lnTo>
                      <a:lnTo>
                        <a:pt x="64" y="34"/>
                      </a:lnTo>
                      <a:lnTo>
                        <a:pt x="25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23" name="Freeform 406"/>
                <p:cNvSpPr>
                  <a:spLocks/>
                </p:cNvSpPr>
                <p:nvPr/>
              </p:nvSpPr>
              <p:spPr bwMode="auto">
                <a:xfrm>
                  <a:off x="1079" y="3711"/>
                  <a:ext cx="33" cy="10"/>
                </a:xfrm>
                <a:custGeom>
                  <a:avLst/>
                  <a:gdLst>
                    <a:gd name="T0" fmla="*/ 0 w 65"/>
                    <a:gd name="T1" fmla="*/ 30 h 30"/>
                    <a:gd name="T2" fmla="*/ 11 w 65"/>
                    <a:gd name="T3" fmla="*/ 0 h 30"/>
                    <a:gd name="T4" fmla="*/ 53 w 65"/>
                    <a:gd name="T5" fmla="*/ 0 h 30"/>
                    <a:gd name="T6" fmla="*/ 65 w 65"/>
                    <a:gd name="T7" fmla="*/ 30 h 30"/>
                    <a:gd name="T8" fmla="*/ 0 w 65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30">
                      <a:moveTo>
                        <a:pt x="0" y="30"/>
                      </a:moveTo>
                      <a:lnTo>
                        <a:pt x="11" y="0"/>
                      </a:lnTo>
                      <a:lnTo>
                        <a:pt x="53" y="0"/>
                      </a:lnTo>
                      <a:lnTo>
                        <a:pt x="65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7" name="Group 407"/>
              <p:cNvGrpSpPr>
                <a:grpSpLocks/>
              </p:cNvGrpSpPr>
              <p:nvPr/>
            </p:nvGrpSpPr>
            <p:grpSpPr bwMode="auto">
              <a:xfrm>
                <a:off x="1079" y="3712"/>
                <a:ext cx="44" cy="23"/>
                <a:chOff x="1079" y="3712"/>
                <a:chExt cx="44" cy="23"/>
              </a:xfrm>
            </p:grpSpPr>
            <p:sp>
              <p:nvSpPr>
                <p:cNvPr id="218" name="Freeform 408"/>
                <p:cNvSpPr>
                  <a:spLocks/>
                </p:cNvSpPr>
                <p:nvPr/>
              </p:nvSpPr>
              <p:spPr bwMode="auto">
                <a:xfrm>
                  <a:off x="1079" y="3712"/>
                  <a:ext cx="21" cy="23"/>
                </a:xfrm>
                <a:custGeom>
                  <a:avLst/>
                  <a:gdLst>
                    <a:gd name="T0" fmla="*/ 24 w 41"/>
                    <a:gd name="T1" fmla="*/ 68 h 68"/>
                    <a:gd name="T2" fmla="*/ 0 w 41"/>
                    <a:gd name="T3" fmla="*/ 32 h 68"/>
                    <a:gd name="T4" fmla="*/ 13 w 41"/>
                    <a:gd name="T5" fmla="*/ 0 h 68"/>
                    <a:gd name="T6" fmla="*/ 41 w 41"/>
                    <a:gd name="T7" fmla="*/ 32 h 68"/>
                    <a:gd name="T8" fmla="*/ 24 w 41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8">
                      <a:moveTo>
                        <a:pt x="24" y="68"/>
                      </a:moveTo>
                      <a:lnTo>
                        <a:pt x="0" y="32"/>
                      </a:lnTo>
                      <a:lnTo>
                        <a:pt x="13" y="0"/>
                      </a:lnTo>
                      <a:lnTo>
                        <a:pt x="41" y="32"/>
                      </a:lnTo>
                      <a:lnTo>
                        <a:pt x="24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9" name="Freeform 409"/>
                <p:cNvSpPr>
                  <a:spLocks/>
                </p:cNvSpPr>
                <p:nvPr/>
              </p:nvSpPr>
              <p:spPr bwMode="auto">
                <a:xfrm>
                  <a:off x="1087" y="3713"/>
                  <a:ext cx="31" cy="10"/>
                </a:xfrm>
                <a:custGeom>
                  <a:avLst/>
                  <a:gdLst>
                    <a:gd name="T0" fmla="*/ 0 w 63"/>
                    <a:gd name="T1" fmla="*/ 0 h 32"/>
                    <a:gd name="T2" fmla="*/ 40 w 63"/>
                    <a:gd name="T3" fmla="*/ 0 h 32"/>
                    <a:gd name="T4" fmla="*/ 63 w 63"/>
                    <a:gd name="T5" fmla="*/ 32 h 32"/>
                    <a:gd name="T6" fmla="*/ 23 w 63"/>
                    <a:gd name="T7" fmla="*/ 32 h 32"/>
                    <a:gd name="T8" fmla="*/ 0 w 63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2">
                      <a:moveTo>
                        <a:pt x="0" y="0"/>
                      </a:moveTo>
                      <a:lnTo>
                        <a:pt x="40" y="0"/>
                      </a:lnTo>
                      <a:lnTo>
                        <a:pt x="63" y="32"/>
                      </a:lnTo>
                      <a:lnTo>
                        <a:pt x="23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20" name="Freeform 410"/>
                <p:cNvSpPr>
                  <a:spLocks/>
                </p:cNvSpPr>
                <p:nvPr/>
              </p:nvSpPr>
              <p:spPr bwMode="auto">
                <a:xfrm>
                  <a:off x="1092" y="3724"/>
                  <a:ext cx="31" cy="11"/>
                </a:xfrm>
                <a:custGeom>
                  <a:avLst/>
                  <a:gdLst>
                    <a:gd name="T0" fmla="*/ 0 w 63"/>
                    <a:gd name="T1" fmla="*/ 31 h 31"/>
                    <a:gd name="T2" fmla="*/ 12 w 63"/>
                    <a:gd name="T3" fmla="*/ 0 h 31"/>
                    <a:gd name="T4" fmla="*/ 52 w 63"/>
                    <a:gd name="T5" fmla="*/ 0 h 31"/>
                    <a:gd name="T6" fmla="*/ 63 w 63"/>
                    <a:gd name="T7" fmla="*/ 31 h 31"/>
                    <a:gd name="T8" fmla="*/ 0 w 63"/>
                    <a:gd name="T9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1">
                      <a:moveTo>
                        <a:pt x="0" y="31"/>
                      </a:moveTo>
                      <a:lnTo>
                        <a:pt x="12" y="0"/>
                      </a:lnTo>
                      <a:lnTo>
                        <a:pt x="52" y="0"/>
                      </a:lnTo>
                      <a:lnTo>
                        <a:pt x="63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8" name="Group 411"/>
              <p:cNvGrpSpPr>
                <a:grpSpLocks/>
              </p:cNvGrpSpPr>
              <p:nvPr/>
            </p:nvGrpSpPr>
            <p:grpSpPr bwMode="auto">
              <a:xfrm>
                <a:off x="1093" y="3725"/>
                <a:ext cx="45" cy="23"/>
                <a:chOff x="1093" y="3725"/>
                <a:chExt cx="45" cy="23"/>
              </a:xfrm>
            </p:grpSpPr>
            <p:sp>
              <p:nvSpPr>
                <p:cNvPr id="215" name="Freeform 412"/>
                <p:cNvSpPr>
                  <a:spLocks/>
                </p:cNvSpPr>
                <p:nvPr/>
              </p:nvSpPr>
              <p:spPr bwMode="auto">
                <a:xfrm>
                  <a:off x="1093" y="3725"/>
                  <a:ext cx="20" cy="23"/>
                </a:xfrm>
                <a:custGeom>
                  <a:avLst/>
                  <a:gdLst>
                    <a:gd name="T0" fmla="*/ 24 w 40"/>
                    <a:gd name="T1" fmla="*/ 68 h 68"/>
                    <a:gd name="T2" fmla="*/ 0 w 40"/>
                    <a:gd name="T3" fmla="*/ 33 h 68"/>
                    <a:gd name="T4" fmla="*/ 12 w 40"/>
                    <a:gd name="T5" fmla="*/ 0 h 68"/>
                    <a:gd name="T6" fmla="*/ 40 w 40"/>
                    <a:gd name="T7" fmla="*/ 33 h 68"/>
                    <a:gd name="T8" fmla="*/ 24 w 40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8">
                      <a:moveTo>
                        <a:pt x="24" y="68"/>
                      </a:moveTo>
                      <a:lnTo>
                        <a:pt x="0" y="33"/>
                      </a:lnTo>
                      <a:lnTo>
                        <a:pt x="12" y="0"/>
                      </a:lnTo>
                      <a:lnTo>
                        <a:pt x="40" y="33"/>
                      </a:lnTo>
                      <a:lnTo>
                        <a:pt x="24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6" name="Freeform 413"/>
                <p:cNvSpPr>
                  <a:spLocks/>
                </p:cNvSpPr>
                <p:nvPr/>
              </p:nvSpPr>
              <p:spPr bwMode="auto">
                <a:xfrm>
                  <a:off x="1100" y="3726"/>
                  <a:ext cx="32" cy="11"/>
                </a:xfrm>
                <a:custGeom>
                  <a:avLst/>
                  <a:gdLst>
                    <a:gd name="T0" fmla="*/ 0 w 64"/>
                    <a:gd name="T1" fmla="*/ 0 h 34"/>
                    <a:gd name="T2" fmla="*/ 40 w 64"/>
                    <a:gd name="T3" fmla="*/ 0 h 34"/>
                    <a:gd name="T4" fmla="*/ 64 w 64"/>
                    <a:gd name="T5" fmla="*/ 34 h 34"/>
                    <a:gd name="T6" fmla="*/ 25 w 64"/>
                    <a:gd name="T7" fmla="*/ 34 h 34"/>
                    <a:gd name="T8" fmla="*/ 0 w 6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4">
                      <a:moveTo>
                        <a:pt x="0" y="0"/>
                      </a:moveTo>
                      <a:lnTo>
                        <a:pt x="40" y="0"/>
                      </a:lnTo>
                      <a:lnTo>
                        <a:pt x="64" y="34"/>
                      </a:lnTo>
                      <a:lnTo>
                        <a:pt x="25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7" name="Freeform 414"/>
                <p:cNvSpPr>
                  <a:spLocks/>
                </p:cNvSpPr>
                <p:nvPr/>
              </p:nvSpPr>
              <p:spPr bwMode="auto">
                <a:xfrm>
                  <a:off x="1106" y="3738"/>
                  <a:ext cx="32" cy="9"/>
                </a:xfrm>
                <a:custGeom>
                  <a:avLst/>
                  <a:gdLst>
                    <a:gd name="T0" fmla="*/ 0 w 65"/>
                    <a:gd name="T1" fmla="*/ 28 h 28"/>
                    <a:gd name="T2" fmla="*/ 12 w 65"/>
                    <a:gd name="T3" fmla="*/ 0 h 28"/>
                    <a:gd name="T4" fmla="*/ 53 w 65"/>
                    <a:gd name="T5" fmla="*/ 0 h 28"/>
                    <a:gd name="T6" fmla="*/ 65 w 65"/>
                    <a:gd name="T7" fmla="*/ 28 h 28"/>
                    <a:gd name="T8" fmla="*/ 0 w 65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28">
                      <a:moveTo>
                        <a:pt x="0" y="28"/>
                      </a:moveTo>
                      <a:lnTo>
                        <a:pt x="12" y="0"/>
                      </a:lnTo>
                      <a:lnTo>
                        <a:pt x="53" y="0"/>
                      </a:lnTo>
                      <a:lnTo>
                        <a:pt x="65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9" name="Group 415"/>
              <p:cNvGrpSpPr>
                <a:grpSpLocks/>
              </p:cNvGrpSpPr>
              <p:nvPr/>
            </p:nvGrpSpPr>
            <p:grpSpPr bwMode="auto">
              <a:xfrm>
                <a:off x="1108" y="3739"/>
                <a:ext cx="44" cy="23"/>
                <a:chOff x="1108" y="3739"/>
                <a:chExt cx="44" cy="23"/>
              </a:xfrm>
            </p:grpSpPr>
            <p:sp>
              <p:nvSpPr>
                <p:cNvPr id="212" name="Freeform 416"/>
                <p:cNvSpPr>
                  <a:spLocks/>
                </p:cNvSpPr>
                <p:nvPr/>
              </p:nvSpPr>
              <p:spPr bwMode="auto">
                <a:xfrm>
                  <a:off x="1108" y="3739"/>
                  <a:ext cx="19" cy="23"/>
                </a:xfrm>
                <a:custGeom>
                  <a:avLst/>
                  <a:gdLst>
                    <a:gd name="T0" fmla="*/ 23 w 40"/>
                    <a:gd name="T1" fmla="*/ 69 h 69"/>
                    <a:gd name="T2" fmla="*/ 0 w 40"/>
                    <a:gd name="T3" fmla="*/ 34 h 69"/>
                    <a:gd name="T4" fmla="*/ 12 w 40"/>
                    <a:gd name="T5" fmla="*/ 0 h 69"/>
                    <a:gd name="T6" fmla="*/ 40 w 40"/>
                    <a:gd name="T7" fmla="*/ 34 h 69"/>
                    <a:gd name="T8" fmla="*/ 23 w 40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9">
                      <a:moveTo>
                        <a:pt x="23" y="69"/>
                      </a:moveTo>
                      <a:lnTo>
                        <a:pt x="0" y="34"/>
                      </a:lnTo>
                      <a:lnTo>
                        <a:pt x="12" y="0"/>
                      </a:lnTo>
                      <a:lnTo>
                        <a:pt x="40" y="34"/>
                      </a:lnTo>
                      <a:lnTo>
                        <a:pt x="23" y="69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3" name="Freeform 417"/>
                <p:cNvSpPr>
                  <a:spLocks/>
                </p:cNvSpPr>
                <p:nvPr/>
              </p:nvSpPr>
              <p:spPr bwMode="auto">
                <a:xfrm>
                  <a:off x="1114" y="3740"/>
                  <a:ext cx="32" cy="11"/>
                </a:xfrm>
                <a:custGeom>
                  <a:avLst/>
                  <a:gdLst>
                    <a:gd name="T0" fmla="*/ 0 w 64"/>
                    <a:gd name="T1" fmla="*/ 0 h 35"/>
                    <a:gd name="T2" fmla="*/ 42 w 64"/>
                    <a:gd name="T3" fmla="*/ 0 h 35"/>
                    <a:gd name="T4" fmla="*/ 64 w 64"/>
                    <a:gd name="T5" fmla="*/ 35 h 35"/>
                    <a:gd name="T6" fmla="*/ 25 w 64"/>
                    <a:gd name="T7" fmla="*/ 35 h 35"/>
                    <a:gd name="T8" fmla="*/ 0 w 64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5">
                      <a:moveTo>
                        <a:pt x="0" y="0"/>
                      </a:moveTo>
                      <a:lnTo>
                        <a:pt x="42" y="0"/>
                      </a:lnTo>
                      <a:lnTo>
                        <a:pt x="64" y="35"/>
                      </a:lnTo>
                      <a:lnTo>
                        <a:pt x="25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4" name="Freeform 418"/>
                <p:cNvSpPr>
                  <a:spLocks/>
                </p:cNvSpPr>
                <p:nvPr/>
              </p:nvSpPr>
              <p:spPr bwMode="auto">
                <a:xfrm>
                  <a:off x="1120" y="3752"/>
                  <a:ext cx="32" cy="10"/>
                </a:xfrm>
                <a:custGeom>
                  <a:avLst/>
                  <a:gdLst>
                    <a:gd name="T0" fmla="*/ 0 w 66"/>
                    <a:gd name="T1" fmla="*/ 30 h 30"/>
                    <a:gd name="T2" fmla="*/ 15 w 66"/>
                    <a:gd name="T3" fmla="*/ 0 h 30"/>
                    <a:gd name="T4" fmla="*/ 54 w 66"/>
                    <a:gd name="T5" fmla="*/ 0 h 30"/>
                    <a:gd name="T6" fmla="*/ 66 w 66"/>
                    <a:gd name="T7" fmla="*/ 30 h 30"/>
                    <a:gd name="T8" fmla="*/ 0 w 66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0">
                      <a:moveTo>
                        <a:pt x="0" y="30"/>
                      </a:moveTo>
                      <a:lnTo>
                        <a:pt x="15" y="0"/>
                      </a:lnTo>
                      <a:lnTo>
                        <a:pt x="54" y="0"/>
                      </a:lnTo>
                      <a:lnTo>
                        <a:pt x="66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50" name="Group 419"/>
              <p:cNvGrpSpPr>
                <a:grpSpLocks/>
              </p:cNvGrpSpPr>
              <p:nvPr/>
            </p:nvGrpSpPr>
            <p:grpSpPr bwMode="auto">
              <a:xfrm>
                <a:off x="1121" y="3753"/>
                <a:ext cx="45" cy="23"/>
                <a:chOff x="1121" y="3753"/>
                <a:chExt cx="45" cy="23"/>
              </a:xfrm>
            </p:grpSpPr>
            <p:sp>
              <p:nvSpPr>
                <p:cNvPr id="209" name="Freeform 420"/>
                <p:cNvSpPr>
                  <a:spLocks/>
                </p:cNvSpPr>
                <p:nvPr/>
              </p:nvSpPr>
              <p:spPr bwMode="auto">
                <a:xfrm>
                  <a:off x="1121" y="3753"/>
                  <a:ext cx="20" cy="23"/>
                </a:xfrm>
                <a:custGeom>
                  <a:avLst/>
                  <a:gdLst>
                    <a:gd name="T0" fmla="*/ 22 w 39"/>
                    <a:gd name="T1" fmla="*/ 68 h 68"/>
                    <a:gd name="T2" fmla="*/ 0 w 39"/>
                    <a:gd name="T3" fmla="*/ 35 h 68"/>
                    <a:gd name="T4" fmla="*/ 12 w 39"/>
                    <a:gd name="T5" fmla="*/ 0 h 68"/>
                    <a:gd name="T6" fmla="*/ 39 w 39"/>
                    <a:gd name="T7" fmla="*/ 35 h 68"/>
                    <a:gd name="T8" fmla="*/ 22 w 39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8">
                      <a:moveTo>
                        <a:pt x="22" y="68"/>
                      </a:moveTo>
                      <a:lnTo>
                        <a:pt x="0" y="35"/>
                      </a:lnTo>
                      <a:lnTo>
                        <a:pt x="12" y="0"/>
                      </a:lnTo>
                      <a:lnTo>
                        <a:pt x="39" y="35"/>
                      </a:lnTo>
                      <a:lnTo>
                        <a:pt x="22" y="68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0" name="Freeform 421"/>
                <p:cNvSpPr>
                  <a:spLocks/>
                </p:cNvSpPr>
                <p:nvPr/>
              </p:nvSpPr>
              <p:spPr bwMode="auto">
                <a:xfrm>
                  <a:off x="1127" y="3753"/>
                  <a:ext cx="33" cy="12"/>
                </a:xfrm>
                <a:custGeom>
                  <a:avLst/>
                  <a:gdLst>
                    <a:gd name="T0" fmla="*/ 0 w 64"/>
                    <a:gd name="T1" fmla="*/ 0 h 35"/>
                    <a:gd name="T2" fmla="*/ 39 w 64"/>
                    <a:gd name="T3" fmla="*/ 0 h 35"/>
                    <a:gd name="T4" fmla="*/ 64 w 64"/>
                    <a:gd name="T5" fmla="*/ 35 h 35"/>
                    <a:gd name="T6" fmla="*/ 24 w 64"/>
                    <a:gd name="T7" fmla="*/ 35 h 35"/>
                    <a:gd name="T8" fmla="*/ 0 w 64"/>
                    <a:gd name="T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5">
                      <a:moveTo>
                        <a:pt x="0" y="0"/>
                      </a:moveTo>
                      <a:lnTo>
                        <a:pt x="39" y="0"/>
                      </a:lnTo>
                      <a:lnTo>
                        <a:pt x="64" y="35"/>
                      </a:lnTo>
                      <a:lnTo>
                        <a:pt x="24" y="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11" name="Freeform 422"/>
                <p:cNvSpPr>
                  <a:spLocks/>
                </p:cNvSpPr>
                <p:nvPr/>
              </p:nvSpPr>
              <p:spPr bwMode="auto">
                <a:xfrm>
                  <a:off x="1133" y="3766"/>
                  <a:ext cx="33" cy="9"/>
                </a:xfrm>
                <a:custGeom>
                  <a:avLst/>
                  <a:gdLst>
                    <a:gd name="T0" fmla="*/ 0 w 66"/>
                    <a:gd name="T1" fmla="*/ 29 h 29"/>
                    <a:gd name="T2" fmla="*/ 12 w 66"/>
                    <a:gd name="T3" fmla="*/ 0 h 29"/>
                    <a:gd name="T4" fmla="*/ 54 w 66"/>
                    <a:gd name="T5" fmla="*/ 0 h 29"/>
                    <a:gd name="T6" fmla="*/ 66 w 66"/>
                    <a:gd name="T7" fmla="*/ 29 h 29"/>
                    <a:gd name="T8" fmla="*/ 0 w 66"/>
                    <a:gd name="T9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29">
                      <a:moveTo>
                        <a:pt x="0" y="29"/>
                      </a:moveTo>
                      <a:lnTo>
                        <a:pt x="12" y="0"/>
                      </a:lnTo>
                      <a:lnTo>
                        <a:pt x="54" y="0"/>
                      </a:lnTo>
                      <a:lnTo>
                        <a:pt x="66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51" name="Group 423"/>
              <p:cNvGrpSpPr>
                <a:grpSpLocks/>
              </p:cNvGrpSpPr>
              <p:nvPr/>
            </p:nvGrpSpPr>
            <p:grpSpPr bwMode="auto">
              <a:xfrm>
                <a:off x="1133" y="3767"/>
                <a:ext cx="44" cy="23"/>
                <a:chOff x="1133" y="3767"/>
                <a:chExt cx="44" cy="23"/>
              </a:xfrm>
            </p:grpSpPr>
            <p:sp>
              <p:nvSpPr>
                <p:cNvPr id="206" name="Freeform 424"/>
                <p:cNvSpPr>
                  <a:spLocks/>
                </p:cNvSpPr>
                <p:nvPr/>
              </p:nvSpPr>
              <p:spPr bwMode="auto">
                <a:xfrm>
                  <a:off x="1133" y="3767"/>
                  <a:ext cx="20" cy="23"/>
                </a:xfrm>
                <a:custGeom>
                  <a:avLst/>
                  <a:gdLst>
                    <a:gd name="T0" fmla="*/ 23 w 39"/>
                    <a:gd name="T1" fmla="*/ 69 h 69"/>
                    <a:gd name="T2" fmla="*/ 0 w 39"/>
                    <a:gd name="T3" fmla="*/ 33 h 69"/>
                    <a:gd name="T4" fmla="*/ 12 w 39"/>
                    <a:gd name="T5" fmla="*/ 0 h 69"/>
                    <a:gd name="T6" fmla="*/ 39 w 39"/>
                    <a:gd name="T7" fmla="*/ 33 h 69"/>
                    <a:gd name="T8" fmla="*/ 23 w 39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69">
                      <a:moveTo>
                        <a:pt x="23" y="69"/>
                      </a:moveTo>
                      <a:lnTo>
                        <a:pt x="0" y="33"/>
                      </a:lnTo>
                      <a:lnTo>
                        <a:pt x="12" y="0"/>
                      </a:lnTo>
                      <a:lnTo>
                        <a:pt x="39" y="33"/>
                      </a:lnTo>
                      <a:lnTo>
                        <a:pt x="23" y="69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7" name="Freeform 425"/>
                <p:cNvSpPr>
                  <a:spLocks/>
                </p:cNvSpPr>
                <p:nvPr/>
              </p:nvSpPr>
              <p:spPr bwMode="auto">
                <a:xfrm>
                  <a:off x="1140" y="3767"/>
                  <a:ext cx="32" cy="11"/>
                </a:xfrm>
                <a:custGeom>
                  <a:avLst/>
                  <a:gdLst>
                    <a:gd name="T0" fmla="*/ 0 w 64"/>
                    <a:gd name="T1" fmla="*/ 0 h 33"/>
                    <a:gd name="T2" fmla="*/ 41 w 64"/>
                    <a:gd name="T3" fmla="*/ 0 h 33"/>
                    <a:gd name="T4" fmla="*/ 64 w 64"/>
                    <a:gd name="T5" fmla="*/ 33 h 33"/>
                    <a:gd name="T6" fmla="*/ 23 w 64"/>
                    <a:gd name="T7" fmla="*/ 33 h 33"/>
                    <a:gd name="T8" fmla="*/ 0 w 64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33">
                      <a:moveTo>
                        <a:pt x="0" y="0"/>
                      </a:moveTo>
                      <a:lnTo>
                        <a:pt x="41" y="0"/>
                      </a:lnTo>
                      <a:lnTo>
                        <a:pt x="64" y="33"/>
                      </a:lnTo>
                      <a:lnTo>
                        <a:pt x="23" y="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8" name="Freeform 426"/>
                <p:cNvSpPr>
                  <a:spLocks/>
                </p:cNvSpPr>
                <p:nvPr/>
              </p:nvSpPr>
              <p:spPr bwMode="auto">
                <a:xfrm>
                  <a:off x="1146" y="3779"/>
                  <a:ext cx="31" cy="10"/>
                </a:xfrm>
                <a:custGeom>
                  <a:avLst/>
                  <a:gdLst>
                    <a:gd name="T0" fmla="*/ 0 w 63"/>
                    <a:gd name="T1" fmla="*/ 31 h 31"/>
                    <a:gd name="T2" fmla="*/ 11 w 63"/>
                    <a:gd name="T3" fmla="*/ 0 h 31"/>
                    <a:gd name="T4" fmla="*/ 52 w 63"/>
                    <a:gd name="T5" fmla="*/ 0 h 31"/>
                    <a:gd name="T6" fmla="*/ 63 w 63"/>
                    <a:gd name="T7" fmla="*/ 31 h 31"/>
                    <a:gd name="T8" fmla="*/ 0 w 63"/>
                    <a:gd name="T9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1">
                      <a:moveTo>
                        <a:pt x="0" y="31"/>
                      </a:moveTo>
                      <a:lnTo>
                        <a:pt x="11" y="0"/>
                      </a:lnTo>
                      <a:lnTo>
                        <a:pt x="52" y="0"/>
                      </a:lnTo>
                      <a:lnTo>
                        <a:pt x="63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52" name="Freeform 427"/>
              <p:cNvSpPr>
                <a:spLocks/>
              </p:cNvSpPr>
              <p:nvPr/>
            </p:nvSpPr>
            <p:spPr bwMode="auto">
              <a:xfrm>
                <a:off x="972" y="3556"/>
                <a:ext cx="40" cy="12"/>
              </a:xfrm>
              <a:custGeom>
                <a:avLst/>
                <a:gdLst>
                  <a:gd name="T0" fmla="*/ 0 w 79"/>
                  <a:gd name="T1" fmla="*/ 0 h 36"/>
                  <a:gd name="T2" fmla="*/ 27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7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3" name="Freeform 428"/>
              <p:cNvSpPr>
                <a:spLocks/>
              </p:cNvSpPr>
              <p:nvPr/>
            </p:nvSpPr>
            <p:spPr bwMode="auto">
              <a:xfrm>
                <a:off x="993" y="3576"/>
                <a:ext cx="39" cy="12"/>
              </a:xfrm>
              <a:custGeom>
                <a:avLst/>
                <a:gdLst>
                  <a:gd name="T0" fmla="*/ 0 w 79"/>
                  <a:gd name="T1" fmla="*/ 0 h 36"/>
                  <a:gd name="T2" fmla="*/ 28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8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4" name="Freeform 429"/>
              <p:cNvSpPr>
                <a:spLocks/>
              </p:cNvSpPr>
              <p:nvPr/>
            </p:nvSpPr>
            <p:spPr bwMode="auto">
              <a:xfrm>
                <a:off x="1012" y="3594"/>
                <a:ext cx="39" cy="12"/>
              </a:xfrm>
              <a:custGeom>
                <a:avLst/>
                <a:gdLst>
                  <a:gd name="T0" fmla="*/ 0 w 78"/>
                  <a:gd name="T1" fmla="*/ 0 h 36"/>
                  <a:gd name="T2" fmla="*/ 27 w 78"/>
                  <a:gd name="T3" fmla="*/ 36 h 36"/>
                  <a:gd name="T4" fmla="*/ 78 w 78"/>
                  <a:gd name="T5" fmla="*/ 36 h 36"/>
                  <a:gd name="T6" fmla="*/ 49 w 78"/>
                  <a:gd name="T7" fmla="*/ 0 h 36"/>
                  <a:gd name="T8" fmla="*/ 0 w 78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36">
                    <a:moveTo>
                      <a:pt x="0" y="0"/>
                    </a:moveTo>
                    <a:lnTo>
                      <a:pt x="27" y="36"/>
                    </a:lnTo>
                    <a:lnTo>
                      <a:pt x="78" y="36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5" name="Freeform 430"/>
              <p:cNvSpPr>
                <a:spLocks/>
              </p:cNvSpPr>
              <p:nvPr/>
            </p:nvSpPr>
            <p:spPr bwMode="auto">
              <a:xfrm>
                <a:off x="1032" y="3613"/>
                <a:ext cx="40" cy="12"/>
              </a:xfrm>
              <a:custGeom>
                <a:avLst/>
                <a:gdLst>
                  <a:gd name="T0" fmla="*/ 0 w 79"/>
                  <a:gd name="T1" fmla="*/ 0 h 36"/>
                  <a:gd name="T2" fmla="*/ 28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8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6" name="Freeform 431"/>
              <p:cNvSpPr>
                <a:spLocks/>
              </p:cNvSpPr>
              <p:nvPr/>
            </p:nvSpPr>
            <p:spPr bwMode="auto">
              <a:xfrm>
                <a:off x="1053" y="3632"/>
                <a:ext cx="39" cy="12"/>
              </a:xfrm>
              <a:custGeom>
                <a:avLst/>
                <a:gdLst>
                  <a:gd name="T0" fmla="*/ 0 w 79"/>
                  <a:gd name="T1" fmla="*/ 0 h 36"/>
                  <a:gd name="T2" fmla="*/ 28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8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7" name="Freeform 432"/>
              <p:cNvSpPr>
                <a:spLocks/>
              </p:cNvSpPr>
              <p:nvPr/>
            </p:nvSpPr>
            <p:spPr bwMode="auto">
              <a:xfrm>
                <a:off x="1074" y="3651"/>
                <a:ext cx="40" cy="12"/>
              </a:xfrm>
              <a:custGeom>
                <a:avLst/>
                <a:gdLst>
                  <a:gd name="T0" fmla="*/ 0 w 79"/>
                  <a:gd name="T1" fmla="*/ 0 h 35"/>
                  <a:gd name="T2" fmla="*/ 28 w 79"/>
                  <a:gd name="T3" fmla="*/ 35 h 35"/>
                  <a:gd name="T4" fmla="*/ 79 w 79"/>
                  <a:gd name="T5" fmla="*/ 35 h 35"/>
                  <a:gd name="T6" fmla="*/ 50 w 79"/>
                  <a:gd name="T7" fmla="*/ 0 h 35"/>
                  <a:gd name="T8" fmla="*/ 0 w 79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5">
                    <a:moveTo>
                      <a:pt x="0" y="0"/>
                    </a:moveTo>
                    <a:lnTo>
                      <a:pt x="28" y="35"/>
                    </a:lnTo>
                    <a:lnTo>
                      <a:pt x="79" y="35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8" name="Freeform 433"/>
              <p:cNvSpPr>
                <a:spLocks/>
              </p:cNvSpPr>
              <p:nvPr/>
            </p:nvSpPr>
            <p:spPr bwMode="auto">
              <a:xfrm>
                <a:off x="1095" y="3669"/>
                <a:ext cx="40" cy="12"/>
              </a:xfrm>
              <a:custGeom>
                <a:avLst/>
                <a:gdLst>
                  <a:gd name="T0" fmla="*/ 0 w 80"/>
                  <a:gd name="T1" fmla="*/ 0 h 36"/>
                  <a:gd name="T2" fmla="*/ 28 w 80"/>
                  <a:gd name="T3" fmla="*/ 36 h 36"/>
                  <a:gd name="T4" fmla="*/ 80 w 80"/>
                  <a:gd name="T5" fmla="*/ 36 h 36"/>
                  <a:gd name="T6" fmla="*/ 51 w 80"/>
                  <a:gd name="T7" fmla="*/ 0 h 36"/>
                  <a:gd name="T8" fmla="*/ 0 w 8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36">
                    <a:moveTo>
                      <a:pt x="0" y="0"/>
                    </a:moveTo>
                    <a:lnTo>
                      <a:pt x="28" y="36"/>
                    </a:lnTo>
                    <a:lnTo>
                      <a:pt x="80" y="36"/>
                    </a:lnTo>
                    <a:lnTo>
                      <a:pt x="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59" name="Freeform 434"/>
              <p:cNvSpPr>
                <a:spLocks/>
              </p:cNvSpPr>
              <p:nvPr/>
            </p:nvSpPr>
            <p:spPr bwMode="auto">
              <a:xfrm>
                <a:off x="1115" y="3688"/>
                <a:ext cx="40" cy="12"/>
              </a:xfrm>
              <a:custGeom>
                <a:avLst/>
                <a:gdLst>
                  <a:gd name="T0" fmla="*/ 0 w 80"/>
                  <a:gd name="T1" fmla="*/ 0 h 36"/>
                  <a:gd name="T2" fmla="*/ 27 w 80"/>
                  <a:gd name="T3" fmla="*/ 36 h 36"/>
                  <a:gd name="T4" fmla="*/ 80 w 80"/>
                  <a:gd name="T5" fmla="*/ 36 h 36"/>
                  <a:gd name="T6" fmla="*/ 51 w 80"/>
                  <a:gd name="T7" fmla="*/ 0 h 36"/>
                  <a:gd name="T8" fmla="*/ 0 w 8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36">
                    <a:moveTo>
                      <a:pt x="0" y="0"/>
                    </a:moveTo>
                    <a:lnTo>
                      <a:pt x="27" y="36"/>
                    </a:lnTo>
                    <a:lnTo>
                      <a:pt x="80" y="36"/>
                    </a:lnTo>
                    <a:lnTo>
                      <a:pt x="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60" name="Freeform 435"/>
              <p:cNvSpPr>
                <a:spLocks/>
              </p:cNvSpPr>
              <p:nvPr/>
            </p:nvSpPr>
            <p:spPr bwMode="auto">
              <a:xfrm>
                <a:off x="1134" y="3707"/>
                <a:ext cx="39" cy="12"/>
              </a:xfrm>
              <a:custGeom>
                <a:avLst/>
                <a:gdLst>
                  <a:gd name="T0" fmla="*/ 0 w 79"/>
                  <a:gd name="T1" fmla="*/ 0 h 36"/>
                  <a:gd name="T2" fmla="*/ 28 w 79"/>
                  <a:gd name="T3" fmla="*/ 36 h 36"/>
                  <a:gd name="T4" fmla="*/ 79 w 79"/>
                  <a:gd name="T5" fmla="*/ 36 h 36"/>
                  <a:gd name="T6" fmla="*/ 50 w 79"/>
                  <a:gd name="T7" fmla="*/ 0 h 36"/>
                  <a:gd name="T8" fmla="*/ 0 w 79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36">
                    <a:moveTo>
                      <a:pt x="0" y="0"/>
                    </a:moveTo>
                    <a:lnTo>
                      <a:pt x="28" y="36"/>
                    </a:lnTo>
                    <a:lnTo>
                      <a:pt x="79" y="36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61" name="Freeform 436"/>
              <p:cNvSpPr>
                <a:spLocks/>
              </p:cNvSpPr>
              <p:nvPr/>
            </p:nvSpPr>
            <p:spPr bwMode="auto">
              <a:xfrm>
                <a:off x="1154" y="3726"/>
                <a:ext cx="40" cy="12"/>
              </a:xfrm>
              <a:custGeom>
                <a:avLst/>
                <a:gdLst>
                  <a:gd name="T0" fmla="*/ 0 w 80"/>
                  <a:gd name="T1" fmla="*/ 0 h 36"/>
                  <a:gd name="T2" fmla="*/ 27 w 80"/>
                  <a:gd name="T3" fmla="*/ 36 h 36"/>
                  <a:gd name="T4" fmla="*/ 80 w 80"/>
                  <a:gd name="T5" fmla="*/ 36 h 36"/>
                  <a:gd name="T6" fmla="*/ 51 w 80"/>
                  <a:gd name="T7" fmla="*/ 0 h 36"/>
                  <a:gd name="T8" fmla="*/ 0 w 8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36">
                    <a:moveTo>
                      <a:pt x="0" y="0"/>
                    </a:moveTo>
                    <a:lnTo>
                      <a:pt x="27" y="36"/>
                    </a:lnTo>
                    <a:lnTo>
                      <a:pt x="80" y="36"/>
                    </a:lnTo>
                    <a:lnTo>
                      <a:pt x="5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62" name="Freeform 437"/>
              <p:cNvSpPr>
                <a:spLocks/>
              </p:cNvSpPr>
              <p:nvPr/>
            </p:nvSpPr>
            <p:spPr bwMode="auto">
              <a:xfrm>
                <a:off x="1175" y="3745"/>
                <a:ext cx="40" cy="12"/>
              </a:xfrm>
              <a:custGeom>
                <a:avLst/>
                <a:gdLst>
                  <a:gd name="T0" fmla="*/ 0 w 81"/>
                  <a:gd name="T1" fmla="*/ 0 h 36"/>
                  <a:gd name="T2" fmla="*/ 28 w 81"/>
                  <a:gd name="T3" fmla="*/ 36 h 36"/>
                  <a:gd name="T4" fmla="*/ 81 w 81"/>
                  <a:gd name="T5" fmla="*/ 36 h 36"/>
                  <a:gd name="T6" fmla="*/ 52 w 81"/>
                  <a:gd name="T7" fmla="*/ 0 h 36"/>
                  <a:gd name="T8" fmla="*/ 0 w 8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36">
                    <a:moveTo>
                      <a:pt x="0" y="0"/>
                    </a:moveTo>
                    <a:lnTo>
                      <a:pt x="28" y="36"/>
                    </a:lnTo>
                    <a:lnTo>
                      <a:pt x="81" y="36"/>
                    </a:lnTo>
                    <a:lnTo>
                      <a:pt x="5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grpSp>
            <p:nvGrpSpPr>
              <p:cNvPr id="163" name="Group 438"/>
              <p:cNvGrpSpPr>
                <a:grpSpLocks/>
              </p:cNvGrpSpPr>
              <p:nvPr/>
            </p:nvGrpSpPr>
            <p:grpSpPr bwMode="auto">
              <a:xfrm>
                <a:off x="700" y="3535"/>
                <a:ext cx="49" cy="24"/>
                <a:chOff x="700" y="3535"/>
                <a:chExt cx="49" cy="24"/>
              </a:xfrm>
            </p:grpSpPr>
            <p:sp>
              <p:nvSpPr>
                <p:cNvPr id="203" name="Freeform 439"/>
                <p:cNvSpPr>
                  <a:spLocks/>
                </p:cNvSpPr>
                <p:nvPr/>
              </p:nvSpPr>
              <p:spPr bwMode="auto">
                <a:xfrm>
                  <a:off x="700" y="3535"/>
                  <a:ext cx="12" cy="24"/>
                </a:xfrm>
                <a:custGeom>
                  <a:avLst/>
                  <a:gdLst>
                    <a:gd name="T0" fmla="*/ 15 w 24"/>
                    <a:gd name="T1" fmla="*/ 70 h 70"/>
                    <a:gd name="T2" fmla="*/ 0 w 24"/>
                    <a:gd name="T3" fmla="*/ 27 h 70"/>
                    <a:gd name="T4" fmla="*/ 10 w 24"/>
                    <a:gd name="T5" fmla="*/ 0 h 70"/>
                    <a:gd name="T6" fmla="*/ 24 w 24"/>
                    <a:gd name="T7" fmla="*/ 32 h 70"/>
                    <a:gd name="T8" fmla="*/ 15 w 24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0">
                      <a:moveTo>
                        <a:pt x="15" y="70"/>
                      </a:moveTo>
                      <a:lnTo>
                        <a:pt x="0" y="27"/>
                      </a:lnTo>
                      <a:lnTo>
                        <a:pt x="10" y="0"/>
                      </a:lnTo>
                      <a:lnTo>
                        <a:pt x="24" y="32"/>
                      </a:lnTo>
                      <a:lnTo>
                        <a:pt x="15" y="7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4" name="Freeform 440"/>
                <p:cNvSpPr>
                  <a:spLocks/>
                </p:cNvSpPr>
                <p:nvPr/>
              </p:nvSpPr>
              <p:spPr bwMode="auto">
                <a:xfrm>
                  <a:off x="705" y="3536"/>
                  <a:ext cx="37" cy="10"/>
                </a:xfrm>
                <a:custGeom>
                  <a:avLst/>
                  <a:gdLst>
                    <a:gd name="T0" fmla="*/ 1 w 73"/>
                    <a:gd name="T1" fmla="*/ 0 h 30"/>
                    <a:gd name="T2" fmla="*/ 50 w 73"/>
                    <a:gd name="T3" fmla="*/ 0 h 30"/>
                    <a:gd name="T4" fmla="*/ 52 w 73"/>
                    <a:gd name="T5" fmla="*/ 4 h 30"/>
                    <a:gd name="T6" fmla="*/ 56 w 73"/>
                    <a:gd name="T7" fmla="*/ 12 h 30"/>
                    <a:gd name="T8" fmla="*/ 73 w 73"/>
                    <a:gd name="T9" fmla="*/ 30 h 30"/>
                    <a:gd name="T10" fmla="*/ 18 w 73"/>
                    <a:gd name="T11" fmla="*/ 30 h 30"/>
                    <a:gd name="T12" fmla="*/ 9 w 73"/>
                    <a:gd name="T13" fmla="*/ 21 h 30"/>
                    <a:gd name="T14" fmla="*/ 0 w 73"/>
                    <a:gd name="T15" fmla="*/ 6 h 30"/>
                    <a:gd name="T16" fmla="*/ 1 w 73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30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2" y="4"/>
                      </a:lnTo>
                      <a:lnTo>
                        <a:pt x="56" y="12"/>
                      </a:lnTo>
                      <a:lnTo>
                        <a:pt x="73" y="30"/>
                      </a:lnTo>
                      <a:lnTo>
                        <a:pt x="18" y="30"/>
                      </a:lnTo>
                      <a:lnTo>
                        <a:pt x="9" y="21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5" name="Freeform 441"/>
                <p:cNvSpPr>
                  <a:spLocks/>
                </p:cNvSpPr>
                <p:nvPr/>
              </p:nvSpPr>
              <p:spPr bwMode="auto">
                <a:xfrm>
                  <a:off x="708" y="3547"/>
                  <a:ext cx="41" cy="12"/>
                </a:xfrm>
                <a:custGeom>
                  <a:avLst/>
                  <a:gdLst>
                    <a:gd name="T0" fmla="*/ 0 w 82"/>
                    <a:gd name="T1" fmla="*/ 36 h 36"/>
                    <a:gd name="T2" fmla="*/ 2 w 82"/>
                    <a:gd name="T3" fmla="*/ 19 h 36"/>
                    <a:gd name="T4" fmla="*/ 6 w 82"/>
                    <a:gd name="T5" fmla="*/ 6 h 36"/>
                    <a:gd name="T6" fmla="*/ 11 w 82"/>
                    <a:gd name="T7" fmla="*/ 0 h 36"/>
                    <a:gd name="T8" fmla="*/ 67 w 82"/>
                    <a:gd name="T9" fmla="*/ 0 h 36"/>
                    <a:gd name="T10" fmla="*/ 82 w 82"/>
                    <a:gd name="T11" fmla="*/ 36 h 36"/>
                    <a:gd name="T12" fmla="*/ 0 w 82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36">
                      <a:moveTo>
                        <a:pt x="0" y="36"/>
                      </a:moveTo>
                      <a:lnTo>
                        <a:pt x="2" y="19"/>
                      </a:lnTo>
                      <a:lnTo>
                        <a:pt x="6" y="6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2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4" name="Group 442"/>
              <p:cNvGrpSpPr>
                <a:grpSpLocks/>
              </p:cNvGrpSpPr>
              <p:nvPr/>
            </p:nvGrpSpPr>
            <p:grpSpPr bwMode="auto">
              <a:xfrm>
                <a:off x="714" y="3551"/>
                <a:ext cx="49" cy="22"/>
                <a:chOff x="714" y="3551"/>
                <a:chExt cx="49" cy="22"/>
              </a:xfrm>
            </p:grpSpPr>
            <p:sp>
              <p:nvSpPr>
                <p:cNvPr id="200" name="Freeform 443"/>
                <p:cNvSpPr>
                  <a:spLocks/>
                </p:cNvSpPr>
                <p:nvPr/>
              </p:nvSpPr>
              <p:spPr bwMode="auto">
                <a:xfrm>
                  <a:off x="714" y="3551"/>
                  <a:ext cx="12" cy="22"/>
                </a:xfrm>
                <a:custGeom>
                  <a:avLst/>
                  <a:gdLst>
                    <a:gd name="T0" fmla="*/ 15 w 24"/>
                    <a:gd name="T1" fmla="*/ 67 h 67"/>
                    <a:gd name="T2" fmla="*/ 0 w 24"/>
                    <a:gd name="T3" fmla="*/ 26 h 67"/>
                    <a:gd name="T4" fmla="*/ 9 w 24"/>
                    <a:gd name="T5" fmla="*/ 0 h 67"/>
                    <a:gd name="T6" fmla="*/ 24 w 24"/>
                    <a:gd name="T7" fmla="*/ 30 h 67"/>
                    <a:gd name="T8" fmla="*/ 15 w 24"/>
                    <a:gd name="T9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7">
                      <a:moveTo>
                        <a:pt x="15" y="67"/>
                      </a:moveTo>
                      <a:lnTo>
                        <a:pt x="0" y="26"/>
                      </a:lnTo>
                      <a:lnTo>
                        <a:pt x="9" y="0"/>
                      </a:lnTo>
                      <a:lnTo>
                        <a:pt x="24" y="30"/>
                      </a:lnTo>
                      <a:lnTo>
                        <a:pt x="15" y="67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1" name="Freeform 444"/>
                <p:cNvSpPr>
                  <a:spLocks/>
                </p:cNvSpPr>
                <p:nvPr/>
              </p:nvSpPr>
              <p:spPr bwMode="auto">
                <a:xfrm>
                  <a:off x="719" y="3551"/>
                  <a:ext cx="36" cy="10"/>
                </a:xfrm>
                <a:custGeom>
                  <a:avLst/>
                  <a:gdLst>
                    <a:gd name="T0" fmla="*/ 2 w 74"/>
                    <a:gd name="T1" fmla="*/ 0 h 29"/>
                    <a:gd name="T2" fmla="*/ 50 w 74"/>
                    <a:gd name="T3" fmla="*/ 0 h 29"/>
                    <a:gd name="T4" fmla="*/ 52 w 74"/>
                    <a:gd name="T5" fmla="*/ 2 h 29"/>
                    <a:gd name="T6" fmla="*/ 57 w 74"/>
                    <a:gd name="T7" fmla="*/ 13 h 29"/>
                    <a:gd name="T8" fmla="*/ 74 w 74"/>
                    <a:gd name="T9" fmla="*/ 29 h 29"/>
                    <a:gd name="T10" fmla="*/ 19 w 74"/>
                    <a:gd name="T11" fmla="*/ 29 h 29"/>
                    <a:gd name="T12" fmla="*/ 9 w 74"/>
                    <a:gd name="T13" fmla="*/ 20 h 29"/>
                    <a:gd name="T14" fmla="*/ 0 w 74"/>
                    <a:gd name="T15" fmla="*/ 6 h 29"/>
                    <a:gd name="T16" fmla="*/ 2 w 74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29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2" y="2"/>
                      </a:lnTo>
                      <a:lnTo>
                        <a:pt x="57" y="13"/>
                      </a:lnTo>
                      <a:lnTo>
                        <a:pt x="74" y="29"/>
                      </a:lnTo>
                      <a:lnTo>
                        <a:pt x="19" y="29"/>
                      </a:lnTo>
                      <a:lnTo>
                        <a:pt x="9" y="20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202" name="Freeform 445"/>
                <p:cNvSpPr>
                  <a:spLocks/>
                </p:cNvSpPr>
                <p:nvPr/>
              </p:nvSpPr>
              <p:spPr bwMode="auto">
                <a:xfrm>
                  <a:off x="722" y="3562"/>
                  <a:ext cx="41" cy="11"/>
                </a:xfrm>
                <a:custGeom>
                  <a:avLst/>
                  <a:gdLst>
                    <a:gd name="T0" fmla="*/ 0 w 81"/>
                    <a:gd name="T1" fmla="*/ 35 h 35"/>
                    <a:gd name="T2" fmla="*/ 1 w 81"/>
                    <a:gd name="T3" fmla="*/ 19 h 35"/>
                    <a:gd name="T4" fmla="*/ 5 w 81"/>
                    <a:gd name="T5" fmla="*/ 7 h 35"/>
                    <a:gd name="T6" fmla="*/ 10 w 81"/>
                    <a:gd name="T7" fmla="*/ 0 h 35"/>
                    <a:gd name="T8" fmla="*/ 67 w 81"/>
                    <a:gd name="T9" fmla="*/ 0 h 35"/>
                    <a:gd name="T10" fmla="*/ 81 w 81"/>
                    <a:gd name="T11" fmla="*/ 35 h 35"/>
                    <a:gd name="T12" fmla="*/ 0 w 81"/>
                    <a:gd name="T13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5">
                      <a:moveTo>
                        <a:pt x="0" y="35"/>
                      </a:moveTo>
                      <a:lnTo>
                        <a:pt x="1" y="19"/>
                      </a:lnTo>
                      <a:lnTo>
                        <a:pt x="5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5" name="Group 446"/>
              <p:cNvGrpSpPr>
                <a:grpSpLocks/>
              </p:cNvGrpSpPr>
              <p:nvPr/>
            </p:nvGrpSpPr>
            <p:grpSpPr bwMode="auto">
              <a:xfrm>
                <a:off x="728" y="3564"/>
                <a:ext cx="48" cy="23"/>
                <a:chOff x="728" y="3564"/>
                <a:chExt cx="48" cy="23"/>
              </a:xfrm>
            </p:grpSpPr>
            <p:sp>
              <p:nvSpPr>
                <p:cNvPr id="197" name="Freeform 447"/>
                <p:cNvSpPr>
                  <a:spLocks/>
                </p:cNvSpPr>
                <p:nvPr/>
              </p:nvSpPr>
              <p:spPr bwMode="auto">
                <a:xfrm>
                  <a:off x="728" y="3564"/>
                  <a:ext cx="11" cy="23"/>
                </a:xfrm>
                <a:custGeom>
                  <a:avLst/>
                  <a:gdLst>
                    <a:gd name="T0" fmla="*/ 13 w 22"/>
                    <a:gd name="T1" fmla="*/ 68 h 68"/>
                    <a:gd name="T2" fmla="*/ 0 w 22"/>
                    <a:gd name="T3" fmla="*/ 27 h 68"/>
                    <a:gd name="T4" fmla="*/ 9 w 22"/>
                    <a:gd name="T5" fmla="*/ 0 h 68"/>
                    <a:gd name="T6" fmla="*/ 22 w 22"/>
                    <a:gd name="T7" fmla="*/ 31 h 68"/>
                    <a:gd name="T8" fmla="*/ 13 w 22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68">
                      <a:moveTo>
                        <a:pt x="13" y="68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2" y="31"/>
                      </a:lnTo>
                      <a:lnTo>
                        <a:pt x="13" y="68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8" name="Freeform 448"/>
                <p:cNvSpPr>
                  <a:spLocks/>
                </p:cNvSpPr>
                <p:nvPr/>
              </p:nvSpPr>
              <p:spPr bwMode="auto">
                <a:xfrm>
                  <a:off x="732" y="3565"/>
                  <a:ext cx="37" cy="10"/>
                </a:xfrm>
                <a:custGeom>
                  <a:avLst/>
                  <a:gdLst>
                    <a:gd name="T0" fmla="*/ 1 w 72"/>
                    <a:gd name="T1" fmla="*/ 0 h 30"/>
                    <a:gd name="T2" fmla="*/ 50 w 72"/>
                    <a:gd name="T3" fmla="*/ 0 h 30"/>
                    <a:gd name="T4" fmla="*/ 51 w 72"/>
                    <a:gd name="T5" fmla="*/ 3 h 30"/>
                    <a:gd name="T6" fmla="*/ 56 w 72"/>
                    <a:gd name="T7" fmla="*/ 12 h 30"/>
                    <a:gd name="T8" fmla="*/ 72 w 72"/>
                    <a:gd name="T9" fmla="*/ 30 h 30"/>
                    <a:gd name="T10" fmla="*/ 18 w 72"/>
                    <a:gd name="T11" fmla="*/ 30 h 30"/>
                    <a:gd name="T12" fmla="*/ 9 w 72"/>
                    <a:gd name="T13" fmla="*/ 21 h 30"/>
                    <a:gd name="T14" fmla="*/ 0 w 72"/>
                    <a:gd name="T15" fmla="*/ 6 h 30"/>
                    <a:gd name="T16" fmla="*/ 1 w 72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30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3"/>
                      </a:lnTo>
                      <a:lnTo>
                        <a:pt x="56" y="12"/>
                      </a:lnTo>
                      <a:lnTo>
                        <a:pt x="72" y="30"/>
                      </a:lnTo>
                      <a:lnTo>
                        <a:pt x="18" y="30"/>
                      </a:lnTo>
                      <a:lnTo>
                        <a:pt x="9" y="21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9" name="Freeform 449"/>
                <p:cNvSpPr>
                  <a:spLocks/>
                </p:cNvSpPr>
                <p:nvPr/>
              </p:nvSpPr>
              <p:spPr bwMode="auto">
                <a:xfrm>
                  <a:off x="735" y="3575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21 h 36"/>
                    <a:gd name="T4" fmla="*/ 7 w 83"/>
                    <a:gd name="T5" fmla="*/ 8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21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6" name="Group 450"/>
              <p:cNvGrpSpPr>
                <a:grpSpLocks/>
              </p:cNvGrpSpPr>
              <p:nvPr/>
            </p:nvGrpSpPr>
            <p:grpSpPr bwMode="auto">
              <a:xfrm>
                <a:off x="742" y="3582"/>
                <a:ext cx="49" cy="23"/>
                <a:chOff x="742" y="3582"/>
                <a:chExt cx="49" cy="23"/>
              </a:xfrm>
            </p:grpSpPr>
            <p:sp>
              <p:nvSpPr>
                <p:cNvPr id="194" name="Freeform 451"/>
                <p:cNvSpPr>
                  <a:spLocks/>
                </p:cNvSpPr>
                <p:nvPr/>
              </p:nvSpPr>
              <p:spPr bwMode="auto">
                <a:xfrm>
                  <a:off x="742" y="3582"/>
                  <a:ext cx="11" cy="23"/>
                </a:xfrm>
                <a:custGeom>
                  <a:avLst/>
                  <a:gdLst>
                    <a:gd name="T0" fmla="*/ 15 w 24"/>
                    <a:gd name="T1" fmla="*/ 68 h 68"/>
                    <a:gd name="T2" fmla="*/ 0 w 24"/>
                    <a:gd name="T3" fmla="*/ 26 h 68"/>
                    <a:gd name="T4" fmla="*/ 11 w 24"/>
                    <a:gd name="T5" fmla="*/ 0 h 68"/>
                    <a:gd name="T6" fmla="*/ 24 w 24"/>
                    <a:gd name="T7" fmla="*/ 31 h 68"/>
                    <a:gd name="T8" fmla="*/ 15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5" y="68"/>
                      </a:moveTo>
                      <a:lnTo>
                        <a:pt x="0" y="26"/>
                      </a:lnTo>
                      <a:lnTo>
                        <a:pt x="11" y="0"/>
                      </a:lnTo>
                      <a:lnTo>
                        <a:pt x="24" y="31"/>
                      </a:lnTo>
                      <a:lnTo>
                        <a:pt x="15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5" name="Freeform 452"/>
                <p:cNvSpPr>
                  <a:spLocks/>
                </p:cNvSpPr>
                <p:nvPr/>
              </p:nvSpPr>
              <p:spPr bwMode="auto">
                <a:xfrm>
                  <a:off x="747" y="3582"/>
                  <a:ext cx="36" cy="10"/>
                </a:xfrm>
                <a:custGeom>
                  <a:avLst/>
                  <a:gdLst>
                    <a:gd name="T0" fmla="*/ 1 w 72"/>
                    <a:gd name="T1" fmla="*/ 0 h 30"/>
                    <a:gd name="T2" fmla="*/ 48 w 72"/>
                    <a:gd name="T3" fmla="*/ 0 h 30"/>
                    <a:gd name="T4" fmla="*/ 50 w 72"/>
                    <a:gd name="T5" fmla="*/ 3 h 30"/>
                    <a:gd name="T6" fmla="*/ 56 w 72"/>
                    <a:gd name="T7" fmla="*/ 12 h 30"/>
                    <a:gd name="T8" fmla="*/ 72 w 72"/>
                    <a:gd name="T9" fmla="*/ 30 h 30"/>
                    <a:gd name="T10" fmla="*/ 17 w 72"/>
                    <a:gd name="T11" fmla="*/ 30 h 30"/>
                    <a:gd name="T12" fmla="*/ 8 w 72"/>
                    <a:gd name="T13" fmla="*/ 21 h 30"/>
                    <a:gd name="T14" fmla="*/ 0 w 72"/>
                    <a:gd name="T15" fmla="*/ 6 h 30"/>
                    <a:gd name="T16" fmla="*/ 1 w 72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30">
                      <a:moveTo>
                        <a:pt x="1" y="0"/>
                      </a:moveTo>
                      <a:lnTo>
                        <a:pt x="48" y="0"/>
                      </a:lnTo>
                      <a:lnTo>
                        <a:pt x="50" y="3"/>
                      </a:lnTo>
                      <a:lnTo>
                        <a:pt x="56" y="12"/>
                      </a:lnTo>
                      <a:lnTo>
                        <a:pt x="72" y="30"/>
                      </a:lnTo>
                      <a:lnTo>
                        <a:pt x="17" y="30"/>
                      </a:lnTo>
                      <a:lnTo>
                        <a:pt x="8" y="21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6" name="Freeform 453"/>
                <p:cNvSpPr>
                  <a:spLocks/>
                </p:cNvSpPr>
                <p:nvPr/>
              </p:nvSpPr>
              <p:spPr bwMode="auto">
                <a:xfrm>
                  <a:off x="750" y="3593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19 h 36"/>
                    <a:gd name="T4" fmla="*/ 7 w 83"/>
                    <a:gd name="T5" fmla="*/ 8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7" name="Group 454"/>
              <p:cNvGrpSpPr>
                <a:grpSpLocks/>
              </p:cNvGrpSpPr>
              <p:nvPr/>
            </p:nvGrpSpPr>
            <p:grpSpPr bwMode="auto">
              <a:xfrm>
                <a:off x="752" y="3597"/>
                <a:ext cx="133" cy="106"/>
                <a:chOff x="752" y="3597"/>
                <a:chExt cx="133" cy="106"/>
              </a:xfrm>
            </p:grpSpPr>
            <p:sp>
              <p:nvSpPr>
                <p:cNvPr id="191" name="Freeform 455"/>
                <p:cNvSpPr>
                  <a:spLocks/>
                </p:cNvSpPr>
                <p:nvPr/>
              </p:nvSpPr>
              <p:spPr bwMode="auto">
                <a:xfrm>
                  <a:off x="752" y="3598"/>
                  <a:ext cx="91" cy="105"/>
                </a:xfrm>
                <a:custGeom>
                  <a:avLst/>
                  <a:gdLst>
                    <a:gd name="T0" fmla="*/ 171 w 182"/>
                    <a:gd name="T1" fmla="*/ 314 h 314"/>
                    <a:gd name="T2" fmla="*/ 0 w 182"/>
                    <a:gd name="T3" fmla="*/ 27 h 314"/>
                    <a:gd name="T4" fmla="*/ 13 w 182"/>
                    <a:gd name="T5" fmla="*/ 0 h 314"/>
                    <a:gd name="T6" fmla="*/ 182 w 182"/>
                    <a:gd name="T7" fmla="*/ 278 h 314"/>
                    <a:gd name="T8" fmla="*/ 171 w 182"/>
                    <a:gd name="T9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2" h="314">
                      <a:moveTo>
                        <a:pt x="171" y="314"/>
                      </a:moveTo>
                      <a:lnTo>
                        <a:pt x="0" y="27"/>
                      </a:lnTo>
                      <a:lnTo>
                        <a:pt x="13" y="0"/>
                      </a:lnTo>
                      <a:lnTo>
                        <a:pt x="182" y="278"/>
                      </a:lnTo>
                      <a:lnTo>
                        <a:pt x="171" y="314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2" name="Freeform 456"/>
                <p:cNvSpPr>
                  <a:spLocks/>
                </p:cNvSpPr>
                <p:nvPr/>
              </p:nvSpPr>
              <p:spPr bwMode="auto">
                <a:xfrm>
                  <a:off x="759" y="3597"/>
                  <a:ext cx="118" cy="94"/>
                </a:xfrm>
                <a:custGeom>
                  <a:avLst/>
                  <a:gdLst>
                    <a:gd name="T0" fmla="*/ 1 w 235"/>
                    <a:gd name="T1" fmla="*/ 0 h 281"/>
                    <a:gd name="T2" fmla="*/ 56 w 235"/>
                    <a:gd name="T3" fmla="*/ 0 h 281"/>
                    <a:gd name="T4" fmla="*/ 58 w 235"/>
                    <a:gd name="T5" fmla="*/ 0 h 281"/>
                    <a:gd name="T6" fmla="*/ 65 w 235"/>
                    <a:gd name="T7" fmla="*/ 10 h 281"/>
                    <a:gd name="T8" fmla="*/ 235 w 235"/>
                    <a:gd name="T9" fmla="*/ 281 h 281"/>
                    <a:gd name="T10" fmla="*/ 165 w 235"/>
                    <a:gd name="T11" fmla="*/ 277 h 281"/>
                    <a:gd name="T12" fmla="*/ 9 w 235"/>
                    <a:gd name="T13" fmla="*/ 19 h 281"/>
                    <a:gd name="T14" fmla="*/ 0 w 235"/>
                    <a:gd name="T15" fmla="*/ 4 h 281"/>
                    <a:gd name="T16" fmla="*/ 1 w 235"/>
                    <a:gd name="T17" fmla="*/ 0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5" h="281">
                      <a:moveTo>
                        <a:pt x="1" y="0"/>
                      </a:moveTo>
                      <a:lnTo>
                        <a:pt x="56" y="0"/>
                      </a:lnTo>
                      <a:lnTo>
                        <a:pt x="58" y="0"/>
                      </a:lnTo>
                      <a:lnTo>
                        <a:pt x="65" y="10"/>
                      </a:lnTo>
                      <a:lnTo>
                        <a:pt x="235" y="281"/>
                      </a:lnTo>
                      <a:lnTo>
                        <a:pt x="165" y="277"/>
                      </a:lnTo>
                      <a:lnTo>
                        <a:pt x="9" y="19"/>
                      </a:lnTo>
                      <a:lnTo>
                        <a:pt x="0" y="4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3" name="Freeform 457"/>
                <p:cNvSpPr>
                  <a:spLocks/>
                </p:cNvSpPr>
                <p:nvPr/>
              </p:nvSpPr>
              <p:spPr bwMode="auto">
                <a:xfrm>
                  <a:off x="838" y="3691"/>
                  <a:ext cx="47" cy="12"/>
                </a:xfrm>
                <a:custGeom>
                  <a:avLst/>
                  <a:gdLst>
                    <a:gd name="T0" fmla="*/ 0 w 95"/>
                    <a:gd name="T1" fmla="*/ 36 h 36"/>
                    <a:gd name="T2" fmla="*/ 2 w 95"/>
                    <a:gd name="T3" fmla="*/ 19 h 36"/>
                    <a:gd name="T4" fmla="*/ 8 w 95"/>
                    <a:gd name="T5" fmla="*/ 7 h 36"/>
                    <a:gd name="T6" fmla="*/ 12 w 95"/>
                    <a:gd name="T7" fmla="*/ 0 h 36"/>
                    <a:gd name="T8" fmla="*/ 76 w 95"/>
                    <a:gd name="T9" fmla="*/ 0 h 36"/>
                    <a:gd name="T10" fmla="*/ 95 w 95"/>
                    <a:gd name="T11" fmla="*/ 36 h 36"/>
                    <a:gd name="T12" fmla="*/ 0 w 95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5" h="36">
                      <a:moveTo>
                        <a:pt x="0" y="36"/>
                      </a:moveTo>
                      <a:lnTo>
                        <a:pt x="2" y="19"/>
                      </a:lnTo>
                      <a:lnTo>
                        <a:pt x="8" y="7"/>
                      </a:lnTo>
                      <a:lnTo>
                        <a:pt x="12" y="0"/>
                      </a:lnTo>
                      <a:lnTo>
                        <a:pt x="76" y="0"/>
                      </a:lnTo>
                      <a:lnTo>
                        <a:pt x="95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8" name="Group 458"/>
              <p:cNvGrpSpPr>
                <a:grpSpLocks/>
              </p:cNvGrpSpPr>
              <p:nvPr/>
            </p:nvGrpSpPr>
            <p:grpSpPr bwMode="auto">
              <a:xfrm>
                <a:off x="844" y="3694"/>
                <a:ext cx="48" cy="23"/>
                <a:chOff x="844" y="3694"/>
                <a:chExt cx="48" cy="23"/>
              </a:xfrm>
            </p:grpSpPr>
            <p:sp>
              <p:nvSpPr>
                <p:cNvPr id="188" name="Freeform 459"/>
                <p:cNvSpPr>
                  <a:spLocks/>
                </p:cNvSpPr>
                <p:nvPr/>
              </p:nvSpPr>
              <p:spPr bwMode="auto">
                <a:xfrm>
                  <a:off x="844" y="3694"/>
                  <a:ext cx="11" cy="23"/>
                </a:xfrm>
                <a:custGeom>
                  <a:avLst/>
                  <a:gdLst>
                    <a:gd name="T0" fmla="*/ 14 w 24"/>
                    <a:gd name="T1" fmla="*/ 68 h 68"/>
                    <a:gd name="T2" fmla="*/ 0 w 24"/>
                    <a:gd name="T3" fmla="*/ 27 h 68"/>
                    <a:gd name="T4" fmla="*/ 9 w 24"/>
                    <a:gd name="T5" fmla="*/ 0 h 68"/>
                    <a:gd name="T6" fmla="*/ 24 w 24"/>
                    <a:gd name="T7" fmla="*/ 32 h 68"/>
                    <a:gd name="T8" fmla="*/ 14 w 24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68">
                      <a:moveTo>
                        <a:pt x="14" y="68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4" y="32"/>
                      </a:lnTo>
                      <a:lnTo>
                        <a:pt x="14" y="68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9" name="Freeform 460"/>
                <p:cNvSpPr>
                  <a:spLocks/>
                </p:cNvSpPr>
                <p:nvPr/>
              </p:nvSpPr>
              <p:spPr bwMode="auto">
                <a:xfrm>
                  <a:off x="848" y="3695"/>
                  <a:ext cx="37" cy="10"/>
                </a:xfrm>
                <a:custGeom>
                  <a:avLst/>
                  <a:gdLst>
                    <a:gd name="T0" fmla="*/ 2 w 74"/>
                    <a:gd name="T1" fmla="*/ 0 h 30"/>
                    <a:gd name="T2" fmla="*/ 50 w 74"/>
                    <a:gd name="T3" fmla="*/ 0 h 30"/>
                    <a:gd name="T4" fmla="*/ 51 w 74"/>
                    <a:gd name="T5" fmla="*/ 3 h 30"/>
                    <a:gd name="T6" fmla="*/ 57 w 74"/>
                    <a:gd name="T7" fmla="*/ 12 h 30"/>
                    <a:gd name="T8" fmla="*/ 74 w 74"/>
                    <a:gd name="T9" fmla="*/ 30 h 30"/>
                    <a:gd name="T10" fmla="*/ 19 w 74"/>
                    <a:gd name="T11" fmla="*/ 30 h 30"/>
                    <a:gd name="T12" fmla="*/ 9 w 74"/>
                    <a:gd name="T13" fmla="*/ 21 h 30"/>
                    <a:gd name="T14" fmla="*/ 0 w 74"/>
                    <a:gd name="T15" fmla="*/ 6 h 30"/>
                    <a:gd name="T16" fmla="*/ 2 w 74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0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1" y="3"/>
                      </a:lnTo>
                      <a:lnTo>
                        <a:pt x="57" y="12"/>
                      </a:lnTo>
                      <a:lnTo>
                        <a:pt x="74" y="30"/>
                      </a:lnTo>
                      <a:lnTo>
                        <a:pt x="19" y="30"/>
                      </a:lnTo>
                      <a:lnTo>
                        <a:pt x="9" y="21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90" name="Freeform 461"/>
                <p:cNvSpPr>
                  <a:spLocks/>
                </p:cNvSpPr>
                <p:nvPr/>
              </p:nvSpPr>
              <p:spPr bwMode="auto">
                <a:xfrm>
                  <a:off x="851" y="3706"/>
                  <a:ext cx="41" cy="11"/>
                </a:xfrm>
                <a:custGeom>
                  <a:avLst/>
                  <a:gdLst>
                    <a:gd name="T0" fmla="*/ 0 w 81"/>
                    <a:gd name="T1" fmla="*/ 34 h 34"/>
                    <a:gd name="T2" fmla="*/ 1 w 81"/>
                    <a:gd name="T3" fmla="*/ 19 h 34"/>
                    <a:gd name="T4" fmla="*/ 5 w 81"/>
                    <a:gd name="T5" fmla="*/ 6 h 34"/>
                    <a:gd name="T6" fmla="*/ 10 w 81"/>
                    <a:gd name="T7" fmla="*/ 0 h 34"/>
                    <a:gd name="T8" fmla="*/ 67 w 81"/>
                    <a:gd name="T9" fmla="*/ 0 h 34"/>
                    <a:gd name="T10" fmla="*/ 81 w 81"/>
                    <a:gd name="T11" fmla="*/ 34 h 34"/>
                    <a:gd name="T12" fmla="*/ 0 w 81"/>
                    <a:gd name="T1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4">
                      <a:moveTo>
                        <a:pt x="0" y="34"/>
                      </a:moveTo>
                      <a:lnTo>
                        <a:pt x="1" y="19"/>
                      </a:lnTo>
                      <a:lnTo>
                        <a:pt x="5" y="6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69" name="Group 462"/>
              <p:cNvGrpSpPr>
                <a:grpSpLocks/>
              </p:cNvGrpSpPr>
              <p:nvPr/>
            </p:nvGrpSpPr>
            <p:grpSpPr bwMode="auto">
              <a:xfrm>
                <a:off x="857" y="3710"/>
                <a:ext cx="49" cy="22"/>
                <a:chOff x="857" y="3710"/>
                <a:chExt cx="49" cy="22"/>
              </a:xfrm>
            </p:grpSpPr>
            <p:sp>
              <p:nvSpPr>
                <p:cNvPr id="185" name="Freeform 463"/>
                <p:cNvSpPr>
                  <a:spLocks/>
                </p:cNvSpPr>
                <p:nvPr/>
              </p:nvSpPr>
              <p:spPr bwMode="auto">
                <a:xfrm>
                  <a:off x="857" y="3710"/>
                  <a:ext cx="11" cy="22"/>
                </a:xfrm>
                <a:custGeom>
                  <a:avLst/>
                  <a:gdLst>
                    <a:gd name="T0" fmla="*/ 13 w 22"/>
                    <a:gd name="T1" fmla="*/ 68 h 68"/>
                    <a:gd name="T2" fmla="*/ 0 w 22"/>
                    <a:gd name="T3" fmla="*/ 27 h 68"/>
                    <a:gd name="T4" fmla="*/ 9 w 22"/>
                    <a:gd name="T5" fmla="*/ 0 h 68"/>
                    <a:gd name="T6" fmla="*/ 22 w 22"/>
                    <a:gd name="T7" fmla="*/ 31 h 68"/>
                    <a:gd name="T8" fmla="*/ 13 w 22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68">
                      <a:moveTo>
                        <a:pt x="13" y="68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2" y="31"/>
                      </a:lnTo>
                      <a:lnTo>
                        <a:pt x="13" y="68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6" name="Freeform 464"/>
                <p:cNvSpPr>
                  <a:spLocks/>
                </p:cNvSpPr>
                <p:nvPr/>
              </p:nvSpPr>
              <p:spPr bwMode="auto">
                <a:xfrm>
                  <a:off x="862" y="3710"/>
                  <a:ext cx="36" cy="10"/>
                </a:xfrm>
                <a:custGeom>
                  <a:avLst/>
                  <a:gdLst>
                    <a:gd name="T0" fmla="*/ 1 w 72"/>
                    <a:gd name="T1" fmla="*/ 0 h 29"/>
                    <a:gd name="T2" fmla="*/ 50 w 72"/>
                    <a:gd name="T3" fmla="*/ 0 h 29"/>
                    <a:gd name="T4" fmla="*/ 51 w 72"/>
                    <a:gd name="T5" fmla="*/ 2 h 29"/>
                    <a:gd name="T6" fmla="*/ 56 w 72"/>
                    <a:gd name="T7" fmla="*/ 11 h 29"/>
                    <a:gd name="T8" fmla="*/ 72 w 72"/>
                    <a:gd name="T9" fmla="*/ 29 h 29"/>
                    <a:gd name="T10" fmla="*/ 17 w 72"/>
                    <a:gd name="T11" fmla="*/ 29 h 29"/>
                    <a:gd name="T12" fmla="*/ 9 w 72"/>
                    <a:gd name="T13" fmla="*/ 20 h 29"/>
                    <a:gd name="T14" fmla="*/ 0 w 72"/>
                    <a:gd name="T15" fmla="*/ 6 h 29"/>
                    <a:gd name="T16" fmla="*/ 1 w 72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29">
                      <a:moveTo>
                        <a:pt x="1" y="0"/>
                      </a:moveTo>
                      <a:lnTo>
                        <a:pt x="50" y="0"/>
                      </a:lnTo>
                      <a:lnTo>
                        <a:pt x="51" y="2"/>
                      </a:lnTo>
                      <a:lnTo>
                        <a:pt x="56" y="11"/>
                      </a:lnTo>
                      <a:lnTo>
                        <a:pt x="72" y="29"/>
                      </a:lnTo>
                      <a:lnTo>
                        <a:pt x="17" y="29"/>
                      </a:lnTo>
                      <a:lnTo>
                        <a:pt x="9" y="20"/>
                      </a:lnTo>
                      <a:lnTo>
                        <a:pt x="0" y="6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7" name="Freeform 465"/>
                <p:cNvSpPr>
                  <a:spLocks/>
                </p:cNvSpPr>
                <p:nvPr/>
              </p:nvSpPr>
              <p:spPr bwMode="auto">
                <a:xfrm>
                  <a:off x="865" y="3720"/>
                  <a:ext cx="41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1 w 83"/>
                    <a:gd name="T3" fmla="*/ 20 h 36"/>
                    <a:gd name="T4" fmla="*/ 7 w 83"/>
                    <a:gd name="T5" fmla="*/ 8 h 36"/>
                    <a:gd name="T6" fmla="*/ 11 w 83"/>
                    <a:gd name="T7" fmla="*/ 0 h 36"/>
                    <a:gd name="T8" fmla="*/ 67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1" y="20"/>
                      </a:lnTo>
                      <a:lnTo>
                        <a:pt x="7" y="8"/>
                      </a:lnTo>
                      <a:lnTo>
                        <a:pt x="11" y="0"/>
                      </a:lnTo>
                      <a:lnTo>
                        <a:pt x="67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70" name="Group 466"/>
              <p:cNvGrpSpPr>
                <a:grpSpLocks/>
              </p:cNvGrpSpPr>
              <p:nvPr/>
            </p:nvGrpSpPr>
            <p:grpSpPr bwMode="auto">
              <a:xfrm>
                <a:off x="1086" y="3766"/>
                <a:ext cx="49" cy="23"/>
                <a:chOff x="1086" y="3766"/>
                <a:chExt cx="49" cy="23"/>
              </a:xfrm>
            </p:grpSpPr>
            <p:sp>
              <p:nvSpPr>
                <p:cNvPr id="182" name="Freeform 467"/>
                <p:cNvSpPr>
                  <a:spLocks/>
                </p:cNvSpPr>
                <p:nvPr/>
              </p:nvSpPr>
              <p:spPr bwMode="auto">
                <a:xfrm>
                  <a:off x="1086" y="3766"/>
                  <a:ext cx="11" cy="23"/>
                </a:xfrm>
                <a:custGeom>
                  <a:avLst/>
                  <a:gdLst>
                    <a:gd name="T0" fmla="*/ 13 w 22"/>
                    <a:gd name="T1" fmla="*/ 69 h 69"/>
                    <a:gd name="T2" fmla="*/ 0 w 22"/>
                    <a:gd name="T3" fmla="*/ 27 h 69"/>
                    <a:gd name="T4" fmla="*/ 9 w 22"/>
                    <a:gd name="T5" fmla="*/ 0 h 69"/>
                    <a:gd name="T6" fmla="*/ 22 w 22"/>
                    <a:gd name="T7" fmla="*/ 32 h 69"/>
                    <a:gd name="T8" fmla="*/ 13 w 22"/>
                    <a:gd name="T9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69">
                      <a:moveTo>
                        <a:pt x="13" y="69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2" y="32"/>
                      </a:lnTo>
                      <a:lnTo>
                        <a:pt x="13" y="69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3" name="Freeform 468"/>
                <p:cNvSpPr>
                  <a:spLocks/>
                </p:cNvSpPr>
                <p:nvPr/>
              </p:nvSpPr>
              <p:spPr bwMode="auto">
                <a:xfrm>
                  <a:off x="1090" y="3767"/>
                  <a:ext cx="37" cy="10"/>
                </a:xfrm>
                <a:custGeom>
                  <a:avLst/>
                  <a:gdLst>
                    <a:gd name="T0" fmla="*/ 3 w 74"/>
                    <a:gd name="T1" fmla="*/ 0 h 31"/>
                    <a:gd name="T2" fmla="*/ 51 w 74"/>
                    <a:gd name="T3" fmla="*/ 0 h 31"/>
                    <a:gd name="T4" fmla="*/ 53 w 74"/>
                    <a:gd name="T5" fmla="*/ 4 h 31"/>
                    <a:gd name="T6" fmla="*/ 56 w 74"/>
                    <a:gd name="T7" fmla="*/ 13 h 31"/>
                    <a:gd name="T8" fmla="*/ 74 w 74"/>
                    <a:gd name="T9" fmla="*/ 31 h 31"/>
                    <a:gd name="T10" fmla="*/ 18 w 74"/>
                    <a:gd name="T11" fmla="*/ 31 h 31"/>
                    <a:gd name="T12" fmla="*/ 9 w 74"/>
                    <a:gd name="T13" fmla="*/ 22 h 31"/>
                    <a:gd name="T14" fmla="*/ 0 w 74"/>
                    <a:gd name="T15" fmla="*/ 6 h 31"/>
                    <a:gd name="T16" fmla="*/ 3 w 74"/>
                    <a:gd name="T1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1">
                      <a:moveTo>
                        <a:pt x="3" y="0"/>
                      </a:moveTo>
                      <a:lnTo>
                        <a:pt x="51" y="0"/>
                      </a:lnTo>
                      <a:lnTo>
                        <a:pt x="53" y="4"/>
                      </a:lnTo>
                      <a:lnTo>
                        <a:pt x="56" y="13"/>
                      </a:lnTo>
                      <a:lnTo>
                        <a:pt x="74" y="31"/>
                      </a:lnTo>
                      <a:lnTo>
                        <a:pt x="18" y="31"/>
                      </a:lnTo>
                      <a:lnTo>
                        <a:pt x="9" y="22"/>
                      </a:lnTo>
                      <a:lnTo>
                        <a:pt x="0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4" name="Freeform 469"/>
                <p:cNvSpPr>
                  <a:spLocks/>
                </p:cNvSpPr>
                <p:nvPr/>
              </p:nvSpPr>
              <p:spPr bwMode="auto">
                <a:xfrm>
                  <a:off x="1093" y="3777"/>
                  <a:ext cx="42" cy="12"/>
                </a:xfrm>
                <a:custGeom>
                  <a:avLst/>
                  <a:gdLst>
                    <a:gd name="T0" fmla="*/ 0 w 83"/>
                    <a:gd name="T1" fmla="*/ 36 h 36"/>
                    <a:gd name="T2" fmla="*/ 2 w 83"/>
                    <a:gd name="T3" fmla="*/ 19 h 36"/>
                    <a:gd name="T4" fmla="*/ 7 w 83"/>
                    <a:gd name="T5" fmla="*/ 6 h 36"/>
                    <a:gd name="T6" fmla="*/ 11 w 83"/>
                    <a:gd name="T7" fmla="*/ 0 h 36"/>
                    <a:gd name="T8" fmla="*/ 68 w 83"/>
                    <a:gd name="T9" fmla="*/ 0 h 36"/>
                    <a:gd name="T10" fmla="*/ 83 w 83"/>
                    <a:gd name="T11" fmla="*/ 36 h 36"/>
                    <a:gd name="T12" fmla="*/ 0 w 83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6">
                      <a:moveTo>
                        <a:pt x="0" y="36"/>
                      </a:moveTo>
                      <a:lnTo>
                        <a:pt x="2" y="19"/>
                      </a:lnTo>
                      <a:lnTo>
                        <a:pt x="7" y="6"/>
                      </a:lnTo>
                      <a:lnTo>
                        <a:pt x="11" y="0"/>
                      </a:lnTo>
                      <a:lnTo>
                        <a:pt x="68" y="0"/>
                      </a:lnTo>
                      <a:lnTo>
                        <a:pt x="8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71" name="Group 470"/>
              <p:cNvGrpSpPr>
                <a:grpSpLocks/>
              </p:cNvGrpSpPr>
              <p:nvPr/>
            </p:nvGrpSpPr>
            <p:grpSpPr bwMode="auto">
              <a:xfrm>
                <a:off x="934" y="3740"/>
                <a:ext cx="48" cy="23"/>
                <a:chOff x="934" y="3740"/>
                <a:chExt cx="48" cy="23"/>
              </a:xfrm>
            </p:grpSpPr>
            <p:sp>
              <p:nvSpPr>
                <p:cNvPr id="179" name="Freeform 471"/>
                <p:cNvSpPr>
                  <a:spLocks/>
                </p:cNvSpPr>
                <p:nvPr/>
              </p:nvSpPr>
              <p:spPr bwMode="auto">
                <a:xfrm>
                  <a:off x="934" y="3740"/>
                  <a:ext cx="11" cy="23"/>
                </a:xfrm>
                <a:custGeom>
                  <a:avLst/>
                  <a:gdLst>
                    <a:gd name="T0" fmla="*/ 15 w 24"/>
                    <a:gd name="T1" fmla="*/ 70 h 70"/>
                    <a:gd name="T2" fmla="*/ 0 w 24"/>
                    <a:gd name="T3" fmla="*/ 27 h 70"/>
                    <a:gd name="T4" fmla="*/ 9 w 24"/>
                    <a:gd name="T5" fmla="*/ 0 h 70"/>
                    <a:gd name="T6" fmla="*/ 24 w 24"/>
                    <a:gd name="T7" fmla="*/ 32 h 70"/>
                    <a:gd name="T8" fmla="*/ 15 w 24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70">
                      <a:moveTo>
                        <a:pt x="15" y="70"/>
                      </a:moveTo>
                      <a:lnTo>
                        <a:pt x="0" y="27"/>
                      </a:lnTo>
                      <a:lnTo>
                        <a:pt x="9" y="0"/>
                      </a:lnTo>
                      <a:lnTo>
                        <a:pt x="24" y="32"/>
                      </a:lnTo>
                      <a:lnTo>
                        <a:pt x="15" y="70"/>
                      </a:lnTo>
                      <a:close/>
                    </a:path>
                  </a:pathLst>
                </a:custGeom>
                <a:solidFill>
                  <a:srgbClr val="6060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0" name="Freeform 472"/>
                <p:cNvSpPr>
                  <a:spLocks/>
                </p:cNvSpPr>
                <p:nvPr/>
              </p:nvSpPr>
              <p:spPr bwMode="auto">
                <a:xfrm>
                  <a:off x="938" y="3741"/>
                  <a:ext cx="37" cy="10"/>
                </a:xfrm>
                <a:custGeom>
                  <a:avLst/>
                  <a:gdLst>
                    <a:gd name="T0" fmla="*/ 2 w 74"/>
                    <a:gd name="T1" fmla="*/ 0 h 30"/>
                    <a:gd name="T2" fmla="*/ 50 w 74"/>
                    <a:gd name="T3" fmla="*/ 0 h 30"/>
                    <a:gd name="T4" fmla="*/ 52 w 74"/>
                    <a:gd name="T5" fmla="*/ 4 h 30"/>
                    <a:gd name="T6" fmla="*/ 57 w 74"/>
                    <a:gd name="T7" fmla="*/ 13 h 30"/>
                    <a:gd name="T8" fmla="*/ 74 w 74"/>
                    <a:gd name="T9" fmla="*/ 30 h 30"/>
                    <a:gd name="T10" fmla="*/ 19 w 74"/>
                    <a:gd name="T11" fmla="*/ 30 h 30"/>
                    <a:gd name="T12" fmla="*/ 9 w 74"/>
                    <a:gd name="T13" fmla="*/ 22 h 30"/>
                    <a:gd name="T14" fmla="*/ 0 w 74"/>
                    <a:gd name="T15" fmla="*/ 6 h 30"/>
                    <a:gd name="T16" fmla="*/ 2 w 74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0">
                      <a:moveTo>
                        <a:pt x="2" y="0"/>
                      </a:moveTo>
                      <a:lnTo>
                        <a:pt x="50" y="0"/>
                      </a:lnTo>
                      <a:lnTo>
                        <a:pt x="52" y="4"/>
                      </a:lnTo>
                      <a:lnTo>
                        <a:pt x="57" y="13"/>
                      </a:lnTo>
                      <a:lnTo>
                        <a:pt x="74" y="30"/>
                      </a:lnTo>
                      <a:lnTo>
                        <a:pt x="19" y="30"/>
                      </a:lnTo>
                      <a:lnTo>
                        <a:pt x="9" y="22"/>
                      </a:lnTo>
                      <a:lnTo>
                        <a:pt x="0" y="6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81" name="Freeform 473"/>
                <p:cNvSpPr>
                  <a:spLocks/>
                </p:cNvSpPr>
                <p:nvPr/>
              </p:nvSpPr>
              <p:spPr bwMode="auto">
                <a:xfrm>
                  <a:off x="941" y="3751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19 h 36"/>
                    <a:gd name="T4" fmla="*/ 5 w 81"/>
                    <a:gd name="T5" fmla="*/ 6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5" y="6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72" name="Group 474"/>
              <p:cNvGrpSpPr>
                <a:grpSpLocks/>
              </p:cNvGrpSpPr>
              <p:nvPr/>
            </p:nvGrpSpPr>
            <p:grpSpPr bwMode="auto">
              <a:xfrm>
                <a:off x="943" y="3754"/>
                <a:ext cx="49" cy="23"/>
                <a:chOff x="943" y="3754"/>
                <a:chExt cx="49" cy="23"/>
              </a:xfrm>
            </p:grpSpPr>
            <p:sp>
              <p:nvSpPr>
                <p:cNvPr id="176" name="Freeform 475"/>
                <p:cNvSpPr>
                  <a:spLocks/>
                </p:cNvSpPr>
                <p:nvPr/>
              </p:nvSpPr>
              <p:spPr bwMode="auto">
                <a:xfrm>
                  <a:off x="943" y="3754"/>
                  <a:ext cx="12" cy="23"/>
                </a:xfrm>
                <a:custGeom>
                  <a:avLst/>
                  <a:gdLst>
                    <a:gd name="T0" fmla="*/ 16 w 25"/>
                    <a:gd name="T1" fmla="*/ 68 h 68"/>
                    <a:gd name="T2" fmla="*/ 0 w 25"/>
                    <a:gd name="T3" fmla="*/ 25 h 68"/>
                    <a:gd name="T4" fmla="*/ 11 w 25"/>
                    <a:gd name="T5" fmla="*/ 0 h 68"/>
                    <a:gd name="T6" fmla="*/ 25 w 25"/>
                    <a:gd name="T7" fmla="*/ 31 h 68"/>
                    <a:gd name="T8" fmla="*/ 16 w 25"/>
                    <a:gd name="T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68">
                      <a:moveTo>
                        <a:pt x="16" y="68"/>
                      </a:moveTo>
                      <a:lnTo>
                        <a:pt x="0" y="25"/>
                      </a:lnTo>
                      <a:lnTo>
                        <a:pt x="11" y="0"/>
                      </a:lnTo>
                      <a:lnTo>
                        <a:pt x="25" y="31"/>
                      </a:lnTo>
                      <a:lnTo>
                        <a:pt x="16" y="68"/>
                      </a:lnTo>
                      <a:close/>
                    </a:path>
                  </a:pathLst>
                </a:custGeom>
                <a:solidFill>
                  <a:srgbClr val="A0A0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77" name="Freeform 476"/>
                <p:cNvSpPr>
                  <a:spLocks/>
                </p:cNvSpPr>
                <p:nvPr/>
              </p:nvSpPr>
              <p:spPr bwMode="auto">
                <a:xfrm>
                  <a:off x="948" y="3755"/>
                  <a:ext cx="37" cy="10"/>
                </a:xfrm>
                <a:custGeom>
                  <a:avLst/>
                  <a:gdLst>
                    <a:gd name="T0" fmla="*/ 1 w 74"/>
                    <a:gd name="T1" fmla="*/ 0 h 30"/>
                    <a:gd name="T2" fmla="*/ 49 w 74"/>
                    <a:gd name="T3" fmla="*/ 0 h 30"/>
                    <a:gd name="T4" fmla="*/ 50 w 74"/>
                    <a:gd name="T5" fmla="*/ 3 h 30"/>
                    <a:gd name="T6" fmla="*/ 57 w 74"/>
                    <a:gd name="T7" fmla="*/ 12 h 30"/>
                    <a:gd name="T8" fmla="*/ 74 w 74"/>
                    <a:gd name="T9" fmla="*/ 30 h 30"/>
                    <a:gd name="T10" fmla="*/ 18 w 74"/>
                    <a:gd name="T11" fmla="*/ 30 h 30"/>
                    <a:gd name="T12" fmla="*/ 9 w 74"/>
                    <a:gd name="T13" fmla="*/ 21 h 30"/>
                    <a:gd name="T14" fmla="*/ 0 w 74"/>
                    <a:gd name="T15" fmla="*/ 5 h 30"/>
                    <a:gd name="T16" fmla="*/ 1 w 74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4" h="30">
                      <a:moveTo>
                        <a:pt x="1" y="0"/>
                      </a:moveTo>
                      <a:lnTo>
                        <a:pt x="49" y="0"/>
                      </a:lnTo>
                      <a:lnTo>
                        <a:pt x="50" y="3"/>
                      </a:lnTo>
                      <a:lnTo>
                        <a:pt x="57" y="12"/>
                      </a:lnTo>
                      <a:lnTo>
                        <a:pt x="74" y="30"/>
                      </a:lnTo>
                      <a:lnTo>
                        <a:pt x="18" y="30"/>
                      </a:lnTo>
                      <a:lnTo>
                        <a:pt x="9" y="21"/>
                      </a:lnTo>
                      <a:lnTo>
                        <a:pt x="0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  <p:sp>
              <p:nvSpPr>
                <p:cNvPr id="178" name="Freeform 477"/>
                <p:cNvSpPr>
                  <a:spLocks/>
                </p:cNvSpPr>
                <p:nvPr/>
              </p:nvSpPr>
              <p:spPr bwMode="auto">
                <a:xfrm>
                  <a:off x="951" y="3765"/>
                  <a:ext cx="41" cy="12"/>
                </a:xfrm>
                <a:custGeom>
                  <a:avLst/>
                  <a:gdLst>
                    <a:gd name="T0" fmla="*/ 0 w 81"/>
                    <a:gd name="T1" fmla="*/ 36 h 36"/>
                    <a:gd name="T2" fmla="*/ 1 w 81"/>
                    <a:gd name="T3" fmla="*/ 19 h 36"/>
                    <a:gd name="T4" fmla="*/ 5 w 81"/>
                    <a:gd name="T5" fmla="*/ 7 h 36"/>
                    <a:gd name="T6" fmla="*/ 10 w 81"/>
                    <a:gd name="T7" fmla="*/ 0 h 36"/>
                    <a:gd name="T8" fmla="*/ 67 w 81"/>
                    <a:gd name="T9" fmla="*/ 0 h 36"/>
                    <a:gd name="T10" fmla="*/ 81 w 81"/>
                    <a:gd name="T11" fmla="*/ 36 h 36"/>
                    <a:gd name="T12" fmla="*/ 0 w 8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36">
                      <a:moveTo>
                        <a:pt x="0" y="36"/>
                      </a:moveTo>
                      <a:lnTo>
                        <a:pt x="1" y="19"/>
                      </a:lnTo>
                      <a:lnTo>
                        <a:pt x="5" y="7"/>
                      </a:lnTo>
                      <a:lnTo>
                        <a:pt x="10" y="0"/>
                      </a:lnTo>
                      <a:lnTo>
                        <a:pt x="67" y="0"/>
                      </a:lnTo>
                      <a:lnTo>
                        <a:pt x="81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1" i="0" u="none" strike="noStrike" kern="0" cap="none" spc="0" normalizeH="0" baseline="0" noProof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73" name="Freeform 478"/>
              <p:cNvSpPr>
                <a:spLocks/>
              </p:cNvSpPr>
              <p:nvPr/>
            </p:nvSpPr>
            <p:spPr bwMode="auto">
              <a:xfrm>
                <a:off x="987" y="3753"/>
                <a:ext cx="25" cy="43"/>
              </a:xfrm>
              <a:custGeom>
                <a:avLst/>
                <a:gdLst>
                  <a:gd name="T0" fmla="*/ 40 w 51"/>
                  <a:gd name="T1" fmla="*/ 128 h 128"/>
                  <a:gd name="T2" fmla="*/ 0 w 51"/>
                  <a:gd name="T3" fmla="*/ 29 h 128"/>
                  <a:gd name="T4" fmla="*/ 0 w 51"/>
                  <a:gd name="T5" fmla="*/ 20 h 128"/>
                  <a:gd name="T6" fmla="*/ 2 w 51"/>
                  <a:gd name="T7" fmla="*/ 11 h 128"/>
                  <a:gd name="T8" fmla="*/ 10 w 51"/>
                  <a:gd name="T9" fmla="*/ 0 h 128"/>
                  <a:gd name="T10" fmla="*/ 51 w 51"/>
                  <a:gd name="T11" fmla="*/ 91 h 128"/>
                  <a:gd name="T12" fmla="*/ 40 w 51"/>
                  <a:gd name="T13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128">
                    <a:moveTo>
                      <a:pt x="40" y="128"/>
                    </a:moveTo>
                    <a:lnTo>
                      <a:pt x="0" y="29"/>
                    </a:lnTo>
                    <a:lnTo>
                      <a:pt x="0" y="20"/>
                    </a:lnTo>
                    <a:lnTo>
                      <a:pt x="2" y="11"/>
                    </a:lnTo>
                    <a:lnTo>
                      <a:pt x="10" y="0"/>
                    </a:lnTo>
                    <a:lnTo>
                      <a:pt x="51" y="91"/>
                    </a:lnTo>
                    <a:lnTo>
                      <a:pt x="40" y="128"/>
                    </a:lnTo>
                    <a:close/>
                  </a:path>
                </a:pathLst>
              </a:custGeom>
              <a:solidFill>
                <a:srgbClr val="60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74" name="Freeform 479"/>
              <p:cNvSpPr>
                <a:spLocks/>
              </p:cNvSpPr>
              <p:nvPr/>
            </p:nvSpPr>
            <p:spPr bwMode="auto">
              <a:xfrm>
                <a:off x="992" y="3753"/>
                <a:ext cx="91" cy="29"/>
              </a:xfrm>
              <a:custGeom>
                <a:avLst/>
                <a:gdLst>
                  <a:gd name="T0" fmla="*/ 0 w 183"/>
                  <a:gd name="T1" fmla="*/ 0 h 85"/>
                  <a:gd name="T2" fmla="*/ 64 w 183"/>
                  <a:gd name="T3" fmla="*/ 0 h 85"/>
                  <a:gd name="T4" fmla="*/ 67 w 183"/>
                  <a:gd name="T5" fmla="*/ 13 h 85"/>
                  <a:gd name="T6" fmla="*/ 75 w 183"/>
                  <a:gd name="T7" fmla="*/ 28 h 85"/>
                  <a:gd name="T8" fmla="*/ 84 w 183"/>
                  <a:gd name="T9" fmla="*/ 42 h 85"/>
                  <a:gd name="T10" fmla="*/ 158 w 183"/>
                  <a:gd name="T11" fmla="*/ 42 h 85"/>
                  <a:gd name="T12" fmla="*/ 163 w 183"/>
                  <a:gd name="T13" fmla="*/ 55 h 85"/>
                  <a:gd name="T14" fmla="*/ 172 w 183"/>
                  <a:gd name="T15" fmla="*/ 67 h 85"/>
                  <a:gd name="T16" fmla="*/ 183 w 183"/>
                  <a:gd name="T17" fmla="*/ 85 h 85"/>
                  <a:gd name="T18" fmla="*/ 64 w 183"/>
                  <a:gd name="T19" fmla="*/ 85 h 85"/>
                  <a:gd name="T20" fmla="*/ 41 w 183"/>
                  <a:gd name="T21" fmla="*/ 85 h 85"/>
                  <a:gd name="T22" fmla="*/ 0 w 183"/>
                  <a:gd name="T2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3" h="85">
                    <a:moveTo>
                      <a:pt x="0" y="0"/>
                    </a:moveTo>
                    <a:lnTo>
                      <a:pt x="64" y="0"/>
                    </a:lnTo>
                    <a:lnTo>
                      <a:pt x="67" y="13"/>
                    </a:lnTo>
                    <a:lnTo>
                      <a:pt x="75" y="28"/>
                    </a:lnTo>
                    <a:lnTo>
                      <a:pt x="84" y="42"/>
                    </a:lnTo>
                    <a:lnTo>
                      <a:pt x="158" y="42"/>
                    </a:lnTo>
                    <a:lnTo>
                      <a:pt x="163" y="55"/>
                    </a:lnTo>
                    <a:lnTo>
                      <a:pt x="172" y="67"/>
                    </a:lnTo>
                    <a:lnTo>
                      <a:pt x="183" y="85"/>
                    </a:lnTo>
                    <a:lnTo>
                      <a:pt x="64" y="85"/>
                    </a:lnTo>
                    <a:lnTo>
                      <a:pt x="41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175" name="Freeform 480"/>
              <p:cNvSpPr>
                <a:spLocks/>
              </p:cNvSpPr>
              <p:nvPr/>
            </p:nvSpPr>
            <p:spPr bwMode="auto">
              <a:xfrm>
                <a:off x="1008" y="3782"/>
                <a:ext cx="81" cy="12"/>
              </a:xfrm>
              <a:custGeom>
                <a:avLst/>
                <a:gdLst>
                  <a:gd name="T0" fmla="*/ 0 w 160"/>
                  <a:gd name="T1" fmla="*/ 36 h 36"/>
                  <a:gd name="T2" fmla="*/ 1 w 160"/>
                  <a:gd name="T3" fmla="*/ 20 h 36"/>
                  <a:gd name="T4" fmla="*/ 7 w 160"/>
                  <a:gd name="T5" fmla="*/ 8 h 36"/>
                  <a:gd name="T6" fmla="*/ 10 w 160"/>
                  <a:gd name="T7" fmla="*/ 0 h 36"/>
                  <a:gd name="T8" fmla="*/ 150 w 160"/>
                  <a:gd name="T9" fmla="*/ 0 h 36"/>
                  <a:gd name="T10" fmla="*/ 160 w 160"/>
                  <a:gd name="T11" fmla="*/ 36 h 36"/>
                  <a:gd name="T12" fmla="*/ 0 w 160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36">
                    <a:moveTo>
                      <a:pt x="0" y="36"/>
                    </a:moveTo>
                    <a:lnTo>
                      <a:pt x="1" y="20"/>
                    </a:lnTo>
                    <a:lnTo>
                      <a:pt x="7" y="8"/>
                    </a:lnTo>
                    <a:lnTo>
                      <a:pt x="10" y="0"/>
                    </a:lnTo>
                    <a:lnTo>
                      <a:pt x="150" y="0"/>
                    </a:lnTo>
                    <a:lnTo>
                      <a:pt x="16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  <p:grpSp>
          <p:nvGrpSpPr>
            <p:cNvPr id="70" name="Group 481"/>
            <p:cNvGrpSpPr>
              <a:grpSpLocks/>
            </p:cNvGrpSpPr>
            <p:nvPr/>
          </p:nvGrpSpPr>
          <p:grpSpPr bwMode="auto">
            <a:xfrm>
              <a:off x="920" y="3821"/>
              <a:ext cx="413" cy="50"/>
              <a:chOff x="920" y="3821"/>
              <a:chExt cx="413" cy="50"/>
            </a:xfrm>
          </p:grpSpPr>
          <p:sp>
            <p:nvSpPr>
              <p:cNvPr id="91" name="Freeform 482"/>
              <p:cNvSpPr>
                <a:spLocks/>
              </p:cNvSpPr>
              <p:nvPr/>
            </p:nvSpPr>
            <p:spPr bwMode="auto">
              <a:xfrm>
                <a:off x="920" y="3821"/>
                <a:ext cx="413" cy="50"/>
              </a:xfrm>
              <a:custGeom>
                <a:avLst/>
                <a:gdLst>
                  <a:gd name="T0" fmla="*/ 35 w 825"/>
                  <a:gd name="T1" fmla="*/ 13 h 151"/>
                  <a:gd name="T2" fmla="*/ 17 w 825"/>
                  <a:gd name="T3" fmla="*/ 27 h 151"/>
                  <a:gd name="T4" fmla="*/ 9 w 825"/>
                  <a:gd name="T5" fmla="*/ 48 h 151"/>
                  <a:gd name="T6" fmla="*/ 0 w 825"/>
                  <a:gd name="T7" fmla="*/ 97 h 151"/>
                  <a:gd name="T8" fmla="*/ 4 w 825"/>
                  <a:gd name="T9" fmla="*/ 124 h 151"/>
                  <a:gd name="T10" fmla="*/ 13 w 825"/>
                  <a:gd name="T11" fmla="*/ 138 h 151"/>
                  <a:gd name="T12" fmla="*/ 26 w 825"/>
                  <a:gd name="T13" fmla="*/ 151 h 151"/>
                  <a:gd name="T14" fmla="*/ 783 w 825"/>
                  <a:gd name="T15" fmla="*/ 142 h 151"/>
                  <a:gd name="T16" fmla="*/ 807 w 825"/>
                  <a:gd name="T17" fmla="*/ 128 h 151"/>
                  <a:gd name="T18" fmla="*/ 816 w 825"/>
                  <a:gd name="T19" fmla="*/ 107 h 151"/>
                  <a:gd name="T20" fmla="*/ 825 w 825"/>
                  <a:gd name="T21" fmla="*/ 61 h 151"/>
                  <a:gd name="T22" fmla="*/ 821 w 825"/>
                  <a:gd name="T23" fmla="*/ 27 h 151"/>
                  <a:gd name="T24" fmla="*/ 806 w 825"/>
                  <a:gd name="T25" fmla="*/ 9 h 151"/>
                  <a:gd name="T26" fmla="*/ 785 w 825"/>
                  <a:gd name="T27" fmla="*/ 0 h 151"/>
                  <a:gd name="T28" fmla="*/ 35 w 825"/>
                  <a:gd name="T29" fmla="*/ 1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25" h="151">
                    <a:moveTo>
                      <a:pt x="35" y="13"/>
                    </a:moveTo>
                    <a:lnTo>
                      <a:pt x="17" y="27"/>
                    </a:lnTo>
                    <a:lnTo>
                      <a:pt x="9" y="48"/>
                    </a:lnTo>
                    <a:lnTo>
                      <a:pt x="0" y="97"/>
                    </a:lnTo>
                    <a:lnTo>
                      <a:pt x="4" y="124"/>
                    </a:lnTo>
                    <a:lnTo>
                      <a:pt x="13" y="138"/>
                    </a:lnTo>
                    <a:lnTo>
                      <a:pt x="26" y="151"/>
                    </a:lnTo>
                    <a:lnTo>
                      <a:pt x="783" y="142"/>
                    </a:lnTo>
                    <a:lnTo>
                      <a:pt x="807" y="128"/>
                    </a:lnTo>
                    <a:lnTo>
                      <a:pt x="816" y="107"/>
                    </a:lnTo>
                    <a:lnTo>
                      <a:pt x="825" y="61"/>
                    </a:lnTo>
                    <a:lnTo>
                      <a:pt x="821" y="27"/>
                    </a:lnTo>
                    <a:lnTo>
                      <a:pt x="806" y="9"/>
                    </a:lnTo>
                    <a:lnTo>
                      <a:pt x="785" y="0"/>
                    </a:lnTo>
                    <a:lnTo>
                      <a:pt x="35" y="13"/>
                    </a:lnTo>
                    <a:close/>
                  </a:path>
                </a:pathLst>
              </a:custGeom>
              <a:solidFill>
                <a:srgbClr val="20202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2" name="Freeform 483"/>
              <p:cNvSpPr>
                <a:spLocks/>
              </p:cNvSpPr>
              <p:nvPr/>
            </p:nvSpPr>
            <p:spPr bwMode="auto">
              <a:xfrm>
                <a:off x="972" y="3833"/>
                <a:ext cx="330" cy="27"/>
              </a:xfrm>
              <a:custGeom>
                <a:avLst/>
                <a:gdLst>
                  <a:gd name="T0" fmla="*/ 4 w 658"/>
                  <a:gd name="T1" fmla="*/ 23 h 79"/>
                  <a:gd name="T2" fmla="*/ 0 w 658"/>
                  <a:gd name="T3" fmla="*/ 50 h 79"/>
                  <a:gd name="T4" fmla="*/ 153 w 658"/>
                  <a:gd name="T5" fmla="*/ 50 h 79"/>
                  <a:gd name="T6" fmla="*/ 153 w 658"/>
                  <a:gd name="T7" fmla="*/ 79 h 79"/>
                  <a:gd name="T8" fmla="*/ 500 w 658"/>
                  <a:gd name="T9" fmla="*/ 73 h 79"/>
                  <a:gd name="T10" fmla="*/ 500 w 658"/>
                  <a:gd name="T11" fmla="*/ 50 h 79"/>
                  <a:gd name="T12" fmla="*/ 656 w 658"/>
                  <a:gd name="T13" fmla="*/ 50 h 79"/>
                  <a:gd name="T14" fmla="*/ 658 w 658"/>
                  <a:gd name="T15" fmla="*/ 23 h 79"/>
                  <a:gd name="T16" fmla="*/ 504 w 658"/>
                  <a:gd name="T17" fmla="*/ 23 h 79"/>
                  <a:gd name="T18" fmla="*/ 504 w 658"/>
                  <a:gd name="T19" fmla="*/ 0 h 79"/>
                  <a:gd name="T20" fmla="*/ 153 w 658"/>
                  <a:gd name="T21" fmla="*/ 8 h 79"/>
                  <a:gd name="T22" fmla="*/ 153 w 658"/>
                  <a:gd name="T23" fmla="*/ 23 h 79"/>
                  <a:gd name="T24" fmla="*/ 4 w 658"/>
                  <a:gd name="T25" fmla="*/ 23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8" h="79">
                    <a:moveTo>
                      <a:pt x="4" y="23"/>
                    </a:moveTo>
                    <a:lnTo>
                      <a:pt x="0" y="50"/>
                    </a:lnTo>
                    <a:lnTo>
                      <a:pt x="153" y="50"/>
                    </a:lnTo>
                    <a:lnTo>
                      <a:pt x="153" y="79"/>
                    </a:lnTo>
                    <a:lnTo>
                      <a:pt x="500" y="73"/>
                    </a:lnTo>
                    <a:lnTo>
                      <a:pt x="500" y="50"/>
                    </a:lnTo>
                    <a:lnTo>
                      <a:pt x="656" y="50"/>
                    </a:lnTo>
                    <a:lnTo>
                      <a:pt x="658" y="23"/>
                    </a:lnTo>
                    <a:lnTo>
                      <a:pt x="504" y="23"/>
                    </a:lnTo>
                    <a:lnTo>
                      <a:pt x="504" y="0"/>
                    </a:lnTo>
                    <a:lnTo>
                      <a:pt x="153" y="8"/>
                    </a:lnTo>
                    <a:lnTo>
                      <a:pt x="153" y="23"/>
                    </a:lnTo>
                    <a:lnTo>
                      <a:pt x="4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3" name="Rectangle 484"/>
              <p:cNvSpPr>
                <a:spLocks noChangeArrowheads="1"/>
              </p:cNvSpPr>
              <p:nvPr/>
            </p:nvSpPr>
            <p:spPr bwMode="auto">
              <a:xfrm>
                <a:off x="982" y="3856"/>
                <a:ext cx="26" cy="7"/>
              </a:xfrm>
              <a:prstGeom prst="rect">
                <a:avLst/>
              </a:prstGeom>
              <a:solidFill>
                <a:srgbClr val="00A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4" name="Rectangle 485"/>
              <p:cNvSpPr>
                <a:spLocks noChangeArrowheads="1"/>
              </p:cNvSpPr>
              <p:nvPr/>
            </p:nvSpPr>
            <p:spPr bwMode="auto">
              <a:xfrm>
                <a:off x="1237" y="3855"/>
                <a:ext cx="53" cy="6"/>
              </a:xfrm>
              <a:prstGeom prst="rect">
                <a:avLst/>
              </a:prstGeom>
              <a:solidFill>
                <a:srgbClr val="202020"/>
              </a:soli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  <p:grpSp>
          <p:nvGrpSpPr>
            <p:cNvPr id="71" name="Group 486"/>
            <p:cNvGrpSpPr>
              <a:grpSpLocks/>
            </p:cNvGrpSpPr>
            <p:nvPr/>
          </p:nvGrpSpPr>
          <p:grpSpPr bwMode="auto">
            <a:xfrm>
              <a:off x="1227" y="3477"/>
              <a:ext cx="508" cy="321"/>
              <a:chOff x="1227" y="3477"/>
              <a:chExt cx="508" cy="321"/>
            </a:xfrm>
          </p:grpSpPr>
          <p:sp>
            <p:nvSpPr>
              <p:cNvPr id="72" name="Freeform 487"/>
              <p:cNvSpPr>
                <a:spLocks/>
              </p:cNvSpPr>
              <p:nvPr/>
            </p:nvSpPr>
            <p:spPr bwMode="auto">
              <a:xfrm>
                <a:off x="1640" y="3731"/>
                <a:ext cx="95" cy="66"/>
              </a:xfrm>
              <a:custGeom>
                <a:avLst/>
                <a:gdLst>
                  <a:gd name="T0" fmla="*/ 126 w 191"/>
                  <a:gd name="T1" fmla="*/ 9 h 200"/>
                  <a:gd name="T2" fmla="*/ 93 w 191"/>
                  <a:gd name="T3" fmla="*/ 0 h 200"/>
                  <a:gd name="T4" fmla="*/ 59 w 191"/>
                  <a:gd name="T5" fmla="*/ 5 h 200"/>
                  <a:gd name="T6" fmla="*/ 32 w 191"/>
                  <a:gd name="T7" fmla="*/ 17 h 200"/>
                  <a:gd name="T8" fmla="*/ 9 w 191"/>
                  <a:gd name="T9" fmla="*/ 45 h 200"/>
                  <a:gd name="T10" fmla="*/ 0 w 191"/>
                  <a:gd name="T11" fmla="*/ 94 h 200"/>
                  <a:gd name="T12" fmla="*/ 0 w 191"/>
                  <a:gd name="T13" fmla="*/ 137 h 200"/>
                  <a:gd name="T14" fmla="*/ 0 w 191"/>
                  <a:gd name="T15" fmla="*/ 200 h 200"/>
                  <a:gd name="T16" fmla="*/ 191 w 191"/>
                  <a:gd name="T17" fmla="*/ 200 h 200"/>
                  <a:gd name="T18" fmla="*/ 181 w 191"/>
                  <a:gd name="T19" fmla="*/ 81 h 200"/>
                  <a:gd name="T20" fmla="*/ 157 w 191"/>
                  <a:gd name="T21" fmla="*/ 30 h 200"/>
                  <a:gd name="T22" fmla="*/ 126 w 191"/>
                  <a:gd name="T23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1" h="200">
                    <a:moveTo>
                      <a:pt x="126" y="9"/>
                    </a:moveTo>
                    <a:lnTo>
                      <a:pt x="93" y="0"/>
                    </a:lnTo>
                    <a:lnTo>
                      <a:pt x="59" y="5"/>
                    </a:lnTo>
                    <a:lnTo>
                      <a:pt x="32" y="17"/>
                    </a:lnTo>
                    <a:lnTo>
                      <a:pt x="9" y="45"/>
                    </a:lnTo>
                    <a:lnTo>
                      <a:pt x="0" y="94"/>
                    </a:lnTo>
                    <a:lnTo>
                      <a:pt x="0" y="137"/>
                    </a:lnTo>
                    <a:lnTo>
                      <a:pt x="0" y="200"/>
                    </a:lnTo>
                    <a:lnTo>
                      <a:pt x="191" y="200"/>
                    </a:lnTo>
                    <a:lnTo>
                      <a:pt x="181" y="81"/>
                    </a:lnTo>
                    <a:lnTo>
                      <a:pt x="157" y="30"/>
                    </a:lnTo>
                    <a:lnTo>
                      <a:pt x="126" y="9"/>
                    </a:lnTo>
                    <a:close/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40404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3" name="Freeform 488"/>
              <p:cNvSpPr>
                <a:spLocks/>
              </p:cNvSpPr>
              <p:nvPr/>
            </p:nvSpPr>
            <p:spPr bwMode="auto">
              <a:xfrm>
                <a:off x="1227" y="3477"/>
                <a:ext cx="429" cy="264"/>
              </a:xfrm>
              <a:custGeom>
                <a:avLst/>
                <a:gdLst>
                  <a:gd name="T0" fmla="*/ 0 w 860"/>
                  <a:gd name="T1" fmla="*/ 0 h 791"/>
                  <a:gd name="T2" fmla="*/ 860 w 860"/>
                  <a:gd name="T3" fmla="*/ 764 h 791"/>
                  <a:gd name="T4" fmla="*/ 849 w 860"/>
                  <a:gd name="T5" fmla="*/ 777 h 791"/>
                  <a:gd name="T6" fmla="*/ 838 w 860"/>
                  <a:gd name="T7" fmla="*/ 791 h 791"/>
                  <a:gd name="T8" fmla="*/ 0 w 860"/>
                  <a:gd name="T9" fmla="*/ 0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0" h="791">
                    <a:moveTo>
                      <a:pt x="0" y="0"/>
                    </a:moveTo>
                    <a:lnTo>
                      <a:pt x="860" y="764"/>
                    </a:lnTo>
                    <a:lnTo>
                      <a:pt x="849" y="777"/>
                    </a:lnTo>
                    <a:lnTo>
                      <a:pt x="838" y="7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4" name="Freeform 489"/>
              <p:cNvSpPr>
                <a:spLocks/>
              </p:cNvSpPr>
              <p:nvPr/>
            </p:nvSpPr>
            <p:spPr bwMode="auto">
              <a:xfrm>
                <a:off x="1521" y="3650"/>
                <a:ext cx="141" cy="122"/>
              </a:xfrm>
              <a:custGeom>
                <a:avLst/>
                <a:gdLst>
                  <a:gd name="T0" fmla="*/ 4 w 281"/>
                  <a:gd name="T1" fmla="*/ 95 h 366"/>
                  <a:gd name="T2" fmla="*/ 24 w 281"/>
                  <a:gd name="T3" fmla="*/ 62 h 366"/>
                  <a:gd name="T4" fmla="*/ 54 w 281"/>
                  <a:gd name="T5" fmla="*/ 43 h 366"/>
                  <a:gd name="T6" fmla="*/ 78 w 281"/>
                  <a:gd name="T7" fmla="*/ 42 h 366"/>
                  <a:gd name="T8" fmla="*/ 128 w 281"/>
                  <a:gd name="T9" fmla="*/ 43 h 366"/>
                  <a:gd name="T10" fmla="*/ 132 w 281"/>
                  <a:gd name="T11" fmla="*/ 0 h 366"/>
                  <a:gd name="T12" fmla="*/ 281 w 281"/>
                  <a:gd name="T13" fmla="*/ 130 h 366"/>
                  <a:gd name="T14" fmla="*/ 272 w 281"/>
                  <a:gd name="T15" fmla="*/ 179 h 366"/>
                  <a:gd name="T16" fmla="*/ 228 w 281"/>
                  <a:gd name="T17" fmla="*/ 170 h 366"/>
                  <a:gd name="T18" fmla="*/ 191 w 281"/>
                  <a:gd name="T19" fmla="*/ 184 h 366"/>
                  <a:gd name="T20" fmla="*/ 158 w 281"/>
                  <a:gd name="T21" fmla="*/ 210 h 366"/>
                  <a:gd name="T22" fmla="*/ 150 w 281"/>
                  <a:gd name="T23" fmla="*/ 232 h 366"/>
                  <a:gd name="T24" fmla="*/ 149 w 281"/>
                  <a:gd name="T25" fmla="*/ 295 h 366"/>
                  <a:gd name="T26" fmla="*/ 149 w 281"/>
                  <a:gd name="T27" fmla="*/ 338 h 366"/>
                  <a:gd name="T28" fmla="*/ 150 w 281"/>
                  <a:gd name="T29" fmla="*/ 366 h 366"/>
                  <a:gd name="T30" fmla="*/ 0 w 281"/>
                  <a:gd name="T31" fmla="*/ 229 h 366"/>
                  <a:gd name="T32" fmla="*/ 0 w 281"/>
                  <a:gd name="T33" fmla="*/ 139 h 366"/>
                  <a:gd name="T34" fmla="*/ 4 w 281"/>
                  <a:gd name="T35" fmla="*/ 95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366">
                    <a:moveTo>
                      <a:pt x="4" y="95"/>
                    </a:moveTo>
                    <a:lnTo>
                      <a:pt x="24" y="62"/>
                    </a:lnTo>
                    <a:lnTo>
                      <a:pt x="54" y="43"/>
                    </a:lnTo>
                    <a:lnTo>
                      <a:pt x="78" y="42"/>
                    </a:lnTo>
                    <a:lnTo>
                      <a:pt x="128" y="43"/>
                    </a:lnTo>
                    <a:lnTo>
                      <a:pt x="132" y="0"/>
                    </a:lnTo>
                    <a:lnTo>
                      <a:pt x="281" y="130"/>
                    </a:lnTo>
                    <a:lnTo>
                      <a:pt x="272" y="179"/>
                    </a:lnTo>
                    <a:lnTo>
                      <a:pt x="228" y="170"/>
                    </a:lnTo>
                    <a:lnTo>
                      <a:pt x="191" y="184"/>
                    </a:lnTo>
                    <a:lnTo>
                      <a:pt x="158" y="210"/>
                    </a:lnTo>
                    <a:lnTo>
                      <a:pt x="150" y="232"/>
                    </a:lnTo>
                    <a:lnTo>
                      <a:pt x="149" y="295"/>
                    </a:lnTo>
                    <a:lnTo>
                      <a:pt x="149" y="338"/>
                    </a:lnTo>
                    <a:lnTo>
                      <a:pt x="150" y="366"/>
                    </a:lnTo>
                    <a:lnTo>
                      <a:pt x="0" y="229"/>
                    </a:lnTo>
                    <a:lnTo>
                      <a:pt x="0" y="139"/>
                    </a:lnTo>
                    <a:lnTo>
                      <a:pt x="4" y="95"/>
                    </a:lnTo>
                    <a:close/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5" name="Line 490"/>
              <p:cNvSpPr>
                <a:spLocks noChangeShapeType="1"/>
              </p:cNvSpPr>
              <p:nvPr/>
            </p:nvSpPr>
            <p:spPr bwMode="auto">
              <a:xfrm>
                <a:off x="1586" y="3665"/>
                <a:ext cx="76" cy="44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6" name="Freeform 491"/>
              <p:cNvSpPr>
                <a:spLocks/>
              </p:cNvSpPr>
              <p:nvPr/>
            </p:nvSpPr>
            <p:spPr bwMode="auto">
              <a:xfrm>
                <a:off x="1242" y="3486"/>
                <a:ext cx="111" cy="96"/>
              </a:xfrm>
              <a:custGeom>
                <a:avLst/>
                <a:gdLst>
                  <a:gd name="T0" fmla="*/ 10 w 222"/>
                  <a:gd name="T1" fmla="*/ 98 h 289"/>
                  <a:gd name="T2" fmla="*/ 27 w 222"/>
                  <a:gd name="T3" fmla="*/ 64 h 289"/>
                  <a:gd name="T4" fmla="*/ 53 w 222"/>
                  <a:gd name="T5" fmla="*/ 45 h 289"/>
                  <a:gd name="T6" fmla="*/ 81 w 222"/>
                  <a:gd name="T7" fmla="*/ 41 h 289"/>
                  <a:gd name="T8" fmla="*/ 131 w 222"/>
                  <a:gd name="T9" fmla="*/ 42 h 289"/>
                  <a:gd name="T10" fmla="*/ 135 w 222"/>
                  <a:gd name="T11" fmla="*/ 0 h 289"/>
                  <a:gd name="T12" fmla="*/ 222 w 222"/>
                  <a:gd name="T13" fmla="*/ 80 h 289"/>
                  <a:gd name="T14" fmla="*/ 218 w 222"/>
                  <a:gd name="T15" fmla="*/ 120 h 289"/>
                  <a:gd name="T16" fmla="*/ 190 w 222"/>
                  <a:gd name="T17" fmla="*/ 118 h 289"/>
                  <a:gd name="T18" fmla="*/ 168 w 222"/>
                  <a:gd name="T19" fmla="*/ 116 h 289"/>
                  <a:gd name="T20" fmla="*/ 135 w 222"/>
                  <a:gd name="T21" fmla="*/ 125 h 289"/>
                  <a:gd name="T22" fmla="*/ 118 w 222"/>
                  <a:gd name="T23" fmla="*/ 137 h 289"/>
                  <a:gd name="T24" fmla="*/ 102 w 222"/>
                  <a:gd name="T25" fmla="*/ 161 h 289"/>
                  <a:gd name="T26" fmla="*/ 98 w 222"/>
                  <a:gd name="T27" fmla="*/ 192 h 289"/>
                  <a:gd name="T28" fmla="*/ 93 w 222"/>
                  <a:gd name="T29" fmla="*/ 289 h 289"/>
                  <a:gd name="T30" fmla="*/ 0 w 222"/>
                  <a:gd name="T31" fmla="*/ 197 h 289"/>
                  <a:gd name="T32" fmla="*/ 4 w 222"/>
                  <a:gd name="T33" fmla="*/ 138 h 289"/>
                  <a:gd name="T34" fmla="*/ 10 w 222"/>
                  <a:gd name="T35" fmla="*/ 9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289">
                    <a:moveTo>
                      <a:pt x="10" y="98"/>
                    </a:moveTo>
                    <a:lnTo>
                      <a:pt x="27" y="64"/>
                    </a:lnTo>
                    <a:lnTo>
                      <a:pt x="53" y="45"/>
                    </a:lnTo>
                    <a:lnTo>
                      <a:pt x="81" y="41"/>
                    </a:lnTo>
                    <a:lnTo>
                      <a:pt x="131" y="42"/>
                    </a:lnTo>
                    <a:lnTo>
                      <a:pt x="135" y="0"/>
                    </a:lnTo>
                    <a:lnTo>
                      <a:pt x="222" y="80"/>
                    </a:lnTo>
                    <a:lnTo>
                      <a:pt x="218" y="120"/>
                    </a:lnTo>
                    <a:lnTo>
                      <a:pt x="190" y="118"/>
                    </a:lnTo>
                    <a:lnTo>
                      <a:pt x="168" y="116"/>
                    </a:lnTo>
                    <a:lnTo>
                      <a:pt x="135" y="125"/>
                    </a:lnTo>
                    <a:lnTo>
                      <a:pt x="118" y="137"/>
                    </a:lnTo>
                    <a:lnTo>
                      <a:pt x="102" y="161"/>
                    </a:lnTo>
                    <a:lnTo>
                      <a:pt x="98" y="192"/>
                    </a:lnTo>
                    <a:lnTo>
                      <a:pt x="93" y="289"/>
                    </a:lnTo>
                    <a:lnTo>
                      <a:pt x="0" y="197"/>
                    </a:lnTo>
                    <a:lnTo>
                      <a:pt x="4" y="138"/>
                    </a:lnTo>
                    <a:lnTo>
                      <a:pt x="10" y="98"/>
                    </a:lnTo>
                    <a:close/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7" name="Freeform 492"/>
              <p:cNvSpPr>
                <a:spLocks/>
              </p:cNvSpPr>
              <p:nvPr/>
            </p:nvSpPr>
            <p:spPr bwMode="auto">
              <a:xfrm>
                <a:off x="1456" y="3626"/>
                <a:ext cx="64" cy="62"/>
              </a:xfrm>
              <a:custGeom>
                <a:avLst/>
                <a:gdLst>
                  <a:gd name="T0" fmla="*/ 128 w 128"/>
                  <a:gd name="T1" fmla="*/ 5 h 186"/>
                  <a:gd name="T2" fmla="*/ 59 w 128"/>
                  <a:gd name="T3" fmla="*/ 0 h 186"/>
                  <a:gd name="T4" fmla="*/ 30 w 128"/>
                  <a:gd name="T5" fmla="*/ 14 h 186"/>
                  <a:gd name="T6" fmla="*/ 9 w 128"/>
                  <a:gd name="T7" fmla="*/ 40 h 186"/>
                  <a:gd name="T8" fmla="*/ 0 w 128"/>
                  <a:gd name="T9" fmla="*/ 89 h 186"/>
                  <a:gd name="T10" fmla="*/ 0 w 128"/>
                  <a:gd name="T11" fmla="*/ 186 h 186"/>
                  <a:gd name="T12" fmla="*/ 0 w 128"/>
                  <a:gd name="T13" fmla="*/ 1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186">
                    <a:moveTo>
                      <a:pt x="128" y="5"/>
                    </a:moveTo>
                    <a:lnTo>
                      <a:pt x="59" y="0"/>
                    </a:lnTo>
                    <a:lnTo>
                      <a:pt x="30" y="14"/>
                    </a:lnTo>
                    <a:lnTo>
                      <a:pt x="9" y="40"/>
                    </a:lnTo>
                    <a:lnTo>
                      <a:pt x="0" y="89"/>
                    </a:lnTo>
                    <a:lnTo>
                      <a:pt x="0" y="186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8" name="Freeform 493"/>
              <p:cNvSpPr>
                <a:spLocks/>
              </p:cNvSpPr>
              <p:nvPr/>
            </p:nvSpPr>
            <p:spPr bwMode="auto">
              <a:xfrm>
                <a:off x="1440" y="3615"/>
                <a:ext cx="63" cy="61"/>
              </a:xfrm>
              <a:custGeom>
                <a:avLst/>
                <a:gdLst>
                  <a:gd name="T0" fmla="*/ 126 w 126"/>
                  <a:gd name="T1" fmla="*/ 3 h 185"/>
                  <a:gd name="T2" fmla="*/ 59 w 126"/>
                  <a:gd name="T3" fmla="*/ 0 h 185"/>
                  <a:gd name="T4" fmla="*/ 24 w 126"/>
                  <a:gd name="T5" fmla="*/ 15 h 185"/>
                  <a:gd name="T6" fmla="*/ 9 w 126"/>
                  <a:gd name="T7" fmla="*/ 39 h 185"/>
                  <a:gd name="T8" fmla="*/ 0 w 126"/>
                  <a:gd name="T9" fmla="*/ 88 h 185"/>
                  <a:gd name="T10" fmla="*/ 0 w 126"/>
                  <a:gd name="T11" fmla="*/ 185 h 185"/>
                  <a:gd name="T12" fmla="*/ 0 w 126"/>
                  <a:gd name="T13" fmla="*/ 18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85">
                    <a:moveTo>
                      <a:pt x="126" y="3"/>
                    </a:moveTo>
                    <a:lnTo>
                      <a:pt x="59" y="0"/>
                    </a:lnTo>
                    <a:lnTo>
                      <a:pt x="24" y="15"/>
                    </a:lnTo>
                    <a:lnTo>
                      <a:pt x="9" y="39"/>
                    </a:lnTo>
                    <a:lnTo>
                      <a:pt x="0" y="88"/>
                    </a:lnTo>
                    <a:lnTo>
                      <a:pt x="0" y="185"/>
                    </a:lnTo>
                    <a:lnTo>
                      <a:pt x="0" y="180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79" name="Freeform 494"/>
              <p:cNvSpPr>
                <a:spLocks/>
              </p:cNvSpPr>
              <p:nvPr/>
            </p:nvSpPr>
            <p:spPr bwMode="auto">
              <a:xfrm>
                <a:off x="1422" y="3604"/>
                <a:ext cx="64" cy="62"/>
              </a:xfrm>
              <a:custGeom>
                <a:avLst/>
                <a:gdLst>
                  <a:gd name="T0" fmla="*/ 127 w 127"/>
                  <a:gd name="T1" fmla="*/ 5 h 185"/>
                  <a:gd name="T2" fmla="*/ 59 w 127"/>
                  <a:gd name="T3" fmla="*/ 0 h 185"/>
                  <a:gd name="T4" fmla="*/ 30 w 127"/>
                  <a:gd name="T5" fmla="*/ 14 h 185"/>
                  <a:gd name="T6" fmla="*/ 9 w 127"/>
                  <a:gd name="T7" fmla="*/ 39 h 185"/>
                  <a:gd name="T8" fmla="*/ 0 w 127"/>
                  <a:gd name="T9" fmla="*/ 88 h 185"/>
                  <a:gd name="T10" fmla="*/ 0 w 127"/>
                  <a:gd name="T11" fmla="*/ 185 h 185"/>
                  <a:gd name="T12" fmla="*/ 0 w 127"/>
                  <a:gd name="T13" fmla="*/ 18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85">
                    <a:moveTo>
                      <a:pt x="127" y="5"/>
                    </a:moveTo>
                    <a:lnTo>
                      <a:pt x="59" y="0"/>
                    </a:lnTo>
                    <a:lnTo>
                      <a:pt x="30" y="14"/>
                    </a:lnTo>
                    <a:lnTo>
                      <a:pt x="9" y="39"/>
                    </a:lnTo>
                    <a:lnTo>
                      <a:pt x="0" y="88"/>
                    </a:lnTo>
                    <a:lnTo>
                      <a:pt x="0" y="185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0" name="Freeform 495"/>
              <p:cNvSpPr>
                <a:spLocks/>
              </p:cNvSpPr>
              <p:nvPr/>
            </p:nvSpPr>
            <p:spPr bwMode="auto">
              <a:xfrm>
                <a:off x="1401" y="3594"/>
                <a:ext cx="64" cy="62"/>
              </a:xfrm>
              <a:custGeom>
                <a:avLst/>
                <a:gdLst>
                  <a:gd name="T0" fmla="*/ 127 w 127"/>
                  <a:gd name="T1" fmla="*/ 5 h 186"/>
                  <a:gd name="T2" fmla="*/ 59 w 127"/>
                  <a:gd name="T3" fmla="*/ 0 h 186"/>
                  <a:gd name="T4" fmla="*/ 32 w 127"/>
                  <a:gd name="T5" fmla="*/ 10 h 186"/>
                  <a:gd name="T6" fmla="*/ 9 w 127"/>
                  <a:gd name="T7" fmla="*/ 39 h 186"/>
                  <a:gd name="T8" fmla="*/ 0 w 127"/>
                  <a:gd name="T9" fmla="*/ 88 h 186"/>
                  <a:gd name="T10" fmla="*/ 0 w 127"/>
                  <a:gd name="T11" fmla="*/ 186 h 186"/>
                  <a:gd name="T12" fmla="*/ 0 w 127"/>
                  <a:gd name="T13" fmla="*/ 1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86">
                    <a:moveTo>
                      <a:pt x="127" y="5"/>
                    </a:moveTo>
                    <a:lnTo>
                      <a:pt x="59" y="0"/>
                    </a:lnTo>
                    <a:lnTo>
                      <a:pt x="32" y="10"/>
                    </a:lnTo>
                    <a:lnTo>
                      <a:pt x="9" y="39"/>
                    </a:lnTo>
                    <a:lnTo>
                      <a:pt x="0" y="88"/>
                    </a:lnTo>
                    <a:lnTo>
                      <a:pt x="0" y="186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1" name="Freeform 496"/>
              <p:cNvSpPr>
                <a:spLocks/>
              </p:cNvSpPr>
              <p:nvPr/>
            </p:nvSpPr>
            <p:spPr bwMode="auto">
              <a:xfrm>
                <a:off x="1383" y="3583"/>
                <a:ext cx="64" cy="62"/>
              </a:xfrm>
              <a:custGeom>
                <a:avLst/>
                <a:gdLst>
                  <a:gd name="T0" fmla="*/ 128 w 128"/>
                  <a:gd name="T1" fmla="*/ 4 h 186"/>
                  <a:gd name="T2" fmla="*/ 59 w 128"/>
                  <a:gd name="T3" fmla="*/ 0 h 186"/>
                  <a:gd name="T4" fmla="*/ 32 w 128"/>
                  <a:gd name="T5" fmla="*/ 13 h 186"/>
                  <a:gd name="T6" fmla="*/ 9 w 128"/>
                  <a:gd name="T7" fmla="*/ 40 h 186"/>
                  <a:gd name="T8" fmla="*/ 0 w 128"/>
                  <a:gd name="T9" fmla="*/ 88 h 186"/>
                  <a:gd name="T10" fmla="*/ 0 w 128"/>
                  <a:gd name="T11" fmla="*/ 186 h 186"/>
                  <a:gd name="T12" fmla="*/ 0 w 128"/>
                  <a:gd name="T13" fmla="*/ 1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186">
                    <a:moveTo>
                      <a:pt x="128" y="4"/>
                    </a:moveTo>
                    <a:lnTo>
                      <a:pt x="59" y="0"/>
                    </a:lnTo>
                    <a:lnTo>
                      <a:pt x="32" y="13"/>
                    </a:lnTo>
                    <a:lnTo>
                      <a:pt x="9" y="40"/>
                    </a:lnTo>
                    <a:lnTo>
                      <a:pt x="0" y="88"/>
                    </a:lnTo>
                    <a:lnTo>
                      <a:pt x="0" y="186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2" name="Freeform 497"/>
              <p:cNvSpPr>
                <a:spLocks/>
              </p:cNvSpPr>
              <p:nvPr/>
            </p:nvSpPr>
            <p:spPr bwMode="auto">
              <a:xfrm>
                <a:off x="1365" y="3570"/>
                <a:ext cx="63" cy="62"/>
              </a:xfrm>
              <a:custGeom>
                <a:avLst/>
                <a:gdLst>
                  <a:gd name="T0" fmla="*/ 126 w 126"/>
                  <a:gd name="T1" fmla="*/ 4 h 186"/>
                  <a:gd name="T2" fmla="*/ 58 w 126"/>
                  <a:gd name="T3" fmla="*/ 0 h 186"/>
                  <a:gd name="T4" fmla="*/ 31 w 126"/>
                  <a:gd name="T5" fmla="*/ 14 h 186"/>
                  <a:gd name="T6" fmla="*/ 8 w 126"/>
                  <a:gd name="T7" fmla="*/ 40 h 186"/>
                  <a:gd name="T8" fmla="*/ 0 w 126"/>
                  <a:gd name="T9" fmla="*/ 89 h 186"/>
                  <a:gd name="T10" fmla="*/ 0 w 126"/>
                  <a:gd name="T11" fmla="*/ 186 h 186"/>
                  <a:gd name="T12" fmla="*/ 0 w 126"/>
                  <a:gd name="T13" fmla="*/ 1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86">
                    <a:moveTo>
                      <a:pt x="126" y="4"/>
                    </a:moveTo>
                    <a:lnTo>
                      <a:pt x="58" y="0"/>
                    </a:lnTo>
                    <a:lnTo>
                      <a:pt x="31" y="14"/>
                    </a:lnTo>
                    <a:lnTo>
                      <a:pt x="8" y="40"/>
                    </a:lnTo>
                    <a:lnTo>
                      <a:pt x="0" y="89"/>
                    </a:lnTo>
                    <a:lnTo>
                      <a:pt x="0" y="186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3" name="Freeform 498"/>
              <p:cNvSpPr>
                <a:spLocks/>
              </p:cNvSpPr>
              <p:nvPr/>
            </p:nvSpPr>
            <p:spPr bwMode="auto">
              <a:xfrm>
                <a:off x="1349" y="3558"/>
                <a:ext cx="64" cy="62"/>
              </a:xfrm>
              <a:custGeom>
                <a:avLst/>
                <a:gdLst>
                  <a:gd name="T0" fmla="*/ 127 w 127"/>
                  <a:gd name="T1" fmla="*/ 5 h 186"/>
                  <a:gd name="T2" fmla="*/ 59 w 127"/>
                  <a:gd name="T3" fmla="*/ 0 h 186"/>
                  <a:gd name="T4" fmla="*/ 33 w 127"/>
                  <a:gd name="T5" fmla="*/ 16 h 186"/>
                  <a:gd name="T6" fmla="*/ 9 w 127"/>
                  <a:gd name="T7" fmla="*/ 40 h 186"/>
                  <a:gd name="T8" fmla="*/ 0 w 127"/>
                  <a:gd name="T9" fmla="*/ 89 h 186"/>
                  <a:gd name="T10" fmla="*/ 0 w 127"/>
                  <a:gd name="T11" fmla="*/ 186 h 186"/>
                  <a:gd name="T12" fmla="*/ 0 w 127"/>
                  <a:gd name="T13" fmla="*/ 18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86">
                    <a:moveTo>
                      <a:pt x="127" y="5"/>
                    </a:moveTo>
                    <a:lnTo>
                      <a:pt x="59" y="0"/>
                    </a:lnTo>
                    <a:lnTo>
                      <a:pt x="33" y="16"/>
                    </a:lnTo>
                    <a:lnTo>
                      <a:pt x="9" y="40"/>
                    </a:lnTo>
                    <a:lnTo>
                      <a:pt x="0" y="89"/>
                    </a:lnTo>
                    <a:lnTo>
                      <a:pt x="0" y="186"/>
                    </a:lnTo>
                    <a:lnTo>
                      <a:pt x="0" y="182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4" name="Freeform 499"/>
              <p:cNvSpPr>
                <a:spLocks/>
              </p:cNvSpPr>
              <p:nvPr/>
            </p:nvSpPr>
            <p:spPr bwMode="auto">
              <a:xfrm>
                <a:off x="1331" y="3550"/>
                <a:ext cx="63" cy="62"/>
              </a:xfrm>
              <a:custGeom>
                <a:avLst/>
                <a:gdLst>
                  <a:gd name="T0" fmla="*/ 127 w 127"/>
                  <a:gd name="T1" fmla="*/ 4 h 186"/>
                  <a:gd name="T2" fmla="*/ 59 w 127"/>
                  <a:gd name="T3" fmla="*/ 0 h 186"/>
                  <a:gd name="T4" fmla="*/ 32 w 127"/>
                  <a:gd name="T5" fmla="*/ 13 h 186"/>
                  <a:gd name="T6" fmla="*/ 10 w 127"/>
                  <a:gd name="T7" fmla="*/ 39 h 186"/>
                  <a:gd name="T8" fmla="*/ 0 w 127"/>
                  <a:gd name="T9" fmla="*/ 88 h 186"/>
                  <a:gd name="T10" fmla="*/ 0 w 127"/>
                  <a:gd name="T11" fmla="*/ 186 h 186"/>
                  <a:gd name="T12" fmla="*/ 0 w 127"/>
                  <a:gd name="T13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86">
                    <a:moveTo>
                      <a:pt x="127" y="4"/>
                    </a:moveTo>
                    <a:lnTo>
                      <a:pt x="59" y="0"/>
                    </a:lnTo>
                    <a:lnTo>
                      <a:pt x="32" y="13"/>
                    </a:lnTo>
                    <a:lnTo>
                      <a:pt x="10" y="39"/>
                    </a:lnTo>
                    <a:lnTo>
                      <a:pt x="0" y="88"/>
                    </a:lnTo>
                    <a:lnTo>
                      <a:pt x="0" y="186"/>
                    </a:lnTo>
                    <a:lnTo>
                      <a:pt x="0" y="180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5" name="Freeform 500"/>
              <p:cNvSpPr>
                <a:spLocks/>
              </p:cNvSpPr>
              <p:nvPr/>
            </p:nvSpPr>
            <p:spPr bwMode="auto">
              <a:xfrm>
                <a:off x="1308" y="3501"/>
                <a:ext cx="47" cy="25"/>
              </a:xfrm>
              <a:custGeom>
                <a:avLst/>
                <a:gdLst>
                  <a:gd name="T0" fmla="*/ 0 w 96"/>
                  <a:gd name="T1" fmla="*/ 0 h 74"/>
                  <a:gd name="T2" fmla="*/ 89 w 96"/>
                  <a:gd name="T3" fmla="*/ 74 h 74"/>
                  <a:gd name="T4" fmla="*/ 96 w 96"/>
                  <a:gd name="T5" fmla="*/ 74 h 74"/>
                  <a:gd name="T6" fmla="*/ 93 w 96"/>
                  <a:gd name="T7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74">
                    <a:moveTo>
                      <a:pt x="0" y="0"/>
                    </a:moveTo>
                    <a:lnTo>
                      <a:pt x="89" y="74"/>
                    </a:lnTo>
                    <a:lnTo>
                      <a:pt x="96" y="74"/>
                    </a:lnTo>
                    <a:lnTo>
                      <a:pt x="93" y="74"/>
                    </a:lnTo>
                  </a:path>
                </a:pathLst>
              </a:custGeom>
              <a:solidFill>
                <a:srgbClr val="1C1C1C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6" name="Oval 501"/>
              <p:cNvSpPr>
                <a:spLocks noChangeArrowheads="1"/>
              </p:cNvSpPr>
              <p:nvPr/>
            </p:nvSpPr>
            <p:spPr bwMode="auto">
              <a:xfrm>
                <a:off x="1339" y="3772"/>
                <a:ext cx="78" cy="26"/>
              </a:xfrm>
              <a:prstGeom prst="ellipse">
                <a:avLst/>
              </a:pr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7" name="Oval 502"/>
              <p:cNvSpPr>
                <a:spLocks noChangeArrowheads="1"/>
              </p:cNvSpPr>
              <p:nvPr/>
            </p:nvSpPr>
            <p:spPr bwMode="auto">
              <a:xfrm>
                <a:off x="1432" y="3771"/>
                <a:ext cx="78" cy="25"/>
              </a:xfrm>
              <a:prstGeom prst="ellipse">
                <a:avLst/>
              </a:pr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8" name="Freeform 503"/>
              <p:cNvSpPr>
                <a:spLocks/>
              </p:cNvSpPr>
              <p:nvPr/>
            </p:nvSpPr>
            <p:spPr bwMode="auto">
              <a:xfrm>
                <a:off x="1511" y="3785"/>
                <a:ext cx="94" cy="8"/>
              </a:xfrm>
              <a:custGeom>
                <a:avLst/>
                <a:gdLst>
                  <a:gd name="T0" fmla="*/ 0 w 188"/>
                  <a:gd name="T1" fmla="*/ 25 h 25"/>
                  <a:gd name="T2" fmla="*/ 6 w 188"/>
                  <a:gd name="T3" fmla="*/ 0 h 25"/>
                  <a:gd name="T4" fmla="*/ 175 w 188"/>
                  <a:gd name="T5" fmla="*/ 0 h 25"/>
                  <a:gd name="T6" fmla="*/ 188 w 188"/>
                  <a:gd name="T7" fmla="*/ 19 h 25"/>
                  <a:gd name="T8" fmla="*/ 0 w 188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25">
                    <a:moveTo>
                      <a:pt x="0" y="25"/>
                    </a:moveTo>
                    <a:lnTo>
                      <a:pt x="6" y="0"/>
                    </a:lnTo>
                    <a:lnTo>
                      <a:pt x="175" y="0"/>
                    </a:lnTo>
                    <a:lnTo>
                      <a:pt x="188" y="19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89" name="Oval 504"/>
              <p:cNvSpPr>
                <a:spLocks noChangeArrowheads="1"/>
              </p:cNvSpPr>
              <p:nvPr/>
            </p:nvSpPr>
            <p:spPr bwMode="auto">
              <a:xfrm>
                <a:off x="1338" y="3767"/>
                <a:ext cx="78" cy="27"/>
              </a:xfrm>
              <a:prstGeom prst="ellipse">
                <a:avLst/>
              </a:pr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90" name="Oval 505"/>
              <p:cNvSpPr>
                <a:spLocks noChangeArrowheads="1"/>
              </p:cNvSpPr>
              <p:nvPr/>
            </p:nvSpPr>
            <p:spPr bwMode="auto">
              <a:xfrm>
                <a:off x="1431" y="3766"/>
                <a:ext cx="77" cy="25"/>
              </a:xfrm>
              <a:prstGeom prst="ellipse">
                <a:avLst/>
              </a:pr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09" name="Group 506"/>
          <p:cNvGrpSpPr>
            <a:grpSpLocks/>
          </p:cNvGrpSpPr>
          <p:nvPr/>
        </p:nvGrpSpPr>
        <p:grpSpPr bwMode="auto">
          <a:xfrm>
            <a:off x="6997700" y="2179216"/>
            <a:ext cx="1128713" cy="781050"/>
            <a:chOff x="1680" y="240"/>
            <a:chExt cx="2529" cy="1270"/>
          </a:xfrm>
        </p:grpSpPr>
        <p:sp>
          <p:nvSpPr>
            <p:cNvPr id="510" name="Oval 507"/>
            <p:cNvSpPr>
              <a:spLocks noChangeArrowheads="1"/>
            </p:cNvSpPr>
            <p:nvPr/>
          </p:nvSpPr>
          <p:spPr bwMode="auto">
            <a:xfrm>
              <a:off x="2554" y="240"/>
              <a:ext cx="1088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1" name="Oval 508"/>
            <p:cNvSpPr>
              <a:spLocks noChangeArrowheads="1"/>
            </p:cNvSpPr>
            <p:nvPr/>
          </p:nvSpPr>
          <p:spPr bwMode="auto">
            <a:xfrm>
              <a:off x="1941" y="381"/>
              <a:ext cx="827" cy="5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2" name="Oval 509"/>
            <p:cNvSpPr>
              <a:spLocks noChangeArrowheads="1"/>
            </p:cNvSpPr>
            <p:nvPr/>
          </p:nvSpPr>
          <p:spPr bwMode="auto">
            <a:xfrm>
              <a:off x="1680" y="702"/>
              <a:ext cx="552" cy="41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3" name="Oval 510"/>
            <p:cNvSpPr>
              <a:spLocks noChangeArrowheads="1"/>
            </p:cNvSpPr>
            <p:nvPr/>
          </p:nvSpPr>
          <p:spPr bwMode="auto">
            <a:xfrm>
              <a:off x="1849" y="894"/>
              <a:ext cx="842" cy="45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4" name="Oval 511"/>
            <p:cNvSpPr>
              <a:spLocks noChangeArrowheads="1"/>
            </p:cNvSpPr>
            <p:nvPr/>
          </p:nvSpPr>
          <p:spPr bwMode="auto">
            <a:xfrm>
              <a:off x="2462" y="971"/>
              <a:ext cx="1272" cy="53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5" name="Oval 512"/>
            <p:cNvSpPr>
              <a:spLocks noChangeArrowheads="1"/>
            </p:cNvSpPr>
            <p:nvPr/>
          </p:nvSpPr>
          <p:spPr bwMode="auto">
            <a:xfrm>
              <a:off x="3289" y="394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6" name="Oval 513"/>
            <p:cNvSpPr>
              <a:spLocks noChangeArrowheads="1"/>
            </p:cNvSpPr>
            <p:nvPr/>
          </p:nvSpPr>
          <p:spPr bwMode="auto">
            <a:xfrm>
              <a:off x="3412" y="663"/>
              <a:ext cx="797" cy="3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7" name="Oval 514"/>
            <p:cNvSpPr>
              <a:spLocks noChangeArrowheads="1"/>
            </p:cNvSpPr>
            <p:nvPr/>
          </p:nvSpPr>
          <p:spPr bwMode="auto">
            <a:xfrm>
              <a:off x="3335" y="753"/>
              <a:ext cx="797" cy="66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  <p:sp>
          <p:nvSpPr>
            <p:cNvPr id="518" name="Oval 515"/>
            <p:cNvSpPr>
              <a:spLocks noChangeArrowheads="1"/>
            </p:cNvSpPr>
            <p:nvPr/>
          </p:nvSpPr>
          <p:spPr bwMode="auto">
            <a:xfrm>
              <a:off x="2140" y="548"/>
              <a:ext cx="1640" cy="66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endParaRPr kumimoji="0" lang="zh-CN" altLang="en-US" sz="2000" b="1">
                <a:latin typeface="+mn-lt"/>
                <a:ea typeface="+mn-ea"/>
              </a:endParaRPr>
            </a:p>
          </p:txBody>
        </p:sp>
      </p:grpSp>
      <p:sp>
        <p:nvSpPr>
          <p:cNvPr id="519" name="Text Box 516"/>
          <p:cNvSpPr txBox="1">
            <a:spLocks noChangeArrowheads="1"/>
          </p:cNvSpPr>
          <p:nvPr/>
        </p:nvSpPr>
        <p:spPr bwMode="auto">
          <a:xfrm>
            <a:off x="7226300" y="2368128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局域网</a:t>
            </a:r>
          </a:p>
        </p:txBody>
      </p:sp>
      <p:sp>
        <p:nvSpPr>
          <p:cNvPr id="520" name="Line 517"/>
          <p:cNvSpPr>
            <a:spLocks noChangeShapeType="1"/>
          </p:cNvSpPr>
          <p:nvPr/>
        </p:nvSpPr>
        <p:spPr bwMode="auto">
          <a:xfrm flipV="1">
            <a:off x="1265037" y="2245890"/>
            <a:ext cx="998738" cy="63985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1" name="Line 518"/>
          <p:cNvSpPr>
            <a:spLocks noChangeShapeType="1"/>
          </p:cNvSpPr>
          <p:nvPr/>
        </p:nvSpPr>
        <p:spPr bwMode="auto">
          <a:xfrm flipV="1">
            <a:off x="4970463" y="2258591"/>
            <a:ext cx="1406525" cy="1158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2" name="Line 519"/>
          <p:cNvSpPr>
            <a:spLocks noChangeShapeType="1"/>
          </p:cNvSpPr>
          <p:nvPr/>
        </p:nvSpPr>
        <p:spPr bwMode="auto">
          <a:xfrm>
            <a:off x="6977063" y="2304628"/>
            <a:ext cx="1227137" cy="80504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3" name="Line 520"/>
          <p:cNvSpPr>
            <a:spLocks noChangeShapeType="1"/>
          </p:cNvSpPr>
          <p:nvPr/>
        </p:nvSpPr>
        <p:spPr bwMode="auto">
          <a:xfrm>
            <a:off x="2906713" y="2215728"/>
            <a:ext cx="1543050" cy="1428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grpSp>
        <p:nvGrpSpPr>
          <p:cNvPr id="525" name="Group 587"/>
          <p:cNvGrpSpPr>
            <a:grpSpLocks/>
          </p:cNvGrpSpPr>
          <p:nvPr/>
        </p:nvGrpSpPr>
        <p:grpSpPr bwMode="auto">
          <a:xfrm>
            <a:off x="724811" y="3444454"/>
            <a:ext cx="8239801" cy="2419350"/>
            <a:chOff x="158" y="2405"/>
            <a:chExt cx="5498" cy="1524"/>
          </a:xfrm>
        </p:grpSpPr>
        <p:sp>
          <p:nvSpPr>
            <p:cNvPr id="526" name="AutoShape 524"/>
            <p:cNvSpPr>
              <a:spLocks noChangeArrowheads="1"/>
            </p:cNvSpPr>
            <p:nvPr/>
          </p:nvSpPr>
          <p:spPr bwMode="auto">
            <a:xfrm>
              <a:off x="158" y="2633"/>
              <a:ext cx="564" cy="1144"/>
            </a:xfrm>
            <a:prstGeom prst="cube">
              <a:avLst>
                <a:gd name="adj" fmla="val 9250"/>
              </a:avLst>
            </a:prstGeom>
            <a:solidFill>
              <a:srgbClr val="FFFF66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27" name="Freeform 525"/>
            <p:cNvSpPr>
              <a:spLocks/>
            </p:cNvSpPr>
            <p:nvPr/>
          </p:nvSpPr>
          <p:spPr bwMode="auto">
            <a:xfrm>
              <a:off x="158" y="3491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28" name="Freeform 528"/>
            <p:cNvSpPr>
              <a:spLocks/>
            </p:cNvSpPr>
            <p:nvPr/>
          </p:nvSpPr>
          <p:spPr bwMode="auto">
            <a:xfrm>
              <a:off x="158" y="2844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29" name="Freeform 526"/>
            <p:cNvSpPr>
              <a:spLocks/>
            </p:cNvSpPr>
            <p:nvPr/>
          </p:nvSpPr>
          <p:spPr bwMode="auto">
            <a:xfrm>
              <a:off x="158" y="3273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0" name="Freeform 527"/>
            <p:cNvSpPr>
              <a:spLocks/>
            </p:cNvSpPr>
            <p:nvPr/>
          </p:nvSpPr>
          <p:spPr bwMode="auto">
            <a:xfrm>
              <a:off x="158" y="3058"/>
              <a:ext cx="564" cy="76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1" name="Rectangle 529"/>
            <p:cNvSpPr>
              <a:spLocks noChangeArrowheads="1"/>
            </p:cNvSpPr>
            <p:nvPr/>
          </p:nvSpPr>
          <p:spPr bwMode="auto">
            <a:xfrm>
              <a:off x="170" y="3363"/>
              <a:ext cx="48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2" name="Text Box 530"/>
            <p:cNvSpPr txBox="1">
              <a:spLocks noChangeArrowheads="1"/>
            </p:cNvSpPr>
            <p:nvPr/>
          </p:nvSpPr>
          <p:spPr bwMode="auto">
            <a:xfrm>
              <a:off x="158" y="3330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链路层</a:t>
              </a:r>
            </a:p>
          </p:txBody>
        </p:sp>
        <p:sp>
          <p:nvSpPr>
            <p:cNvPr id="533" name="Text Box 531"/>
            <p:cNvSpPr txBox="1">
              <a:spLocks noChangeArrowheads="1"/>
            </p:cNvSpPr>
            <p:nvPr/>
          </p:nvSpPr>
          <p:spPr bwMode="auto">
            <a:xfrm>
              <a:off x="160" y="2677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应用层</a:t>
              </a:r>
            </a:p>
          </p:txBody>
        </p:sp>
        <p:sp>
          <p:nvSpPr>
            <p:cNvPr id="534" name="Text Box 532"/>
            <p:cNvSpPr txBox="1">
              <a:spLocks noChangeArrowheads="1"/>
            </p:cNvSpPr>
            <p:nvPr/>
          </p:nvSpPr>
          <p:spPr bwMode="auto">
            <a:xfrm>
              <a:off x="158" y="2894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kern="0" dirty="0">
                  <a:latin typeface="+mn-lt"/>
                  <a:ea typeface="+mn-ea"/>
                </a:rPr>
                <a:t>传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输层</a:t>
              </a:r>
            </a:p>
          </p:txBody>
        </p:sp>
        <p:sp>
          <p:nvSpPr>
            <p:cNvPr id="535" name="Text Box 533"/>
            <p:cNvSpPr txBox="1">
              <a:spLocks noChangeArrowheads="1"/>
            </p:cNvSpPr>
            <p:nvPr/>
          </p:nvSpPr>
          <p:spPr bwMode="auto">
            <a:xfrm>
              <a:off x="158" y="3112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网络层</a:t>
              </a:r>
            </a:p>
          </p:txBody>
        </p:sp>
        <p:sp>
          <p:nvSpPr>
            <p:cNvPr id="536" name="Text Box 534"/>
            <p:cNvSpPr txBox="1">
              <a:spLocks noChangeArrowheads="1"/>
            </p:cNvSpPr>
            <p:nvPr/>
          </p:nvSpPr>
          <p:spPr bwMode="auto">
            <a:xfrm>
              <a:off x="158" y="3548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物理层</a:t>
              </a:r>
            </a:p>
          </p:txBody>
        </p:sp>
        <p:sp>
          <p:nvSpPr>
            <p:cNvPr id="537" name="AutoShape 536"/>
            <p:cNvSpPr>
              <a:spLocks noChangeArrowheads="1"/>
            </p:cNvSpPr>
            <p:nvPr/>
          </p:nvSpPr>
          <p:spPr bwMode="auto">
            <a:xfrm>
              <a:off x="5092" y="2633"/>
              <a:ext cx="564" cy="1144"/>
            </a:xfrm>
            <a:prstGeom prst="cube">
              <a:avLst>
                <a:gd name="adj" fmla="val 9250"/>
              </a:avLst>
            </a:prstGeom>
            <a:solidFill>
              <a:srgbClr val="FFFF66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8" name="Freeform 537"/>
            <p:cNvSpPr>
              <a:spLocks/>
            </p:cNvSpPr>
            <p:nvPr/>
          </p:nvSpPr>
          <p:spPr bwMode="auto">
            <a:xfrm>
              <a:off x="5092" y="3491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39" name="Freeform 538"/>
            <p:cNvSpPr>
              <a:spLocks/>
            </p:cNvSpPr>
            <p:nvPr/>
          </p:nvSpPr>
          <p:spPr bwMode="auto">
            <a:xfrm>
              <a:off x="5092" y="3273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0" name="Freeform 539"/>
            <p:cNvSpPr>
              <a:spLocks/>
            </p:cNvSpPr>
            <p:nvPr/>
          </p:nvSpPr>
          <p:spPr bwMode="auto">
            <a:xfrm>
              <a:off x="5092" y="3058"/>
              <a:ext cx="564" cy="76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1" name="Freeform 540"/>
            <p:cNvSpPr>
              <a:spLocks/>
            </p:cNvSpPr>
            <p:nvPr/>
          </p:nvSpPr>
          <p:spPr bwMode="auto">
            <a:xfrm>
              <a:off x="5092" y="2844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2" name="Rectangle 541"/>
            <p:cNvSpPr>
              <a:spLocks noChangeArrowheads="1"/>
            </p:cNvSpPr>
            <p:nvPr/>
          </p:nvSpPr>
          <p:spPr bwMode="auto">
            <a:xfrm>
              <a:off x="5104" y="3362"/>
              <a:ext cx="486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3" name="Text Box 542"/>
            <p:cNvSpPr txBox="1">
              <a:spLocks noChangeArrowheads="1"/>
            </p:cNvSpPr>
            <p:nvPr/>
          </p:nvSpPr>
          <p:spPr bwMode="auto">
            <a:xfrm>
              <a:off x="5057" y="3339"/>
              <a:ext cx="54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链路层</a:t>
              </a:r>
            </a:p>
          </p:txBody>
        </p:sp>
        <p:sp>
          <p:nvSpPr>
            <p:cNvPr id="544" name="Text Box 543"/>
            <p:cNvSpPr txBox="1">
              <a:spLocks noChangeArrowheads="1"/>
            </p:cNvSpPr>
            <p:nvPr/>
          </p:nvSpPr>
          <p:spPr bwMode="auto">
            <a:xfrm>
              <a:off x="5059" y="2677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应用层</a:t>
              </a:r>
            </a:p>
          </p:txBody>
        </p:sp>
        <p:sp>
          <p:nvSpPr>
            <p:cNvPr id="545" name="Text Box 544"/>
            <p:cNvSpPr txBox="1">
              <a:spLocks noChangeArrowheads="1"/>
            </p:cNvSpPr>
            <p:nvPr/>
          </p:nvSpPr>
          <p:spPr bwMode="auto">
            <a:xfrm>
              <a:off x="5057" y="2894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传输层</a:t>
              </a:r>
            </a:p>
          </p:txBody>
        </p:sp>
        <p:sp>
          <p:nvSpPr>
            <p:cNvPr id="546" name="Text Box 545"/>
            <p:cNvSpPr txBox="1">
              <a:spLocks noChangeArrowheads="1"/>
            </p:cNvSpPr>
            <p:nvPr/>
          </p:nvSpPr>
          <p:spPr bwMode="auto">
            <a:xfrm>
              <a:off x="5057" y="3112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网络层</a:t>
              </a:r>
            </a:p>
          </p:txBody>
        </p:sp>
        <p:sp>
          <p:nvSpPr>
            <p:cNvPr id="547" name="Text Box 546"/>
            <p:cNvSpPr txBox="1">
              <a:spLocks noChangeArrowheads="1"/>
            </p:cNvSpPr>
            <p:nvPr/>
          </p:nvSpPr>
          <p:spPr bwMode="auto">
            <a:xfrm>
              <a:off x="5057" y="3548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物理层</a:t>
              </a:r>
            </a:p>
          </p:txBody>
        </p:sp>
        <p:sp>
          <p:nvSpPr>
            <p:cNvPr id="548" name="AutoShape 547"/>
            <p:cNvSpPr>
              <a:spLocks noChangeArrowheads="1"/>
            </p:cNvSpPr>
            <p:nvPr/>
          </p:nvSpPr>
          <p:spPr bwMode="auto">
            <a:xfrm>
              <a:off x="1383" y="3081"/>
              <a:ext cx="564" cy="696"/>
            </a:xfrm>
            <a:prstGeom prst="cube">
              <a:avLst>
                <a:gd name="adj" fmla="val 9250"/>
              </a:avLst>
            </a:prstGeom>
            <a:solidFill>
              <a:srgbClr val="CCE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49" name="Freeform 548"/>
            <p:cNvSpPr>
              <a:spLocks/>
            </p:cNvSpPr>
            <p:nvPr/>
          </p:nvSpPr>
          <p:spPr bwMode="auto">
            <a:xfrm>
              <a:off x="1383" y="3491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0" name="Rectangle 549"/>
            <p:cNvSpPr>
              <a:spLocks noChangeArrowheads="1"/>
            </p:cNvSpPr>
            <p:nvPr/>
          </p:nvSpPr>
          <p:spPr bwMode="auto">
            <a:xfrm>
              <a:off x="1408" y="3353"/>
              <a:ext cx="476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1" name="Freeform 550"/>
            <p:cNvSpPr>
              <a:spLocks/>
            </p:cNvSpPr>
            <p:nvPr/>
          </p:nvSpPr>
          <p:spPr bwMode="auto">
            <a:xfrm>
              <a:off x="1383" y="3273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2" name="Text Box 551"/>
            <p:cNvSpPr txBox="1">
              <a:spLocks noChangeArrowheads="1"/>
            </p:cNvSpPr>
            <p:nvPr/>
          </p:nvSpPr>
          <p:spPr bwMode="auto">
            <a:xfrm>
              <a:off x="1379" y="3330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链路层</a:t>
              </a:r>
            </a:p>
          </p:txBody>
        </p:sp>
        <p:sp>
          <p:nvSpPr>
            <p:cNvPr id="553" name="Text Box 552"/>
            <p:cNvSpPr txBox="1">
              <a:spLocks noChangeArrowheads="1"/>
            </p:cNvSpPr>
            <p:nvPr/>
          </p:nvSpPr>
          <p:spPr bwMode="auto">
            <a:xfrm>
              <a:off x="1379" y="3112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网络层</a:t>
              </a:r>
            </a:p>
          </p:txBody>
        </p:sp>
        <p:sp>
          <p:nvSpPr>
            <p:cNvPr id="554" name="Text Box 553"/>
            <p:cNvSpPr txBox="1">
              <a:spLocks noChangeArrowheads="1"/>
            </p:cNvSpPr>
            <p:nvPr/>
          </p:nvSpPr>
          <p:spPr bwMode="auto">
            <a:xfrm>
              <a:off x="1379" y="3548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物理层</a:t>
              </a:r>
            </a:p>
          </p:txBody>
        </p:sp>
        <p:sp>
          <p:nvSpPr>
            <p:cNvPr id="555" name="AutoShape 554"/>
            <p:cNvSpPr>
              <a:spLocks noChangeArrowheads="1"/>
            </p:cNvSpPr>
            <p:nvPr/>
          </p:nvSpPr>
          <p:spPr bwMode="auto">
            <a:xfrm>
              <a:off x="2710" y="3081"/>
              <a:ext cx="564" cy="696"/>
            </a:xfrm>
            <a:prstGeom prst="cube">
              <a:avLst>
                <a:gd name="adj" fmla="val 9250"/>
              </a:avLst>
            </a:prstGeom>
            <a:solidFill>
              <a:srgbClr val="CCE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6" name="Freeform 555"/>
            <p:cNvSpPr>
              <a:spLocks/>
            </p:cNvSpPr>
            <p:nvPr/>
          </p:nvSpPr>
          <p:spPr bwMode="auto">
            <a:xfrm>
              <a:off x="2710" y="3491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7" name="Rectangle 556"/>
            <p:cNvSpPr>
              <a:spLocks noChangeArrowheads="1"/>
            </p:cNvSpPr>
            <p:nvPr/>
          </p:nvSpPr>
          <p:spPr bwMode="auto">
            <a:xfrm>
              <a:off x="2722" y="3353"/>
              <a:ext cx="492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8" name="Freeform 557"/>
            <p:cNvSpPr>
              <a:spLocks/>
            </p:cNvSpPr>
            <p:nvPr/>
          </p:nvSpPr>
          <p:spPr bwMode="auto">
            <a:xfrm>
              <a:off x="2710" y="3273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59" name="Text Box 558"/>
            <p:cNvSpPr txBox="1">
              <a:spLocks noChangeArrowheads="1"/>
            </p:cNvSpPr>
            <p:nvPr/>
          </p:nvSpPr>
          <p:spPr bwMode="auto">
            <a:xfrm>
              <a:off x="2699" y="3330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链路层</a:t>
              </a:r>
            </a:p>
          </p:txBody>
        </p:sp>
        <p:sp>
          <p:nvSpPr>
            <p:cNvPr id="560" name="Text Box 559"/>
            <p:cNvSpPr txBox="1">
              <a:spLocks noChangeArrowheads="1"/>
            </p:cNvSpPr>
            <p:nvPr/>
          </p:nvSpPr>
          <p:spPr bwMode="auto">
            <a:xfrm>
              <a:off x="2699" y="3112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网络层</a:t>
              </a:r>
            </a:p>
          </p:txBody>
        </p:sp>
        <p:sp>
          <p:nvSpPr>
            <p:cNvPr id="561" name="Text Box 560"/>
            <p:cNvSpPr txBox="1">
              <a:spLocks noChangeArrowheads="1"/>
            </p:cNvSpPr>
            <p:nvPr/>
          </p:nvSpPr>
          <p:spPr bwMode="auto">
            <a:xfrm>
              <a:off x="2699" y="3548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物理层</a:t>
              </a:r>
            </a:p>
          </p:txBody>
        </p:sp>
        <p:sp>
          <p:nvSpPr>
            <p:cNvPr id="562" name="AutoShape 561"/>
            <p:cNvSpPr>
              <a:spLocks noChangeArrowheads="1"/>
            </p:cNvSpPr>
            <p:nvPr/>
          </p:nvSpPr>
          <p:spPr bwMode="auto">
            <a:xfrm>
              <a:off x="3901" y="3081"/>
              <a:ext cx="564" cy="696"/>
            </a:xfrm>
            <a:prstGeom prst="cube">
              <a:avLst>
                <a:gd name="adj" fmla="val 9250"/>
              </a:avLst>
            </a:prstGeom>
            <a:solidFill>
              <a:srgbClr val="CCE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63" name="Freeform 562"/>
            <p:cNvSpPr>
              <a:spLocks/>
            </p:cNvSpPr>
            <p:nvPr/>
          </p:nvSpPr>
          <p:spPr bwMode="auto">
            <a:xfrm>
              <a:off x="3901" y="3491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64" name="Rectangle 563"/>
            <p:cNvSpPr>
              <a:spLocks noChangeArrowheads="1"/>
            </p:cNvSpPr>
            <p:nvPr/>
          </p:nvSpPr>
          <p:spPr bwMode="auto">
            <a:xfrm>
              <a:off x="3910" y="3353"/>
              <a:ext cx="498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65" name="Freeform 564"/>
            <p:cNvSpPr>
              <a:spLocks/>
            </p:cNvSpPr>
            <p:nvPr/>
          </p:nvSpPr>
          <p:spPr bwMode="auto">
            <a:xfrm>
              <a:off x="3901" y="3273"/>
              <a:ext cx="564" cy="75"/>
            </a:xfrm>
            <a:custGeom>
              <a:avLst/>
              <a:gdLst>
                <a:gd name="T0" fmla="*/ 0 w 1200"/>
                <a:gd name="T1" fmla="*/ 120 h 120"/>
                <a:gd name="T2" fmla="*/ 1080 w 1200"/>
                <a:gd name="T3" fmla="*/ 120 h 120"/>
                <a:gd name="T4" fmla="*/ 1200 w 1200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0" h="120">
                  <a:moveTo>
                    <a:pt x="0" y="120"/>
                  </a:moveTo>
                  <a:lnTo>
                    <a:pt x="1080" y="120"/>
                  </a:lnTo>
                  <a:lnTo>
                    <a:pt x="120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66" name="Text Box 565"/>
            <p:cNvSpPr txBox="1">
              <a:spLocks noChangeArrowheads="1"/>
            </p:cNvSpPr>
            <p:nvPr/>
          </p:nvSpPr>
          <p:spPr bwMode="auto">
            <a:xfrm>
              <a:off x="3878" y="3330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链路层</a:t>
              </a:r>
            </a:p>
          </p:txBody>
        </p:sp>
        <p:sp>
          <p:nvSpPr>
            <p:cNvPr id="567" name="Text Box 566"/>
            <p:cNvSpPr txBox="1">
              <a:spLocks noChangeArrowheads="1"/>
            </p:cNvSpPr>
            <p:nvPr/>
          </p:nvSpPr>
          <p:spPr bwMode="auto">
            <a:xfrm>
              <a:off x="3878" y="3112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网络层</a:t>
              </a:r>
            </a:p>
          </p:txBody>
        </p:sp>
        <p:sp>
          <p:nvSpPr>
            <p:cNvPr id="568" name="Text Box 567"/>
            <p:cNvSpPr txBox="1">
              <a:spLocks noChangeArrowheads="1"/>
            </p:cNvSpPr>
            <p:nvPr/>
          </p:nvSpPr>
          <p:spPr bwMode="auto">
            <a:xfrm>
              <a:off x="3878" y="3548"/>
              <a:ext cx="53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物理层</a:t>
              </a:r>
            </a:p>
          </p:txBody>
        </p:sp>
        <p:sp>
          <p:nvSpPr>
            <p:cNvPr id="569" name="Freeform 572"/>
            <p:cNvSpPr>
              <a:spLocks/>
            </p:cNvSpPr>
            <p:nvPr/>
          </p:nvSpPr>
          <p:spPr bwMode="auto">
            <a:xfrm>
              <a:off x="568" y="3777"/>
              <a:ext cx="1072" cy="152"/>
            </a:xfrm>
            <a:custGeom>
              <a:avLst/>
              <a:gdLst>
                <a:gd name="T0" fmla="*/ 0 w 1072"/>
                <a:gd name="T1" fmla="*/ 0 h 152"/>
                <a:gd name="T2" fmla="*/ 0 w 1072"/>
                <a:gd name="T3" fmla="*/ 152 h 152"/>
                <a:gd name="T4" fmla="*/ 1072 w 1072"/>
                <a:gd name="T5" fmla="*/ 152 h 152"/>
                <a:gd name="T6" fmla="*/ 1072 w 1072"/>
                <a:gd name="T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2" h="152">
                  <a:moveTo>
                    <a:pt x="0" y="0"/>
                  </a:moveTo>
                  <a:lnTo>
                    <a:pt x="0" y="152"/>
                  </a:lnTo>
                  <a:lnTo>
                    <a:pt x="1072" y="152"/>
                  </a:lnTo>
                  <a:lnTo>
                    <a:pt x="1072" y="8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70" name="Freeform 573"/>
            <p:cNvSpPr>
              <a:spLocks/>
            </p:cNvSpPr>
            <p:nvPr/>
          </p:nvSpPr>
          <p:spPr bwMode="auto">
            <a:xfrm>
              <a:off x="4264" y="3777"/>
              <a:ext cx="1072" cy="152"/>
            </a:xfrm>
            <a:custGeom>
              <a:avLst/>
              <a:gdLst>
                <a:gd name="T0" fmla="*/ 0 w 1072"/>
                <a:gd name="T1" fmla="*/ 0 h 152"/>
                <a:gd name="T2" fmla="*/ 0 w 1072"/>
                <a:gd name="T3" fmla="*/ 152 h 152"/>
                <a:gd name="T4" fmla="*/ 1072 w 1072"/>
                <a:gd name="T5" fmla="*/ 152 h 152"/>
                <a:gd name="T6" fmla="*/ 1072 w 1072"/>
                <a:gd name="T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2" h="152">
                  <a:moveTo>
                    <a:pt x="0" y="0"/>
                  </a:moveTo>
                  <a:lnTo>
                    <a:pt x="0" y="152"/>
                  </a:lnTo>
                  <a:lnTo>
                    <a:pt x="1072" y="152"/>
                  </a:lnTo>
                  <a:lnTo>
                    <a:pt x="1072" y="8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71" name="Freeform 574"/>
            <p:cNvSpPr>
              <a:spLocks/>
            </p:cNvSpPr>
            <p:nvPr/>
          </p:nvSpPr>
          <p:spPr bwMode="auto">
            <a:xfrm>
              <a:off x="1896" y="3769"/>
              <a:ext cx="920" cy="160"/>
            </a:xfrm>
            <a:custGeom>
              <a:avLst/>
              <a:gdLst>
                <a:gd name="T0" fmla="*/ 0 w 1072"/>
                <a:gd name="T1" fmla="*/ 0 h 152"/>
                <a:gd name="T2" fmla="*/ 0 w 1072"/>
                <a:gd name="T3" fmla="*/ 152 h 152"/>
                <a:gd name="T4" fmla="*/ 1072 w 1072"/>
                <a:gd name="T5" fmla="*/ 152 h 152"/>
                <a:gd name="T6" fmla="*/ 1072 w 1072"/>
                <a:gd name="T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2" h="152">
                  <a:moveTo>
                    <a:pt x="0" y="0"/>
                  </a:moveTo>
                  <a:lnTo>
                    <a:pt x="0" y="152"/>
                  </a:lnTo>
                  <a:lnTo>
                    <a:pt x="1072" y="152"/>
                  </a:lnTo>
                  <a:lnTo>
                    <a:pt x="1072" y="8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72" name="Freeform 575"/>
            <p:cNvSpPr>
              <a:spLocks/>
            </p:cNvSpPr>
            <p:nvPr/>
          </p:nvSpPr>
          <p:spPr bwMode="auto">
            <a:xfrm>
              <a:off x="3112" y="3777"/>
              <a:ext cx="928" cy="152"/>
            </a:xfrm>
            <a:custGeom>
              <a:avLst/>
              <a:gdLst>
                <a:gd name="T0" fmla="*/ 0 w 1072"/>
                <a:gd name="T1" fmla="*/ 0 h 152"/>
                <a:gd name="T2" fmla="*/ 0 w 1072"/>
                <a:gd name="T3" fmla="*/ 152 h 152"/>
                <a:gd name="T4" fmla="*/ 1072 w 1072"/>
                <a:gd name="T5" fmla="*/ 152 h 152"/>
                <a:gd name="T6" fmla="*/ 1072 w 1072"/>
                <a:gd name="T7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2" h="152">
                  <a:moveTo>
                    <a:pt x="0" y="0"/>
                  </a:moveTo>
                  <a:lnTo>
                    <a:pt x="0" y="152"/>
                  </a:lnTo>
                  <a:lnTo>
                    <a:pt x="1072" y="152"/>
                  </a:lnTo>
                  <a:lnTo>
                    <a:pt x="1072" y="8"/>
                  </a:lnTo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573" name="Text Box 576"/>
            <p:cNvSpPr txBox="1">
              <a:spLocks noChangeArrowheads="1"/>
            </p:cNvSpPr>
            <p:nvPr/>
          </p:nvSpPr>
          <p:spPr bwMode="auto">
            <a:xfrm>
              <a:off x="1531" y="2837"/>
              <a:ext cx="2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R</a:t>
              </a:r>
              <a:r>
                <a:rPr kumimoji="0" lang="en-US" altLang="zh-CN" sz="1600" b="1" i="0" u="none" strike="noStrike" kern="0" cap="none" spc="0" normalizeH="0" baseline="-2500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1</a:t>
              </a:r>
            </a:p>
          </p:txBody>
        </p:sp>
        <p:sp>
          <p:nvSpPr>
            <p:cNvPr id="574" name="Text Box 577"/>
            <p:cNvSpPr txBox="1">
              <a:spLocks noChangeArrowheads="1"/>
            </p:cNvSpPr>
            <p:nvPr/>
          </p:nvSpPr>
          <p:spPr bwMode="auto">
            <a:xfrm>
              <a:off x="2872" y="2837"/>
              <a:ext cx="2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R</a:t>
              </a:r>
              <a:r>
                <a:rPr kumimoji="0" lang="en-US" altLang="zh-CN" sz="1600" b="1" i="0" u="none" strike="noStrike" kern="0" cap="none" spc="0" normalizeH="0" baseline="-2500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2</a:t>
              </a:r>
            </a:p>
          </p:txBody>
        </p:sp>
        <p:sp>
          <p:nvSpPr>
            <p:cNvPr id="575" name="Text Box 578"/>
            <p:cNvSpPr txBox="1">
              <a:spLocks noChangeArrowheads="1"/>
            </p:cNvSpPr>
            <p:nvPr/>
          </p:nvSpPr>
          <p:spPr bwMode="auto">
            <a:xfrm>
              <a:off x="4067" y="2837"/>
              <a:ext cx="2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R</a:t>
              </a:r>
              <a:r>
                <a:rPr kumimoji="0" lang="en-US" altLang="zh-CN" sz="1600" b="1" i="0" u="none" strike="noStrike" kern="0" cap="none" spc="0" normalizeH="0" baseline="-2500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3</a:t>
              </a:r>
            </a:p>
          </p:txBody>
        </p:sp>
        <p:sp>
          <p:nvSpPr>
            <p:cNvPr id="576" name="Text Box 579"/>
            <p:cNvSpPr txBox="1">
              <a:spLocks noChangeArrowheads="1"/>
            </p:cNvSpPr>
            <p:nvPr/>
          </p:nvSpPr>
          <p:spPr bwMode="auto">
            <a:xfrm>
              <a:off x="326" y="2405"/>
              <a:ext cx="2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H</a:t>
              </a:r>
              <a:r>
                <a:rPr kumimoji="0" lang="en-US" altLang="zh-CN" sz="1600" b="1" i="0" u="none" strike="noStrike" kern="0" cap="none" spc="0" normalizeH="0" baseline="-2500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1</a:t>
              </a:r>
            </a:p>
          </p:txBody>
        </p:sp>
        <p:sp>
          <p:nvSpPr>
            <p:cNvPr id="577" name="Text Box 580"/>
            <p:cNvSpPr txBox="1">
              <a:spLocks noChangeArrowheads="1"/>
            </p:cNvSpPr>
            <p:nvPr/>
          </p:nvSpPr>
          <p:spPr bwMode="auto">
            <a:xfrm>
              <a:off x="5272" y="2405"/>
              <a:ext cx="27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H</a:t>
              </a:r>
              <a:r>
                <a:rPr kumimoji="0" lang="en-US" altLang="zh-CN" sz="1600" b="1" i="0" u="none" strike="noStrike" kern="0" cap="none" spc="0" normalizeH="0" baseline="-2500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2</a:t>
              </a:r>
            </a:p>
          </p:txBody>
        </p:sp>
      </p:grpSp>
      <p:sp>
        <p:nvSpPr>
          <p:cNvPr id="579" name="Freeform 583"/>
          <p:cNvSpPr>
            <a:spLocks/>
          </p:cNvSpPr>
          <p:nvPr/>
        </p:nvSpPr>
        <p:spPr bwMode="auto">
          <a:xfrm>
            <a:off x="1225550" y="3955629"/>
            <a:ext cx="6978650" cy="1871662"/>
          </a:xfrm>
          <a:custGeom>
            <a:avLst/>
            <a:gdLst>
              <a:gd name="T0" fmla="*/ 12 w 4396"/>
              <a:gd name="T1" fmla="*/ 30 h 1179"/>
              <a:gd name="T2" fmla="*/ 12 w 4396"/>
              <a:gd name="T3" fmla="*/ 909 h 1179"/>
              <a:gd name="T4" fmla="*/ 84 w 4396"/>
              <a:gd name="T5" fmla="*/ 1137 h 1179"/>
              <a:gd name="T6" fmla="*/ 408 w 4396"/>
              <a:gd name="T7" fmla="*/ 1161 h 1179"/>
              <a:gd name="T8" fmla="*/ 567 w 4396"/>
              <a:gd name="T9" fmla="*/ 1158 h 1179"/>
              <a:gd name="T10" fmla="*/ 768 w 4396"/>
              <a:gd name="T11" fmla="*/ 1140 h 1179"/>
              <a:gd name="T12" fmla="*/ 804 w 4396"/>
              <a:gd name="T13" fmla="*/ 1050 h 1179"/>
              <a:gd name="T14" fmla="*/ 804 w 4396"/>
              <a:gd name="T15" fmla="*/ 666 h 1179"/>
              <a:gd name="T16" fmla="*/ 855 w 4396"/>
              <a:gd name="T17" fmla="*/ 477 h 1179"/>
              <a:gd name="T18" fmla="*/ 1182 w 4396"/>
              <a:gd name="T19" fmla="*/ 483 h 1179"/>
              <a:gd name="T20" fmla="*/ 1212 w 4396"/>
              <a:gd name="T21" fmla="*/ 663 h 1179"/>
              <a:gd name="T22" fmla="*/ 1209 w 4396"/>
              <a:gd name="T23" fmla="*/ 906 h 1179"/>
              <a:gd name="T24" fmla="*/ 1236 w 4396"/>
              <a:gd name="T25" fmla="*/ 1122 h 1179"/>
              <a:gd name="T26" fmla="*/ 1488 w 4396"/>
              <a:gd name="T27" fmla="*/ 1161 h 1179"/>
              <a:gd name="T28" fmla="*/ 1866 w 4396"/>
              <a:gd name="T29" fmla="*/ 1143 h 1179"/>
              <a:gd name="T30" fmla="*/ 1977 w 4396"/>
              <a:gd name="T31" fmla="*/ 1050 h 1179"/>
              <a:gd name="T32" fmla="*/ 1992 w 4396"/>
              <a:gd name="T33" fmla="*/ 750 h 1179"/>
              <a:gd name="T34" fmla="*/ 2016 w 4396"/>
              <a:gd name="T35" fmla="*/ 459 h 1179"/>
              <a:gd name="T36" fmla="*/ 2370 w 4396"/>
              <a:gd name="T37" fmla="*/ 453 h 1179"/>
              <a:gd name="T38" fmla="*/ 2409 w 4396"/>
              <a:gd name="T39" fmla="*/ 663 h 1179"/>
              <a:gd name="T40" fmla="*/ 2412 w 4396"/>
              <a:gd name="T41" fmla="*/ 867 h 1179"/>
              <a:gd name="T42" fmla="*/ 2436 w 4396"/>
              <a:gd name="T43" fmla="*/ 1098 h 1179"/>
              <a:gd name="T44" fmla="*/ 2565 w 4396"/>
              <a:gd name="T45" fmla="*/ 1158 h 1179"/>
              <a:gd name="T46" fmla="*/ 3024 w 4396"/>
              <a:gd name="T47" fmla="*/ 1146 h 1179"/>
              <a:gd name="T48" fmla="*/ 3165 w 4396"/>
              <a:gd name="T49" fmla="*/ 1041 h 1179"/>
              <a:gd name="T50" fmla="*/ 3172 w 4396"/>
              <a:gd name="T51" fmla="*/ 662 h 1179"/>
              <a:gd name="T52" fmla="*/ 3207 w 4396"/>
              <a:gd name="T53" fmla="*/ 462 h 1179"/>
              <a:gd name="T54" fmla="*/ 3492 w 4396"/>
              <a:gd name="T55" fmla="*/ 438 h 1179"/>
              <a:gd name="T56" fmla="*/ 3585 w 4396"/>
              <a:gd name="T57" fmla="*/ 540 h 1179"/>
              <a:gd name="T58" fmla="*/ 3591 w 4396"/>
              <a:gd name="T59" fmla="*/ 894 h 1179"/>
              <a:gd name="T60" fmla="*/ 3609 w 4396"/>
              <a:gd name="T61" fmla="*/ 1101 h 1179"/>
              <a:gd name="T62" fmla="*/ 3708 w 4396"/>
              <a:gd name="T63" fmla="*/ 1149 h 1179"/>
              <a:gd name="T64" fmla="*/ 4155 w 4396"/>
              <a:gd name="T65" fmla="*/ 1158 h 1179"/>
              <a:gd name="T66" fmla="*/ 4335 w 4396"/>
              <a:gd name="T67" fmla="*/ 1125 h 1179"/>
              <a:gd name="T68" fmla="*/ 4389 w 4396"/>
              <a:gd name="T69" fmla="*/ 945 h 1179"/>
              <a:gd name="T70" fmla="*/ 4380 w 4396"/>
              <a:gd name="T71" fmla="*/ 0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96" h="1179">
                <a:moveTo>
                  <a:pt x="12" y="30"/>
                </a:moveTo>
                <a:cubicBezTo>
                  <a:pt x="13" y="176"/>
                  <a:pt x="0" y="725"/>
                  <a:pt x="12" y="909"/>
                </a:cubicBezTo>
                <a:cubicBezTo>
                  <a:pt x="24" y="1093"/>
                  <a:pt x="18" y="1095"/>
                  <a:pt x="84" y="1137"/>
                </a:cubicBezTo>
                <a:cubicBezTo>
                  <a:pt x="150" y="1179"/>
                  <a:pt x="328" y="1158"/>
                  <a:pt x="408" y="1161"/>
                </a:cubicBezTo>
                <a:cubicBezTo>
                  <a:pt x="488" y="1164"/>
                  <a:pt x="507" y="1162"/>
                  <a:pt x="567" y="1158"/>
                </a:cubicBezTo>
                <a:cubicBezTo>
                  <a:pt x="627" y="1154"/>
                  <a:pt x="728" y="1158"/>
                  <a:pt x="768" y="1140"/>
                </a:cubicBezTo>
                <a:cubicBezTo>
                  <a:pt x="808" y="1122"/>
                  <a:pt x="798" y="1129"/>
                  <a:pt x="804" y="1050"/>
                </a:cubicBezTo>
                <a:cubicBezTo>
                  <a:pt x="810" y="971"/>
                  <a:pt x="796" y="761"/>
                  <a:pt x="804" y="666"/>
                </a:cubicBezTo>
                <a:cubicBezTo>
                  <a:pt x="812" y="571"/>
                  <a:pt x="792" y="507"/>
                  <a:pt x="855" y="477"/>
                </a:cubicBezTo>
                <a:cubicBezTo>
                  <a:pt x="918" y="447"/>
                  <a:pt x="1122" y="452"/>
                  <a:pt x="1182" y="483"/>
                </a:cubicBezTo>
                <a:cubicBezTo>
                  <a:pt x="1242" y="514"/>
                  <a:pt x="1208" y="592"/>
                  <a:pt x="1212" y="663"/>
                </a:cubicBezTo>
                <a:cubicBezTo>
                  <a:pt x="1216" y="734"/>
                  <a:pt x="1205" y="830"/>
                  <a:pt x="1209" y="906"/>
                </a:cubicBezTo>
                <a:cubicBezTo>
                  <a:pt x="1213" y="982"/>
                  <a:pt x="1190" y="1080"/>
                  <a:pt x="1236" y="1122"/>
                </a:cubicBezTo>
                <a:cubicBezTo>
                  <a:pt x="1282" y="1164"/>
                  <a:pt x="1383" y="1158"/>
                  <a:pt x="1488" y="1161"/>
                </a:cubicBezTo>
                <a:cubicBezTo>
                  <a:pt x="1593" y="1164"/>
                  <a:pt x="1785" y="1161"/>
                  <a:pt x="1866" y="1143"/>
                </a:cubicBezTo>
                <a:cubicBezTo>
                  <a:pt x="1947" y="1125"/>
                  <a:pt x="1956" y="1115"/>
                  <a:pt x="1977" y="1050"/>
                </a:cubicBezTo>
                <a:cubicBezTo>
                  <a:pt x="1998" y="985"/>
                  <a:pt x="1986" y="848"/>
                  <a:pt x="1992" y="750"/>
                </a:cubicBezTo>
                <a:cubicBezTo>
                  <a:pt x="1998" y="652"/>
                  <a:pt x="1953" y="508"/>
                  <a:pt x="2016" y="459"/>
                </a:cubicBezTo>
                <a:cubicBezTo>
                  <a:pt x="2079" y="410"/>
                  <a:pt x="2305" y="419"/>
                  <a:pt x="2370" y="453"/>
                </a:cubicBezTo>
                <a:cubicBezTo>
                  <a:pt x="2435" y="487"/>
                  <a:pt x="2402" y="594"/>
                  <a:pt x="2409" y="663"/>
                </a:cubicBezTo>
                <a:cubicBezTo>
                  <a:pt x="2416" y="732"/>
                  <a:pt x="2408" y="794"/>
                  <a:pt x="2412" y="867"/>
                </a:cubicBezTo>
                <a:cubicBezTo>
                  <a:pt x="2416" y="940"/>
                  <a:pt x="2411" y="1050"/>
                  <a:pt x="2436" y="1098"/>
                </a:cubicBezTo>
                <a:cubicBezTo>
                  <a:pt x="2461" y="1146"/>
                  <a:pt x="2467" y="1150"/>
                  <a:pt x="2565" y="1158"/>
                </a:cubicBezTo>
                <a:cubicBezTo>
                  <a:pt x="2663" y="1166"/>
                  <a:pt x="2924" y="1165"/>
                  <a:pt x="3024" y="1146"/>
                </a:cubicBezTo>
                <a:cubicBezTo>
                  <a:pt x="3124" y="1127"/>
                  <a:pt x="3140" y="1122"/>
                  <a:pt x="3165" y="1041"/>
                </a:cubicBezTo>
                <a:cubicBezTo>
                  <a:pt x="3190" y="960"/>
                  <a:pt x="3165" y="758"/>
                  <a:pt x="3172" y="662"/>
                </a:cubicBezTo>
                <a:cubicBezTo>
                  <a:pt x="3179" y="566"/>
                  <a:pt x="3154" y="499"/>
                  <a:pt x="3207" y="462"/>
                </a:cubicBezTo>
                <a:cubicBezTo>
                  <a:pt x="3260" y="425"/>
                  <a:pt x="3429" y="425"/>
                  <a:pt x="3492" y="438"/>
                </a:cubicBezTo>
                <a:cubicBezTo>
                  <a:pt x="3555" y="451"/>
                  <a:pt x="3568" y="464"/>
                  <a:pt x="3585" y="540"/>
                </a:cubicBezTo>
                <a:cubicBezTo>
                  <a:pt x="3602" y="616"/>
                  <a:pt x="3587" y="801"/>
                  <a:pt x="3591" y="894"/>
                </a:cubicBezTo>
                <a:cubicBezTo>
                  <a:pt x="3595" y="987"/>
                  <a:pt x="3590" y="1059"/>
                  <a:pt x="3609" y="1101"/>
                </a:cubicBezTo>
                <a:cubicBezTo>
                  <a:pt x="3628" y="1143"/>
                  <a:pt x="3617" y="1140"/>
                  <a:pt x="3708" y="1149"/>
                </a:cubicBezTo>
                <a:cubicBezTo>
                  <a:pt x="3799" y="1158"/>
                  <a:pt x="4051" y="1162"/>
                  <a:pt x="4155" y="1158"/>
                </a:cubicBezTo>
                <a:cubicBezTo>
                  <a:pt x="4259" y="1154"/>
                  <a:pt x="4296" y="1160"/>
                  <a:pt x="4335" y="1125"/>
                </a:cubicBezTo>
                <a:cubicBezTo>
                  <a:pt x="4374" y="1090"/>
                  <a:pt x="4382" y="1132"/>
                  <a:pt x="4389" y="945"/>
                </a:cubicBezTo>
                <a:cubicBezTo>
                  <a:pt x="4396" y="758"/>
                  <a:pt x="4382" y="197"/>
                  <a:pt x="4380" y="0"/>
                </a:cubicBezTo>
              </a:path>
            </a:pathLst>
          </a:custGeom>
          <a:noFill/>
          <a:ln w="76200" cmpd="sng">
            <a:solidFill>
              <a:srgbClr val="FF0000"/>
            </a:solidFill>
            <a:prstDash val="solid"/>
            <a:round/>
            <a:headEnd type="none" w="med" len="lg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580" name="Rectangle 644"/>
          <p:cNvSpPr>
            <a:spLocks noChangeArrowheads="1"/>
          </p:cNvSpPr>
          <p:nvPr/>
        </p:nvSpPr>
        <p:spPr bwMode="auto">
          <a:xfrm>
            <a:off x="707820" y="4941168"/>
            <a:ext cx="8256793" cy="323850"/>
          </a:xfrm>
          <a:prstGeom prst="rect">
            <a:avLst/>
          </a:prstGeom>
          <a:solidFill>
            <a:srgbClr val="7030A0">
              <a:alpha val="39999"/>
            </a:srgbClr>
          </a:solidFill>
          <a:ln w="9525">
            <a:solidFill>
              <a:srgbClr val="5F5F5F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1" name="Line 630"/>
          <p:cNvSpPr>
            <a:spLocks noChangeShapeType="1"/>
          </p:cNvSpPr>
          <p:nvPr/>
        </p:nvSpPr>
        <p:spPr bwMode="auto">
          <a:xfrm>
            <a:off x="1244600" y="5126641"/>
            <a:ext cx="1219200" cy="0"/>
          </a:xfrm>
          <a:prstGeom prst="line">
            <a:avLst/>
          </a:prstGeom>
          <a:noFill/>
          <a:ln w="76200">
            <a:solidFill>
              <a:srgbClr val="00CC99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2" name="Line 631"/>
          <p:cNvSpPr>
            <a:spLocks noChangeShapeType="1"/>
          </p:cNvSpPr>
          <p:nvPr/>
        </p:nvSpPr>
        <p:spPr bwMode="auto">
          <a:xfrm>
            <a:off x="3187700" y="5126641"/>
            <a:ext cx="1219200" cy="0"/>
          </a:xfrm>
          <a:prstGeom prst="line">
            <a:avLst/>
          </a:prstGeom>
          <a:noFill/>
          <a:ln w="76200">
            <a:solidFill>
              <a:srgbClr val="00CC99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3" name="Line 632"/>
          <p:cNvSpPr>
            <a:spLocks noChangeShapeType="1"/>
          </p:cNvSpPr>
          <p:nvPr/>
        </p:nvSpPr>
        <p:spPr bwMode="auto">
          <a:xfrm>
            <a:off x="5092700" y="5126641"/>
            <a:ext cx="1219200" cy="0"/>
          </a:xfrm>
          <a:prstGeom prst="line">
            <a:avLst/>
          </a:prstGeom>
          <a:noFill/>
          <a:ln w="76200">
            <a:solidFill>
              <a:srgbClr val="00CC99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4" name="Line 633"/>
          <p:cNvSpPr>
            <a:spLocks noChangeShapeType="1"/>
          </p:cNvSpPr>
          <p:nvPr/>
        </p:nvSpPr>
        <p:spPr bwMode="auto">
          <a:xfrm>
            <a:off x="6997700" y="5126641"/>
            <a:ext cx="1219200" cy="0"/>
          </a:xfrm>
          <a:prstGeom prst="line">
            <a:avLst/>
          </a:prstGeom>
          <a:noFill/>
          <a:ln w="76200">
            <a:solidFill>
              <a:srgbClr val="00CC99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5" name="Text Box 645"/>
          <p:cNvSpPr txBox="1">
            <a:spLocks noChangeArrowheads="1"/>
          </p:cNvSpPr>
          <p:nvPr/>
        </p:nvSpPr>
        <p:spPr bwMode="auto">
          <a:xfrm>
            <a:off x="2723805" y="5949280"/>
            <a:ext cx="41857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zh-CN" altLang="en-US" sz="2400" b="1" dirty="0">
                <a:solidFill>
                  <a:srgbClr val="0000FF"/>
                </a:solidFill>
                <a:latin typeface="+mn-lt"/>
                <a:ea typeface="+mn-ea"/>
              </a:rPr>
              <a:t>仅从数据链路层观察帧的流动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" grpId="0" animBg="1"/>
      <p:bldP spid="521" grpId="0" animBg="1"/>
      <p:bldP spid="522" grpId="0" animBg="1"/>
      <p:bldP spid="523" grpId="0" animBg="1"/>
      <p:bldP spid="579" grpId="0" animBg="1"/>
      <p:bldP spid="580" grpId="0" animBg="1"/>
      <p:bldP spid="581" grpId="0" animBg="1"/>
      <p:bldP spid="582" grpId="0" animBg="1"/>
      <p:bldP spid="583" grpId="0" animBg="1"/>
      <p:bldP spid="584" grpId="0" animBg="1"/>
      <p:bldP spid="58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海明距离</a:t>
            </a:r>
          </a:p>
        </p:txBody>
      </p:sp>
      <p:sp>
        <p:nvSpPr>
          <p:cNvPr id="58163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816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定义</a:t>
            </a:r>
          </a:p>
          <a:p>
            <a:pPr lvl="1">
              <a:lnSpc>
                <a:spcPct val="105000"/>
              </a:lnSpc>
            </a:pPr>
            <a:r>
              <a:rPr lang="zh-CN" altLang="en-US" sz="2400" dirty="0"/>
              <a:t>两个码字中对应位比较，不同值的位的个数称为</a:t>
            </a:r>
            <a:r>
              <a:rPr lang="zh-CN" altLang="en-US" sz="2400" dirty="0">
                <a:solidFill>
                  <a:srgbClr val="0000FF"/>
                </a:solidFill>
              </a:rPr>
              <a:t>海明距离</a:t>
            </a:r>
            <a:r>
              <a:rPr lang="zh-CN" altLang="en-US" sz="2400" dirty="0"/>
              <a:t>。对于码字长</a:t>
            </a:r>
            <a:r>
              <a:rPr lang="en-US" altLang="zh-CN" sz="2400" dirty="0"/>
              <a:t>n</a:t>
            </a:r>
            <a:r>
              <a:rPr lang="zh-CN" altLang="en-US" sz="2400" dirty="0"/>
              <a:t>位，数据</a:t>
            </a:r>
            <a:r>
              <a:rPr lang="en-US" altLang="zh-CN" sz="2400" dirty="0"/>
              <a:t>k</a:t>
            </a:r>
            <a:r>
              <a:rPr lang="zh-CN" altLang="en-US" sz="2400" dirty="0"/>
              <a:t>位，一般有</a:t>
            </a:r>
            <a:r>
              <a:rPr lang="en-US" altLang="zh-CN" sz="2400" dirty="0" err="1"/>
              <a:t>n≥k</a:t>
            </a:r>
            <a:r>
              <a:rPr lang="zh-CN" altLang="en-US" sz="2400" dirty="0" smtClean="0"/>
              <a:t>，可以</a:t>
            </a:r>
            <a:r>
              <a:rPr lang="zh-CN" altLang="en-US" sz="2400" dirty="0"/>
              <a:t>计算全部码字的海明距离，距离最小的就是</a:t>
            </a:r>
            <a:r>
              <a:rPr lang="zh-CN" altLang="en-US" sz="2400" dirty="0">
                <a:solidFill>
                  <a:srgbClr val="0000FF"/>
                </a:solidFill>
              </a:rPr>
              <a:t>整个编码方案的海明距离</a:t>
            </a:r>
            <a:r>
              <a:rPr lang="zh-CN" altLang="en-US" sz="2400" dirty="0"/>
              <a:t>。</a:t>
            </a:r>
          </a:p>
          <a:p>
            <a:pPr>
              <a:lnSpc>
                <a:spcPct val="105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检验和纠错能力</a:t>
            </a:r>
          </a:p>
          <a:p>
            <a:pPr lvl="1">
              <a:lnSpc>
                <a:spcPct val="105000"/>
              </a:lnSpc>
            </a:pPr>
            <a:r>
              <a:rPr lang="zh-CN" altLang="en-US" sz="2400" dirty="0">
                <a:solidFill>
                  <a:schemeClr val="tx2"/>
                </a:solidFill>
              </a:rPr>
              <a:t>检验码</a:t>
            </a:r>
          </a:p>
          <a:p>
            <a:pPr lvl="1">
              <a:lnSpc>
                <a:spcPct val="105000"/>
              </a:lnSpc>
              <a:buFont typeface="Wingdings" pitchFamily="2" charset="2"/>
              <a:buNone/>
            </a:pPr>
            <a:r>
              <a:rPr lang="zh-CN" altLang="en-US" sz="2400" dirty="0"/>
              <a:t>    欲检测出</a:t>
            </a:r>
            <a:r>
              <a:rPr lang="en-US" altLang="zh-CN" sz="2400" dirty="0"/>
              <a:t>d</a:t>
            </a:r>
            <a:r>
              <a:rPr lang="zh-CN" altLang="en-US" sz="2400" dirty="0"/>
              <a:t>比特错，需使用海明距离为</a:t>
            </a:r>
            <a:r>
              <a:rPr lang="en-US" altLang="zh-CN" sz="2400" dirty="0"/>
              <a:t>d+1</a:t>
            </a:r>
            <a:r>
              <a:rPr lang="zh-CN" altLang="en-US" sz="2400" dirty="0"/>
              <a:t>的编码。</a:t>
            </a:r>
          </a:p>
          <a:p>
            <a:pPr lvl="1">
              <a:lnSpc>
                <a:spcPct val="105000"/>
              </a:lnSpc>
            </a:pPr>
            <a:r>
              <a:rPr lang="zh-CN" altLang="en-US" sz="2400" dirty="0">
                <a:solidFill>
                  <a:schemeClr val="tx2"/>
                </a:solidFill>
              </a:rPr>
              <a:t>纠错码</a:t>
            </a:r>
          </a:p>
          <a:p>
            <a:pPr lvl="1">
              <a:lnSpc>
                <a:spcPct val="105000"/>
              </a:lnSpc>
              <a:buFont typeface="Wingdings" pitchFamily="2" charset="2"/>
              <a:buNone/>
            </a:pPr>
            <a:r>
              <a:rPr lang="zh-CN" altLang="en-US" sz="2400" dirty="0"/>
              <a:t>    欲纠正</a:t>
            </a:r>
            <a:r>
              <a:rPr lang="en-US" altLang="zh-CN" sz="2400" dirty="0"/>
              <a:t>d</a:t>
            </a:r>
            <a:r>
              <a:rPr lang="zh-CN" altLang="en-US" sz="2400" dirty="0"/>
              <a:t>比特错，需使用海明距离为</a:t>
            </a:r>
            <a:r>
              <a:rPr lang="en-US" altLang="zh-CN" sz="2400" dirty="0"/>
              <a:t>2d+1</a:t>
            </a:r>
            <a:r>
              <a:rPr lang="zh-CN" altLang="en-US" sz="2400" dirty="0"/>
              <a:t>的编码。</a:t>
            </a:r>
          </a:p>
        </p:txBody>
      </p:sp>
      <p:sp>
        <p:nvSpPr>
          <p:cNvPr id="581638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校验位位数</a:t>
            </a:r>
          </a:p>
        </p:txBody>
      </p:sp>
      <p:sp>
        <p:nvSpPr>
          <p:cNvPr id="59904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990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751387"/>
          </a:xfrm>
        </p:spPr>
        <p:txBody>
          <a:bodyPr/>
          <a:lstStyle/>
          <a:p>
            <a:r>
              <a:rPr lang="zh-CN" altLang="en-US" sz="2400" dirty="0">
                <a:solidFill>
                  <a:srgbClr val="FC0404"/>
                </a:solidFill>
              </a:rPr>
              <a:t>定理：</a:t>
            </a:r>
            <a:r>
              <a:rPr lang="zh-CN" altLang="en-US" sz="2400" dirty="0"/>
              <a:t>设数据位为</a:t>
            </a:r>
            <a:r>
              <a:rPr lang="en-US" altLang="zh-CN" sz="2400" dirty="0"/>
              <a:t>k</a:t>
            </a:r>
            <a:r>
              <a:rPr lang="zh-CN" altLang="en-US" sz="2400" dirty="0"/>
              <a:t>位，校验位为</a:t>
            </a:r>
            <a:r>
              <a:rPr lang="en-US" altLang="zh-CN" sz="2400" dirty="0"/>
              <a:t>r</a:t>
            </a:r>
            <a:r>
              <a:rPr lang="zh-CN" altLang="en-US" sz="2400" dirty="0"/>
              <a:t>位，码字位数为</a:t>
            </a:r>
            <a:r>
              <a:rPr lang="en-US" altLang="zh-CN" sz="2400" dirty="0"/>
              <a:t>n</a:t>
            </a:r>
            <a:r>
              <a:rPr lang="zh-CN" altLang="en-US" sz="2400" dirty="0"/>
              <a:t>位，若欲纠正单比特错，则海明码校验位的位数为</a:t>
            </a:r>
            <a:r>
              <a:rPr lang="en-US" altLang="zh-CN" sz="2400" dirty="0"/>
              <a:t>(k+r+1)≤2</a:t>
            </a:r>
            <a:r>
              <a:rPr lang="en-US" altLang="zh-CN" sz="2400" baseline="30000" dirty="0"/>
              <a:t>r</a:t>
            </a:r>
            <a:r>
              <a:rPr lang="zh-CN" altLang="en-US" sz="2400" dirty="0"/>
              <a:t>。</a:t>
            </a:r>
          </a:p>
          <a:p>
            <a:r>
              <a:rPr lang="zh-CN" altLang="en-US" sz="2400" dirty="0">
                <a:solidFill>
                  <a:srgbClr val="FC0404"/>
                </a:solidFill>
              </a:rPr>
              <a:t>证明</a:t>
            </a:r>
            <a:endParaRPr lang="zh-CN" altLang="en-US" sz="2400" dirty="0"/>
          </a:p>
          <a:p>
            <a:pPr>
              <a:buFont typeface="Wingdings" pitchFamily="2" charset="2"/>
              <a:buNone/>
            </a:pPr>
            <a:r>
              <a:rPr lang="zh-CN" altLang="en-US" sz="2400" dirty="0"/>
              <a:t>      ∵  </a:t>
            </a:r>
            <a:r>
              <a:rPr lang="en-US" altLang="zh-CN" sz="2400" dirty="0"/>
              <a:t>2</a:t>
            </a:r>
            <a:r>
              <a:rPr lang="en-US" altLang="zh-CN" sz="2400" baseline="30000" dirty="0"/>
              <a:t>k</a:t>
            </a:r>
            <a:r>
              <a:rPr lang="zh-CN" altLang="en-US" sz="2400" dirty="0"/>
              <a:t>个有效数据每个均有</a:t>
            </a:r>
            <a:r>
              <a:rPr lang="en-US" altLang="zh-CN" sz="2400" dirty="0"/>
              <a:t>n</a:t>
            </a:r>
            <a:r>
              <a:rPr lang="zh-CN" altLang="en-US" sz="2400" dirty="0"/>
              <a:t>个距离为</a:t>
            </a:r>
            <a:r>
              <a:rPr lang="en-US" altLang="zh-CN" sz="2400" dirty="0"/>
              <a:t>1</a:t>
            </a:r>
            <a:r>
              <a:rPr lang="zh-CN" altLang="en-US" sz="2400" dirty="0"/>
              <a:t>的非法码字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/>
              <a:t>      ∴  </a:t>
            </a:r>
            <a:r>
              <a:rPr lang="en-US" altLang="zh-CN" sz="2400" dirty="0"/>
              <a:t>2</a:t>
            </a:r>
            <a:r>
              <a:rPr lang="en-US" altLang="zh-CN" sz="2400" baseline="30000" dirty="0"/>
              <a:t>k</a:t>
            </a:r>
            <a:r>
              <a:rPr lang="zh-CN" altLang="en-US" sz="2400" dirty="0"/>
              <a:t>个有效数据每个均需要</a:t>
            </a:r>
            <a:r>
              <a:rPr lang="en-US" altLang="zh-CN" sz="2400" dirty="0"/>
              <a:t>n+1</a:t>
            </a:r>
            <a:r>
              <a:rPr lang="zh-CN" altLang="en-US" sz="2400" dirty="0"/>
              <a:t>个比特模式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/>
              <a:t>      又∵  比特模式总数为</a:t>
            </a:r>
            <a:r>
              <a:rPr lang="en-US" altLang="zh-CN" sz="2400" dirty="0"/>
              <a:t>2</a:t>
            </a:r>
            <a:r>
              <a:rPr lang="en-US" altLang="zh-CN" sz="2400" baseline="30000" dirty="0"/>
              <a:t>n</a:t>
            </a:r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      ∴  (n+1)2</a:t>
            </a:r>
            <a:r>
              <a:rPr lang="en-US" altLang="zh-CN" sz="2400" baseline="30000" dirty="0"/>
              <a:t>k </a:t>
            </a:r>
            <a:r>
              <a:rPr lang="en-US" altLang="zh-CN" sz="2400" dirty="0"/>
              <a:t>≤2</a:t>
            </a:r>
            <a:r>
              <a:rPr lang="en-US" altLang="zh-CN" sz="2400" baseline="30000" dirty="0"/>
              <a:t>n</a:t>
            </a:r>
          </a:p>
          <a:p>
            <a:pPr>
              <a:buFont typeface="Wingdings" pitchFamily="2" charset="2"/>
              <a:buNone/>
            </a:pPr>
            <a:r>
              <a:rPr lang="zh-CN" altLang="en-US" sz="2400" dirty="0"/>
              <a:t>      考虑到</a:t>
            </a:r>
            <a:r>
              <a:rPr lang="en-US" altLang="zh-CN" sz="2400" dirty="0"/>
              <a:t>n=</a:t>
            </a:r>
            <a:r>
              <a:rPr lang="en-US" altLang="zh-CN" sz="2400" dirty="0" err="1"/>
              <a:t>k+r</a:t>
            </a:r>
            <a:r>
              <a:rPr lang="zh-CN" altLang="en-US" sz="2400" dirty="0"/>
              <a:t>，故</a:t>
            </a:r>
            <a:r>
              <a:rPr lang="en-US" altLang="zh-CN" sz="2400" dirty="0"/>
              <a:t>(k+r+1)≤2</a:t>
            </a:r>
            <a:r>
              <a:rPr lang="en-US" altLang="zh-CN" sz="2400" baseline="30000" dirty="0"/>
              <a:t>r</a:t>
            </a:r>
            <a:r>
              <a:rPr lang="en-US" altLang="zh-CN" sz="2400" dirty="0"/>
              <a:t>       </a:t>
            </a:r>
            <a:r>
              <a:rPr lang="en-US" altLang="zh-CN" sz="2400" dirty="0">
                <a:solidFill>
                  <a:schemeClr val="tx2"/>
                </a:solidFill>
              </a:rPr>
              <a:t>&lt;</a:t>
            </a:r>
            <a:r>
              <a:rPr lang="zh-CN" altLang="en-US" sz="2400" dirty="0">
                <a:solidFill>
                  <a:schemeClr val="tx2"/>
                </a:solidFill>
              </a:rPr>
              <a:t>证毕</a:t>
            </a:r>
            <a:r>
              <a:rPr lang="en-US" altLang="zh-CN" sz="2400" dirty="0">
                <a:solidFill>
                  <a:schemeClr val="tx2"/>
                </a:solidFill>
              </a:rPr>
              <a:t>&gt;</a:t>
            </a:r>
          </a:p>
          <a:p>
            <a:r>
              <a:rPr lang="zh-CN" altLang="en-US" sz="2400" dirty="0">
                <a:solidFill>
                  <a:srgbClr val="FC0404"/>
                </a:solidFill>
              </a:rPr>
              <a:t>例子</a:t>
            </a:r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      k=4</a:t>
            </a:r>
            <a:r>
              <a:rPr lang="zh-CN" altLang="en-US" sz="2400" dirty="0"/>
              <a:t>，则</a:t>
            </a:r>
            <a:r>
              <a:rPr lang="en-US" altLang="zh-CN" sz="2400" dirty="0"/>
              <a:t>r≥3</a:t>
            </a:r>
            <a:r>
              <a:rPr lang="zh-CN" altLang="en-US" sz="2400" dirty="0"/>
              <a:t>（取</a:t>
            </a:r>
            <a:r>
              <a:rPr lang="en-US" altLang="zh-CN" sz="2400" dirty="0"/>
              <a:t>r=3</a:t>
            </a:r>
            <a:r>
              <a:rPr lang="zh-CN" altLang="en-US" sz="2400" dirty="0"/>
              <a:t>）；</a:t>
            </a:r>
            <a:r>
              <a:rPr lang="en-US" altLang="zh-CN" sz="2400" dirty="0"/>
              <a:t>k=7</a:t>
            </a:r>
            <a:r>
              <a:rPr lang="zh-CN" altLang="en-US" sz="2400" dirty="0"/>
              <a:t>，则</a:t>
            </a:r>
            <a:r>
              <a:rPr lang="en-US" altLang="zh-CN" sz="2400" dirty="0"/>
              <a:t>r≥4</a:t>
            </a:r>
            <a:r>
              <a:rPr lang="zh-CN" altLang="en-US" sz="2400" dirty="0"/>
              <a:t>（取</a:t>
            </a:r>
            <a:r>
              <a:rPr lang="en-US" altLang="zh-CN" sz="2400" dirty="0"/>
              <a:t>r=4</a:t>
            </a:r>
            <a:r>
              <a:rPr lang="zh-CN" altLang="en-US" sz="2400" dirty="0"/>
              <a:t>）</a:t>
            </a:r>
          </a:p>
        </p:txBody>
      </p:sp>
      <p:sp>
        <p:nvSpPr>
          <p:cNvPr id="59904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9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99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99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9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9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99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90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发送方的编码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纠错位的位置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006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00120" name="Rectangle 56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773238"/>
            <a:ext cx="7921625" cy="2447925"/>
          </a:xfrm>
          <a:noFill/>
          <a:ln/>
        </p:spPr>
        <p:txBody>
          <a:bodyPr/>
          <a:lstStyle/>
          <a:p>
            <a:pPr marL="0" indent="0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dirty="0"/>
              <a:t>        k</a:t>
            </a:r>
            <a:r>
              <a:rPr lang="zh-CN" altLang="en-US" sz="2800" dirty="0"/>
              <a:t>个数据位外加</a:t>
            </a:r>
            <a:r>
              <a:rPr lang="en-US" altLang="zh-CN" sz="2800" dirty="0"/>
              <a:t>r</a:t>
            </a:r>
            <a:r>
              <a:rPr lang="zh-CN" altLang="en-US" sz="2800" dirty="0"/>
              <a:t>个纠错位，在</a:t>
            </a:r>
            <a:r>
              <a:rPr lang="en-US" altLang="zh-CN" sz="2800" dirty="0">
                <a:solidFill>
                  <a:srgbClr val="FF0000"/>
                </a:solidFill>
              </a:rPr>
              <a:t>2</a:t>
            </a:r>
            <a:r>
              <a:rPr lang="en-US" altLang="zh-CN" sz="2800" baseline="30000" dirty="0">
                <a:solidFill>
                  <a:srgbClr val="FF0000"/>
                </a:solidFill>
              </a:rPr>
              <a:t>i</a:t>
            </a:r>
            <a:r>
              <a:rPr lang="zh-CN" altLang="en-US" sz="2800" dirty="0"/>
              <a:t>（</a:t>
            </a:r>
            <a:r>
              <a:rPr lang="en-US" altLang="zh-CN" sz="2800" dirty="0" err="1"/>
              <a:t>i</a:t>
            </a:r>
            <a:r>
              <a:rPr lang="en-US" altLang="zh-CN" sz="2800" dirty="0"/>
              <a:t> =0,1,2…</a:t>
            </a:r>
            <a:r>
              <a:rPr lang="zh-CN" altLang="en-US" sz="2800" dirty="0"/>
              <a:t>）的位置放的是纠错位，</a:t>
            </a:r>
            <a:r>
              <a:rPr lang="en-US" altLang="zh-CN" sz="2800" dirty="0"/>
              <a:t>k</a:t>
            </a:r>
            <a:r>
              <a:rPr lang="zh-CN" altLang="en-US" sz="2800" dirty="0"/>
              <a:t>个数据位的次序不变。例如：字符“</a:t>
            </a:r>
            <a:r>
              <a:rPr lang="en-US" altLang="zh-CN" sz="2800" dirty="0"/>
              <a:t>m”</a:t>
            </a:r>
            <a:r>
              <a:rPr lang="zh-CN" altLang="en-US" sz="2800" dirty="0"/>
              <a:t>的</a:t>
            </a:r>
            <a:r>
              <a:rPr lang="en-US" altLang="zh-CN" sz="2800" dirty="0"/>
              <a:t>7</a:t>
            </a:r>
            <a:r>
              <a:rPr lang="zh-CN" altLang="en-US" sz="2800" dirty="0"/>
              <a:t>位二进制码为</a:t>
            </a:r>
            <a:r>
              <a:rPr lang="en-US" altLang="zh-CN" sz="2800" dirty="0"/>
              <a:t>1101101</a:t>
            </a:r>
            <a:r>
              <a:rPr lang="zh-CN" altLang="en-US" sz="2800" dirty="0"/>
              <a:t>，要加上</a:t>
            </a:r>
            <a:r>
              <a:rPr lang="en-US" altLang="zh-CN" sz="2800" dirty="0"/>
              <a:t>4</a:t>
            </a:r>
            <a:r>
              <a:rPr lang="zh-CN" altLang="en-US" sz="2800" dirty="0"/>
              <a:t>位纠错码</a:t>
            </a:r>
            <a:r>
              <a:rPr lang="en-US" altLang="zh-CN" sz="2800" dirty="0"/>
              <a:t>0011</a:t>
            </a:r>
            <a:r>
              <a:rPr lang="zh-CN" altLang="en-US" sz="2800" dirty="0"/>
              <a:t>（偶校验），共</a:t>
            </a:r>
            <a:r>
              <a:rPr lang="en-US" altLang="zh-CN" sz="2800" dirty="0"/>
              <a:t>11</a:t>
            </a:r>
            <a:r>
              <a:rPr lang="zh-CN" altLang="en-US" sz="2800" dirty="0"/>
              <a:t>个</a:t>
            </a:r>
            <a:r>
              <a:rPr lang="en-US" altLang="zh-CN" sz="2800" dirty="0"/>
              <a:t>bit</a:t>
            </a:r>
            <a:r>
              <a:rPr lang="zh-CN" altLang="en-US" sz="2800" dirty="0"/>
              <a:t>。</a:t>
            </a:r>
          </a:p>
        </p:txBody>
      </p:sp>
      <p:graphicFrame>
        <p:nvGraphicFramePr>
          <p:cNvPr id="600121" name="Group 57"/>
          <p:cNvGraphicFramePr>
            <a:graphicFrameLocks noGrp="1"/>
          </p:cNvGraphicFramePr>
          <p:nvPr/>
        </p:nvGraphicFramePr>
        <p:xfrm>
          <a:off x="900113" y="4365625"/>
          <a:ext cx="7775575" cy="1803401"/>
        </p:xfrm>
        <a:graphic>
          <a:graphicData uri="http://schemas.openxmlformats.org/drawingml/2006/table">
            <a:tbl>
              <a:tblPr/>
              <a:tblGrid>
                <a:gridCol w="706437"/>
                <a:gridCol w="708025"/>
                <a:gridCol w="704850"/>
                <a:gridCol w="708025"/>
                <a:gridCol w="704850"/>
                <a:gridCol w="711200"/>
                <a:gridCol w="704850"/>
                <a:gridCol w="708025"/>
                <a:gridCol w="704850"/>
                <a:gridCol w="708025"/>
                <a:gridCol w="706438"/>
              </a:tblGrid>
              <a:tr h="6016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A7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0171" name="Text Box 10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发送方的编码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信息位影响的纠错位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109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1141" name="Group 53"/>
          <p:cNvGraphicFramePr>
            <a:graphicFrameLocks noGrp="1"/>
          </p:cNvGraphicFramePr>
          <p:nvPr>
            <p:ph idx="1"/>
          </p:nvPr>
        </p:nvGraphicFramePr>
        <p:xfrm>
          <a:off x="809625" y="1773238"/>
          <a:ext cx="7958138" cy="4464052"/>
        </p:xfrm>
        <a:graphic>
          <a:graphicData uri="http://schemas.openxmlformats.org/drawingml/2006/table">
            <a:tbl>
              <a:tblPr/>
              <a:tblGrid>
                <a:gridCol w="1106488"/>
                <a:gridCol w="1176337"/>
                <a:gridCol w="2284413"/>
                <a:gridCol w="3390900"/>
              </a:tblGrid>
              <a:tr h="5572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信息位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位序号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位序号展开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影响的纠错位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A7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=8+2+1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=8+2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=8+1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=4+2+1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=4+2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=4+1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=2+1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对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、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有影响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1142" name="Text Box 5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发送方的编码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纠错位的取值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21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2138" name="Group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358512"/>
              </p:ext>
            </p:extLst>
          </p:nvPr>
        </p:nvGraphicFramePr>
        <p:xfrm>
          <a:off x="809625" y="1773238"/>
          <a:ext cx="7958138" cy="4464051"/>
        </p:xfrm>
        <a:graphic>
          <a:graphicData uri="http://schemas.openxmlformats.org/drawingml/2006/table">
            <a:tbl>
              <a:tblPr/>
              <a:tblGrid>
                <a:gridCol w="1866900"/>
                <a:gridCol w="6091238"/>
              </a:tblGrid>
              <a:tr h="869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纠错位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纠错位的取值（再取</a:t>
                      </a: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偶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/</a:t>
                      </a:r>
                      <a:r>
                        <a:rPr kumimoji="1" lang="zh-CN" alt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奇校验）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=A4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endParaRPr kumimoji="1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2139" name="Text Box 2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发送方的编码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举例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3139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3162" name="Group 26"/>
          <p:cNvGraphicFramePr>
            <a:graphicFrameLocks noGrp="1"/>
          </p:cNvGraphicFramePr>
          <p:nvPr>
            <p:ph idx="1"/>
          </p:nvPr>
        </p:nvGraphicFramePr>
        <p:xfrm>
          <a:off x="809625" y="1773238"/>
          <a:ext cx="7958138" cy="4464051"/>
        </p:xfrm>
        <a:graphic>
          <a:graphicData uri="http://schemas.openxmlformats.org/drawingml/2006/table">
            <a:tbl>
              <a:tblPr/>
              <a:tblGrid>
                <a:gridCol w="1866900"/>
                <a:gridCol w="6091238"/>
              </a:tblGrid>
              <a:tr h="869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纠错位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纠错位的取值（再取</a:t>
                      </a: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偶校验</a:t>
                      </a: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）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A5=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7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=A4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A2=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C0404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8363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A1=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C0404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A1=</a:t>
                      </a:r>
                      <a:r>
                        <a:rPr kumimoji="1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C0404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3163" name="Text Box 2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接收方的编码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方法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416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4186" name="Group 26"/>
          <p:cNvGraphicFramePr>
            <a:graphicFrameLocks noGrp="1"/>
          </p:cNvGraphicFramePr>
          <p:nvPr/>
        </p:nvGraphicFramePr>
        <p:xfrm>
          <a:off x="827088" y="1700213"/>
          <a:ext cx="7921625" cy="3168651"/>
        </p:xfrm>
        <a:graphic>
          <a:graphicData uri="http://schemas.openxmlformats.org/drawingml/2006/table">
            <a:tbl>
              <a:tblPr/>
              <a:tblGrid>
                <a:gridCol w="1858962"/>
                <a:gridCol w="6062663"/>
              </a:tblGrid>
              <a:tr h="6175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校验位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校验位计算表达式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15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=A4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 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185" name="Text Box 25"/>
          <p:cNvSpPr txBox="1">
            <a:spLocks noChangeArrowheads="1"/>
          </p:cNvSpPr>
          <p:nvPr/>
        </p:nvSpPr>
        <p:spPr bwMode="auto">
          <a:xfrm>
            <a:off x="827088" y="4940300"/>
            <a:ext cx="7993062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2600" b="1" dirty="0">
                <a:latin typeface="+mn-lt"/>
                <a:ea typeface="+mn-ea"/>
              </a:rPr>
              <a:t>       如计算结果</a:t>
            </a:r>
            <a:r>
              <a:rPr lang="en-US" altLang="zh-CN" sz="2600" b="1" dirty="0">
                <a:solidFill>
                  <a:srgbClr val="FC0404"/>
                </a:solidFill>
                <a:latin typeface="+mn-lt"/>
                <a:ea typeface="+mn-ea"/>
              </a:rPr>
              <a:t>S4S3S2S1=0000</a:t>
            </a:r>
            <a:r>
              <a:rPr lang="zh-CN" altLang="en-US" sz="2600" b="1" dirty="0">
                <a:latin typeface="+mn-lt"/>
                <a:ea typeface="+mn-ea"/>
              </a:rPr>
              <a:t>则表示接收正确，如计算结果</a:t>
            </a:r>
            <a:r>
              <a:rPr lang="en-US" altLang="zh-CN" sz="2600" b="1" dirty="0">
                <a:solidFill>
                  <a:srgbClr val="FC0404"/>
                </a:solidFill>
                <a:latin typeface="+mn-lt"/>
                <a:ea typeface="+mn-ea"/>
              </a:rPr>
              <a:t>S4S3S2S1=0101</a:t>
            </a:r>
            <a:r>
              <a:rPr lang="zh-CN" altLang="en-US" sz="2600" b="1" dirty="0">
                <a:latin typeface="+mn-lt"/>
                <a:ea typeface="+mn-ea"/>
              </a:rPr>
              <a:t>则表示第</a:t>
            </a:r>
            <a:r>
              <a:rPr lang="en-US" altLang="zh-CN" sz="2600" b="1" dirty="0">
                <a:latin typeface="+mn-lt"/>
                <a:ea typeface="+mn-ea"/>
              </a:rPr>
              <a:t>5</a:t>
            </a:r>
            <a:r>
              <a:rPr lang="zh-CN" altLang="en-US" sz="2600" b="1" dirty="0">
                <a:latin typeface="+mn-lt"/>
                <a:ea typeface="+mn-ea"/>
              </a:rPr>
              <a:t>位出错。</a:t>
            </a:r>
          </a:p>
        </p:txBody>
      </p:sp>
      <p:sp>
        <p:nvSpPr>
          <p:cNvPr id="604187" name="Text Box 2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7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接收方的编码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举例</a:t>
            </a:r>
            <a:r>
              <a:rPr lang="en-US" altLang="zh-CN" sz="2800">
                <a:latin typeface="楷体_GB2312" pitchFamily="49" charset="-122"/>
              </a:rPr>
              <a:t>:</a:t>
            </a:r>
            <a:r>
              <a:rPr lang="zh-CN" altLang="en-US" sz="2800">
                <a:latin typeface="楷体_GB2312" pitchFamily="49" charset="-122"/>
              </a:rPr>
              <a:t>无错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518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5264" name="Group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977108"/>
              </p:ext>
            </p:extLst>
          </p:nvPr>
        </p:nvGraphicFramePr>
        <p:xfrm>
          <a:off x="827088" y="4076700"/>
          <a:ext cx="7921625" cy="2296800"/>
        </p:xfrm>
        <a:graphic>
          <a:graphicData uri="http://schemas.openxmlformats.org/drawingml/2006/table">
            <a:tbl>
              <a:tblPr/>
              <a:tblGrid>
                <a:gridCol w="1152525"/>
                <a:gridCol w="6769100"/>
              </a:tblGrid>
              <a:tr h="352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校验位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校验位计算表达式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92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S4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A6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A5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 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P4=1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S3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=A4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A3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A2 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P3=1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S2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A6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A3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P2=1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S1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A5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A2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P1=1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楷体_GB2312" pitchFamily="49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5209" name="Text Box 25"/>
          <p:cNvSpPr txBox="1">
            <a:spLocks noChangeArrowheads="1"/>
          </p:cNvSpPr>
          <p:nvPr/>
        </p:nvSpPr>
        <p:spPr bwMode="auto">
          <a:xfrm>
            <a:off x="755650" y="1700213"/>
            <a:ext cx="799306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字符</a:t>
            </a:r>
            <a:r>
              <a:rPr lang="en-US" altLang="zh-CN" sz="2400" b="1">
                <a:latin typeface="+mn-lt"/>
                <a:ea typeface="+mn-ea"/>
              </a:rPr>
              <a:t>m</a:t>
            </a:r>
            <a:r>
              <a:rPr lang="zh-CN" altLang="en-US" sz="2400" b="1">
                <a:latin typeface="+mn-lt"/>
                <a:ea typeface="+mn-ea"/>
              </a:rPr>
              <a:t>采用海明码的发送序列为                    </a:t>
            </a:r>
            <a:r>
              <a:rPr lang="en-US" altLang="zh-CN" sz="2400" b="1">
                <a:latin typeface="+mn-lt"/>
                <a:ea typeface="+mn-ea"/>
              </a:rPr>
              <a:t>11001100111</a:t>
            </a:r>
          </a:p>
          <a:p>
            <a:pPr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如接收的序列也为                                         </a:t>
            </a:r>
            <a:r>
              <a:rPr lang="en-US" altLang="zh-CN" sz="2400" b="1">
                <a:latin typeface="+mn-lt"/>
                <a:ea typeface="+mn-ea"/>
              </a:rPr>
              <a:t>11001100111</a:t>
            </a:r>
          </a:p>
        </p:txBody>
      </p:sp>
      <p:graphicFrame>
        <p:nvGraphicFramePr>
          <p:cNvPr id="605261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89608"/>
              </p:ext>
            </p:extLst>
          </p:nvPr>
        </p:nvGraphicFramePr>
        <p:xfrm>
          <a:off x="827088" y="2636838"/>
          <a:ext cx="7921625" cy="1378080"/>
        </p:xfrm>
        <a:graphic>
          <a:graphicData uri="http://schemas.openxmlformats.org/drawingml/2006/table">
            <a:tbl>
              <a:tblPr/>
              <a:tblGrid>
                <a:gridCol w="657225"/>
                <a:gridCol w="725487"/>
                <a:gridCol w="725488"/>
                <a:gridCol w="727075"/>
                <a:gridCol w="725487"/>
                <a:gridCol w="728663"/>
                <a:gridCol w="725487"/>
                <a:gridCol w="727075"/>
                <a:gridCol w="725488"/>
                <a:gridCol w="725487"/>
                <a:gridCol w="728663"/>
              </a:tblGrid>
              <a:tr h="4000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A7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A1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5265" name="Text Box 81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8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隶书" pitchFamily="49" charset="-122"/>
              </a:rPr>
              <a:t>接收方的编码</a:t>
            </a:r>
            <a:br>
              <a:rPr lang="zh-CN" altLang="en-US">
                <a:latin typeface="隶书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（</a:t>
            </a:r>
            <a:r>
              <a:rPr lang="zh-CN" altLang="en-US" sz="2800">
                <a:latin typeface="楷体_GB2312" pitchFamily="49" charset="-122"/>
              </a:rPr>
              <a:t>举例</a:t>
            </a:r>
            <a:r>
              <a:rPr lang="en-US" altLang="zh-CN" sz="2800">
                <a:latin typeface="楷体_GB2312" pitchFamily="49" charset="-122"/>
              </a:rPr>
              <a:t>:</a:t>
            </a:r>
            <a:r>
              <a:rPr lang="zh-CN" altLang="en-US" sz="2800">
                <a:latin typeface="楷体_GB2312" pitchFamily="49" charset="-122"/>
              </a:rPr>
              <a:t>有错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062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0628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096384"/>
              </p:ext>
            </p:extLst>
          </p:nvPr>
        </p:nvGraphicFramePr>
        <p:xfrm>
          <a:off x="827088" y="4076700"/>
          <a:ext cx="7921625" cy="2296800"/>
        </p:xfrm>
        <a:graphic>
          <a:graphicData uri="http://schemas.openxmlformats.org/drawingml/2006/table">
            <a:tbl>
              <a:tblPr/>
              <a:tblGrid>
                <a:gridCol w="1101725"/>
                <a:gridCol w="6819900"/>
              </a:tblGrid>
              <a:tr h="352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校验位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校验位计算表达式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92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S4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 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P4=1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S3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 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P3=1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S2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A6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A3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P2=1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S1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=A7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A5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A4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A2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A1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P1=1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0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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1=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华文楷体" pitchFamily="2" charset="-122"/>
                        </a:rPr>
                        <a:t>1</a:t>
                      </a: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华文楷体" pitchFamily="2" charset="-122"/>
                          <a:sym typeface="Symbol" pitchFamily="18" charset="2"/>
                        </a:rPr>
                        <a:t> 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华文楷体" pitchFamily="2" charset="-122"/>
                        <a:sym typeface="Symbol" pitchFamily="18" charset="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6233" name="Text Box 25"/>
          <p:cNvSpPr txBox="1">
            <a:spLocks noChangeArrowheads="1"/>
          </p:cNvSpPr>
          <p:nvPr/>
        </p:nvSpPr>
        <p:spPr bwMode="auto">
          <a:xfrm>
            <a:off x="755650" y="1700213"/>
            <a:ext cx="7993063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C0404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字符</a:t>
            </a:r>
            <a:r>
              <a:rPr lang="en-US" altLang="zh-CN" sz="2400" b="1">
                <a:latin typeface="+mn-lt"/>
                <a:ea typeface="+mn-ea"/>
              </a:rPr>
              <a:t>m</a:t>
            </a:r>
            <a:r>
              <a:rPr lang="zh-CN" altLang="en-US" sz="2400" b="1">
                <a:latin typeface="+mn-lt"/>
                <a:ea typeface="+mn-ea"/>
              </a:rPr>
              <a:t>采用海明码的发送序列为                    </a:t>
            </a:r>
            <a:r>
              <a:rPr lang="en-US" altLang="zh-CN" sz="2400" b="1">
                <a:latin typeface="+mn-lt"/>
                <a:ea typeface="+mn-ea"/>
              </a:rPr>
              <a:t>11001100111</a:t>
            </a:r>
          </a:p>
          <a:p>
            <a:pPr>
              <a:buClrTx/>
              <a:buSzPct val="100000"/>
              <a:buFontTx/>
              <a:buNone/>
            </a:pPr>
            <a:r>
              <a:rPr lang="zh-CN" altLang="en-US" sz="2400" b="1">
                <a:latin typeface="+mn-lt"/>
                <a:ea typeface="+mn-ea"/>
              </a:rPr>
              <a:t>如接收的序列也为                                         </a:t>
            </a:r>
            <a:r>
              <a:rPr lang="en-US" altLang="zh-CN" sz="2400" b="1">
                <a:latin typeface="+mn-lt"/>
                <a:ea typeface="+mn-ea"/>
              </a:rPr>
              <a:t>110011</a:t>
            </a:r>
            <a:r>
              <a:rPr lang="en-US" altLang="zh-CN" sz="2400" b="1">
                <a:solidFill>
                  <a:srgbClr val="FC0404"/>
                </a:solidFill>
                <a:latin typeface="+mn-lt"/>
                <a:ea typeface="+mn-ea"/>
              </a:rPr>
              <a:t>1</a:t>
            </a:r>
            <a:r>
              <a:rPr lang="en-US" altLang="zh-CN" sz="2400" b="1">
                <a:latin typeface="+mn-lt"/>
                <a:ea typeface="+mn-ea"/>
              </a:rPr>
              <a:t>0111</a:t>
            </a:r>
          </a:p>
        </p:txBody>
      </p:sp>
      <p:graphicFrame>
        <p:nvGraphicFramePr>
          <p:cNvPr id="606234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816289"/>
              </p:ext>
            </p:extLst>
          </p:nvPr>
        </p:nvGraphicFramePr>
        <p:xfrm>
          <a:off x="827088" y="2636838"/>
          <a:ext cx="7921625" cy="1378080"/>
        </p:xfrm>
        <a:graphic>
          <a:graphicData uri="http://schemas.openxmlformats.org/drawingml/2006/table">
            <a:tbl>
              <a:tblPr/>
              <a:tblGrid>
                <a:gridCol w="720725"/>
                <a:gridCol w="720725"/>
                <a:gridCol w="717550"/>
                <a:gridCol w="722312"/>
                <a:gridCol w="717550"/>
                <a:gridCol w="723900"/>
                <a:gridCol w="717550"/>
                <a:gridCol w="722313"/>
                <a:gridCol w="717550"/>
                <a:gridCol w="720725"/>
                <a:gridCol w="720725"/>
              </a:tblGrid>
              <a:tr h="400050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9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8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7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A7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P4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A4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P3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A1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P2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P1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C0404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buClr>
                          <a:srgbClr val="000000"/>
                        </a:buClr>
                        <a:defRPr kumimoji="1" sz="28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1pPr>
                      <a:lvl2pPr>
                        <a:buSzPct val="55000"/>
                        <a:defRPr kumimoji="1" sz="24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2pPr>
                      <a:lvl3pPr>
                        <a:buSzPct val="65000"/>
                        <a:defRPr kumimoji="1" sz="20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3pPr>
                      <a:lvl4pPr>
                        <a:buSzPct val="85000"/>
                        <a:defRPr kumimoji="1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4pPr>
                      <a:lvl5pPr>
                        <a:buSzPct val="80000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kumimoji="1" sz="1600" b="1">
                          <a:solidFill>
                            <a:srgbClr val="000000"/>
                          </a:solidFill>
                          <a:latin typeface="Arial" charset="0"/>
                          <a:ea typeface="华文楷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Arial Unicode MS" pitchFamily="34" charset="-122"/>
                          <a:cs typeface="Arial Unicode MS" pitchFamily="34" charset="-122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sm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6285" name="Text Box 7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9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9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纠正突发错</a:t>
            </a:r>
          </a:p>
        </p:txBody>
      </p:sp>
      <p:sp>
        <p:nvSpPr>
          <p:cNvPr id="61030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常用差错控制编码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海明码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0379" name="Rectangle 75"/>
          <p:cNvSpPr>
            <a:spLocks noGrp="1" noChangeArrowheads="1"/>
          </p:cNvSpPr>
          <p:nvPr>
            <p:ph type="body" idx="1"/>
          </p:nvPr>
        </p:nvSpPr>
        <p:spPr>
          <a:xfrm>
            <a:off x="809625" y="1917254"/>
            <a:ext cx="2682875" cy="4176042"/>
          </a:xfrm>
          <a:solidFill>
            <a:srgbClr val="CC99FF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/>
          <a:lstStyle/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zh-CN" altLang="en-US" sz="2400"/>
              <a:t>       海明码只能纠正一位错，但采用右边方法可以纠正突发错：以码字为行，一行一个，构成</a:t>
            </a:r>
            <a:r>
              <a:rPr lang="en-US" altLang="zh-CN" sz="2400"/>
              <a:t>m</a:t>
            </a:r>
            <a:r>
              <a:rPr lang="zh-CN" altLang="en-US" sz="2400"/>
              <a:t>个码字的矩阵，按列发送，仅当突发长度≤</a:t>
            </a:r>
            <a:r>
              <a:rPr lang="en-US" altLang="zh-CN" sz="2400"/>
              <a:t>m</a:t>
            </a:r>
            <a:r>
              <a:rPr lang="zh-CN" altLang="en-US" sz="2400"/>
              <a:t>时，则可纠正该突发错。</a:t>
            </a:r>
          </a:p>
        </p:txBody>
      </p:sp>
      <p:pic>
        <p:nvPicPr>
          <p:cNvPr id="610380" name="Picture 76" descr="3-0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700213"/>
            <a:ext cx="5302250" cy="471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数据链路层中的帧</a:t>
            </a:r>
            <a:endParaRPr lang="zh-CN" altLang="en-US" dirty="0"/>
          </a:p>
        </p:txBody>
      </p:sp>
      <p:sp>
        <p:nvSpPr>
          <p:cNvPr id="52736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52736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692380" y="1950963"/>
            <a:ext cx="2011362" cy="1828800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711430" y="2560563"/>
            <a:ext cx="1981200" cy="6096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6692380" y="2558975"/>
            <a:ext cx="20081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998767" y="2712963"/>
            <a:ext cx="1390650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6692380" y="3168575"/>
            <a:ext cx="20081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7203555" y="2103363"/>
            <a:ext cx="990600" cy="304800"/>
          </a:xfrm>
          <a:prstGeom prst="rect">
            <a:avLst/>
          </a:prstGeom>
          <a:solidFill>
            <a:srgbClr val="DDDDD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IP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数据报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992417" y="3322563"/>
            <a:ext cx="1403350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6928917" y="3335263"/>
            <a:ext cx="1505221" cy="29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600" b="1" dirty="0">
                <a:latin typeface="+mn-lt"/>
                <a:ea typeface="+mn-ea"/>
              </a:rPr>
              <a:t>1010…  …</a:t>
            </a:r>
            <a:r>
              <a:rPr lang="en-US" altLang="zh-CN" sz="1600" b="1" dirty="0" smtClean="0">
                <a:latin typeface="+mn-lt"/>
                <a:ea typeface="+mn-ea"/>
              </a:rPr>
              <a:t>010</a:t>
            </a:r>
            <a:endParaRPr lang="en-US" altLang="zh-CN" sz="1600" b="1" dirty="0">
              <a:latin typeface="+mn-lt"/>
              <a:ea typeface="+mn-ea"/>
            </a:endParaRP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flipV="1">
            <a:off x="7563917" y="3065388"/>
            <a:ext cx="304800" cy="334962"/>
          </a:xfrm>
          <a:prstGeom prst="downArrow">
            <a:avLst>
              <a:gd name="adj1" fmla="val 50000"/>
              <a:gd name="adj2" fmla="val 43231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7197205" y="2722488"/>
            <a:ext cx="990600" cy="280987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 flipV="1">
            <a:off x="7194030" y="2354188"/>
            <a:ext cx="990600" cy="369887"/>
          </a:xfrm>
          <a:prstGeom prst="downArrow">
            <a:avLst>
              <a:gd name="adj1" fmla="val 65389"/>
              <a:gd name="adj2" fmla="val 39394"/>
            </a:avLst>
          </a:prstGeom>
          <a:solidFill>
            <a:srgbClr val="FFCF01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660630" y="2666925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帧</a:t>
            </a: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7403580" y="2381175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取出</a:t>
            </a: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7192442" y="2717725"/>
            <a:ext cx="0" cy="285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8183042" y="2719313"/>
            <a:ext cx="0" cy="285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2884538" y="5798537"/>
            <a:ext cx="4765675" cy="4763"/>
          </a:xfrm>
          <a:custGeom>
            <a:avLst/>
            <a:gdLst>
              <a:gd name="T0" fmla="*/ 0 w 3002"/>
              <a:gd name="T1" fmla="*/ 0 h 3"/>
              <a:gd name="T2" fmla="*/ 3002 w 3002"/>
              <a:gd name="T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002" h="3">
                <a:moveTo>
                  <a:pt x="0" y="0"/>
                </a:moveTo>
                <a:lnTo>
                  <a:pt x="3002" y="3"/>
                </a:ln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6705650" y="5184175"/>
            <a:ext cx="2011363" cy="758825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1921942" y="3611488"/>
            <a:ext cx="5791200" cy="609600"/>
          </a:xfrm>
          <a:custGeom>
            <a:avLst/>
            <a:gdLst>
              <a:gd name="T0" fmla="*/ 0 w 2736"/>
              <a:gd name="T1" fmla="*/ 0 h 480"/>
              <a:gd name="T2" fmla="*/ 0 w 2736"/>
              <a:gd name="T3" fmla="*/ 480 h 480"/>
              <a:gd name="T4" fmla="*/ 2736 w 2736"/>
              <a:gd name="T5" fmla="*/ 480 h 480"/>
              <a:gd name="T6" fmla="*/ 2736 w 2736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6" h="480">
                <a:moveTo>
                  <a:pt x="0" y="0"/>
                </a:moveTo>
                <a:lnTo>
                  <a:pt x="0" y="480"/>
                </a:lnTo>
                <a:lnTo>
                  <a:pt x="2736" y="480"/>
                </a:lnTo>
                <a:lnTo>
                  <a:pt x="2736" y="0"/>
                </a:ln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3054234" y="2467738"/>
            <a:ext cx="875241" cy="64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数据</a:t>
            </a:r>
          </a:p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链路层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045767" y="2072451"/>
            <a:ext cx="875241" cy="325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网络层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4436542" y="4214361"/>
            <a:ext cx="1106073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 smtClean="0">
                <a:latin typeface="+mn-lt"/>
                <a:ea typeface="+mn-ea"/>
              </a:rPr>
              <a:t>传输介质</a:t>
            </a:r>
            <a:endParaRPr lang="zh-CN" altLang="en-US" sz="1800" b="1" dirty="0">
              <a:latin typeface="+mn-lt"/>
              <a:ea typeface="+mn-ea"/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1540942" y="1601713"/>
            <a:ext cx="866649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 smtClean="0">
                <a:latin typeface="+mn-lt"/>
                <a:ea typeface="+mn-ea"/>
              </a:rPr>
              <a:t>节点 </a:t>
            </a:r>
            <a:r>
              <a:rPr lang="en-US" altLang="zh-CN" sz="1800" b="1" dirty="0">
                <a:latin typeface="+mn-lt"/>
                <a:ea typeface="+mn-ea"/>
              </a:rPr>
              <a:t>A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7319442" y="1601713"/>
            <a:ext cx="875241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 smtClean="0">
                <a:latin typeface="+mn-lt"/>
                <a:ea typeface="+mn-ea"/>
              </a:rPr>
              <a:t>节点 </a:t>
            </a:r>
            <a:r>
              <a:rPr lang="en-US" altLang="zh-CN" sz="1800" b="1" dirty="0">
                <a:latin typeface="+mn-lt"/>
                <a:ea typeface="+mn-ea"/>
              </a:rPr>
              <a:t>B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3045767" y="3291651"/>
            <a:ext cx="875241" cy="325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物理层</a:t>
            </a: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19981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21505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35221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36745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4271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55795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71035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72559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74083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7560742" y="3992488"/>
            <a:ext cx="76200" cy="152400"/>
          </a:xfrm>
          <a:prstGeom prst="rect">
            <a:avLst/>
          </a:prstGeom>
          <a:solidFill>
            <a:srgbClr val="7777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41" name="Line 38"/>
          <p:cNvSpPr>
            <a:spLocks noChangeShapeType="1"/>
          </p:cNvSpPr>
          <p:nvPr/>
        </p:nvSpPr>
        <p:spPr bwMode="auto">
          <a:xfrm>
            <a:off x="3826942" y="4068688"/>
            <a:ext cx="304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2" name="Line 39"/>
          <p:cNvSpPr>
            <a:spLocks noChangeShapeType="1"/>
          </p:cNvSpPr>
          <p:nvPr/>
        </p:nvSpPr>
        <p:spPr bwMode="auto">
          <a:xfrm rot="5400000">
            <a:off x="1883842" y="3801988"/>
            <a:ext cx="304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43" name="Line 40"/>
          <p:cNvSpPr>
            <a:spLocks noChangeShapeType="1"/>
          </p:cNvSpPr>
          <p:nvPr/>
        </p:nvSpPr>
        <p:spPr bwMode="auto">
          <a:xfrm rot="16200000" flipV="1">
            <a:off x="7446442" y="3840088"/>
            <a:ext cx="3048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grpSp>
        <p:nvGrpSpPr>
          <p:cNvPr id="44" name="Group 41"/>
          <p:cNvGrpSpPr>
            <a:grpSpLocks/>
          </p:cNvGrpSpPr>
          <p:nvPr/>
        </p:nvGrpSpPr>
        <p:grpSpPr bwMode="auto">
          <a:xfrm>
            <a:off x="2302942" y="3992488"/>
            <a:ext cx="1066800" cy="152400"/>
            <a:chOff x="1344" y="912"/>
            <a:chExt cx="672" cy="96"/>
          </a:xfrm>
        </p:grpSpPr>
        <p:sp>
          <p:nvSpPr>
            <p:cNvPr id="45" name="Line 42"/>
            <p:cNvSpPr>
              <a:spLocks noChangeShapeType="1"/>
            </p:cNvSpPr>
            <p:nvPr/>
          </p:nvSpPr>
          <p:spPr bwMode="auto">
            <a:xfrm>
              <a:off x="1344" y="960"/>
              <a:ext cx="6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1392" y="912"/>
              <a:ext cx="576" cy="96"/>
            </a:xfrm>
            <a:custGeom>
              <a:avLst/>
              <a:gdLst>
                <a:gd name="T0" fmla="*/ 0 w 576"/>
                <a:gd name="T1" fmla="*/ 96 h 192"/>
                <a:gd name="T2" fmla="*/ 0 w 576"/>
                <a:gd name="T3" fmla="*/ 0 h 192"/>
                <a:gd name="T4" fmla="*/ 192 w 576"/>
                <a:gd name="T5" fmla="*/ 0 h 192"/>
                <a:gd name="T6" fmla="*/ 192 w 576"/>
                <a:gd name="T7" fmla="*/ 192 h 192"/>
                <a:gd name="T8" fmla="*/ 288 w 576"/>
                <a:gd name="T9" fmla="*/ 192 h 192"/>
                <a:gd name="T10" fmla="*/ 288 w 576"/>
                <a:gd name="T11" fmla="*/ 0 h 192"/>
                <a:gd name="T12" fmla="*/ 336 w 576"/>
                <a:gd name="T13" fmla="*/ 0 h 192"/>
                <a:gd name="T14" fmla="*/ 336 w 576"/>
                <a:gd name="T15" fmla="*/ 192 h 192"/>
                <a:gd name="T16" fmla="*/ 480 w 576"/>
                <a:gd name="T17" fmla="*/ 192 h 192"/>
                <a:gd name="T18" fmla="*/ 480 w 576"/>
                <a:gd name="T19" fmla="*/ 0 h 192"/>
                <a:gd name="T20" fmla="*/ 576 w 576"/>
                <a:gd name="T21" fmla="*/ 0 h 192"/>
                <a:gd name="T22" fmla="*/ 576 w 576"/>
                <a:gd name="T23" fmla="*/ 96 h 192"/>
                <a:gd name="T24" fmla="*/ 0 w 576"/>
                <a:gd name="T25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192">
                  <a:moveTo>
                    <a:pt x="0" y="96"/>
                  </a:moveTo>
                  <a:lnTo>
                    <a:pt x="0" y="0"/>
                  </a:lnTo>
                  <a:lnTo>
                    <a:pt x="192" y="0"/>
                  </a:lnTo>
                  <a:lnTo>
                    <a:pt x="192" y="192"/>
                  </a:lnTo>
                  <a:lnTo>
                    <a:pt x="288" y="192"/>
                  </a:lnTo>
                  <a:lnTo>
                    <a:pt x="288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80" y="192"/>
                  </a:lnTo>
                  <a:lnTo>
                    <a:pt x="480" y="0"/>
                  </a:lnTo>
                  <a:lnTo>
                    <a:pt x="576" y="0"/>
                  </a:lnTo>
                  <a:lnTo>
                    <a:pt x="576" y="9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lg"/>
              <a:tailEnd type="none" w="sm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</p:grpSp>
      <p:grpSp>
        <p:nvGrpSpPr>
          <p:cNvPr id="47" name="Group 44"/>
          <p:cNvGrpSpPr>
            <a:grpSpLocks/>
          </p:cNvGrpSpPr>
          <p:nvPr/>
        </p:nvGrpSpPr>
        <p:grpSpPr bwMode="auto">
          <a:xfrm>
            <a:off x="5808142" y="3992488"/>
            <a:ext cx="1066800" cy="157162"/>
            <a:chOff x="4080" y="3676"/>
            <a:chExt cx="672" cy="99"/>
          </a:xfrm>
        </p:grpSpPr>
        <p:sp>
          <p:nvSpPr>
            <p:cNvPr id="48" name="Line 45"/>
            <p:cNvSpPr>
              <a:spLocks noChangeShapeType="1"/>
            </p:cNvSpPr>
            <p:nvPr/>
          </p:nvSpPr>
          <p:spPr bwMode="auto">
            <a:xfrm>
              <a:off x="4080" y="3727"/>
              <a:ext cx="6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4128" y="3676"/>
              <a:ext cx="576" cy="99"/>
            </a:xfrm>
            <a:custGeom>
              <a:avLst/>
              <a:gdLst>
                <a:gd name="T0" fmla="*/ 0 w 576"/>
                <a:gd name="T1" fmla="*/ 51 h 99"/>
                <a:gd name="T2" fmla="*/ 0 w 576"/>
                <a:gd name="T3" fmla="*/ 3 h 99"/>
                <a:gd name="T4" fmla="*/ 135 w 576"/>
                <a:gd name="T5" fmla="*/ 3 h 99"/>
                <a:gd name="T6" fmla="*/ 138 w 576"/>
                <a:gd name="T7" fmla="*/ 99 h 99"/>
                <a:gd name="T8" fmla="*/ 264 w 576"/>
                <a:gd name="T9" fmla="*/ 98 h 99"/>
                <a:gd name="T10" fmla="*/ 264 w 576"/>
                <a:gd name="T11" fmla="*/ 0 h 99"/>
                <a:gd name="T12" fmla="*/ 426 w 576"/>
                <a:gd name="T13" fmla="*/ 0 h 99"/>
                <a:gd name="T14" fmla="*/ 426 w 576"/>
                <a:gd name="T15" fmla="*/ 99 h 99"/>
                <a:gd name="T16" fmla="*/ 480 w 576"/>
                <a:gd name="T17" fmla="*/ 99 h 99"/>
                <a:gd name="T18" fmla="*/ 480 w 576"/>
                <a:gd name="T19" fmla="*/ 3 h 99"/>
                <a:gd name="T20" fmla="*/ 576 w 576"/>
                <a:gd name="T21" fmla="*/ 3 h 99"/>
                <a:gd name="T22" fmla="*/ 576 w 576"/>
                <a:gd name="T23" fmla="*/ 51 h 99"/>
                <a:gd name="T24" fmla="*/ 0 w 576"/>
                <a:gd name="T25" fmla="*/ 5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6" h="99">
                  <a:moveTo>
                    <a:pt x="0" y="51"/>
                  </a:moveTo>
                  <a:lnTo>
                    <a:pt x="0" y="3"/>
                  </a:lnTo>
                  <a:lnTo>
                    <a:pt x="135" y="3"/>
                  </a:lnTo>
                  <a:lnTo>
                    <a:pt x="138" y="99"/>
                  </a:lnTo>
                  <a:lnTo>
                    <a:pt x="264" y="98"/>
                  </a:lnTo>
                  <a:lnTo>
                    <a:pt x="264" y="0"/>
                  </a:lnTo>
                  <a:lnTo>
                    <a:pt x="426" y="0"/>
                  </a:lnTo>
                  <a:lnTo>
                    <a:pt x="426" y="99"/>
                  </a:lnTo>
                  <a:lnTo>
                    <a:pt x="480" y="99"/>
                  </a:lnTo>
                  <a:lnTo>
                    <a:pt x="480" y="3"/>
                  </a:lnTo>
                  <a:lnTo>
                    <a:pt x="576" y="3"/>
                  </a:lnTo>
                  <a:lnTo>
                    <a:pt x="576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>
              <a:solidFill>
                <a:srgbClr val="000000"/>
              </a:solidFill>
              <a:prstDash val="solid"/>
              <a:round/>
              <a:headEnd type="none" w="sm" len="lg"/>
              <a:tailEnd type="none" w="sm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endParaRPr>
            </a:p>
          </p:txBody>
        </p:sp>
      </p:grp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971600" y="5184175"/>
            <a:ext cx="2011363" cy="758825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1581200" y="4817462"/>
            <a:ext cx="866649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 smtClean="0">
                <a:latin typeface="+mn-lt"/>
                <a:ea typeface="+mn-ea"/>
              </a:rPr>
              <a:t>节点 </a:t>
            </a:r>
            <a:r>
              <a:rPr lang="en-US" altLang="zh-CN" sz="1800" b="1" dirty="0">
                <a:latin typeface="+mn-lt"/>
                <a:ea typeface="+mn-ea"/>
              </a:rPr>
              <a:t>A</a:t>
            </a:r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7359700" y="4817462"/>
            <a:ext cx="875241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 smtClean="0">
                <a:latin typeface="+mn-lt"/>
                <a:ea typeface="+mn-ea"/>
              </a:rPr>
              <a:t>节点 </a:t>
            </a:r>
            <a:r>
              <a:rPr lang="en-US" altLang="zh-CN" sz="1800" b="1" dirty="0">
                <a:latin typeface="+mn-lt"/>
                <a:ea typeface="+mn-ea"/>
              </a:rPr>
              <a:t>B</a:t>
            </a:r>
          </a:p>
        </p:txBody>
      </p:sp>
      <p:grpSp>
        <p:nvGrpSpPr>
          <p:cNvPr id="54" name="Group 51"/>
          <p:cNvGrpSpPr>
            <a:grpSpLocks/>
          </p:cNvGrpSpPr>
          <p:nvPr/>
        </p:nvGrpSpPr>
        <p:grpSpPr bwMode="auto">
          <a:xfrm>
            <a:off x="2452738" y="5377850"/>
            <a:ext cx="977900" cy="366712"/>
            <a:chOff x="1701" y="2666"/>
            <a:chExt cx="616" cy="231"/>
          </a:xfrm>
        </p:grpSpPr>
        <p:grpSp>
          <p:nvGrpSpPr>
            <p:cNvPr id="55" name="Group 52"/>
            <p:cNvGrpSpPr>
              <a:grpSpLocks/>
            </p:cNvGrpSpPr>
            <p:nvPr/>
          </p:nvGrpSpPr>
          <p:grpSpPr bwMode="auto">
            <a:xfrm>
              <a:off x="1701" y="2694"/>
              <a:ext cx="616" cy="192"/>
              <a:chOff x="1701" y="2694"/>
              <a:chExt cx="616" cy="192"/>
            </a:xfrm>
          </p:grpSpPr>
          <p:sp>
            <p:nvSpPr>
              <p:cNvPr id="57" name="AutoShape 53"/>
              <p:cNvSpPr>
                <a:spLocks noChangeArrowheads="1"/>
              </p:cNvSpPr>
              <p:nvPr/>
            </p:nvSpPr>
            <p:spPr bwMode="auto">
              <a:xfrm>
                <a:off x="2045" y="2731"/>
                <a:ext cx="272" cy="136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58" name="Rectangle 54"/>
              <p:cNvSpPr>
                <a:spLocks noChangeArrowheads="1"/>
              </p:cNvSpPr>
              <p:nvPr/>
            </p:nvSpPr>
            <p:spPr bwMode="auto">
              <a:xfrm>
                <a:off x="1701" y="2694"/>
                <a:ext cx="408" cy="192"/>
              </a:xfrm>
              <a:prstGeom prst="rect">
                <a:avLst/>
              </a:prstGeom>
              <a:solidFill>
                <a:srgbClr val="DDDDDD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1C1C1C"/>
                </a:outerShdw>
              </a:effectLst>
            </p:spPr>
            <p:txBody>
              <a:bodyPr wrap="none" anchor="ctr"/>
              <a:lstStyle>
                <a:lvl1pPr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5715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7145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2860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7620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  <p:sp>
          <p:nvSpPr>
            <p:cNvPr id="56" name="Text Box 55"/>
            <p:cNvSpPr txBox="1">
              <a:spLocks noChangeArrowheads="1"/>
            </p:cNvSpPr>
            <p:nvPr/>
          </p:nvSpPr>
          <p:spPr bwMode="auto">
            <a:xfrm>
              <a:off x="1784" y="2666"/>
              <a:ext cx="2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marR="0" lvl="0" indent="0" defTabSz="7620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帧</a:t>
              </a:r>
            </a:p>
          </p:txBody>
        </p:sp>
      </p:grpSp>
      <p:sp>
        <p:nvSpPr>
          <p:cNvPr id="59" name="Rectangle 56"/>
          <p:cNvSpPr>
            <a:spLocks noChangeArrowheads="1"/>
          </p:cNvSpPr>
          <p:nvPr/>
        </p:nvSpPr>
        <p:spPr bwMode="auto">
          <a:xfrm>
            <a:off x="4211960" y="4581128"/>
            <a:ext cx="1466727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altLang="zh-CN" sz="1800" b="1" dirty="0">
                <a:latin typeface="+mn-lt"/>
                <a:ea typeface="+mn-ea"/>
              </a:rPr>
              <a:t>(a</a:t>
            </a:r>
            <a:r>
              <a:rPr lang="en-US" altLang="zh-CN" sz="1800" b="1" dirty="0" smtClean="0">
                <a:latin typeface="+mn-lt"/>
                <a:ea typeface="+mn-ea"/>
              </a:rPr>
              <a:t>) </a:t>
            </a:r>
            <a:r>
              <a:rPr lang="zh-CN" altLang="en-US" sz="1800" b="1" dirty="0" smtClean="0">
                <a:latin typeface="+mn-lt"/>
                <a:ea typeface="+mn-ea"/>
              </a:rPr>
              <a:t>实际过程</a:t>
            </a:r>
            <a:endParaRPr lang="en-US" altLang="zh-CN" sz="1800" b="1" dirty="0">
              <a:latin typeface="+mn-lt"/>
              <a:ea typeface="+mn-ea"/>
            </a:endParaRPr>
          </a:p>
        </p:txBody>
      </p:sp>
      <p:sp>
        <p:nvSpPr>
          <p:cNvPr id="60" name="Rectangle 57"/>
          <p:cNvSpPr>
            <a:spLocks noChangeArrowheads="1"/>
          </p:cNvSpPr>
          <p:nvPr/>
        </p:nvSpPr>
        <p:spPr bwMode="auto">
          <a:xfrm>
            <a:off x="4211960" y="6147466"/>
            <a:ext cx="146514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altLang="zh-CN" sz="1800" b="1" dirty="0">
                <a:latin typeface="+mn-lt"/>
                <a:ea typeface="+mn-ea"/>
              </a:rPr>
              <a:t>(b</a:t>
            </a:r>
            <a:r>
              <a:rPr lang="en-US" altLang="zh-CN" sz="1800" b="1" dirty="0" smtClean="0">
                <a:latin typeface="+mn-lt"/>
                <a:ea typeface="+mn-ea"/>
              </a:rPr>
              <a:t>) </a:t>
            </a:r>
            <a:r>
              <a:rPr lang="zh-CN" altLang="en-US" sz="1800" b="1" dirty="0" smtClean="0">
                <a:latin typeface="+mn-lt"/>
                <a:ea typeface="+mn-ea"/>
              </a:rPr>
              <a:t>简化模型</a:t>
            </a:r>
            <a:endParaRPr lang="en-US" altLang="zh-CN" sz="1800" b="1" dirty="0">
              <a:latin typeface="+mn-lt"/>
              <a:ea typeface="+mn-ea"/>
            </a:endParaRPr>
          </a:p>
        </p:txBody>
      </p:sp>
      <p:sp>
        <p:nvSpPr>
          <p:cNvPr id="61" name="Rectangle 58"/>
          <p:cNvSpPr>
            <a:spLocks noChangeArrowheads="1"/>
          </p:cNvSpPr>
          <p:nvPr/>
        </p:nvSpPr>
        <p:spPr bwMode="auto">
          <a:xfrm>
            <a:off x="3029000" y="5079400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发送</a:t>
            </a:r>
          </a:p>
        </p:txBody>
      </p:sp>
      <p:grpSp>
        <p:nvGrpSpPr>
          <p:cNvPr id="62" name="Group 59"/>
          <p:cNvGrpSpPr>
            <a:grpSpLocks/>
          </p:cNvGrpSpPr>
          <p:nvPr/>
        </p:nvGrpSpPr>
        <p:grpSpPr bwMode="auto">
          <a:xfrm>
            <a:off x="6299250" y="5377850"/>
            <a:ext cx="977900" cy="366712"/>
            <a:chOff x="1701" y="2666"/>
            <a:chExt cx="616" cy="231"/>
          </a:xfrm>
        </p:grpSpPr>
        <p:grpSp>
          <p:nvGrpSpPr>
            <p:cNvPr id="63" name="Group 60"/>
            <p:cNvGrpSpPr>
              <a:grpSpLocks/>
            </p:cNvGrpSpPr>
            <p:nvPr/>
          </p:nvGrpSpPr>
          <p:grpSpPr bwMode="auto">
            <a:xfrm>
              <a:off x="1701" y="2694"/>
              <a:ext cx="616" cy="192"/>
              <a:chOff x="1701" y="2694"/>
              <a:chExt cx="616" cy="192"/>
            </a:xfrm>
          </p:grpSpPr>
          <p:sp>
            <p:nvSpPr>
              <p:cNvPr id="65" name="AutoShape 61"/>
              <p:cNvSpPr>
                <a:spLocks noChangeArrowheads="1"/>
              </p:cNvSpPr>
              <p:nvPr/>
            </p:nvSpPr>
            <p:spPr bwMode="auto">
              <a:xfrm>
                <a:off x="2045" y="2731"/>
                <a:ext cx="272" cy="136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  <p:sp>
            <p:nvSpPr>
              <p:cNvPr id="66" name="Rectangle 62"/>
              <p:cNvSpPr>
                <a:spLocks noChangeArrowheads="1"/>
              </p:cNvSpPr>
              <p:nvPr/>
            </p:nvSpPr>
            <p:spPr bwMode="auto">
              <a:xfrm>
                <a:off x="1701" y="2694"/>
                <a:ext cx="408" cy="192"/>
              </a:xfrm>
              <a:prstGeom prst="rect">
                <a:avLst/>
              </a:prstGeom>
              <a:solidFill>
                <a:srgbClr val="DDDDDD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1C1C1C"/>
                </a:outerShdw>
              </a:effectLst>
            </p:spPr>
            <p:txBody>
              <a:bodyPr wrap="none" anchor="ctr"/>
              <a:lstStyle>
                <a:lvl1pPr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5715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7145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286000" defTabSz="7620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marL="0" marR="0" lvl="0" indent="0" algn="ctr" defTabSz="762000" eaLnBrk="0" fontAlgn="auto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endParaRPr>
              </a:p>
            </p:txBody>
          </p:sp>
        </p:grpSp>
        <p:sp>
          <p:nvSpPr>
            <p:cNvPr id="64" name="Text Box 63"/>
            <p:cNvSpPr txBox="1">
              <a:spLocks noChangeArrowheads="1"/>
            </p:cNvSpPr>
            <p:nvPr/>
          </p:nvSpPr>
          <p:spPr bwMode="auto">
            <a:xfrm>
              <a:off x="1784" y="2666"/>
              <a:ext cx="2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marR="0" lvl="0" indent="0" defTabSz="7620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</a:rPr>
                <a:t>帧</a:t>
              </a:r>
            </a:p>
          </p:txBody>
        </p:sp>
      </p:grpSp>
      <p:sp>
        <p:nvSpPr>
          <p:cNvPr id="67" name="Rectangle 64"/>
          <p:cNvSpPr>
            <a:spLocks noChangeArrowheads="1"/>
          </p:cNvSpPr>
          <p:nvPr/>
        </p:nvSpPr>
        <p:spPr bwMode="auto">
          <a:xfrm>
            <a:off x="6042075" y="5079400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接收</a:t>
            </a:r>
          </a:p>
        </p:txBody>
      </p:sp>
      <p:sp>
        <p:nvSpPr>
          <p:cNvPr id="68" name="Rectangle 65"/>
          <p:cNvSpPr>
            <a:spLocks noChangeArrowheads="1"/>
          </p:cNvSpPr>
          <p:nvPr/>
        </p:nvSpPr>
        <p:spPr bwMode="auto">
          <a:xfrm>
            <a:off x="4540300" y="5798537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链路</a:t>
            </a:r>
          </a:p>
        </p:txBody>
      </p:sp>
      <p:sp>
        <p:nvSpPr>
          <p:cNvPr id="69" name="Rectangle 67"/>
          <p:cNvSpPr>
            <a:spLocks noChangeArrowheads="1"/>
          </p:cNvSpPr>
          <p:nvPr/>
        </p:nvSpPr>
        <p:spPr bwMode="auto">
          <a:xfrm>
            <a:off x="931342" y="1935088"/>
            <a:ext cx="2011363" cy="1828800"/>
          </a:xfrm>
          <a:prstGeom prst="rect">
            <a:avLst/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0" name="Rectangle 68"/>
          <p:cNvSpPr>
            <a:spLocks noChangeArrowheads="1"/>
          </p:cNvSpPr>
          <p:nvPr/>
        </p:nvSpPr>
        <p:spPr bwMode="auto">
          <a:xfrm>
            <a:off x="950392" y="2544688"/>
            <a:ext cx="1981200" cy="6096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71" name="Line 69"/>
          <p:cNvSpPr>
            <a:spLocks noChangeShapeType="1"/>
          </p:cNvSpPr>
          <p:nvPr/>
        </p:nvSpPr>
        <p:spPr bwMode="auto">
          <a:xfrm>
            <a:off x="931342" y="2543100"/>
            <a:ext cx="20081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1237730" y="2697088"/>
            <a:ext cx="1390650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3" name="Line 71"/>
          <p:cNvSpPr>
            <a:spLocks noChangeShapeType="1"/>
          </p:cNvSpPr>
          <p:nvPr/>
        </p:nvSpPr>
        <p:spPr bwMode="auto">
          <a:xfrm>
            <a:off x="931342" y="3152700"/>
            <a:ext cx="20081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4" name="Rectangle 72"/>
          <p:cNvSpPr>
            <a:spLocks noChangeArrowheads="1"/>
          </p:cNvSpPr>
          <p:nvPr/>
        </p:nvSpPr>
        <p:spPr bwMode="auto">
          <a:xfrm>
            <a:off x="1442517" y="2087488"/>
            <a:ext cx="990600" cy="304800"/>
          </a:xfrm>
          <a:prstGeom prst="rect">
            <a:avLst/>
          </a:prstGeom>
          <a:solidFill>
            <a:srgbClr val="DDDDDD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IP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数据报</a:t>
            </a:r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1231380" y="3306688"/>
            <a:ext cx="1403350" cy="3048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6" name="Rectangle 74"/>
          <p:cNvSpPr>
            <a:spLocks noChangeArrowheads="1"/>
          </p:cNvSpPr>
          <p:nvPr/>
        </p:nvSpPr>
        <p:spPr bwMode="auto">
          <a:xfrm>
            <a:off x="1167880" y="3319388"/>
            <a:ext cx="1505221" cy="29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600" b="1" dirty="0">
                <a:latin typeface="+mn-lt"/>
                <a:ea typeface="+mn-ea"/>
              </a:rPr>
              <a:t>1010…  …</a:t>
            </a:r>
            <a:r>
              <a:rPr lang="en-US" altLang="zh-CN" sz="1600" b="1" dirty="0" smtClean="0">
                <a:latin typeface="+mn-lt"/>
                <a:ea typeface="+mn-ea"/>
              </a:rPr>
              <a:t>010</a:t>
            </a:r>
            <a:endParaRPr lang="en-US" altLang="zh-CN" sz="1600" b="1" dirty="0">
              <a:latin typeface="+mn-lt"/>
              <a:ea typeface="+mn-ea"/>
            </a:endParaRPr>
          </a:p>
        </p:txBody>
      </p:sp>
      <p:sp>
        <p:nvSpPr>
          <p:cNvPr id="77" name="AutoShape 75"/>
          <p:cNvSpPr>
            <a:spLocks noChangeArrowheads="1"/>
          </p:cNvSpPr>
          <p:nvPr/>
        </p:nvSpPr>
        <p:spPr bwMode="auto">
          <a:xfrm>
            <a:off x="1783830" y="3154288"/>
            <a:ext cx="304800" cy="334962"/>
          </a:xfrm>
          <a:prstGeom prst="downArrow">
            <a:avLst>
              <a:gd name="adj1" fmla="val 50000"/>
              <a:gd name="adj2" fmla="val 43231"/>
            </a:avLst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1436167" y="2706613"/>
            <a:ext cx="990600" cy="280987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  <a:buClrTx/>
              <a:buFontTx/>
              <a:buNone/>
            </a:pPr>
            <a:endParaRPr kumimoji="0" lang="zh-CN" altLang="en-US" sz="2000" b="1">
              <a:latin typeface="+mn-lt"/>
              <a:ea typeface="+mn-ea"/>
            </a:endParaRPr>
          </a:p>
        </p:txBody>
      </p:sp>
      <p:sp>
        <p:nvSpPr>
          <p:cNvPr id="79" name="AutoShape 77"/>
          <p:cNvSpPr>
            <a:spLocks noChangeArrowheads="1"/>
          </p:cNvSpPr>
          <p:nvPr/>
        </p:nvSpPr>
        <p:spPr bwMode="auto">
          <a:xfrm>
            <a:off x="1442517" y="2401813"/>
            <a:ext cx="990600" cy="369887"/>
          </a:xfrm>
          <a:prstGeom prst="downArrow">
            <a:avLst>
              <a:gd name="adj1" fmla="val 65389"/>
              <a:gd name="adj2" fmla="val 39394"/>
            </a:avLst>
          </a:prstGeom>
          <a:solidFill>
            <a:srgbClr val="FFCF01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0" name="Text Box 78"/>
          <p:cNvSpPr txBox="1">
            <a:spLocks noChangeArrowheads="1"/>
          </p:cNvSpPr>
          <p:nvPr/>
        </p:nvSpPr>
        <p:spPr bwMode="auto">
          <a:xfrm>
            <a:off x="899592" y="2651050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帧</a:t>
            </a: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1642542" y="2365300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装入</a:t>
            </a:r>
          </a:p>
        </p:txBody>
      </p:sp>
      <p:sp>
        <p:nvSpPr>
          <p:cNvPr id="82" name="Line 80"/>
          <p:cNvSpPr>
            <a:spLocks noChangeShapeType="1"/>
          </p:cNvSpPr>
          <p:nvPr/>
        </p:nvSpPr>
        <p:spPr bwMode="auto">
          <a:xfrm>
            <a:off x="1431405" y="2701850"/>
            <a:ext cx="0" cy="285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3" name="Line 81"/>
          <p:cNvSpPr>
            <a:spLocks noChangeShapeType="1"/>
          </p:cNvSpPr>
          <p:nvPr/>
        </p:nvSpPr>
        <p:spPr bwMode="auto">
          <a:xfrm>
            <a:off x="2422005" y="2703438"/>
            <a:ext cx="0" cy="285750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1312342" y="5252817"/>
            <a:ext cx="875241" cy="64376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0488" tIns="44450" rIns="90488" bIns="44450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571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86000" defTabSz="7620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数据</a:t>
            </a:r>
          </a:p>
          <a:p>
            <a:pPr marL="0" marR="0" lvl="0" indent="0" algn="ctr" defTabSz="7620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链路层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差错控制方法</a:t>
            </a:r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843213" y="2276475"/>
            <a:ext cx="3546475" cy="3311525"/>
          </a:xfrm>
        </p:spPr>
        <p:txBody>
          <a:bodyPr/>
          <a:lstStyle/>
          <a:p>
            <a:r>
              <a:rPr lang="zh-CN" altLang="en-US">
                <a:hlinkClick r:id="rId3" action="ppaction://hlinksldjump"/>
              </a:rPr>
              <a:t>反馈检测法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hlinkClick r:id="rId4" action="ppaction://hlinksldjump"/>
              </a:rPr>
              <a:t>自动请求重发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hlinkClick r:id="rId5" action="ppaction://hlinksldjump"/>
              </a:rPr>
              <a:t>前向纠错</a:t>
            </a:r>
            <a:endParaRPr lang="zh-CN" altLang="en-US"/>
          </a:p>
        </p:txBody>
      </p:sp>
      <p:sp>
        <p:nvSpPr>
          <p:cNvPr id="555014" name="Text Box 6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6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7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8" action="ppaction://hlinksldjump"/>
              </a:rPr>
              <a:t>差错控制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反馈检测法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6092825"/>
            <a:ext cx="7958137" cy="360363"/>
          </a:xfrm>
        </p:spPr>
        <p:txBody>
          <a:bodyPr/>
          <a:lstStyle/>
          <a:p>
            <a:pPr marL="269875" indent="-269875">
              <a:lnSpc>
                <a:spcPct val="80000"/>
              </a:lnSpc>
            </a:pPr>
            <a:r>
              <a:rPr lang="zh-CN" altLang="en-US" sz="2000">
                <a:solidFill>
                  <a:srgbClr val="FC0404"/>
                </a:solidFill>
              </a:rPr>
              <a:t>特点</a:t>
            </a:r>
            <a:r>
              <a:rPr lang="zh-CN" altLang="en-US" sz="2000"/>
              <a:t>：原理简单、实现容易、可靠性强，但开销大，信道利用率低。</a:t>
            </a:r>
          </a:p>
        </p:txBody>
      </p:sp>
      <p:sp>
        <p:nvSpPr>
          <p:cNvPr id="557061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差错控制方法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57063" name="Rectangle 7"/>
          <p:cNvSpPr>
            <a:spLocks noChangeArrowheads="1"/>
          </p:cNvSpPr>
          <p:nvPr/>
        </p:nvSpPr>
        <p:spPr bwMode="auto">
          <a:xfrm>
            <a:off x="2912274" y="1799412"/>
            <a:ext cx="3875077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发送方发送数据（一帧或一个字符）</a:t>
            </a:r>
          </a:p>
        </p:txBody>
      </p:sp>
      <p:sp>
        <p:nvSpPr>
          <p:cNvPr id="557064" name="Rectangle 8"/>
          <p:cNvSpPr>
            <a:spLocks noChangeArrowheads="1"/>
          </p:cNvSpPr>
          <p:nvPr/>
        </p:nvSpPr>
        <p:spPr bwMode="auto">
          <a:xfrm>
            <a:off x="3808939" y="2447112"/>
            <a:ext cx="1797585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接收方接收数据</a:t>
            </a:r>
          </a:p>
        </p:txBody>
      </p:sp>
      <p:sp>
        <p:nvSpPr>
          <p:cNvPr id="557065" name="AutoShape 9"/>
          <p:cNvSpPr>
            <a:spLocks noChangeArrowheads="1"/>
          </p:cNvSpPr>
          <p:nvPr/>
        </p:nvSpPr>
        <p:spPr bwMode="auto">
          <a:xfrm>
            <a:off x="1947863" y="3697288"/>
            <a:ext cx="5689600" cy="1238250"/>
          </a:xfrm>
          <a:prstGeom prst="diamond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发送方用原始数据与接收</a:t>
            </a:r>
          </a:p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方发回的数据进行比较</a:t>
            </a: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810747" y="4968062"/>
            <a:ext cx="3644244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发送方通知接收方删除出错的数据</a:t>
            </a:r>
          </a:p>
        </p:txBody>
      </p:sp>
      <p:sp>
        <p:nvSpPr>
          <p:cNvPr id="557067" name="Rectangle 11"/>
          <p:cNvSpPr>
            <a:spLocks noChangeArrowheads="1"/>
          </p:cNvSpPr>
          <p:nvPr/>
        </p:nvSpPr>
        <p:spPr bwMode="auto">
          <a:xfrm>
            <a:off x="1000651" y="5615762"/>
            <a:ext cx="1797585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发送方重发数据</a:t>
            </a:r>
          </a:p>
        </p:txBody>
      </p:sp>
      <p:sp>
        <p:nvSpPr>
          <p:cNvPr id="557068" name="Rectangle 12"/>
          <p:cNvSpPr>
            <a:spLocks noChangeArrowheads="1"/>
          </p:cNvSpPr>
          <p:nvPr/>
        </p:nvSpPr>
        <p:spPr bwMode="auto">
          <a:xfrm>
            <a:off x="6222559" y="4895037"/>
            <a:ext cx="2490082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发送方继续发送新数据</a:t>
            </a: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1547813" y="3933825"/>
            <a:ext cx="71913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800" b="1">
                <a:solidFill>
                  <a:srgbClr val="FF0000"/>
                </a:solidFill>
                <a:latin typeface="+mn-lt"/>
                <a:ea typeface="+mn-ea"/>
              </a:rPr>
              <a:t>出错</a:t>
            </a:r>
          </a:p>
        </p:txBody>
      </p:sp>
      <p:sp>
        <p:nvSpPr>
          <p:cNvPr id="557070" name="Text Box 14"/>
          <p:cNvSpPr txBox="1">
            <a:spLocks noChangeArrowheads="1"/>
          </p:cNvSpPr>
          <p:nvPr/>
        </p:nvSpPr>
        <p:spPr bwMode="auto">
          <a:xfrm>
            <a:off x="7451725" y="3933825"/>
            <a:ext cx="719138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正确</a:t>
            </a:r>
          </a:p>
        </p:txBody>
      </p:sp>
      <p:sp>
        <p:nvSpPr>
          <p:cNvPr id="557071" name="Line 15"/>
          <p:cNvSpPr>
            <a:spLocks noChangeShapeType="1"/>
          </p:cNvSpPr>
          <p:nvPr/>
        </p:nvSpPr>
        <p:spPr bwMode="auto">
          <a:xfrm>
            <a:off x="4787900" y="220503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2" name="Line 16"/>
          <p:cNvSpPr>
            <a:spLocks noChangeShapeType="1"/>
          </p:cNvSpPr>
          <p:nvPr/>
        </p:nvSpPr>
        <p:spPr bwMode="auto">
          <a:xfrm>
            <a:off x="4787900" y="2852738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3" name="Line 17"/>
          <p:cNvSpPr>
            <a:spLocks noChangeShapeType="1"/>
          </p:cNvSpPr>
          <p:nvPr/>
        </p:nvSpPr>
        <p:spPr bwMode="auto">
          <a:xfrm>
            <a:off x="1568450" y="4292600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4" name="Line 18"/>
          <p:cNvSpPr>
            <a:spLocks noChangeShapeType="1"/>
          </p:cNvSpPr>
          <p:nvPr/>
        </p:nvSpPr>
        <p:spPr bwMode="auto">
          <a:xfrm>
            <a:off x="1577975" y="4311650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5" name="Line 19"/>
          <p:cNvSpPr>
            <a:spLocks noChangeShapeType="1"/>
          </p:cNvSpPr>
          <p:nvPr/>
        </p:nvSpPr>
        <p:spPr bwMode="auto">
          <a:xfrm>
            <a:off x="7683500" y="432911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6" name="Line 20"/>
          <p:cNvSpPr>
            <a:spLocks noChangeShapeType="1"/>
          </p:cNvSpPr>
          <p:nvPr/>
        </p:nvSpPr>
        <p:spPr bwMode="auto">
          <a:xfrm>
            <a:off x="8115300" y="4318000"/>
            <a:ext cx="20638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78" name="Rectangle 22"/>
          <p:cNvSpPr>
            <a:spLocks noChangeArrowheads="1"/>
          </p:cNvSpPr>
          <p:nvPr/>
        </p:nvSpPr>
        <p:spPr bwMode="auto">
          <a:xfrm>
            <a:off x="2912274" y="3094812"/>
            <a:ext cx="3875077" cy="37151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800" b="1">
                <a:latin typeface="+mn-lt"/>
                <a:ea typeface="+mn-ea"/>
              </a:rPr>
              <a:t>接收方将接收到的数据发回给发送方</a:t>
            </a:r>
          </a:p>
        </p:txBody>
      </p:sp>
      <p:sp>
        <p:nvSpPr>
          <p:cNvPr id="557079" name="Line 23"/>
          <p:cNvSpPr>
            <a:spLocks noChangeShapeType="1"/>
          </p:cNvSpPr>
          <p:nvPr/>
        </p:nvSpPr>
        <p:spPr bwMode="auto">
          <a:xfrm>
            <a:off x="4787900" y="3500438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7080" name="Line 24"/>
          <p:cNvSpPr>
            <a:spLocks noChangeShapeType="1"/>
          </p:cNvSpPr>
          <p:nvPr/>
        </p:nvSpPr>
        <p:spPr bwMode="auto">
          <a:xfrm>
            <a:off x="1908175" y="5373688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自动请求重发</a:t>
            </a:r>
            <a:r>
              <a:rPr lang="zh-CN" altLang="en-US" sz="4000" dirty="0"/>
              <a:t/>
            </a:r>
            <a:br>
              <a:rPr lang="zh-CN" altLang="en-US" sz="4000" dirty="0"/>
            </a:b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ARQ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）</a:t>
            </a:r>
            <a:endParaRPr lang="en-US" altLang="zh-CN" sz="28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59108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559109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差错控制方法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59111" name="Rectangle 7"/>
          <p:cNvSpPr>
            <a:spLocks noChangeArrowheads="1"/>
          </p:cNvSpPr>
          <p:nvPr/>
        </p:nvSpPr>
        <p:spPr bwMode="auto">
          <a:xfrm>
            <a:off x="2707090" y="1927692"/>
            <a:ext cx="4285445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发送方发送数据（一帧或一个字符）</a:t>
            </a:r>
          </a:p>
        </p:txBody>
      </p:sp>
      <p:sp>
        <p:nvSpPr>
          <p:cNvPr id="559112" name="Rectangle 8"/>
          <p:cNvSpPr>
            <a:spLocks noChangeArrowheads="1"/>
          </p:cNvSpPr>
          <p:nvPr/>
        </p:nvSpPr>
        <p:spPr bwMode="auto">
          <a:xfrm>
            <a:off x="3719171" y="2791292"/>
            <a:ext cx="1977121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接收方接收数据</a:t>
            </a:r>
          </a:p>
        </p:txBody>
      </p:sp>
      <p:sp>
        <p:nvSpPr>
          <p:cNvPr id="559113" name="AutoShape 9"/>
          <p:cNvSpPr>
            <a:spLocks noChangeArrowheads="1"/>
          </p:cNvSpPr>
          <p:nvPr/>
        </p:nvSpPr>
        <p:spPr bwMode="auto">
          <a:xfrm>
            <a:off x="2846389" y="3608871"/>
            <a:ext cx="3927473" cy="799134"/>
          </a:xfrm>
          <a:prstGeom prst="diamond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接收方检测数据</a:t>
            </a:r>
          </a:p>
        </p:txBody>
      </p:sp>
      <p:sp>
        <p:nvSpPr>
          <p:cNvPr id="559114" name="Rectangle 10"/>
          <p:cNvSpPr>
            <a:spLocks noChangeArrowheads="1"/>
          </p:cNvSpPr>
          <p:nvPr/>
        </p:nvSpPr>
        <p:spPr bwMode="auto">
          <a:xfrm>
            <a:off x="908204" y="4878854"/>
            <a:ext cx="3516004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接收方发出重发请求给发送方</a:t>
            </a:r>
          </a:p>
        </p:txBody>
      </p:sp>
      <p:sp>
        <p:nvSpPr>
          <p:cNvPr id="559115" name="Rectangle 11"/>
          <p:cNvSpPr>
            <a:spLocks noChangeArrowheads="1"/>
          </p:cNvSpPr>
          <p:nvPr/>
        </p:nvSpPr>
        <p:spPr bwMode="auto">
          <a:xfrm>
            <a:off x="1566521" y="5744042"/>
            <a:ext cx="1977121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发送方重发数据</a:t>
            </a:r>
          </a:p>
        </p:txBody>
      </p:sp>
      <p:sp>
        <p:nvSpPr>
          <p:cNvPr id="559116" name="Rectangle 12"/>
          <p:cNvSpPr>
            <a:spLocks noChangeArrowheads="1"/>
          </p:cNvSpPr>
          <p:nvPr/>
        </p:nvSpPr>
        <p:spPr bwMode="auto">
          <a:xfrm>
            <a:off x="5733956" y="4878854"/>
            <a:ext cx="2746563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发送方继续发送新数据</a:t>
            </a:r>
          </a:p>
        </p:txBody>
      </p:sp>
      <p:sp>
        <p:nvSpPr>
          <p:cNvPr id="559117" name="Text Box 13"/>
          <p:cNvSpPr txBox="1">
            <a:spLocks noChangeArrowheads="1"/>
          </p:cNvSpPr>
          <p:nvPr/>
        </p:nvSpPr>
        <p:spPr bwMode="auto">
          <a:xfrm>
            <a:off x="2484438" y="3571875"/>
            <a:ext cx="71913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+mn-lt"/>
                <a:ea typeface="+mn-ea"/>
              </a:rPr>
              <a:t>出错</a:t>
            </a:r>
          </a:p>
        </p:txBody>
      </p:sp>
      <p:sp>
        <p:nvSpPr>
          <p:cNvPr id="559118" name="Text Box 14"/>
          <p:cNvSpPr txBox="1">
            <a:spLocks noChangeArrowheads="1"/>
          </p:cNvSpPr>
          <p:nvPr/>
        </p:nvSpPr>
        <p:spPr bwMode="auto">
          <a:xfrm>
            <a:off x="6516688" y="3571875"/>
            <a:ext cx="71913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latin typeface="+mn-lt"/>
                <a:ea typeface="+mn-ea"/>
              </a:rPr>
              <a:t>正确</a:t>
            </a:r>
          </a:p>
        </p:txBody>
      </p:sp>
      <p:sp>
        <p:nvSpPr>
          <p:cNvPr id="559119" name="Line 15"/>
          <p:cNvSpPr>
            <a:spLocks noChangeShapeType="1"/>
          </p:cNvSpPr>
          <p:nvPr/>
        </p:nvSpPr>
        <p:spPr bwMode="auto">
          <a:xfrm>
            <a:off x="4787900" y="234791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0" name="Line 16"/>
          <p:cNvSpPr>
            <a:spLocks noChangeShapeType="1"/>
          </p:cNvSpPr>
          <p:nvPr/>
        </p:nvSpPr>
        <p:spPr bwMode="auto">
          <a:xfrm>
            <a:off x="4787900" y="321151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1" name="Line 17"/>
          <p:cNvSpPr>
            <a:spLocks noChangeShapeType="1"/>
          </p:cNvSpPr>
          <p:nvPr/>
        </p:nvSpPr>
        <p:spPr bwMode="auto">
          <a:xfrm>
            <a:off x="2555875" y="4003675"/>
            <a:ext cx="0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2" name="Line 18"/>
          <p:cNvSpPr>
            <a:spLocks noChangeShapeType="1"/>
          </p:cNvSpPr>
          <p:nvPr/>
        </p:nvSpPr>
        <p:spPr bwMode="auto">
          <a:xfrm>
            <a:off x="2555875" y="4003675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3" name="Line 19"/>
          <p:cNvSpPr>
            <a:spLocks noChangeShapeType="1"/>
          </p:cNvSpPr>
          <p:nvPr/>
        </p:nvSpPr>
        <p:spPr bwMode="auto">
          <a:xfrm>
            <a:off x="6732588" y="400367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4" name="Line 20"/>
          <p:cNvSpPr>
            <a:spLocks noChangeShapeType="1"/>
          </p:cNvSpPr>
          <p:nvPr/>
        </p:nvSpPr>
        <p:spPr bwMode="auto">
          <a:xfrm>
            <a:off x="7164388" y="4003675"/>
            <a:ext cx="0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59125" name="Line 21"/>
          <p:cNvSpPr>
            <a:spLocks noChangeShapeType="1"/>
          </p:cNvSpPr>
          <p:nvPr/>
        </p:nvSpPr>
        <p:spPr bwMode="auto">
          <a:xfrm>
            <a:off x="2555875" y="530066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特  点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200" dirty="0">
                <a:solidFill>
                  <a:srgbClr val="FC0404"/>
                </a:solidFill>
              </a:rPr>
              <a:t>为保证通信正常进行，还需引入：</a:t>
            </a:r>
          </a:p>
          <a:p>
            <a:pPr lvl="1">
              <a:lnSpc>
                <a:spcPct val="110000"/>
              </a:lnSpc>
            </a:pPr>
            <a:r>
              <a:rPr lang="zh-CN" altLang="en-US" sz="2200" dirty="0" smtClean="0">
                <a:solidFill>
                  <a:srgbClr val="0000FF"/>
                </a:solidFill>
              </a:rPr>
              <a:t>定时器：</a:t>
            </a:r>
            <a:r>
              <a:rPr lang="zh-CN" altLang="en-US" sz="2200" dirty="0" smtClean="0"/>
              <a:t>防止</a:t>
            </a:r>
            <a:r>
              <a:rPr lang="zh-CN" altLang="en-US" sz="2200" dirty="0"/>
              <a:t>整个数据帧或反馈信息丢失。</a:t>
            </a:r>
          </a:p>
          <a:p>
            <a:pPr lvl="1">
              <a:lnSpc>
                <a:spcPct val="110000"/>
              </a:lnSpc>
            </a:pPr>
            <a:r>
              <a:rPr lang="zh-CN" altLang="en-US" sz="2200" dirty="0">
                <a:solidFill>
                  <a:srgbClr val="0000FF"/>
                </a:solidFill>
              </a:rPr>
              <a:t>帧</a:t>
            </a:r>
            <a:r>
              <a:rPr lang="zh-CN" altLang="en-US" sz="2200" dirty="0" smtClean="0">
                <a:solidFill>
                  <a:srgbClr val="0000FF"/>
                </a:solidFill>
              </a:rPr>
              <a:t>序号：</a:t>
            </a:r>
            <a:r>
              <a:rPr lang="zh-CN" altLang="en-US" sz="2200" dirty="0" smtClean="0"/>
              <a:t>防止</a:t>
            </a:r>
            <a:r>
              <a:rPr lang="zh-CN" altLang="en-US" sz="2200" dirty="0"/>
              <a:t>接收方多次收到同一帧并</a:t>
            </a:r>
            <a:r>
              <a:rPr lang="zh-CN" altLang="en-US" sz="2200" dirty="0" smtClean="0"/>
              <a:t>递交网络层。</a:t>
            </a:r>
            <a:endParaRPr lang="zh-CN" altLang="en-US" sz="2200" dirty="0"/>
          </a:p>
          <a:p>
            <a:pPr>
              <a:lnSpc>
                <a:spcPct val="110000"/>
              </a:lnSpc>
            </a:pPr>
            <a:r>
              <a:rPr lang="zh-CN" altLang="en-US" sz="2200" dirty="0">
                <a:solidFill>
                  <a:srgbClr val="FC0404"/>
                </a:solidFill>
              </a:rPr>
              <a:t>特点：</a:t>
            </a:r>
          </a:p>
          <a:p>
            <a:pPr lvl="1">
              <a:lnSpc>
                <a:spcPct val="110000"/>
              </a:lnSpc>
            </a:pPr>
            <a:r>
              <a:rPr lang="zh-CN" altLang="en-US" sz="2200" dirty="0"/>
              <a:t>使用检错码；</a:t>
            </a:r>
          </a:p>
          <a:p>
            <a:pPr lvl="1">
              <a:lnSpc>
                <a:spcPct val="110000"/>
              </a:lnSpc>
            </a:pPr>
            <a:r>
              <a:rPr lang="zh-CN" altLang="en-US" sz="2200" dirty="0"/>
              <a:t>必须是双向信道；</a:t>
            </a:r>
          </a:p>
          <a:p>
            <a:pPr lvl="1">
              <a:lnSpc>
                <a:spcPct val="110000"/>
              </a:lnSpc>
            </a:pPr>
            <a:r>
              <a:rPr lang="zh-CN" altLang="en-US" sz="2200" dirty="0"/>
              <a:t>发送方需设置缓冲器</a:t>
            </a:r>
            <a:r>
              <a:rPr lang="zh-CN" altLang="en-US" sz="2200" dirty="0" smtClean="0"/>
              <a:t>。</a:t>
            </a:r>
            <a:endParaRPr lang="en-US" altLang="zh-CN" sz="2200" dirty="0" smtClean="0"/>
          </a:p>
          <a:p>
            <a:pPr>
              <a:lnSpc>
                <a:spcPct val="110000"/>
              </a:lnSpc>
            </a:pPr>
            <a:r>
              <a:rPr lang="zh-CN" altLang="en-US" sz="2200" dirty="0" smtClean="0">
                <a:solidFill>
                  <a:srgbClr val="FF0000"/>
                </a:solidFill>
              </a:rPr>
              <a:t>应用：</a:t>
            </a:r>
            <a:endParaRPr lang="en-US" altLang="zh-CN" sz="2200" dirty="0" smtClean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200" dirty="0" smtClean="0"/>
              <a:t>高可靠性信道，例如光纤；</a:t>
            </a:r>
            <a:endParaRPr lang="en-US" altLang="zh-CN" sz="2200" dirty="0" smtClean="0"/>
          </a:p>
          <a:p>
            <a:pPr lvl="1">
              <a:lnSpc>
                <a:spcPct val="110000"/>
              </a:lnSpc>
            </a:pPr>
            <a:r>
              <a:rPr lang="zh-CN" altLang="en-US" sz="2200" dirty="0" smtClean="0"/>
              <a:t>经常被用在数据链路层、网络层和传输层。</a:t>
            </a:r>
            <a:endParaRPr lang="zh-CN" altLang="en-US" sz="2200" dirty="0"/>
          </a:p>
        </p:txBody>
      </p:sp>
      <p:sp>
        <p:nvSpPr>
          <p:cNvPr id="560132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2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560133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差错控制方法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前向纠错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2800" dirty="0" smtClean="0"/>
              <a:t>（</a:t>
            </a:r>
            <a:r>
              <a:rPr lang="en-US" altLang="zh-CN" sz="2800" dirty="0">
                <a:latin typeface="华文新魏" pitchFamily="2" charset="-122"/>
                <a:ea typeface="华文新魏" pitchFamily="2" charset="-122"/>
              </a:rPr>
              <a:t>FEC</a:t>
            </a:r>
            <a:r>
              <a:rPr lang="zh-CN" altLang="en-US" sz="2800" dirty="0" smtClean="0"/>
              <a:t>）</a:t>
            </a:r>
            <a:endParaRPr lang="zh-CN" altLang="en-US" sz="2800" dirty="0"/>
          </a:p>
        </p:txBody>
      </p:sp>
      <p:sp>
        <p:nvSpPr>
          <p:cNvPr id="561157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差错控制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差错控制方法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61158" name="Rectangle 6"/>
          <p:cNvSpPr>
            <a:spLocks noChangeArrowheads="1"/>
          </p:cNvSpPr>
          <p:nvPr/>
        </p:nvSpPr>
        <p:spPr bwMode="auto">
          <a:xfrm>
            <a:off x="1331640" y="1700808"/>
            <a:ext cx="4285445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发送方发送数据（一帧或一个字符）</a:t>
            </a:r>
          </a:p>
        </p:txBody>
      </p:sp>
      <p:sp>
        <p:nvSpPr>
          <p:cNvPr id="561159" name="Rectangle 7"/>
          <p:cNvSpPr>
            <a:spLocks noChangeArrowheads="1"/>
          </p:cNvSpPr>
          <p:nvPr/>
        </p:nvSpPr>
        <p:spPr bwMode="auto">
          <a:xfrm>
            <a:off x="2343721" y="2421533"/>
            <a:ext cx="1977121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接收方接收数据</a:t>
            </a:r>
          </a:p>
        </p:txBody>
      </p:sp>
      <p:sp>
        <p:nvSpPr>
          <p:cNvPr id="561161" name="Rectangle 9"/>
          <p:cNvSpPr>
            <a:spLocks noChangeArrowheads="1"/>
          </p:cNvSpPr>
          <p:nvPr/>
        </p:nvSpPr>
        <p:spPr bwMode="auto">
          <a:xfrm>
            <a:off x="1443941" y="3089425"/>
            <a:ext cx="3772484" cy="771623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latin typeface="+mn-lt"/>
                <a:ea typeface="+mn-ea"/>
              </a:rPr>
              <a:t>接收方检测数据，如发现差错</a:t>
            </a:r>
            <a:r>
              <a:rPr lang="zh-CN" altLang="en-US" sz="2000" b="1" dirty="0" smtClean="0">
                <a:latin typeface="+mn-lt"/>
                <a:ea typeface="+mn-ea"/>
              </a:rPr>
              <a:t>，</a:t>
            </a:r>
            <a:endParaRPr lang="en-US" altLang="zh-CN" sz="2000" b="1" dirty="0" smtClean="0"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000" b="1" dirty="0" smtClean="0">
                <a:latin typeface="+mn-lt"/>
                <a:ea typeface="+mn-ea"/>
              </a:rPr>
              <a:t>由</a:t>
            </a:r>
            <a:r>
              <a:rPr lang="zh-CN" altLang="en-US" sz="2000" b="1" dirty="0">
                <a:latin typeface="+mn-lt"/>
                <a:ea typeface="+mn-ea"/>
              </a:rPr>
              <a:t>接收方进行纠正</a:t>
            </a:r>
          </a:p>
        </p:txBody>
      </p:sp>
      <p:sp>
        <p:nvSpPr>
          <p:cNvPr id="561163" name="Rectangle 11"/>
          <p:cNvSpPr>
            <a:spLocks noChangeArrowheads="1"/>
          </p:cNvSpPr>
          <p:nvPr/>
        </p:nvSpPr>
        <p:spPr bwMode="auto">
          <a:xfrm>
            <a:off x="1982019" y="4178837"/>
            <a:ext cx="2746563" cy="402291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>
                <a:alpha val="50000"/>
              </a:srgbClr>
            </a:outerShdw>
          </a:effectLst>
        </p:spPr>
        <p:txBody>
          <a:bodyPr wrap="none" lIns="90000" tIns="46800" rIns="90000" bIns="4680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>
                <a:latin typeface="+mn-lt"/>
                <a:ea typeface="+mn-ea"/>
              </a:rPr>
              <a:t>发送方继续发送新数据</a:t>
            </a:r>
          </a:p>
        </p:txBody>
      </p:sp>
      <p:sp>
        <p:nvSpPr>
          <p:cNvPr id="561166" name="Line 14"/>
          <p:cNvSpPr>
            <a:spLocks noChangeShapeType="1"/>
          </p:cNvSpPr>
          <p:nvPr/>
        </p:nvSpPr>
        <p:spPr bwMode="auto">
          <a:xfrm>
            <a:off x="3412450" y="2121029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61167" name="Line 15"/>
          <p:cNvSpPr>
            <a:spLocks noChangeShapeType="1"/>
          </p:cNvSpPr>
          <p:nvPr/>
        </p:nvSpPr>
        <p:spPr bwMode="auto">
          <a:xfrm>
            <a:off x="3412450" y="2841754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61174" name="Line 22"/>
          <p:cNvSpPr>
            <a:spLocks noChangeShapeType="1"/>
          </p:cNvSpPr>
          <p:nvPr/>
        </p:nvSpPr>
        <p:spPr bwMode="auto">
          <a:xfrm>
            <a:off x="3412450" y="3860155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561175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809625" y="4581525"/>
            <a:ext cx="7958138" cy="1871663"/>
          </a:xfrm>
        </p:spPr>
        <p:txBody>
          <a:bodyPr/>
          <a:lstStyle/>
          <a:p>
            <a:r>
              <a:rPr lang="zh-CN" altLang="en-US" sz="2400" dirty="0">
                <a:solidFill>
                  <a:srgbClr val="FC0404"/>
                </a:solidFill>
              </a:rPr>
              <a:t>特点：</a:t>
            </a:r>
          </a:p>
          <a:p>
            <a:pPr lvl="1"/>
            <a:r>
              <a:rPr lang="zh-CN" altLang="en-US" sz="2400" dirty="0"/>
              <a:t>使用纠错码（纠错码编码效率低且设备复杂）；</a:t>
            </a:r>
          </a:p>
          <a:p>
            <a:pPr lvl="1"/>
            <a:r>
              <a:rPr lang="zh-CN" altLang="en-US" sz="2400" dirty="0"/>
              <a:t>单向信道；</a:t>
            </a:r>
          </a:p>
          <a:p>
            <a:pPr lvl="1"/>
            <a:r>
              <a:rPr lang="zh-CN" altLang="en-US" sz="2400" dirty="0"/>
              <a:t>发送方无需设置缓冲器。</a:t>
            </a:r>
          </a:p>
        </p:txBody>
      </p:sp>
      <p:sp>
        <p:nvSpPr>
          <p:cNvPr id="2" name="矩形 1"/>
          <p:cNvSpPr/>
          <p:nvPr/>
        </p:nvSpPr>
        <p:spPr>
          <a:xfrm>
            <a:off x="5436096" y="2348880"/>
            <a:ext cx="338437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indent="-444500">
              <a:buClr>
                <a:srgbClr val="000000"/>
              </a:buClr>
              <a:buFont typeface="Wingdings" pitchFamily="2" charset="2"/>
              <a:buChar char="@"/>
            </a:pPr>
            <a:r>
              <a:rPr lang="zh-CN" altLang="en-US" sz="2400" b="1" dirty="0">
                <a:solidFill>
                  <a:srgbClr val="FC0404"/>
                </a:solidFill>
                <a:latin typeface="+mn-lt"/>
                <a:ea typeface="+mn-ea"/>
              </a:rPr>
              <a:t>应用：</a:t>
            </a:r>
          </a:p>
          <a:p>
            <a:pPr marL="909638" lvl="1" indent="-285750">
              <a:buSzPct val="55000"/>
              <a:buBlip>
                <a:blip r:embed="rId7"/>
              </a:buBlip>
            </a:pPr>
            <a:r>
              <a:rPr lang="zh-CN" altLang="en-US" sz="2400" b="1" dirty="0" smtClean="0">
                <a:solidFill>
                  <a:srgbClr val="000000"/>
                </a:solidFill>
                <a:latin typeface="+mn-lt"/>
                <a:ea typeface="+mn-ea"/>
              </a:rPr>
              <a:t>有噪声的信道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，</a:t>
            </a:r>
            <a:r>
              <a:rPr lang="zh-CN" altLang="en-US" sz="2400" b="1" dirty="0" smtClean="0">
                <a:solidFill>
                  <a:srgbClr val="000000"/>
                </a:solidFill>
                <a:latin typeface="+mn-lt"/>
                <a:ea typeface="+mn-ea"/>
              </a:rPr>
              <a:t>例如无线信道；</a:t>
            </a:r>
            <a:endParaRPr lang="zh-CN" altLang="en-US" sz="2400" b="1" dirty="0">
              <a:solidFill>
                <a:srgbClr val="000000"/>
              </a:solidFill>
              <a:latin typeface="+mn-lt"/>
              <a:ea typeface="+mn-ea"/>
            </a:endParaRPr>
          </a:p>
          <a:p>
            <a:pPr marL="909638" lvl="1" indent="-285750">
              <a:buSzPct val="55000"/>
              <a:buBlip>
                <a:blip r:embed="rId7"/>
              </a:buBlip>
            </a:pP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经常被用在</a:t>
            </a:r>
            <a:r>
              <a:rPr lang="zh-CN" altLang="en-US" sz="2400" b="1" dirty="0" smtClean="0">
                <a:solidFill>
                  <a:srgbClr val="000000"/>
                </a:solidFill>
                <a:latin typeface="+mn-lt"/>
                <a:ea typeface="+mn-ea"/>
              </a:rPr>
              <a:t>数据链路层和物理层</a:t>
            </a:r>
            <a:r>
              <a:rPr lang="zh-CN" altLang="en-US" sz="2400" b="1" dirty="0">
                <a:solidFill>
                  <a:srgbClr val="000000"/>
                </a:solidFill>
                <a:latin typeface="+mn-lt"/>
                <a:ea typeface="+mn-ea"/>
              </a:rPr>
              <a:t>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流量控制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问题：</a:t>
            </a:r>
            <a:r>
              <a:rPr lang="zh-CN" altLang="en-US" sz="2400" dirty="0" smtClean="0"/>
              <a:t>发送</a:t>
            </a:r>
            <a:r>
              <a:rPr lang="zh-CN" altLang="en-US" sz="2400" dirty="0"/>
              <a:t>方发送能力大于接收方接收能力。例如，高速发送方的帧会“淹没”低速的接收方。</a:t>
            </a:r>
          </a:p>
          <a:p>
            <a:pPr>
              <a:lnSpc>
                <a:spcPct val="11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解决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基于反馈的</a:t>
            </a:r>
            <a:r>
              <a:rPr lang="zh-CN" altLang="en-US" sz="2400" dirty="0" smtClean="0">
                <a:solidFill>
                  <a:srgbClr val="0000FF"/>
                </a:solidFill>
              </a:rPr>
              <a:t>流量控制</a:t>
            </a:r>
            <a:r>
              <a:rPr lang="zh-CN" altLang="en-US" sz="2400" dirty="0" smtClean="0">
                <a:solidFill>
                  <a:schemeClr val="tx1"/>
                </a:solidFill>
              </a:rPr>
              <a:t>（本章介绍）</a:t>
            </a:r>
            <a:endParaRPr lang="zh-CN" altLang="en-US" sz="2400" dirty="0">
              <a:solidFill>
                <a:schemeClr val="tx1"/>
              </a:solidFill>
            </a:endParaRPr>
          </a:p>
          <a:p>
            <a:pPr lvl="1"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400" dirty="0"/>
              <a:t>    接收方显式或隐式通知发送方发送速率是否可接受。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基于速率的流量控制</a:t>
            </a:r>
          </a:p>
          <a:p>
            <a:pPr lvl="1">
              <a:lnSpc>
                <a:spcPct val="110000"/>
              </a:lnSpc>
              <a:buFont typeface="Wingdings" pitchFamily="2" charset="2"/>
              <a:buNone/>
            </a:pPr>
            <a:r>
              <a:rPr lang="zh-CN" altLang="en-US" sz="2400" dirty="0"/>
              <a:t>    由协议限制发送方</a:t>
            </a:r>
            <a:r>
              <a:rPr lang="zh-CN" altLang="en-US" sz="2400" dirty="0" smtClean="0"/>
              <a:t>可发送</a:t>
            </a:r>
            <a:r>
              <a:rPr lang="zh-CN" altLang="en-US" sz="2400" dirty="0"/>
              <a:t>的</a:t>
            </a:r>
            <a:r>
              <a:rPr lang="zh-CN" altLang="en-US" sz="2400" dirty="0" smtClean="0"/>
              <a:t>速率，无需接收方反馈。</a:t>
            </a:r>
            <a:endParaRPr lang="zh-CN" altLang="en-US" sz="2400" dirty="0"/>
          </a:p>
          <a:p>
            <a:pPr>
              <a:lnSpc>
                <a:spcPct val="11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提示：</a:t>
            </a:r>
            <a:r>
              <a:rPr lang="zh-CN" altLang="en-US" sz="2400" dirty="0" smtClean="0"/>
              <a:t>解决</a:t>
            </a:r>
            <a:r>
              <a:rPr lang="zh-CN" altLang="en-US" sz="2400" dirty="0"/>
              <a:t>方法原理大致相同，都是限制发送方所发出的数据流量，使其发送速率不要超过接收方能处理的速率。</a:t>
            </a:r>
          </a:p>
        </p:txBody>
      </p:sp>
      <p:sp>
        <p:nvSpPr>
          <p:cNvPr id="562181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数据链路层协议</a:t>
            </a:r>
          </a:p>
        </p:txBody>
      </p:sp>
      <p:sp>
        <p:nvSpPr>
          <p:cNvPr id="5253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411413" y="2492375"/>
            <a:ext cx="4122737" cy="3168650"/>
          </a:xfrm>
        </p:spPr>
        <p:txBody>
          <a:bodyPr/>
          <a:lstStyle/>
          <a:p>
            <a:r>
              <a:rPr lang="zh-CN" altLang="en-US" dirty="0">
                <a:hlinkClick r:id="rId3" action="ppaction://hlinksldjump"/>
              </a:rPr>
              <a:t>基本数据链路协议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>
                <a:hlinkClick r:id="rId4" action="ppaction://hlinksldjump"/>
              </a:rPr>
              <a:t>滑动窗口协议</a:t>
            </a:r>
            <a:endParaRPr lang="zh-CN" altLang="en-US" dirty="0"/>
          </a:p>
          <a:p>
            <a:endParaRPr lang="zh-CN" altLang="en-US" dirty="0"/>
          </a:p>
          <a:p>
            <a:r>
              <a:rPr lang="zh-CN" altLang="en-US" dirty="0">
                <a:hlinkClick r:id="rId5" action="ppaction://hlinksldjump"/>
              </a:rPr>
              <a:t>协议描述和验证</a:t>
            </a:r>
            <a:endParaRPr lang="zh-CN" altLang="en-US" dirty="0"/>
          </a:p>
        </p:txBody>
      </p:sp>
      <p:sp>
        <p:nvSpPr>
          <p:cNvPr id="5253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6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基本数据链路协议</a:t>
            </a:r>
          </a:p>
        </p:txBody>
      </p:sp>
      <p:sp>
        <p:nvSpPr>
          <p:cNvPr id="62566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56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47664" y="1916113"/>
            <a:ext cx="6480720" cy="43211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hlinkClick r:id="rId5" action="ppaction://hlinksldjump"/>
              </a:rPr>
              <a:t>一些约定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hlinkClick r:id="rId6" action="ppaction://hlinksldjump"/>
              </a:rPr>
              <a:t>一个乌托邦式的单工</a:t>
            </a:r>
            <a:r>
              <a:rPr lang="zh-CN" altLang="en-US" dirty="0">
                <a:hlinkClick r:id="rId6" action="ppaction://hlinksldjump"/>
              </a:rPr>
              <a:t>协议 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hlinkClick r:id="rId7" action="ppaction://hlinksldjump"/>
              </a:rPr>
              <a:t>无错信道上的单工停</a:t>
            </a:r>
            <a:r>
              <a:rPr lang="en-US" altLang="zh-CN" dirty="0">
                <a:hlinkClick r:id="rId7" action="ppaction://hlinksldjump"/>
              </a:rPr>
              <a:t>-</a:t>
            </a:r>
            <a:r>
              <a:rPr lang="zh-CN" altLang="en-US" dirty="0" smtClean="0">
                <a:hlinkClick r:id="rId7" action="ppaction://hlinksldjump"/>
              </a:rPr>
              <a:t>等式协议 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>
                <a:hlinkClick r:id="rId8" action="ppaction://hlinksldjump"/>
              </a:rPr>
              <a:t>有错信道上的单工停</a:t>
            </a:r>
            <a:r>
              <a:rPr lang="en-US" altLang="zh-CN" dirty="0" smtClean="0">
                <a:hlinkClick r:id="rId8" action="ppaction://hlinksldjump"/>
              </a:rPr>
              <a:t>-</a:t>
            </a:r>
            <a:r>
              <a:rPr lang="zh-CN" altLang="en-US" dirty="0" smtClean="0">
                <a:hlinkClick r:id="rId8" action="ppaction://hlinksldjump"/>
              </a:rPr>
              <a:t>等式协议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>
                <a:hlinkClick r:id="rId9" action="ppaction://hlinksldjump"/>
              </a:rPr>
              <a:t>协议效率分析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简化的通信模型</a:t>
            </a:r>
          </a:p>
        </p:txBody>
      </p:sp>
      <p:sp>
        <p:nvSpPr>
          <p:cNvPr id="61236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7958138" cy="1728787"/>
          </a:xfrm>
        </p:spPr>
        <p:txBody>
          <a:bodyPr/>
          <a:lstStyle/>
          <a:p>
            <a:r>
              <a:rPr lang="zh-CN" altLang="en-US" sz="2000" dirty="0" smtClean="0"/>
              <a:t>假设物理层、数据链路层和网络层都是</a:t>
            </a:r>
            <a:r>
              <a:rPr lang="zh-CN" altLang="en-US" sz="2000" dirty="0" smtClean="0">
                <a:solidFill>
                  <a:srgbClr val="FF0000"/>
                </a:solidFill>
              </a:rPr>
              <a:t>独立的进程</a:t>
            </a:r>
            <a:r>
              <a:rPr lang="zh-CN" altLang="en-US" sz="2000" dirty="0" smtClean="0"/>
              <a:t>；</a:t>
            </a:r>
            <a:endParaRPr lang="en-US" altLang="zh-CN" sz="2000" dirty="0" smtClean="0"/>
          </a:p>
          <a:p>
            <a:r>
              <a:rPr lang="zh-CN" altLang="en-US" sz="2000" dirty="0" smtClean="0"/>
              <a:t>假设主机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用一个可靠的、面向连接的服务向</a:t>
            </a:r>
            <a:r>
              <a:rPr lang="zh-CN" altLang="en-US" sz="2000" dirty="0"/>
              <a:t>主机</a:t>
            </a:r>
            <a:r>
              <a:rPr lang="en-US" altLang="zh-CN" sz="2000" dirty="0"/>
              <a:t>B</a:t>
            </a:r>
            <a:r>
              <a:rPr lang="zh-CN" altLang="en-US" sz="2000" dirty="0" smtClean="0"/>
              <a:t>发送</a:t>
            </a:r>
            <a:r>
              <a:rPr lang="zh-CN" altLang="en-US" sz="2000" dirty="0"/>
              <a:t>长</a:t>
            </a:r>
            <a:r>
              <a:rPr lang="zh-CN" altLang="en-US" sz="2000" dirty="0" smtClean="0"/>
              <a:t>数据流</a:t>
            </a:r>
            <a:r>
              <a:rPr lang="zh-CN" altLang="en-US" sz="2000" dirty="0"/>
              <a:t>（</a:t>
            </a:r>
            <a:r>
              <a:rPr lang="zh-CN" altLang="en-US" sz="2000" dirty="0">
                <a:solidFill>
                  <a:srgbClr val="FF0000"/>
                </a:solidFill>
              </a:rPr>
              <a:t>单工</a:t>
            </a:r>
            <a:r>
              <a:rPr lang="zh-CN" altLang="en-US" sz="2000" dirty="0"/>
              <a:t>）</a:t>
            </a:r>
            <a:r>
              <a:rPr lang="zh-CN" altLang="en-US" sz="2000" dirty="0" smtClean="0"/>
              <a:t>；且准备</a:t>
            </a:r>
            <a:r>
              <a:rPr lang="zh-CN" altLang="en-US" sz="2000" dirty="0"/>
              <a:t>发送的数据是</a:t>
            </a:r>
            <a:r>
              <a:rPr lang="zh-CN" altLang="en-US" sz="2000" dirty="0">
                <a:solidFill>
                  <a:srgbClr val="FF0000"/>
                </a:solidFill>
              </a:rPr>
              <a:t>无限</a:t>
            </a:r>
            <a:r>
              <a:rPr lang="zh-CN" altLang="en-US" sz="2000" dirty="0"/>
              <a:t>的；</a:t>
            </a:r>
          </a:p>
          <a:p>
            <a:r>
              <a:rPr lang="zh-CN" altLang="en-US" sz="2000" dirty="0" smtClean="0"/>
              <a:t>假设主机不会崩溃；</a:t>
            </a:r>
            <a:endParaRPr lang="zh-CN" altLang="en-US" sz="2000" dirty="0"/>
          </a:p>
          <a:p>
            <a:r>
              <a:rPr lang="zh-CN" altLang="en-US" sz="2000" dirty="0"/>
              <a:t>硬件计算帧校验和。</a:t>
            </a:r>
          </a:p>
        </p:txBody>
      </p:sp>
      <p:sp>
        <p:nvSpPr>
          <p:cNvPr id="612361" name="Text Box 9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2362" name="Line 10"/>
          <p:cNvSpPr>
            <a:spLocks noChangeShapeType="1"/>
          </p:cNvSpPr>
          <p:nvPr/>
        </p:nvSpPr>
        <p:spPr bwMode="auto">
          <a:xfrm>
            <a:off x="8053388" y="4730750"/>
            <a:ext cx="0" cy="5000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63" name="Rectangle 11"/>
          <p:cNvSpPr>
            <a:spLocks noChangeArrowheads="1"/>
          </p:cNvSpPr>
          <p:nvPr/>
        </p:nvSpPr>
        <p:spPr bwMode="auto">
          <a:xfrm>
            <a:off x="7370763" y="5168900"/>
            <a:ext cx="1336905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数据链路层</a:t>
            </a:r>
          </a:p>
        </p:txBody>
      </p:sp>
      <p:sp>
        <p:nvSpPr>
          <p:cNvPr id="612364" name="Rectangle 12"/>
          <p:cNvSpPr>
            <a:spLocks noChangeArrowheads="1"/>
          </p:cNvSpPr>
          <p:nvPr/>
        </p:nvSpPr>
        <p:spPr bwMode="auto">
          <a:xfrm>
            <a:off x="763588" y="3479800"/>
            <a:ext cx="1831975" cy="251301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2E"/>
            </a:outerShdw>
          </a:effectLst>
        </p:spPr>
        <p:txBody>
          <a:bodyPr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65" name="Rectangle 13"/>
          <p:cNvSpPr>
            <a:spLocks noChangeArrowheads="1"/>
          </p:cNvSpPr>
          <p:nvPr/>
        </p:nvSpPr>
        <p:spPr bwMode="auto">
          <a:xfrm>
            <a:off x="763588" y="3479800"/>
            <a:ext cx="413576" cy="79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主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机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 </a:t>
            </a:r>
            <a:r>
              <a:rPr lang="en-US" altLang="zh-CN" sz="1800" b="1">
                <a:solidFill>
                  <a:srgbClr val="080808"/>
                </a:solidFill>
                <a:latin typeface="+mn-lt"/>
                <a:ea typeface="+mn-ea"/>
              </a:rPr>
              <a:t>A</a:t>
            </a:r>
          </a:p>
        </p:txBody>
      </p:sp>
      <p:sp>
        <p:nvSpPr>
          <p:cNvPr id="612366" name="Line 14"/>
          <p:cNvSpPr>
            <a:spLocks noChangeShapeType="1"/>
          </p:cNvSpPr>
          <p:nvPr/>
        </p:nvSpPr>
        <p:spPr bwMode="auto">
          <a:xfrm>
            <a:off x="768350" y="4703763"/>
            <a:ext cx="1795463" cy="1587"/>
          </a:xfrm>
          <a:prstGeom prst="line">
            <a:avLst/>
          </a:prstGeom>
          <a:noFill/>
          <a:ln w="12700">
            <a:solidFill>
              <a:srgbClr val="080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67" name="Rectangle 15"/>
          <p:cNvSpPr>
            <a:spLocks noChangeArrowheads="1"/>
          </p:cNvSpPr>
          <p:nvPr/>
        </p:nvSpPr>
        <p:spPr bwMode="auto">
          <a:xfrm>
            <a:off x="925513" y="4943475"/>
            <a:ext cx="1579562" cy="457200"/>
          </a:xfrm>
          <a:prstGeom prst="rect">
            <a:avLst/>
          </a:prstGeom>
          <a:solidFill>
            <a:srgbClr val="00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缓存</a:t>
            </a:r>
          </a:p>
        </p:txBody>
      </p:sp>
      <p:sp>
        <p:nvSpPr>
          <p:cNvPr id="612368" name="Rectangle 16"/>
          <p:cNvSpPr>
            <a:spLocks noChangeArrowheads="1"/>
          </p:cNvSpPr>
          <p:nvPr/>
        </p:nvSpPr>
        <p:spPr bwMode="auto">
          <a:xfrm>
            <a:off x="5508625" y="3502025"/>
            <a:ext cx="1830388" cy="251301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2E"/>
            </a:outerShdw>
          </a:effectLst>
        </p:spPr>
        <p:txBody>
          <a:bodyPr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69" name="Rectangle 17"/>
          <p:cNvSpPr>
            <a:spLocks noChangeArrowheads="1"/>
          </p:cNvSpPr>
          <p:nvPr/>
        </p:nvSpPr>
        <p:spPr bwMode="auto">
          <a:xfrm>
            <a:off x="6829425" y="3502025"/>
            <a:ext cx="413576" cy="796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主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机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 </a:t>
            </a:r>
            <a:r>
              <a:rPr lang="en-US" altLang="zh-CN" sz="1800" b="1">
                <a:solidFill>
                  <a:srgbClr val="080808"/>
                </a:solidFill>
                <a:latin typeface="+mn-lt"/>
                <a:ea typeface="+mn-ea"/>
              </a:rPr>
              <a:t>B</a:t>
            </a:r>
          </a:p>
        </p:txBody>
      </p:sp>
      <p:sp>
        <p:nvSpPr>
          <p:cNvPr id="612370" name="Line 18"/>
          <p:cNvSpPr>
            <a:spLocks noChangeShapeType="1"/>
          </p:cNvSpPr>
          <p:nvPr/>
        </p:nvSpPr>
        <p:spPr bwMode="auto">
          <a:xfrm flipV="1">
            <a:off x="5502275" y="4727575"/>
            <a:ext cx="1831975" cy="11113"/>
          </a:xfrm>
          <a:prstGeom prst="line">
            <a:avLst/>
          </a:prstGeom>
          <a:noFill/>
          <a:ln w="12700">
            <a:solidFill>
              <a:srgbClr val="080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71" name="Rectangle 19"/>
          <p:cNvSpPr>
            <a:spLocks noChangeArrowheads="1"/>
          </p:cNvSpPr>
          <p:nvPr/>
        </p:nvSpPr>
        <p:spPr bwMode="auto">
          <a:xfrm>
            <a:off x="3444875" y="5878513"/>
            <a:ext cx="1106073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数据链路</a:t>
            </a:r>
          </a:p>
        </p:txBody>
      </p:sp>
      <p:sp>
        <p:nvSpPr>
          <p:cNvPr id="612372" name="Freeform 20"/>
          <p:cNvSpPr>
            <a:spLocks/>
          </p:cNvSpPr>
          <p:nvPr/>
        </p:nvSpPr>
        <p:spPr bwMode="auto">
          <a:xfrm>
            <a:off x="1717675" y="5437188"/>
            <a:ext cx="4713288" cy="404812"/>
          </a:xfrm>
          <a:custGeom>
            <a:avLst/>
            <a:gdLst>
              <a:gd name="T0" fmla="*/ 0 w 2736"/>
              <a:gd name="T1" fmla="*/ 0 h 480"/>
              <a:gd name="T2" fmla="*/ 0 w 2736"/>
              <a:gd name="T3" fmla="*/ 480 h 480"/>
              <a:gd name="T4" fmla="*/ 2736 w 2736"/>
              <a:gd name="T5" fmla="*/ 480 h 480"/>
              <a:gd name="T6" fmla="*/ 2736 w 2736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6" h="480">
                <a:moveTo>
                  <a:pt x="0" y="0"/>
                </a:moveTo>
                <a:lnTo>
                  <a:pt x="0" y="480"/>
                </a:lnTo>
                <a:lnTo>
                  <a:pt x="2736" y="480"/>
                </a:lnTo>
                <a:lnTo>
                  <a:pt x="2736" y="0"/>
                </a:lnTo>
              </a:path>
            </a:pathLst>
          </a:custGeom>
          <a:noFill/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grpSp>
        <p:nvGrpSpPr>
          <p:cNvPr id="612373" name="Group 21"/>
          <p:cNvGrpSpPr>
            <a:grpSpLocks/>
          </p:cNvGrpSpPr>
          <p:nvPr/>
        </p:nvGrpSpPr>
        <p:grpSpPr bwMode="auto">
          <a:xfrm>
            <a:off x="1581150" y="5078413"/>
            <a:ext cx="309563" cy="173037"/>
            <a:chOff x="2544" y="864"/>
            <a:chExt cx="192" cy="96"/>
          </a:xfrm>
        </p:grpSpPr>
        <p:sp>
          <p:nvSpPr>
            <p:cNvPr id="612374" name="Rectangle 22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75" name="Line 23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76" name="Line 24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77" name="Line 25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grpSp>
        <p:nvGrpSpPr>
          <p:cNvPr id="612378" name="Group 26"/>
          <p:cNvGrpSpPr>
            <a:grpSpLocks/>
          </p:cNvGrpSpPr>
          <p:nvPr/>
        </p:nvGrpSpPr>
        <p:grpSpPr bwMode="auto">
          <a:xfrm>
            <a:off x="1843088" y="4432300"/>
            <a:ext cx="307975" cy="173038"/>
            <a:chOff x="2544" y="864"/>
            <a:chExt cx="192" cy="96"/>
          </a:xfrm>
        </p:grpSpPr>
        <p:sp>
          <p:nvSpPr>
            <p:cNvPr id="612379" name="Rectangle 27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0" name="Line 28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1" name="Line 29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2" name="Line 30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grpSp>
        <p:nvGrpSpPr>
          <p:cNvPr id="612383" name="Group 31"/>
          <p:cNvGrpSpPr>
            <a:grpSpLocks/>
          </p:cNvGrpSpPr>
          <p:nvPr/>
        </p:nvGrpSpPr>
        <p:grpSpPr bwMode="auto">
          <a:xfrm>
            <a:off x="6045200" y="4454525"/>
            <a:ext cx="309563" cy="173038"/>
            <a:chOff x="2544" y="864"/>
            <a:chExt cx="192" cy="96"/>
          </a:xfrm>
        </p:grpSpPr>
        <p:sp>
          <p:nvSpPr>
            <p:cNvPr id="612384" name="Rectangle 32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5" name="Line 33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6" name="Line 34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387" name="Line 35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grpSp>
        <p:nvGrpSpPr>
          <p:cNvPr id="612388" name="Group 36"/>
          <p:cNvGrpSpPr>
            <a:grpSpLocks/>
          </p:cNvGrpSpPr>
          <p:nvPr/>
        </p:nvGrpSpPr>
        <p:grpSpPr bwMode="auto">
          <a:xfrm>
            <a:off x="2871788" y="5591175"/>
            <a:ext cx="896937" cy="173038"/>
            <a:chOff x="1565" y="1570"/>
            <a:chExt cx="482" cy="72"/>
          </a:xfrm>
        </p:grpSpPr>
        <p:sp>
          <p:nvSpPr>
            <p:cNvPr id="612389" name="Rectangle 37"/>
            <p:cNvSpPr>
              <a:spLocks noChangeArrowheads="1"/>
            </p:cNvSpPr>
            <p:nvPr/>
          </p:nvSpPr>
          <p:spPr bwMode="auto">
            <a:xfrm>
              <a:off x="1565" y="1570"/>
              <a:ext cx="379" cy="72"/>
            </a:xfrm>
            <a:prstGeom prst="rect">
              <a:avLst/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grpSp>
          <p:nvGrpSpPr>
            <p:cNvPr id="612390" name="Group 38"/>
            <p:cNvGrpSpPr>
              <a:grpSpLocks/>
            </p:cNvGrpSpPr>
            <p:nvPr/>
          </p:nvGrpSpPr>
          <p:grpSpPr bwMode="auto">
            <a:xfrm>
              <a:off x="1656" y="1570"/>
              <a:ext cx="166" cy="72"/>
              <a:chOff x="2544" y="864"/>
              <a:chExt cx="192" cy="96"/>
            </a:xfrm>
          </p:grpSpPr>
          <p:sp>
            <p:nvSpPr>
              <p:cNvPr id="612391" name="Rectangle 39"/>
              <p:cNvSpPr>
                <a:spLocks noChangeArrowheads="1"/>
              </p:cNvSpPr>
              <p:nvPr/>
            </p:nvSpPr>
            <p:spPr bwMode="auto">
              <a:xfrm>
                <a:off x="2544" y="864"/>
                <a:ext cx="192" cy="96"/>
              </a:xfrm>
              <a:prstGeom prst="rect">
                <a:avLst/>
              </a:prstGeom>
              <a:solidFill>
                <a:srgbClr val="FF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392" name="Line 40"/>
              <p:cNvSpPr>
                <a:spLocks noChangeShapeType="1"/>
              </p:cNvSpPr>
              <p:nvPr/>
            </p:nvSpPr>
            <p:spPr bwMode="auto">
              <a:xfrm>
                <a:off x="2592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393" name="Line 41"/>
              <p:cNvSpPr>
                <a:spLocks noChangeShapeType="1"/>
              </p:cNvSpPr>
              <p:nvPr/>
            </p:nvSpPr>
            <p:spPr bwMode="auto">
              <a:xfrm>
                <a:off x="2640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394" name="Line 42"/>
              <p:cNvSpPr>
                <a:spLocks noChangeShapeType="1"/>
              </p:cNvSpPr>
              <p:nvPr/>
            </p:nvSpPr>
            <p:spPr bwMode="auto">
              <a:xfrm>
                <a:off x="2688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</p:grpSp>
        <p:sp>
          <p:nvSpPr>
            <p:cNvPr id="612395" name="AutoShape 43"/>
            <p:cNvSpPr>
              <a:spLocks noChangeArrowheads="1"/>
            </p:cNvSpPr>
            <p:nvPr/>
          </p:nvSpPr>
          <p:spPr bwMode="auto">
            <a:xfrm rot="-5400000">
              <a:off x="1965" y="1557"/>
              <a:ext cx="67" cy="96"/>
            </a:xfrm>
            <a:prstGeom prst="downArrow">
              <a:avLst>
                <a:gd name="adj1" fmla="val 50000"/>
                <a:gd name="adj2" fmla="val 35821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sp>
        <p:nvSpPr>
          <p:cNvPr id="612396" name="Oval 44"/>
          <p:cNvSpPr>
            <a:spLocks noChangeArrowheads="1"/>
          </p:cNvSpPr>
          <p:nvPr/>
        </p:nvSpPr>
        <p:spPr bwMode="auto">
          <a:xfrm>
            <a:off x="6172200" y="3636963"/>
            <a:ext cx="568325" cy="571500"/>
          </a:xfrm>
          <a:prstGeom prst="ellipse">
            <a:avLst/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0" hangingPunct="0">
              <a:buClrTx/>
              <a:buFontTx/>
              <a:buNone/>
            </a:pPr>
            <a:r>
              <a:rPr lang="en-US" altLang="zh-CN" sz="1800" b="1">
                <a:solidFill>
                  <a:srgbClr val="080808"/>
                </a:solidFill>
                <a:latin typeface="+mn-lt"/>
                <a:ea typeface="+mn-ea"/>
              </a:rPr>
              <a:t>AP</a:t>
            </a:r>
            <a:r>
              <a:rPr lang="en-US" altLang="zh-CN" sz="1800" b="1" baseline="-25000">
                <a:solidFill>
                  <a:srgbClr val="080808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612397" name="AutoShape 45"/>
          <p:cNvSpPr>
            <a:spLocks noChangeArrowheads="1"/>
          </p:cNvSpPr>
          <p:nvPr/>
        </p:nvSpPr>
        <p:spPr bwMode="auto">
          <a:xfrm>
            <a:off x="1633538" y="4171950"/>
            <a:ext cx="153987" cy="782638"/>
          </a:xfrm>
          <a:prstGeom prst="downArrow">
            <a:avLst>
              <a:gd name="adj1" fmla="val 50000"/>
              <a:gd name="adj2" fmla="val 127062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398" name="Oval 46"/>
          <p:cNvSpPr>
            <a:spLocks noChangeArrowheads="1"/>
          </p:cNvSpPr>
          <p:nvPr/>
        </p:nvSpPr>
        <p:spPr bwMode="auto">
          <a:xfrm>
            <a:off x="1416050" y="3614738"/>
            <a:ext cx="566738" cy="571500"/>
          </a:xfrm>
          <a:prstGeom prst="ellipse">
            <a:avLst/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0" hangingPunct="0">
              <a:buClrTx/>
              <a:buFontTx/>
              <a:buNone/>
            </a:pPr>
            <a:r>
              <a:rPr lang="en-US" altLang="zh-CN" sz="1800" b="1">
                <a:solidFill>
                  <a:srgbClr val="080808"/>
                </a:solidFill>
                <a:latin typeface="+mn-lt"/>
                <a:ea typeface="+mn-ea"/>
              </a:rPr>
              <a:t>AP</a:t>
            </a:r>
            <a:r>
              <a:rPr lang="en-US" altLang="zh-CN" sz="1800" b="1" baseline="-25000">
                <a:solidFill>
                  <a:srgbClr val="080808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612399" name="AutoShape 47"/>
          <p:cNvSpPr>
            <a:spLocks noChangeArrowheads="1"/>
          </p:cNvSpPr>
          <p:nvPr/>
        </p:nvSpPr>
        <p:spPr bwMode="auto">
          <a:xfrm flipV="1">
            <a:off x="6378575" y="4194175"/>
            <a:ext cx="153988" cy="782638"/>
          </a:xfrm>
          <a:prstGeom prst="downArrow">
            <a:avLst>
              <a:gd name="adj1" fmla="val 50000"/>
              <a:gd name="adj2" fmla="val 127062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00" name="Rectangle 48"/>
          <p:cNvSpPr>
            <a:spLocks noChangeArrowheads="1"/>
          </p:cNvSpPr>
          <p:nvPr/>
        </p:nvSpPr>
        <p:spPr bwMode="auto">
          <a:xfrm>
            <a:off x="5670550" y="4965700"/>
            <a:ext cx="1579563" cy="466725"/>
          </a:xfrm>
          <a:prstGeom prst="rect">
            <a:avLst/>
          </a:prstGeom>
          <a:solidFill>
            <a:srgbClr val="00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0" hangingPunct="0">
              <a:buClrTx/>
              <a:buFontTx/>
              <a:buNone/>
            </a:pPr>
            <a:r>
              <a:rPr lang="zh-CN" altLang="en-US" sz="1800" b="1">
                <a:solidFill>
                  <a:srgbClr val="080808"/>
                </a:solidFill>
                <a:latin typeface="+mn-lt"/>
                <a:ea typeface="+mn-ea"/>
              </a:rPr>
              <a:t>缓存</a:t>
            </a:r>
          </a:p>
        </p:txBody>
      </p:sp>
      <p:grpSp>
        <p:nvGrpSpPr>
          <p:cNvPr id="612401" name="Group 49"/>
          <p:cNvGrpSpPr>
            <a:grpSpLocks/>
          </p:cNvGrpSpPr>
          <p:nvPr/>
        </p:nvGrpSpPr>
        <p:grpSpPr bwMode="auto">
          <a:xfrm>
            <a:off x="6278563" y="5122863"/>
            <a:ext cx="306387" cy="173037"/>
            <a:chOff x="2544" y="864"/>
            <a:chExt cx="192" cy="96"/>
          </a:xfrm>
        </p:grpSpPr>
        <p:sp>
          <p:nvSpPr>
            <p:cNvPr id="612402" name="Rectangle 50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403" name="Line 51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404" name="Line 52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sp>
          <p:nvSpPr>
            <p:cNvPr id="612405" name="Line 53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sp>
        <p:nvSpPr>
          <p:cNvPr id="612406" name="Rectangle 54"/>
          <p:cNvSpPr>
            <a:spLocks noChangeArrowheads="1"/>
          </p:cNvSpPr>
          <p:nvPr/>
        </p:nvSpPr>
        <p:spPr bwMode="auto">
          <a:xfrm>
            <a:off x="1258888" y="6021388"/>
            <a:ext cx="875241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发送方</a:t>
            </a:r>
          </a:p>
        </p:txBody>
      </p:sp>
      <p:sp>
        <p:nvSpPr>
          <p:cNvPr id="612407" name="Rectangle 55"/>
          <p:cNvSpPr>
            <a:spLocks noChangeArrowheads="1"/>
          </p:cNvSpPr>
          <p:nvPr/>
        </p:nvSpPr>
        <p:spPr bwMode="auto">
          <a:xfrm>
            <a:off x="6011863" y="6021388"/>
            <a:ext cx="875241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接收方</a:t>
            </a:r>
          </a:p>
        </p:txBody>
      </p:sp>
      <p:sp>
        <p:nvSpPr>
          <p:cNvPr id="612408" name="Rectangle 56"/>
          <p:cNvSpPr>
            <a:spLocks noChangeArrowheads="1"/>
          </p:cNvSpPr>
          <p:nvPr/>
        </p:nvSpPr>
        <p:spPr bwMode="auto">
          <a:xfrm>
            <a:off x="3013075" y="5086350"/>
            <a:ext cx="41357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帧</a:t>
            </a:r>
          </a:p>
        </p:txBody>
      </p:sp>
      <p:sp>
        <p:nvSpPr>
          <p:cNvPr id="612409" name="Line 57"/>
          <p:cNvSpPr>
            <a:spLocks noChangeShapeType="1"/>
          </p:cNvSpPr>
          <p:nvPr/>
        </p:nvSpPr>
        <p:spPr bwMode="auto">
          <a:xfrm>
            <a:off x="7461250" y="4743450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10" name="Line 58"/>
          <p:cNvSpPr>
            <a:spLocks noChangeShapeType="1"/>
          </p:cNvSpPr>
          <p:nvPr/>
        </p:nvSpPr>
        <p:spPr bwMode="auto">
          <a:xfrm>
            <a:off x="7445375" y="3530600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11" name="Line 59"/>
          <p:cNvSpPr>
            <a:spLocks noChangeShapeType="1"/>
          </p:cNvSpPr>
          <p:nvPr/>
        </p:nvSpPr>
        <p:spPr bwMode="auto">
          <a:xfrm>
            <a:off x="7445375" y="6030913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12" name="Line 60"/>
          <p:cNvSpPr>
            <a:spLocks noChangeShapeType="1"/>
          </p:cNvSpPr>
          <p:nvPr/>
        </p:nvSpPr>
        <p:spPr bwMode="auto">
          <a:xfrm>
            <a:off x="8053388" y="3530600"/>
            <a:ext cx="0" cy="4762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13" name="Rectangle 61"/>
          <p:cNvSpPr>
            <a:spLocks noChangeArrowheads="1"/>
          </p:cNvSpPr>
          <p:nvPr/>
        </p:nvSpPr>
        <p:spPr bwMode="auto">
          <a:xfrm>
            <a:off x="7766050" y="3935413"/>
            <a:ext cx="644408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高层</a:t>
            </a:r>
          </a:p>
        </p:txBody>
      </p:sp>
      <p:grpSp>
        <p:nvGrpSpPr>
          <p:cNvPr id="612414" name="Group 62"/>
          <p:cNvGrpSpPr>
            <a:grpSpLocks/>
          </p:cNvGrpSpPr>
          <p:nvPr/>
        </p:nvGrpSpPr>
        <p:grpSpPr bwMode="auto">
          <a:xfrm>
            <a:off x="4303713" y="5575300"/>
            <a:ext cx="898525" cy="173038"/>
            <a:chOff x="1565" y="1570"/>
            <a:chExt cx="482" cy="72"/>
          </a:xfrm>
        </p:grpSpPr>
        <p:sp>
          <p:nvSpPr>
            <p:cNvPr id="612415" name="Rectangle 63"/>
            <p:cNvSpPr>
              <a:spLocks noChangeArrowheads="1"/>
            </p:cNvSpPr>
            <p:nvPr/>
          </p:nvSpPr>
          <p:spPr bwMode="auto">
            <a:xfrm>
              <a:off x="1565" y="1570"/>
              <a:ext cx="379" cy="72"/>
            </a:xfrm>
            <a:prstGeom prst="rect">
              <a:avLst/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  <p:grpSp>
          <p:nvGrpSpPr>
            <p:cNvPr id="612416" name="Group 64"/>
            <p:cNvGrpSpPr>
              <a:grpSpLocks/>
            </p:cNvGrpSpPr>
            <p:nvPr/>
          </p:nvGrpSpPr>
          <p:grpSpPr bwMode="auto">
            <a:xfrm>
              <a:off x="1656" y="1570"/>
              <a:ext cx="166" cy="72"/>
              <a:chOff x="2544" y="864"/>
              <a:chExt cx="192" cy="96"/>
            </a:xfrm>
          </p:grpSpPr>
          <p:sp>
            <p:nvSpPr>
              <p:cNvPr id="612417" name="Rectangle 65"/>
              <p:cNvSpPr>
                <a:spLocks noChangeArrowheads="1"/>
              </p:cNvSpPr>
              <p:nvPr/>
            </p:nvSpPr>
            <p:spPr bwMode="auto">
              <a:xfrm>
                <a:off x="2544" y="864"/>
                <a:ext cx="192" cy="96"/>
              </a:xfrm>
              <a:prstGeom prst="rect">
                <a:avLst/>
              </a:prstGeom>
              <a:solidFill>
                <a:srgbClr val="FF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418" name="Line 66"/>
              <p:cNvSpPr>
                <a:spLocks noChangeShapeType="1"/>
              </p:cNvSpPr>
              <p:nvPr/>
            </p:nvSpPr>
            <p:spPr bwMode="auto">
              <a:xfrm>
                <a:off x="2592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419" name="Line 67"/>
              <p:cNvSpPr>
                <a:spLocks noChangeShapeType="1"/>
              </p:cNvSpPr>
              <p:nvPr/>
            </p:nvSpPr>
            <p:spPr bwMode="auto">
              <a:xfrm>
                <a:off x="2640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  <p:sp>
            <p:nvSpPr>
              <p:cNvPr id="612420" name="Line 68"/>
              <p:cNvSpPr>
                <a:spLocks noChangeShapeType="1"/>
              </p:cNvSpPr>
              <p:nvPr/>
            </p:nvSpPr>
            <p:spPr bwMode="auto">
              <a:xfrm>
                <a:off x="2688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1800">
                  <a:latin typeface="+mn-lt"/>
                  <a:ea typeface="+mn-ea"/>
                </a:endParaRPr>
              </a:p>
            </p:txBody>
          </p:sp>
        </p:grpSp>
        <p:sp>
          <p:nvSpPr>
            <p:cNvPr id="612421" name="AutoShape 69"/>
            <p:cNvSpPr>
              <a:spLocks noChangeArrowheads="1"/>
            </p:cNvSpPr>
            <p:nvPr/>
          </p:nvSpPr>
          <p:spPr bwMode="auto">
            <a:xfrm rot="-5400000">
              <a:off x="1965" y="1557"/>
              <a:ext cx="67" cy="96"/>
            </a:xfrm>
            <a:prstGeom prst="downArrow">
              <a:avLst>
                <a:gd name="adj1" fmla="val 50000"/>
                <a:gd name="adj2" fmla="val 35821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 sz="1800">
                <a:latin typeface="+mn-lt"/>
                <a:ea typeface="+mn-ea"/>
              </a:endParaRPr>
            </a:p>
          </p:txBody>
        </p:sp>
      </p:grpSp>
      <p:sp>
        <p:nvSpPr>
          <p:cNvPr id="612422" name="Rectangle 70"/>
          <p:cNvSpPr>
            <a:spLocks noChangeArrowheads="1"/>
          </p:cNvSpPr>
          <p:nvPr/>
        </p:nvSpPr>
        <p:spPr bwMode="auto">
          <a:xfrm>
            <a:off x="4414838" y="5070475"/>
            <a:ext cx="413576" cy="3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帧</a:t>
            </a:r>
          </a:p>
        </p:txBody>
      </p:sp>
      <p:sp>
        <p:nvSpPr>
          <p:cNvPr id="612423" name="Line 71"/>
          <p:cNvSpPr>
            <a:spLocks noChangeShapeType="1"/>
          </p:cNvSpPr>
          <p:nvPr/>
        </p:nvSpPr>
        <p:spPr bwMode="auto">
          <a:xfrm>
            <a:off x="8053388" y="4367213"/>
            <a:ext cx="0" cy="4032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24" name="Line 72"/>
          <p:cNvSpPr>
            <a:spLocks noChangeShapeType="1"/>
          </p:cNvSpPr>
          <p:nvPr/>
        </p:nvSpPr>
        <p:spPr bwMode="auto">
          <a:xfrm>
            <a:off x="8053388" y="5518150"/>
            <a:ext cx="0" cy="5000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1800">
              <a:latin typeface="+mn-lt"/>
              <a:ea typeface="+mn-ea"/>
            </a:endParaRPr>
          </a:p>
        </p:txBody>
      </p:sp>
      <p:sp>
        <p:nvSpPr>
          <p:cNvPr id="612425" name="Text Box 7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帧格式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852738"/>
            <a:ext cx="7958138" cy="3384550"/>
          </a:xfrm>
        </p:spPr>
        <p:txBody>
          <a:bodyPr/>
          <a:lstStyle/>
          <a:p>
            <a:r>
              <a:rPr lang="zh-CN" altLang="en-US" sz="2800" dirty="0">
                <a:solidFill>
                  <a:srgbClr val="FF0000"/>
                </a:solidFill>
              </a:rPr>
              <a:t>帧类型</a:t>
            </a:r>
          </a:p>
          <a:p>
            <a:pPr lvl="1"/>
            <a:r>
              <a:rPr lang="zh-CN" altLang="en-US" sz="2400" dirty="0" smtClean="0"/>
              <a:t>数据帧</a:t>
            </a:r>
            <a:r>
              <a:rPr lang="en-US" altLang="zh-CN" sz="2400" dirty="0" smtClean="0"/>
              <a:t>data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肯定确认</a:t>
            </a:r>
            <a:r>
              <a:rPr lang="zh-CN" altLang="en-US" sz="2400" dirty="0" smtClean="0"/>
              <a:t>帧</a:t>
            </a:r>
            <a:r>
              <a:rPr lang="en-US" altLang="zh-CN" sz="2400" dirty="0" err="1" smtClean="0"/>
              <a:t>ack</a:t>
            </a:r>
            <a:endParaRPr lang="zh-CN" altLang="en-US" sz="2400" dirty="0"/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序号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lvl="1"/>
            <a:r>
              <a:rPr lang="zh-CN" altLang="en-US" sz="2400" dirty="0"/>
              <a:t>当前发送的数据帧序号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确认号</a:t>
            </a:r>
          </a:p>
          <a:p>
            <a:pPr lvl="1"/>
            <a:r>
              <a:rPr lang="zh-CN" altLang="en-US" sz="2400" dirty="0" smtClean="0"/>
              <a:t>确认刚接收成功的</a:t>
            </a:r>
            <a:r>
              <a:rPr lang="zh-CN" altLang="en-US" sz="2400" dirty="0"/>
              <a:t>数据帧</a:t>
            </a:r>
            <a:r>
              <a:rPr lang="zh-CN" altLang="en-US" sz="2400" dirty="0" smtClean="0"/>
              <a:t>序号</a:t>
            </a:r>
            <a:endParaRPr lang="zh-CN" altLang="en-US" sz="2400" dirty="0"/>
          </a:p>
          <a:p>
            <a:pPr>
              <a:spcBef>
                <a:spcPts val="1800"/>
              </a:spcBef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</a:rPr>
              <a:t>注</a:t>
            </a:r>
            <a:r>
              <a:rPr lang="zh-CN" altLang="en-US" sz="2800" dirty="0"/>
              <a:t>：参见教材</a:t>
            </a:r>
            <a:r>
              <a:rPr lang="en-US" altLang="zh-CN" sz="2800" dirty="0" smtClean="0"/>
              <a:t>P174</a:t>
            </a:r>
            <a:r>
              <a:rPr lang="zh-CN" altLang="en-US" sz="2800" dirty="0" smtClean="0"/>
              <a:t>图</a:t>
            </a:r>
            <a:r>
              <a:rPr lang="en-US" altLang="zh-CN" sz="2800" dirty="0" smtClean="0"/>
              <a:t>3-11</a:t>
            </a:r>
            <a:r>
              <a:rPr lang="zh-CN" altLang="en-US" sz="2800" dirty="0" smtClean="0"/>
              <a:t>中</a:t>
            </a:r>
            <a:r>
              <a:rPr lang="zh-CN" altLang="en-US" sz="2800" dirty="0"/>
              <a:t>的数据结构</a:t>
            </a:r>
          </a:p>
        </p:txBody>
      </p:sp>
      <p:sp>
        <p:nvSpPr>
          <p:cNvPr id="62976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9766" name="Rectangle 6"/>
          <p:cNvSpPr>
            <a:spLocks noChangeArrowheads="1"/>
          </p:cNvSpPr>
          <p:nvPr/>
        </p:nvSpPr>
        <p:spPr bwMode="auto">
          <a:xfrm>
            <a:off x="1187450" y="1773238"/>
            <a:ext cx="1223963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lt"/>
                <a:ea typeface="+mn-ea"/>
              </a:rPr>
              <a:t>帧类型</a:t>
            </a:r>
          </a:p>
        </p:txBody>
      </p:sp>
      <p:sp>
        <p:nvSpPr>
          <p:cNvPr id="629767" name="Rectangle 7"/>
          <p:cNvSpPr>
            <a:spLocks noChangeArrowheads="1"/>
          </p:cNvSpPr>
          <p:nvPr/>
        </p:nvSpPr>
        <p:spPr bwMode="auto">
          <a:xfrm>
            <a:off x="2411413" y="1773238"/>
            <a:ext cx="1223962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 smtClean="0">
                <a:latin typeface="+mn-lt"/>
                <a:ea typeface="+mn-ea"/>
              </a:rPr>
              <a:t>序号</a:t>
            </a:r>
            <a:endParaRPr lang="zh-CN" altLang="en-US" b="1" dirty="0">
              <a:latin typeface="+mn-lt"/>
              <a:ea typeface="+mn-ea"/>
            </a:endParaRPr>
          </a:p>
        </p:txBody>
      </p:sp>
      <p:sp>
        <p:nvSpPr>
          <p:cNvPr id="629768" name="Rectangle 8"/>
          <p:cNvSpPr>
            <a:spLocks noChangeArrowheads="1"/>
          </p:cNvSpPr>
          <p:nvPr/>
        </p:nvSpPr>
        <p:spPr bwMode="auto">
          <a:xfrm>
            <a:off x="3635375" y="1773238"/>
            <a:ext cx="1223963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lt"/>
                <a:ea typeface="+mn-ea"/>
              </a:rPr>
              <a:t>确认号</a:t>
            </a:r>
          </a:p>
        </p:txBody>
      </p:sp>
      <p:sp>
        <p:nvSpPr>
          <p:cNvPr id="629769" name="Rectangle 9"/>
          <p:cNvSpPr>
            <a:spLocks noChangeArrowheads="1"/>
          </p:cNvSpPr>
          <p:nvPr/>
        </p:nvSpPr>
        <p:spPr bwMode="auto">
          <a:xfrm>
            <a:off x="4859338" y="1773238"/>
            <a:ext cx="3529012" cy="47625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lt"/>
                <a:ea typeface="+mn-ea"/>
              </a:rPr>
              <a:t>高层数据（分组）</a:t>
            </a:r>
          </a:p>
        </p:txBody>
      </p:sp>
      <p:sp>
        <p:nvSpPr>
          <p:cNvPr id="629770" name="Line 10"/>
          <p:cNvSpPr>
            <a:spLocks noChangeShapeType="1"/>
          </p:cNvSpPr>
          <p:nvPr/>
        </p:nvSpPr>
        <p:spPr bwMode="auto">
          <a:xfrm>
            <a:off x="1187450" y="227806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29771" name="Line 11"/>
          <p:cNvSpPr>
            <a:spLocks noChangeShapeType="1"/>
          </p:cNvSpPr>
          <p:nvPr/>
        </p:nvSpPr>
        <p:spPr bwMode="auto">
          <a:xfrm>
            <a:off x="4859338" y="227806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29772" name="Text Box 12"/>
          <p:cNvSpPr txBox="1">
            <a:spLocks noChangeArrowheads="1"/>
          </p:cNvSpPr>
          <p:nvPr/>
        </p:nvSpPr>
        <p:spPr bwMode="auto">
          <a:xfrm>
            <a:off x="2411413" y="2278063"/>
            <a:ext cx="9366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latin typeface="+mn-lt"/>
                <a:ea typeface="+mn-ea"/>
              </a:rPr>
              <a:t>帧头</a:t>
            </a:r>
          </a:p>
        </p:txBody>
      </p:sp>
      <p:sp>
        <p:nvSpPr>
          <p:cNvPr id="629773" name="Line 13"/>
          <p:cNvSpPr>
            <a:spLocks noChangeShapeType="1"/>
          </p:cNvSpPr>
          <p:nvPr/>
        </p:nvSpPr>
        <p:spPr bwMode="auto">
          <a:xfrm>
            <a:off x="3276600" y="24939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29774" name="Line 14"/>
          <p:cNvSpPr>
            <a:spLocks noChangeShapeType="1"/>
          </p:cNvSpPr>
          <p:nvPr/>
        </p:nvSpPr>
        <p:spPr bwMode="auto">
          <a:xfrm flipH="1">
            <a:off x="1258888" y="2493963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29775" name="Text Box 1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数据链路层目的和功能</a:t>
            </a:r>
          </a:p>
        </p:txBody>
      </p:sp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529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目的</a:t>
            </a:r>
          </a:p>
          <a:p>
            <a:pPr lvl="1">
              <a:lnSpc>
                <a:spcPct val="130000"/>
              </a:lnSpc>
            </a:pPr>
            <a:r>
              <a:rPr lang="zh-CN" altLang="en-US" sz="2400" dirty="0"/>
              <a:t>数据链路层主要研究的是两个直接相连的机器（点</a:t>
            </a:r>
            <a:r>
              <a:rPr lang="zh-CN" altLang="en-US" sz="2400" dirty="0" smtClean="0"/>
              <a:t>到点，链路）</a:t>
            </a:r>
            <a:r>
              <a:rPr lang="zh-CN" altLang="en-US" sz="2400" dirty="0"/>
              <a:t>进行</a:t>
            </a:r>
            <a:r>
              <a:rPr lang="zh-CN" altLang="en-US" sz="2400" dirty="0">
                <a:solidFill>
                  <a:srgbClr val="0000FF"/>
                </a:solidFill>
              </a:rPr>
              <a:t>可靠</a:t>
            </a:r>
            <a:r>
              <a:rPr lang="zh-CN" altLang="en-US" sz="2400" dirty="0"/>
              <a:t>、</a:t>
            </a:r>
            <a:r>
              <a:rPr lang="zh-CN" altLang="en-US" sz="2400" dirty="0">
                <a:solidFill>
                  <a:srgbClr val="0000FF"/>
                </a:solidFill>
              </a:rPr>
              <a:t>有效通信</a:t>
            </a:r>
            <a:r>
              <a:rPr lang="zh-CN" altLang="en-US" sz="2400" dirty="0"/>
              <a:t>的算法。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功能</a:t>
            </a:r>
          </a:p>
          <a:p>
            <a:pPr lvl="1">
              <a:lnSpc>
                <a:spcPct val="130000"/>
              </a:lnSpc>
            </a:pPr>
            <a:r>
              <a:rPr lang="zh-CN" altLang="en-US" sz="2400" dirty="0"/>
              <a:t>为网络层提供服务</a:t>
            </a:r>
          </a:p>
          <a:p>
            <a:pPr lvl="1">
              <a:lnSpc>
                <a:spcPct val="130000"/>
              </a:lnSpc>
            </a:pPr>
            <a:r>
              <a:rPr lang="zh-CN" altLang="en-US" sz="2400" dirty="0"/>
              <a:t>数据成帧</a:t>
            </a:r>
          </a:p>
          <a:p>
            <a:pPr lvl="1">
              <a:lnSpc>
                <a:spcPct val="130000"/>
              </a:lnSpc>
            </a:pPr>
            <a:r>
              <a:rPr lang="zh-CN" altLang="en-US" sz="2400" dirty="0"/>
              <a:t>差错控制</a:t>
            </a:r>
          </a:p>
          <a:p>
            <a:pPr lvl="1">
              <a:lnSpc>
                <a:spcPct val="130000"/>
              </a:lnSpc>
            </a:pPr>
            <a:r>
              <a:rPr lang="zh-CN" altLang="en-US" sz="2400" dirty="0"/>
              <a:t>流量控制</a:t>
            </a:r>
          </a:p>
        </p:txBody>
      </p:sp>
      <p:sp>
        <p:nvSpPr>
          <p:cNvPr id="52941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880304" y="3404028"/>
            <a:ext cx="2404444" cy="300252"/>
            <a:chOff x="1042371" y="1853844"/>
            <a:chExt cx="2404444" cy="300252"/>
          </a:xfrm>
          <a:solidFill>
            <a:srgbClr val="CC00CC"/>
          </a:solidFill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192497" y="2003970"/>
              <a:ext cx="2104192" cy="0"/>
            </a:xfrm>
            <a:prstGeom prst="line">
              <a:avLst/>
            </a:prstGeom>
            <a:grpFill/>
            <a:ln w="5715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1400"/>
            </a:p>
          </p:txBody>
        </p:sp>
        <p:sp>
          <p:nvSpPr>
            <p:cNvPr id="8" name="椭圆 7"/>
            <p:cNvSpPr/>
            <p:nvPr/>
          </p:nvSpPr>
          <p:spPr>
            <a:xfrm>
              <a:off x="1042371" y="1853844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9" name="椭圆 8"/>
            <p:cNvSpPr/>
            <p:nvPr/>
          </p:nvSpPr>
          <p:spPr>
            <a:xfrm>
              <a:off x="3146563" y="1853844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cxnSp>
        <p:nvCxnSpPr>
          <p:cNvPr id="10" name="直接箭头连接符 9"/>
          <p:cNvCxnSpPr/>
          <p:nvPr/>
        </p:nvCxnSpPr>
        <p:spPr>
          <a:xfrm>
            <a:off x="6274340" y="3431256"/>
            <a:ext cx="1674579" cy="0"/>
          </a:xfrm>
          <a:prstGeom prst="straightConnector1">
            <a:avLst/>
          </a:prstGeom>
          <a:ln w="12700">
            <a:solidFill>
              <a:srgbClr val="FFFF00"/>
            </a:solidFill>
            <a:prstDash val="dash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458875" y="3764940"/>
            <a:ext cx="335267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70C0"/>
              </a:buClr>
              <a:buNone/>
            </a:pPr>
            <a:r>
              <a:rPr lang="en-US" altLang="zh-CN" sz="1400" b="1" dirty="0" smtClean="0">
                <a:latin typeface="+mn-ea"/>
                <a:ea typeface="+mn-ea"/>
              </a:rPr>
              <a:t>(a) </a:t>
            </a:r>
            <a:r>
              <a:rPr lang="zh-CN" altLang="en-US" sz="1400" b="1" dirty="0" smtClean="0">
                <a:latin typeface="+mn-ea"/>
                <a:ea typeface="+mn-ea"/>
              </a:rPr>
              <a:t>点对点链路信道</a:t>
            </a:r>
            <a:endParaRPr lang="en-US" altLang="zh-CN" sz="1400" b="1" dirty="0" smtClean="0">
              <a:latin typeface="+mn-ea"/>
              <a:ea typeface="+mn-ea"/>
            </a:endParaRPr>
          </a:p>
          <a:p>
            <a:pPr algn="ctr" eaLnBrk="0" hangingPunct="0">
              <a:spcBef>
                <a:spcPts val="600"/>
              </a:spcBef>
              <a:buClr>
                <a:srgbClr val="0070C0"/>
              </a:buClr>
              <a:buNone/>
            </a:pPr>
            <a:r>
              <a:rPr lang="zh-CN" altLang="en-US" sz="1400" b="1" dirty="0" smtClean="0">
                <a:latin typeface="+mn-ea"/>
                <a:ea typeface="+mn-ea"/>
              </a:rPr>
              <a:t>使用一对一的</a:t>
            </a:r>
            <a:r>
              <a:rPr lang="zh-CN" altLang="en-US" sz="1400" b="1" dirty="0" smtClean="0">
                <a:solidFill>
                  <a:srgbClr val="0000FF"/>
                </a:solidFill>
                <a:latin typeface="+mn-ea"/>
                <a:ea typeface="+mn-ea"/>
              </a:rPr>
              <a:t>点对点</a:t>
            </a:r>
            <a:r>
              <a:rPr lang="zh-CN" altLang="en-US" sz="1400" b="1" dirty="0" smtClean="0">
                <a:latin typeface="+mn-ea"/>
                <a:ea typeface="+mn-ea"/>
              </a:rPr>
              <a:t>通信方式。</a:t>
            </a:r>
            <a:endParaRPr lang="zh-CN" altLang="en-US" sz="1400" b="1" dirty="0">
              <a:latin typeface="+mn-ea"/>
              <a:ea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577154" y="4437112"/>
            <a:ext cx="2811270" cy="1114568"/>
            <a:chOff x="4981610" y="1448932"/>
            <a:chExt cx="2811270" cy="1114568"/>
          </a:xfrm>
          <a:solidFill>
            <a:srgbClr val="CC00CC"/>
          </a:solidFill>
        </p:grpSpPr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4981610" y="2005103"/>
              <a:ext cx="2811270" cy="0"/>
            </a:xfrm>
            <a:prstGeom prst="line">
              <a:avLst/>
            </a:prstGeom>
            <a:grpFill/>
            <a:ln w="5715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5862852" y="1708240"/>
              <a:ext cx="0" cy="30480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7005852" y="1708240"/>
              <a:ext cx="0" cy="30480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6397380" y="2013040"/>
              <a:ext cx="0" cy="30480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7311780" y="2013040"/>
              <a:ext cx="0" cy="30480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5510292" y="2013040"/>
              <a:ext cx="0" cy="30480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None/>
              </a:pPr>
              <a:endParaRPr lang="zh-CN" altLang="en-US" sz="1400">
                <a:latin typeface="+mn-ea"/>
                <a:ea typeface="+mn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712342" y="1448932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zh-CN" altLang="en-US" sz="1400">
                <a:latin typeface="+mn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6842078" y="1448932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zh-CN" altLang="en-US" sz="1400">
                <a:latin typeface="+mn-ea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357496" y="2263248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zh-CN" altLang="en-US" sz="1400">
                <a:latin typeface="+mn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6241568" y="2263248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zh-CN" altLang="en-US" sz="1400">
                <a:latin typeface="+mn-ea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161654" y="2263248"/>
              <a:ext cx="300252" cy="300252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endParaRPr lang="zh-CN" altLang="en-US" sz="1400"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14158" y="4778671"/>
            <a:ext cx="400271" cy="332403"/>
            <a:chOff x="6811108" y="1790491"/>
            <a:chExt cx="400271" cy="332403"/>
          </a:xfrm>
        </p:grpSpPr>
        <p:cxnSp>
          <p:nvCxnSpPr>
            <p:cNvPr id="25" name="直接箭头连接符 24"/>
            <p:cNvCxnSpPr/>
            <p:nvPr/>
          </p:nvCxnSpPr>
          <p:spPr>
            <a:xfrm flipH="1">
              <a:off x="6811108" y="2122894"/>
              <a:ext cx="400271" cy="0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>
              <a:off x="7205364" y="1790491"/>
              <a:ext cx="0" cy="332403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none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6253292" y="4737364"/>
            <a:ext cx="967081" cy="545210"/>
            <a:chOff x="5750242" y="1749184"/>
            <a:chExt cx="967081" cy="545210"/>
          </a:xfrm>
        </p:grpSpPr>
        <p:cxnSp>
          <p:nvCxnSpPr>
            <p:cNvPr id="28" name="直接箭头连接符 27"/>
            <p:cNvCxnSpPr/>
            <p:nvPr/>
          </p:nvCxnSpPr>
          <p:spPr>
            <a:xfrm>
              <a:off x="5750242" y="2115597"/>
              <a:ext cx="967081" cy="0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/>
            <p:nvPr/>
          </p:nvCxnSpPr>
          <p:spPr>
            <a:xfrm flipV="1">
              <a:off x="6058196" y="1749184"/>
              <a:ext cx="0" cy="366413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>
              <a:off x="6334062" y="2130650"/>
              <a:ext cx="0" cy="163744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>
              <a:off x="5750242" y="2130650"/>
              <a:ext cx="0" cy="163744"/>
            </a:xfrm>
            <a:prstGeom prst="straightConnector1">
              <a:avLst/>
            </a:prstGeom>
            <a:ln w="12700">
              <a:solidFill>
                <a:srgbClr val="FFFF00"/>
              </a:solidFill>
              <a:prstDash val="dash"/>
              <a:headEnd type="stealth" w="med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爆炸形 1 31"/>
          <p:cNvSpPr/>
          <p:nvPr/>
        </p:nvSpPr>
        <p:spPr>
          <a:xfrm>
            <a:off x="7167093" y="5027461"/>
            <a:ext cx="200135" cy="245660"/>
          </a:xfrm>
          <a:prstGeom prst="irregularSeal1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zh-CN" altLang="en-US" sz="1400"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355976" y="5632792"/>
            <a:ext cx="48245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rgbClr val="0070C0"/>
              </a:buClr>
              <a:buNone/>
            </a:pPr>
            <a:r>
              <a:rPr lang="en-US" altLang="zh-CN" sz="1400" b="1" dirty="0" smtClean="0">
                <a:latin typeface="+mn-ea"/>
                <a:ea typeface="+mn-ea"/>
              </a:rPr>
              <a:t>          (b) </a:t>
            </a:r>
            <a:r>
              <a:rPr lang="zh-CN" altLang="en-US" sz="1400" b="1" dirty="0" smtClean="0">
                <a:latin typeface="+mn-ea"/>
                <a:ea typeface="+mn-ea"/>
              </a:rPr>
              <a:t>广播信道</a:t>
            </a:r>
            <a:endParaRPr lang="en-US" altLang="zh-CN" sz="1400" b="1" dirty="0">
              <a:latin typeface="+mn-ea"/>
              <a:ea typeface="+mn-ea"/>
            </a:endParaRPr>
          </a:p>
          <a:p>
            <a:pPr algn="ctr" eaLnBrk="0" hangingPunct="0">
              <a:spcBef>
                <a:spcPts val="600"/>
              </a:spcBef>
              <a:buClr>
                <a:srgbClr val="0070C0"/>
              </a:buClr>
              <a:buNone/>
            </a:pPr>
            <a:r>
              <a:rPr lang="zh-CN" altLang="en-US" sz="1400" b="1" dirty="0" smtClean="0">
                <a:latin typeface="+mn-ea"/>
                <a:ea typeface="+mn-ea"/>
              </a:rPr>
              <a:t>使用</a:t>
            </a:r>
            <a:r>
              <a:rPr lang="zh-CN" altLang="en-US" sz="1400" b="1" dirty="0">
                <a:latin typeface="+mn-ea"/>
                <a:ea typeface="+mn-ea"/>
              </a:rPr>
              <a:t>一对多的</a:t>
            </a:r>
            <a:r>
              <a:rPr lang="zh-CN" altLang="en-US" sz="1400" b="1" dirty="0">
                <a:solidFill>
                  <a:srgbClr val="0000FF"/>
                </a:solidFill>
                <a:latin typeface="+mn-ea"/>
                <a:ea typeface="+mn-ea"/>
              </a:rPr>
              <a:t>广播通信</a:t>
            </a:r>
            <a:r>
              <a:rPr lang="zh-CN" altLang="en-US" sz="1400" b="1" dirty="0" smtClean="0">
                <a:latin typeface="+mn-ea"/>
                <a:ea typeface="+mn-ea"/>
              </a:rPr>
              <a:t>方式。</a:t>
            </a:r>
            <a:endParaRPr lang="en-US" altLang="zh-CN" sz="1400" b="1" dirty="0" smtClean="0">
              <a:latin typeface="+mn-ea"/>
              <a:ea typeface="+mn-ea"/>
            </a:endParaRPr>
          </a:p>
          <a:p>
            <a:pPr algn="ctr" eaLnBrk="0" hangingPunct="0">
              <a:spcBef>
                <a:spcPts val="600"/>
              </a:spcBef>
              <a:buClr>
                <a:srgbClr val="0070C0"/>
              </a:buClr>
              <a:buNone/>
            </a:pPr>
            <a:r>
              <a:rPr lang="zh-CN" altLang="en-US" sz="1400" b="1" dirty="0" smtClean="0">
                <a:latin typeface="+mn-ea"/>
                <a:ea typeface="+mn-ea"/>
              </a:rPr>
              <a:t>必须</a:t>
            </a:r>
            <a:r>
              <a:rPr lang="zh-CN" altLang="en-US" sz="1400" b="1" dirty="0">
                <a:latin typeface="+mn-ea"/>
                <a:ea typeface="+mn-ea"/>
              </a:rPr>
              <a:t>使用专用</a:t>
            </a:r>
            <a:r>
              <a:rPr lang="zh-CN" altLang="en-US" sz="1400" b="1" dirty="0" smtClean="0">
                <a:latin typeface="+mn-ea"/>
                <a:ea typeface="+mn-ea"/>
              </a:rPr>
              <a:t>的</a:t>
            </a:r>
            <a:r>
              <a:rPr lang="en-US" altLang="zh-CN" sz="1400" b="1" dirty="0" smtClean="0">
                <a:solidFill>
                  <a:srgbClr val="0000FF"/>
                </a:solidFill>
                <a:latin typeface="+mn-ea"/>
                <a:ea typeface="+mn-ea"/>
              </a:rPr>
              <a:t>MAC</a:t>
            </a:r>
            <a:r>
              <a:rPr lang="zh-CN" altLang="en-US" sz="1400" b="1" dirty="0" smtClean="0">
                <a:solidFill>
                  <a:srgbClr val="0000FF"/>
                </a:solidFill>
                <a:latin typeface="+mn-ea"/>
                <a:ea typeface="+mn-ea"/>
              </a:rPr>
              <a:t>协议</a:t>
            </a:r>
            <a:r>
              <a:rPr lang="zh-CN" altLang="en-US" sz="1400" b="1" dirty="0">
                <a:latin typeface="+mn-ea"/>
                <a:ea typeface="+mn-ea"/>
              </a:rPr>
              <a:t>来协调这些主机的数据发送。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20867" y="3704280"/>
            <a:ext cx="492443" cy="1753687"/>
          </a:xfrm>
          <a:prstGeom prst="rect">
            <a:avLst/>
          </a:prstGeom>
          <a:solidFill>
            <a:srgbClr val="FF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vert="eaVert" wrap="square" rtlCol="0">
            <a:spAutoFit/>
          </a:bodyPr>
          <a:lstStyle/>
          <a:p>
            <a:pPr algn="ctr">
              <a:buNone/>
            </a:pPr>
            <a:r>
              <a:rPr lang="zh-CN" altLang="en-US" sz="2000" b="1" dirty="0" smtClean="0">
                <a:latin typeface="+mn-ea"/>
                <a:ea typeface="+mn-ea"/>
              </a:rPr>
              <a:t>链路类型</a:t>
            </a:r>
            <a:endParaRPr lang="zh-CN" altLang="en-US" sz="2000" b="1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函  数</a:t>
            </a:r>
          </a:p>
        </p:txBody>
      </p:sp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0790" name="Rectangle 6"/>
          <p:cNvSpPr>
            <a:spLocks noChangeArrowheads="1"/>
          </p:cNvSpPr>
          <p:nvPr/>
        </p:nvSpPr>
        <p:spPr bwMode="auto">
          <a:xfrm>
            <a:off x="2339975" y="6021388"/>
            <a:ext cx="410135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注</a:t>
            </a:r>
            <a:r>
              <a:rPr lang="zh-CN" altLang="en-US" sz="2000" b="1" dirty="0">
                <a:solidFill>
                  <a:srgbClr val="000000"/>
                </a:solidFill>
                <a:latin typeface="+mn-lt"/>
                <a:ea typeface="+mn-ea"/>
              </a:rPr>
              <a:t>：参见教材</a:t>
            </a:r>
            <a:r>
              <a:rPr lang="en-US" altLang="zh-CN" sz="2000" b="1" dirty="0" smtClean="0">
                <a:solidFill>
                  <a:srgbClr val="000000"/>
                </a:solidFill>
                <a:latin typeface="+mn-lt"/>
                <a:ea typeface="+mn-ea"/>
              </a:rPr>
              <a:t>P174</a:t>
            </a:r>
            <a:r>
              <a:rPr lang="zh-CN" altLang="en-US" sz="2000" b="1" dirty="0" smtClean="0">
                <a:solidFill>
                  <a:srgbClr val="000000"/>
                </a:solidFill>
                <a:latin typeface="+mn-lt"/>
                <a:ea typeface="+mn-ea"/>
              </a:rPr>
              <a:t>图</a:t>
            </a:r>
            <a:r>
              <a:rPr lang="en-US" altLang="zh-CN" sz="2000" b="1" dirty="0" smtClean="0">
                <a:solidFill>
                  <a:srgbClr val="000000"/>
                </a:solidFill>
                <a:latin typeface="+mn-lt"/>
                <a:ea typeface="+mn-ea"/>
              </a:rPr>
              <a:t>3-11</a:t>
            </a:r>
            <a:r>
              <a:rPr lang="zh-CN" altLang="en-US" sz="2000" b="1" dirty="0" smtClean="0">
                <a:solidFill>
                  <a:srgbClr val="000000"/>
                </a:solidFill>
                <a:latin typeface="+mn-lt"/>
                <a:ea typeface="+mn-ea"/>
              </a:rPr>
              <a:t>中</a:t>
            </a:r>
            <a:r>
              <a:rPr lang="zh-CN" altLang="en-US" sz="2000" b="1" dirty="0">
                <a:solidFill>
                  <a:srgbClr val="000000"/>
                </a:solidFill>
                <a:latin typeface="+mn-lt"/>
                <a:ea typeface="+mn-ea"/>
              </a:rPr>
              <a:t>的函数</a:t>
            </a:r>
          </a:p>
        </p:txBody>
      </p:sp>
      <p:sp>
        <p:nvSpPr>
          <p:cNvPr id="630791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630792" name="Rectangle 8"/>
          <p:cNvSpPr>
            <a:spLocks noChangeArrowheads="1"/>
          </p:cNvSpPr>
          <p:nvPr/>
        </p:nvSpPr>
        <p:spPr bwMode="auto">
          <a:xfrm>
            <a:off x="2737098" y="1844675"/>
            <a:ext cx="865187" cy="5048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……</a:t>
            </a:r>
          </a:p>
        </p:txBody>
      </p:sp>
      <p:sp>
        <p:nvSpPr>
          <p:cNvPr id="630793" name="Rectangle 9"/>
          <p:cNvSpPr>
            <a:spLocks noChangeArrowheads="1"/>
          </p:cNvSpPr>
          <p:nvPr/>
        </p:nvSpPr>
        <p:spPr bwMode="auto">
          <a:xfrm>
            <a:off x="2737098" y="2349500"/>
            <a:ext cx="865187" cy="50323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794" name="Rectangle 10"/>
          <p:cNvSpPr>
            <a:spLocks noChangeArrowheads="1"/>
          </p:cNvSpPr>
          <p:nvPr/>
        </p:nvSpPr>
        <p:spPr bwMode="auto">
          <a:xfrm>
            <a:off x="2879973" y="2492375"/>
            <a:ext cx="5762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795" name="Rectangle 11"/>
          <p:cNvSpPr>
            <a:spLocks noChangeArrowheads="1"/>
          </p:cNvSpPr>
          <p:nvPr/>
        </p:nvSpPr>
        <p:spPr bwMode="auto">
          <a:xfrm>
            <a:off x="2737098" y="2852738"/>
            <a:ext cx="865187" cy="50323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796" name="Rectangle 12"/>
          <p:cNvSpPr>
            <a:spLocks noChangeArrowheads="1"/>
          </p:cNvSpPr>
          <p:nvPr/>
        </p:nvSpPr>
        <p:spPr bwMode="auto">
          <a:xfrm>
            <a:off x="2879973" y="2995613"/>
            <a:ext cx="576262" cy="2159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797" name="Rectangle 13"/>
          <p:cNvSpPr>
            <a:spLocks noChangeArrowheads="1"/>
          </p:cNvSpPr>
          <p:nvPr/>
        </p:nvSpPr>
        <p:spPr bwMode="auto">
          <a:xfrm>
            <a:off x="2737098" y="3357563"/>
            <a:ext cx="865187" cy="503237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798" name="Rectangle 14"/>
          <p:cNvSpPr>
            <a:spLocks noChangeArrowheads="1"/>
          </p:cNvSpPr>
          <p:nvPr/>
        </p:nvSpPr>
        <p:spPr bwMode="auto">
          <a:xfrm>
            <a:off x="2879973" y="3500438"/>
            <a:ext cx="5762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799" name="Text Box 15"/>
          <p:cNvSpPr txBox="1">
            <a:spLocks noChangeArrowheads="1"/>
          </p:cNvSpPr>
          <p:nvPr/>
        </p:nvSpPr>
        <p:spPr bwMode="auto">
          <a:xfrm>
            <a:off x="1727448" y="1844675"/>
            <a:ext cx="9366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latin typeface="+mn-lt"/>
                <a:ea typeface="+mn-ea"/>
              </a:rPr>
              <a:t>主机</a:t>
            </a:r>
            <a:r>
              <a:rPr lang="en-US" altLang="zh-CN" sz="2000" b="1">
                <a:latin typeface="+mn-lt"/>
                <a:ea typeface="+mn-ea"/>
              </a:rPr>
              <a:t>A</a:t>
            </a:r>
          </a:p>
        </p:txBody>
      </p:sp>
      <p:sp>
        <p:nvSpPr>
          <p:cNvPr id="630800" name="Text Box 16"/>
          <p:cNvSpPr txBox="1">
            <a:spLocks noChangeArrowheads="1"/>
          </p:cNvSpPr>
          <p:nvPr/>
        </p:nvSpPr>
        <p:spPr bwMode="auto">
          <a:xfrm>
            <a:off x="1224210" y="2420938"/>
            <a:ext cx="143986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2000" b="1">
                <a:latin typeface="+mn-lt"/>
                <a:ea typeface="+mn-ea"/>
              </a:rPr>
              <a:t>N</a:t>
            </a:r>
            <a:r>
              <a:rPr lang="zh-CN" altLang="en-US" sz="2000" b="1">
                <a:latin typeface="+mn-lt"/>
                <a:ea typeface="+mn-ea"/>
              </a:rPr>
              <a:t>（分组）</a:t>
            </a:r>
          </a:p>
        </p:txBody>
      </p:sp>
      <p:sp>
        <p:nvSpPr>
          <p:cNvPr id="630801" name="Text Box 17"/>
          <p:cNvSpPr txBox="1">
            <a:spLocks noChangeArrowheads="1"/>
          </p:cNvSpPr>
          <p:nvPr/>
        </p:nvSpPr>
        <p:spPr bwMode="auto">
          <a:xfrm>
            <a:off x="1295648" y="2924175"/>
            <a:ext cx="13684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2000" b="1">
                <a:latin typeface="+mn-lt"/>
                <a:ea typeface="+mn-ea"/>
              </a:rPr>
              <a:t>DL</a:t>
            </a:r>
            <a:r>
              <a:rPr lang="zh-CN" altLang="en-US" sz="2000" b="1">
                <a:latin typeface="+mn-lt"/>
                <a:ea typeface="+mn-ea"/>
              </a:rPr>
              <a:t>（帧）</a:t>
            </a:r>
          </a:p>
        </p:txBody>
      </p:sp>
      <p:sp>
        <p:nvSpPr>
          <p:cNvPr id="630802" name="Text Box 18"/>
          <p:cNvSpPr txBox="1">
            <a:spLocks noChangeArrowheads="1"/>
          </p:cNvSpPr>
          <p:nvPr/>
        </p:nvSpPr>
        <p:spPr bwMode="auto">
          <a:xfrm>
            <a:off x="1152773" y="3429000"/>
            <a:ext cx="143986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kumimoji="0" lang="en-US" altLang="zh-CN" sz="2000" b="1">
                <a:latin typeface="+mn-lt"/>
                <a:ea typeface="+mn-ea"/>
              </a:rPr>
              <a:t>PH</a:t>
            </a:r>
            <a:r>
              <a:rPr kumimoji="0" lang="zh-CN" altLang="en-US" sz="2000" b="1">
                <a:latin typeface="+mn-lt"/>
                <a:ea typeface="+mn-ea"/>
              </a:rPr>
              <a:t>（位流</a:t>
            </a:r>
            <a:r>
              <a:rPr lang="zh-CN" altLang="en-US" sz="2000" b="1">
                <a:latin typeface="+mn-lt"/>
                <a:ea typeface="+mn-ea"/>
              </a:rPr>
              <a:t>）</a:t>
            </a:r>
          </a:p>
        </p:txBody>
      </p:sp>
      <p:sp>
        <p:nvSpPr>
          <p:cNvPr id="630803" name="Line 19"/>
          <p:cNvSpPr>
            <a:spLocks noChangeShapeType="1"/>
          </p:cNvSpPr>
          <p:nvPr/>
        </p:nvSpPr>
        <p:spPr bwMode="auto">
          <a:xfrm>
            <a:off x="3168898" y="2205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0804" name="Line 20"/>
          <p:cNvSpPr>
            <a:spLocks noChangeShapeType="1"/>
          </p:cNvSpPr>
          <p:nvPr/>
        </p:nvSpPr>
        <p:spPr bwMode="auto">
          <a:xfrm>
            <a:off x="3168898" y="2708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0805" name="Line 21"/>
          <p:cNvSpPr>
            <a:spLocks noChangeShapeType="1"/>
          </p:cNvSpPr>
          <p:nvPr/>
        </p:nvSpPr>
        <p:spPr bwMode="auto">
          <a:xfrm>
            <a:off x="3168898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0806" name="Line 22"/>
          <p:cNvSpPr>
            <a:spLocks noChangeShapeType="1"/>
          </p:cNvSpPr>
          <p:nvPr/>
        </p:nvSpPr>
        <p:spPr bwMode="auto">
          <a:xfrm>
            <a:off x="3168898" y="3716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0807" name="Rectangle 23"/>
          <p:cNvSpPr>
            <a:spLocks noChangeArrowheads="1"/>
          </p:cNvSpPr>
          <p:nvPr/>
        </p:nvSpPr>
        <p:spPr bwMode="auto">
          <a:xfrm>
            <a:off x="6120060" y="1844675"/>
            <a:ext cx="865188" cy="5048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……</a:t>
            </a:r>
          </a:p>
        </p:txBody>
      </p:sp>
      <p:sp>
        <p:nvSpPr>
          <p:cNvPr id="630808" name="Rectangle 24"/>
          <p:cNvSpPr>
            <a:spLocks noChangeArrowheads="1"/>
          </p:cNvSpPr>
          <p:nvPr/>
        </p:nvSpPr>
        <p:spPr bwMode="auto">
          <a:xfrm>
            <a:off x="6120060" y="2349500"/>
            <a:ext cx="865188" cy="50323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809" name="Rectangle 25"/>
          <p:cNvSpPr>
            <a:spLocks noChangeArrowheads="1"/>
          </p:cNvSpPr>
          <p:nvPr/>
        </p:nvSpPr>
        <p:spPr bwMode="auto">
          <a:xfrm>
            <a:off x="6262935" y="2492375"/>
            <a:ext cx="5762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810" name="Rectangle 26"/>
          <p:cNvSpPr>
            <a:spLocks noChangeArrowheads="1"/>
          </p:cNvSpPr>
          <p:nvPr/>
        </p:nvSpPr>
        <p:spPr bwMode="auto">
          <a:xfrm>
            <a:off x="6120060" y="2852738"/>
            <a:ext cx="865188" cy="50323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811" name="Rectangle 27"/>
          <p:cNvSpPr>
            <a:spLocks noChangeArrowheads="1"/>
          </p:cNvSpPr>
          <p:nvPr/>
        </p:nvSpPr>
        <p:spPr bwMode="auto">
          <a:xfrm>
            <a:off x="6262935" y="2995613"/>
            <a:ext cx="576263" cy="2159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812" name="Rectangle 28"/>
          <p:cNvSpPr>
            <a:spLocks noChangeArrowheads="1"/>
          </p:cNvSpPr>
          <p:nvPr/>
        </p:nvSpPr>
        <p:spPr bwMode="auto">
          <a:xfrm>
            <a:off x="6120060" y="3357563"/>
            <a:ext cx="865188" cy="503237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0813" name="Rectangle 29"/>
          <p:cNvSpPr>
            <a:spLocks noChangeArrowheads="1"/>
          </p:cNvSpPr>
          <p:nvPr/>
        </p:nvSpPr>
        <p:spPr bwMode="auto">
          <a:xfrm>
            <a:off x="6262935" y="3500438"/>
            <a:ext cx="5762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0814" name="Line 30"/>
          <p:cNvSpPr>
            <a:spLocks noChangeShapeType="1"/>
          </p:cNvSpPr>
          <p:nvPr/>
        </p:nvSpPr>
        <p:spPr bwMode="auto">
          <a:xfrm flipV="1">
            <a:off x="6551860" y="2205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</a:endParaRPr>
          </a:p>
        </p:txBody>
      </p:sp>
      <p:sp>
        <p:nvSpPr>
          <p:cNvPr id="630815" name="Line 31"/>
          <p:cNvSpPr>
            <a:spLocks noChangeShapeType="1"/>
          </p:cNvSpPr>
          <p:nvPr/>
        </p:nvSpPr>
        <p:spPr bwMode="auto">
          <a:xfrm flipV="1">
            <a:off x="6551860" y="2708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</a:endParaRPr>
          </a:p>
        </p:txBody>
      </p:sp>
      <p:sp>
        <p:nvSpPr>
          <p:cNvPr id="630816" name="Line 32"/>
          <p:cNvSpPr>
            <a:spLocks noChangeShapeType="1"/>
          </p:cNvSpPr>
          <p:nvPr/>
        </p:nvSpPr>
        <p:spPr bwMode="auto">
          <a:xfrm flipV="1">
            <a:off x="6551860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</a:endParaRPr>
          </a:p>
        </p:txBody>
      </p:sp>
      <p:sp>
        <p:nvSpPr>
          <p:cNvPr id="630817" name="Line 33"/>
          <p:cNvSpPr>
            <a:spLocks noChangeShapeType="1"/>
          </p:cNvSpPr>
          <p:nvPr/>
        </p:nvSpPr>
        <p:spPr bwMode="auto">
          <a:xfrm flipV="1">
            <a:off x="6551860" y="3716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</a:endParaRPr>
          </a:p>
        </p:txBody>
      </p:sp>
      <p:sp>
        <p:nvSpPr>
          <p:cNvPr id="630818" name="Line 34"/>
          <p:cNvSpPr>
            <a:spLocks noChangeShapeType="1"/>
          </p:cNvSpPr>
          <p:nvPr/>
        </p:nvSpPr>
        <p:spPr bwMode="auto">
          <a:xfrm>
            <a:off x="3168898" y="4005263"/>
            <a:ext cx="338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0819" name="Text Box 35"/>
          <p:cNvSpPr txBox="1">
            <a:spLocks noChangeArrowheads="1"/>
          </p:cNvSpPr>
          <p:nvPr/>
        </p:nvSpPr>
        <p:spPr bwMode="auto">
          <a:xfrm>
            <a:off x="6985248" y="1844675"/>
            <a:ext cx="9366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+mn-lt"/>
                <a:ea typeface="+mn-ea"/>
              </a:rPr>
              <a:t>主机</a:t>
            </a:r>
            <a:r>
              <a:rPr lang="en-US" altLang="zh-CN" sz="2000" b="1" dirty="0">
                <a:latin typeface="+mn-lt"/>
                <a:ea typeface="+mn-ea"/>
              </a:rPr>
              <a:t>B</a:t>
            </a:r>
          </a:p>
        </p:txBody>
      </p:sp>
      <p:sp>
        <p:nvSpPr>
          <p:cNvPr id="630820" name="Text Box 36"/>
          <p:cNvSpPr txBox="1">
            <a:spLocks noChangeArrowheads="1"/>
          </p:cNvSpPr>
          <p:nvPr/>
        </p:nvSpPr>
        <p:spPr bwMode="auto">
          <a:xfrm>
            <a:off x="3600698" y="2492375"/>
            <a:ext cx="24479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+mn-lt"/>
                <a:ea typeface="楷体_GB2312" pitchFamily="49" charset="-122"/>
              </a:rPr>
              <a:t>to_network_layer</a:t>
            </a:r>
            <a:endParaRPr lang="en-US" altLang="zh-CN" sz="1800" dirty="0">
              <a:latin typeface="+mn-lt"/>
              <a:ea typeface="楷体_GB2312" pitchFamily="49" charset="-122"/>
            </a:endParaRPr>
          </a:p>
        </p:txBody>
      </p:sp>
      <p:sp>
        <p:nvSpPr>
          <p:cNvPr id="630821" name="Text Box 37"/>
          <p:cNvSpPr txBox="1">
            <a:spLocks noChangeArrowheads="1"/>
          </p:cNvSpPr>
          <p:nvPr/>
        </p:nvSpPr>
        <p:spPr bwMode="auto">
          <a:xfrm>
            <a:off x="3600698" y="2781300"/>
            <a:ext cx="24479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+mn-lt"/>
                <a:ea typeface="楷体_GB2312" pitchFamily="49" charset="-122"/>
              </a:rPr>
              <a:t>from_network_layer</a:t>
            </a:r>
            <a:endParaRPr lang="en-US" altLang="zh-CN" sz="1800" dirty="0">
              <a:latin typeface="+mn-lt"/>
              <a:ea typeface="楷体_GB2312" pitchFamily="49" charset="-122"/>
            </a:endParaRPr>
          </a:p>
        </p:txBody>
      </p:sp>
      <p:sp>
        <p:nvSpPr>
          <p:cNvPr id="630822" name="Text Box 38"/>
          <p:cNvSpPr txBox="1">
            <a:spLocks noChangeArrowheads="1"/>
          </p:cNvSpPr>
          <p:nvPr/>
        </p:nvSpPr>
        <p:spPr bwMode="auto">
          <a:xfrm>
            <a:off x="3600698" y="3356992"/>
            <a:ext cx="24479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+mn-lt"/>
                <a:ea typeface="楷体_GB2312" pitchFamily="49" charset="-122"/>
              </a:rPr>
              <a:t>from_physical_layer</a:t>
            </a:r>
            <a:endParaRPr lang="en-US" altLang="zh-CN" sz="1800" dirty="0">
              <a:latin typeface="+mn-lt"/>
              <a:ea typeface="楷体_GB2312" pitchFamily="49" charset="-122"/>
            </a:endParaRPr>
          </a:p>
        </p:txBody>
      </p:sp>
      <p:sp>
        <p:nvSpPr>
          <p:cNvPr id="630823" name="Text Box 39"/>
          <p:cNvSpPr txBox="1">
            <a:spLocks noChangeArrowheads="1"/>
          </p:cNvSpPr>
          <p:nvPr/>
        </p:nvSpPr>
        <p:spPr bwMode="auto">
          <a:xfrm>
            <a:off x="3600697" y="3068960"/>
            <a:ext cx="24479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+mn-lt"/>
                <a:ea typeface="楷体_GB2312" pitchFamily="49" charset="-122"/>
              </a:rPr>
              <a:t>to_physical_layer</a:t>
            </a:r>
            <a:endParaRPr lang="en-US" altLang="zh-CN" sz="1800" dirty="0">
              <a:latin typeface="+mn-lt"/>
              <a:ea typeface="楷体_GB2312" pitchFamily="49" charset="-122"/>
            </a:endParaRPr>
          </a:p>
        </p:txBody>
      </p:sp>
      <p:sp>
        <p:nvSpPr>
          <p:cNvPr id="630828" name="Line 44"/>
          <p:cNvSpPr>
            <a:spLocks noChangeShapeType="1"/>
          </p:cNvSpPr>
          <p:nvPr/>
        </p:nvSpPr>
        <p:spPr bwMode="auto">
          <a:xfrm>
            <a:off x="3168898" y="4222750"/>
            <a:ext cx="0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29" name="Line 45"/>
          <p:cNvSpPr>
            <a:spLocks noChangeShapeType="1"/>
          </p:cNvSpPr>
          <p:nvPr/>
        </p:nvSpPr>
        <p:spPr bwMode="auto">
          <a:xfrm>
            <a:off x="6553448" y="4222750"/>
            <a:ext cx="0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0" name="Line 46"/>
          <p:cNvSpPr>
            <a:spLocks noChangeShapeType="1"/>
          </p:cNvSpPr>
          <p:nvPr/>
        </p:nvSpPr>
        <p:spPr bwMode="auto">
          <a:xfrm>
            <a:off x="3168898" y="4365625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1" name="Line 47"/>
          <p:cNvSpPr>
            <a:spLocks noChangeShapeType="1"/>
          </p:cNvSpPr>
          <p:nvPr/>
        </p:nvSpPr>
        <p:spPr bwMode="auto">
          <a:xfrm flipH="1">
            <a:off x="3168898" y="4941888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2" name="Line 48"/>
          <p:cNvSpPr>
            <a:spLocks noChangeShapeType="1"/>
          </p:cNvSpPr>
          <p:nvPr/>
        </p:nvSpPr>
        <p:spPr bwMode="auto">
          <a:xfrm>
            <a:off x="2879973" y="4365625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3" name="Line 49"/>
          <p:cNvSpPr>
            <a:spLocks noChangeShapeType="1"/>
          </p:cNvSpPr>
          <p:nvPr/>
        </p:nvSpPr>
        <p:spPr bwMode="auto">
          <a:xfrm>
            <a:off x="2879973" y="523081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6" name="Line 52"/>
          <p:cNvSpPr>
            <a:spLocks noChangeShapeType="1"/>
          </p:cNvSpPr>
          <p:nvPr/>
        </p:nvSpPr>
        <p:spPr bwMode="auto">
          <a:xfrm>
            <a:off x="3024435" y="4365625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38" name="Text Box 54"/>
          <p:cNvSpPr txBox="1">
            <a:spLocks noChangeArrowheads="1"/>
          </p:cNvSpPr>
          <p:nvPr/>
        </p:nvSpPr>
        <p:spPr bwMode="auto">
          <a:xfrm>
            <a:off x="1440110" y="4654550"/>
            <a:ext cx="13684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dirty="0" err="1">
                <a:latin typeface="+mn-lt"/>
                <a:ea typeface="+mn-ea"/>
              </a:rPr>
              <a:t>start_timer</a:t>
            </a:r>
            <a:endParaRPr lang="en-US" altLang="zh-CN" sz="1800" dirty="0">
              <a:latin typeface="+mn-lt"/>
              <a:ea typeface="+mn-ea"/>
            </a:endParaRPr>
          </a:p>
        </p:txBody>
      </p:sp>
      <p:sp>
        <p:nvSpPr>
          <p:cNvPr id="630839" name="Text Box 55"/>
          <p:cNvSpPr txBox="1">
            <a:spLocks noChangeArrowheads="1"/>
          </p:cNvSpPr>
          <p:nvPr/>
        </p:nvSpPr>
        <p:spPr bwMode="auto">
          <a:xfrm>
            <a:off x="1440110" y="4941888"/>
            <a:ext cx="13684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latin typeface="+mn-lt"/>
                <a:ea typeface="+mn-ea"/>
              </a:rPr>
              <a:t>stop_timer</a:t>
            </a:r>
          </a:p>
        </p:txBody>
      </p:sp>
      <p:sp>
        <p:nvSpPr>
          <p:cNvPr id="630840" name="Text Box 56"/>
          <p:cNvSpPr txBox="1">
            <a:spLocks noChangeArrowheads="1"/>
          </p:cNvSpPr>
          <p:nvPr/>
        </p:nvSpPr>
        <p:spPr bwMode="auto">
          <a:xfrm>
            <a:off x="1297235" y="4367213"/>
            <a:ext cx="15843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 dirty="0">
                <a:latin typeface="+mn-lt"/>
                <a:ea typeface="+mn-ea"/>
              </a:rPr>
              <a:t>数据帧定时器</a:t>
            </a:r>
          </a:p>
        </p:txBody>
      </p:sp>
      <p:sp>
        <p:nvSpPr>
          <p:cNvPr id="630844" name="Line 60"/>
          <p:cNvSpPr>
            <a:spLocks noChangeShapeType="1"/>
          </p:cNvSpPr>
          <p:nvPr/>
        </p:nvSpPr>
        <p:spPr bwMode="auto">
          <a:xfrm>
            <a:off x="3168898" y="5302250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0845" name="Text Box 61"/>
          <p:cNvSpPr txBox="1">
            <a:spLocks noChangeArrowheads="1"/>
          </p:cNvSpPr>
          <p:nvPr/>
        </p:nvSpPr>
        <p:spPr bwMode="auto">
          <a:xfrm>
            <a:off x="4608760" y="4149725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数据帧</a:t>
            </a:r>
            <a:r>
              <a:rPr lang="en-US" altLang="zh-CN" sz="1800" b="1">
                <a:latin typeface="+mn-lt"/>
                <a:ea typeface="+mn-ea"/>
              </a:rPr>
              <a:t>1</a:t>
            </a:r>
          </a:p>
        </p:txBody>
      </p:sp>
      <p:sp>
        <p:nvSpPr>
          <p:cNvPr id="630846" name="Text Box 62"/>
          <p:cNvSpPr txBox="1">
            <a:spLocks noChangeArrowheads="1"/>
          </p:cNvSpPr>
          <p:nvPr/>
        </p:nvSpPr>
        <p:spPr bwMode="auto">
          <a:xfrm>
            <a:off x="4608760" y="4725988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确认帧</a:t>
            </a:r>
            <a:r>
              <a:rPr lang="en-US" altLang="zh-CN" sz="1800" b="1">
                <a:latin typeface="+mn-lt"/>
                <a:ea typeface="+mn-ea"/>
              </a:rPr>
              <a:t>1</a:t>
            </a:r>
          </a:p>
        </p:txBody>
      </p:sp>
      <p:sp>
        <p:nvSpPr>
          <p:cNvPr id="630847" name="Text Box 63"/>
          <p:cNvSpPr txBox="1">
            <a:spLocks noChangeArrowheads="1"/>
          </p:cNvSpPr>
          <p:nvPr/>
        </p:nvSpPr>
        <p:spPr bwMode="auto">
          <a:xfrm>
            <a:off x="4608760" y="5086350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数据帧</a:t>
            </a:r>
            <a:r>
              <a:rPr lang="en-US" altLang="zh-CN" sz="1800" b="1">
                <a:latin typeface="+mn-lt"/>
                <a:ea typeface="+mn-ea"/>
              </a:rPr>
              <a:t>2</a:t>
            </a:r>
          </a:p>
        </p:txBody>
      </p:sp>
      <p:sp>
        <p:nvSpPr>
          <p:cNvPr id="630849" name="Text Box 65"/>
          <p:cNvSpPr txBox="1">
            <a:spLocks noChangeArrowheads="1"/>
          </p:cNvSpPr>
          <p:nvPr/>
        </p:nvSpPr>
        <p:spPr bwMode="auto">
          <a:xfrm>
            <a:off x="4103935" y="5518150"/>
            <a:ext cx="13684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差错控制</a:t>
            </a:r>
          </a:p>
        </p:txBody>
      </p:sp>
      <p:sp>
        <p:nvSpPr>
          <p:cNvPr id="630850" name="Text Box 66"/>
          <p:cNvSpPr txBox="1">
            <a:spLocks noChangeArrowheads="1"/>
          </p:cNvSpPr>
          <p:nvPr/>
        </p:nvSpPr>
        <p:spPr bwMode="auto">
          <a:xfrm>
            <a:off x="6985248" y="2924175"/>
            <a:ext cx="173965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dirty="0" err="1">
                <a:latin typeface="Arial" charset="0"/>
                <a:ea typeface="楷体_GB2312" pitchFamily="49" charset="-122"/>
              </a:rPr>
              <a:t>wait_for_event</a:t>
            </a:r>
            <a:endParaRPr lang="en-US" altLang="zh-CN" sz="1800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59" name="Text Box 66"/>
          <p:cNvSpPr txBox="1">
            <a:spLocks noChangeArrowheads="1"/>
          </p:cNvSpPr>
          <p:nvPr/>
        </p:nvSpPr>
        <p:spPr bwMode="auto">
          <a:xfrm>
            <a:off x="7201272" y="3284984"/>
            <a:ext cx="1619200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err="1" smtClean="0">
                <a:latin typeface="Arial" charset="0"/>
                <a:ea typeface="楷体_GB2312" pitchFamily="49" charset="-122"/>
              </a:rPr>
              <a:t>cksum_err</a:t>
            </a:r>
            <a:endParaRPr lang="en-US" altLang="zh-CN" sz="1600" dirty="0" smtClean="0">
              <a:latin typeface="Arial" charset="0"/>
              <a:ea typeface="楷体_GB2312" pitchFamily="49" charset="-122"/>
            </a:endParaRPr>
          </a:p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err="1" smtClean="0">
                <a:latin typeface="Arial" charset="0"/>
                <a:ea typeface="楷体_GB2312" pitchFamily="49" charset="-122"/>
              </a:rPr>
              <a:t>frame_arrival</a:t>
            </a:r>
            <a:endParaRPr lang="en-US" altLang="zh-CN" sz="1600" dirty="0" smtClean="0">
              <a:latin typeface="Arial" charset="0"/>
              <a:ea typeface="楷体_GB2312" pitchFamily="49" charset="-122"/>
            </a:endParaRPr>
          </a:p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Arial" charset="0"/>
                <a:ea typeface="楷体_GB2312" pitchFamily="49" charset="-122"/>
              </a:rPr>
              <a:t>timeout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假  设</a:t>
            </a:r>
          </a:p>
        </p:txBody>
      </p:sp>
      <p:sp>
        <p:nvSpPr>
          <p:cNvPr id="614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32005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假设一：无差错控制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链路是理想的传输信道，所传送的任何数据既不会出差错也不会丢失。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假设二：无流量控制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不管</a:t>
            </a:r>
            <a:r>
              <a:rPr lang="zh-CN" altLang="en-US" sz="2800" dirty="0" smtClean="0"/>
              <a:t>发方</a:t>
            </a:r>
            <a:r>
              <a:rPr lang="zh-CN" altLang="en-US" sz="2800" dirty="0"/>
              <a:t>以多快的速率发送数据，收方总是来得及收下，并及时上交主机。</a:t>
            </a:r>
          </a:p>
        </p:txBody>
      </p:sp>
      <p:sp>
        <p:nvSpPr>
          <p:cNvPr id="614405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4406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图示数据传输</a:t>
            </a:r>
          </a:p>
        </p:txBody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5734050"/>
            <a:ext cx="3959225" cy="576263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>
                <a:solidFill>
                  <a:srgbClr val="FF0000"/>
                </a:solidFill>
              </a:rPr>
              <a:t>完全理想化的数据传输</a:t>
            </a:r>
          </a:p>
        </p:txBody>
      </p:sp>
      <p:sp>
        <p:nvSpPr>
          <p:cNvPr id="64717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7173" name="Line 5"/>
          <p:cNvSpPr>
            <a:spLocks noChangeShapeType="1"/>
          </p:cNvSpPr>
          <p:nvPr/>
        </p:nvSpPr>
        <p:spPr bwMode="auto">
          <a:xfrm>
            <a:off x="3038475" y="2084388"/>
            <a:ext cx="0" cy="3179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7174" name="Line 6"/>
          <p:cNvSpPr>
            <a:spLocks noChangeShapeType="1"/>
          </p:cNvSpPr>
          <p:nvPr/>
        </p:nvSpPr>
        <p:spPr bwMode="auto">
          <a:xfrm>
            <a:off x="4916488" y="2084388"/>
            <a:ext cx="0" cy="3160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7175" name="Rectangle 7"/>
          <p:cNvSpPr>
            <a:spLocks noChangeArrowheads="1"/>
          </p:cNvSpPr>
          <p:nvPr/>
        </p:nvSpPr>
        <p:spPr bwMode="auto">
          <a:xfrm>
            <a:off x="2900363" y="1652588"/>
            <a:ext cx="40163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Arial" charset="0"/>
                <a:ea typeface="楷体_GB2312" pitchFamily="49" charset="-122"/>
              </a:rPr>
              <a:t>A</a:t>
            </a:r>
          </a:p>
        </p:txBody>
      </p:sp>
      <p:sp>
        <p:nvSpPr>
          <p:cNvPr id="647176" name="Rectangle 8"/>
          <p:cNvSpPr>
            <a:spLocks noChangeArrowheads="1"/>
          </p:cNvSpPr>
          <p:nvPr/>
        </p:nvSpPr>
        <p:spPr bwMode="auto">
          <a:xfrm>
            <a:off x="4772025" y="1652588"/>
            <a:ext cx="40163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Arial" charset="0"/>
                <a:ea typeface="楷体_GB2312" pitchFamily="49" charset="-122"/>
              </a:rPr>
              <a:t>B</a:t>
            </a:r>
          </a:p>
        </p:txBody>
      </p:sp>
      <p:grpSp>
        <p:nvGrpSpPr>
          <p:cNvPr id="647177" name="Group 9"/>
          <p:cNvGrpSpPr>
            <a:grpSpLocks/>
          </p:cNvGrpSpPr>
          <p:nvPr/>
        </p:nvGrpSpPr>
        <p:grpSpPr bwMode="auto">
          <a:xfrm>
            <a:off x="3044825" y="2236788"/>
            <a:ext cx="1862138" cy="757237"/>
            <a:chOff x="1918" y="1409"/>
            <a:chExt cx="1173" cy="477"/>
          </a:xfrm>
        </p:grpSpPr>
        <p:sp>
          <p:nvSpPr>
            <p:cNvPr id="647178" name="Line 10"/>
            <p:cNvSpPr>
              <a:spLocks noChangeShapeType="1"/>
            </p:cNvSpPr>
            <p:nvPr/>
          </p:nvSpPr>
          <p:spPr bwMode="auto">
            <a:xfrm>
              <a:off x="1918" y="1409"/>
              <a:ext cx="1173" cy="13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79" name="Line 11"/>
            <p:cNvSpPr>
              <a:spLocks noChangeShapeType="1"/>
            </p:cNvSpPr>
            <p:nvPr/>
          </p:nvSpPr>
          <p:spPr bwMode="auto">
            <a:xfrm>
              <a:off x="1918" y="1750"/>
              <a:ext cx="1173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80" name="Freeform 12"/>
            <p:cNvSpPr>
              <a:spLocks/>
            </p:cNvSpPr>
            <p:nvPr/>
          </p:nvSpPr>
          <p:spPr bwMode="auto">
            <a:xfrm>
              <a:off x="1927" y="1423"/>
              <a:ext cx="1156" cy="449"/>
            </a:xfrm>
            <a:custGeom>
              <a:avLst/>
              <a:gdLst>
                <a:gd name="T0" fmla="*/ 0 w 1033"/>
                <a:gd name="T1" fmla="*/ 0 h 451"/>
                <a:gd name="T2" fmla="*/ 1032 w 1033"/>
                <a:gd name="T3" fmla="*/ 140 h 451"/>
                <a:gd name="T4" fmla="*/ 1032 w 1033"/>
                <a:gd name="T5" fmla="*/ 450 h 451"/>
                <a:gd name="T6" fmla="*/ 0 w 1033"/>
                <a:gd name="T7" fmla="*/ 310 h 451"/>
                <a:gd name="T8" fmla="*/ 0 w 1033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51">
                  <a:moveTo>
                    <a:pt x="0" y="0"/>
                  </a:moveTo>
                  <a:lnTo>
                    <a:pt x="1032" y="140"/>
                  </a:lnTo>
                  <a:lnTo>
                    <a:pt x="1032" y="45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181" name="AutoShape 13"/>
            <p:cNvSpPr>
              <a:spLocks noChangeArrowheads="1"/>
            </p:cNvSpPr>
            <p:nvPr/>
          </p:nvSpPr>
          <p:spPr bwMode="auto">
            <a:xfrm rot="480000">
              <a:off x="2651" y="1630"/>
              <a:ext cx="313" cy="100"/>
            </a:xfrm>
            <a:prstGeom prst="rightArrow">
              <a:avLst>
                <a:gd name="adj1" fmla="val 50000"/>
                <a:gd name="adj2" fmla="val 15651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82" name="Rectangle 14"/>
            <p:cNvSpPr>
              <a:spLocks noChangeArrowheads="1"/>
            </p:cNvSpPr>
            <p:nvPr/>
          </p:nvSpPr>
          <p:spPr bwMode="auto">
            <a:xfrm rot="540000">
              <a:off x="2008" y="1488"/>
              <a:ext cx="648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</p:grpSp>
      <p:grpSp>
        <p:nvGrpSpPr>
          <p:cNvPr id="647183" name="Group 15"/>
          <p:cNvGrpSpPr>
            <a:grpSpLocks/>
          </p:cNvGrpSpPr>
          <p:nvPr/>
        </p:nvGrpSpPr>
        <p:grpSpPr bwMode="auto">
          <a:xfrm>
            <a:off x="3044825" y="2901950"/>
            <a:ext cx="1862138" cy="757238"/>
            <a:chOff x="1918" y="1828"/>
            <a:chExt cx="1173" cy="477"/>
          </a:xfrm>
        </p:grpSpPr>
        <p:sp>
          <p:nvSpPr>
            <p:cNvPr id="647184" name="Line 16"/>
            <p:cNvSpPr>
              <a:spLocks noChangeShapeType="1"/>
            </p:cNvSpPr>
            <p:nvPr/>
          </p:nvSpPr>
          <p:spPr bwMode="auto">
            <a:xfrm>
              <a:off x="1918" y="1828"/>
              <a:ext cx="1173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85" name="Line 17"/>
            <p:cNvSpPr>
              <a:spLocks noChangeShapeType="1"/>
            </p:cNvSpPr>
            <p:nvPr/>
          </p:nvSpPr>
          <p:spPr bwMode="auto">
            <a:xfrm>
              <a:off x="1918" y="2170"/>
              <a:ext cx="1173" cy="13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86" name="Freeform 18"/>
            <p:cNvSpPr>
              <a:spLocks/>
            </p:cNvSpPr>
            <p:nvPr/>
          </p:nvSpPr>
          <p:spPr bwMode="auto">
            <a:xfrm>
              <a:off x="1927" y="1842"/>
              <a:ext cx="1156" cy="450"/>
            </a:xfrm>
            <a:custGeom>
              <a:avLst/>
              <a:gdLst>
                <a:gd name="T0" fmla="*/ 0 w 1033"/>
                <a:gd name="T1" fmla="*/ 0 h 451"/>
                <a:gd name="T2" fmla="*/ 1032 w 1033"/>
                <a:gd name="T3" fmla="*/ 140 h 451"/>
                <a:gd name="T4" fmla="*/ 1032 w 1033"/>
                <a:gd name="T5" fmla="*/ 450 h 451"/>
                <a:gd name="T6" fmla="*/ 0 w 1033"/>
                <a:gd name="T7" fmla="*/ 310 h 451"/>
                <a:gd name="T8" fmla="*/ 0 w 1033"/>
                <a:gd name="T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51">
                  <a:moveTo>
                    <a:pt x="0" y="0"/>
                  </a:moveTo>
                  <a:lnTo>
                    <a:pt x="1032" y="140"/>
                  </a:lnTo>
                  <a:lnTo>
                    <a:pt x="1032" y="450"/>
                  </a:lnTo>
                  <a:lnTo>
                    <a:pt x="0" y="310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187" name="AutoShape 19"/>
            <p:cNvSpPr>
              <a:spLocks noChangeArrowheads="1"/>
            </p:cNvSpPr>
            <p:nvPr/>
          </p:nvSpPr>
          <p:spPr bwMode="auto">
            <a:xfrm rot="480000">
              <a:off x="2651" y="2050"/>
              <a:ext cx="313" cy="99"/>
            </a:xfrm>
            <a:prstGeom prst="rightArrow">
              <a:avLst>
                <a:gd name="adj1" fmla="val 50000"/>
                <a:gd name="adj2" fmla="val 158095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88" name="Rectangle 20"/>
            <p:cNvSpPr>
              <a:spLocks noChangeArrowheads="1"/>
            </p:cNvSpPr>
            <p:nvPr/>
          </p:nvSpPr>
          <p:spPr bwMode="auto">
            <a:xfrm rot="540000">
              <a:off x="2006" y="1907"/>
              <a:ext cx="648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</p:grpSp>
      <p:grpSp>
        <p:nvGrpSpPr>
          <p:cNvPr id="647189" name="Group 21"/>
          <p:cNvGrpSpPr>
            <a:grpSpLocks/>
          </p:cNvGrpSpPr>
          <p:nvPr/>
        </p:nvGrpSpPr>
        <p:grpSpPr bwMode="auto">
          <a:xfrm>
            <a:off x="3044825" y="3567113"/>
            <a:ext cx="1862138" cy="755650"/>
            <a:chOff x="1918" y="2247"/>
            <a:chExt cx="1173" cy="476"/>
          </a:xfrm>
        </p:grpSpPr>
        <p:sp>
          <p:nvSpPr>
            <p:cNvPr id="647190" name="Line 22"/>
            <p:cNvSpPr>
              <a:spLocks noChangeShapeType="1"/>
            </p:cNvSpPr>
            <p:nvPr/>
          </p:nvSpPr>
          <p:spPr bwMode="auto">
            <a:xfrm>
              <a:off x="1918" y="2247"/>
              <a:ext cx="1173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91" name="Line 23"/>
            <p:cNvSpPr>
              <a:spLocks noChangeShapeType="1"/>
            </p:cNvSpPr>
            <p:nvPr/>
          </p:nvSpPr>
          <p:spPr bwMode="auto">
            <a:xfrm>
              <a:off x="1918" y="2589"/>
              <a:ext cx="1173" cy="1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92" name="Freeform 24"/>
            <p:cNvSpPr>
              <a:spLocks/>
            </p:cNvSpPr>
            <p:nvPr/>
          </p:nvSpPr>
          <p:spPr bwMode="auto">
            <a:xfrm>
              <a:off x="1927" y="2256"/>
              <a:ext cx="1156" cy="455"/>
            </a:xfrm>
            <a:custGeom>
              <a:avLst/>
              <a:gdLst>
                <a:gd name="T0" fmla="*/ 0 w 1033"/>
                <a:gd name="T1" fmla="*/ 0 h 457"/>
                <a:gd name="T2" fmla="*/ 1032 w 1033"/>
                <a:gd name="T3" fmla="*/ 142 h 457"/>
                <a:gd name="T4" fmla="*/ 1032 w 1033"/>
                <a:gd name="T5" fmla="*/ 456 h 457"/>
                <a:gd name="T6" fmla="*/ 0 w 1033"/>
                <a:gd name="T7" fmla="*/ 314 h 457"/>
                <a:gd name="T8" fmla="*/ 0 w 1033"/>
                <a:gd name="T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57">
                  <a:moveTo>
                    <a:pt x="0" y="0"/>
                  </a:moveTo>
                  <a:lnTo>
                    <a:pt x="1032" y="142"/>
                  </a:lnTo>
                  <a:lnTo>
                    <a:pt x="1032" y="456"/>
                  </a:lnTo>
                  <a:lnTo>
                    <a:pt x="0" y="314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193" name="AutoShape 25"/>
            <p:cNvSpPr>
              <a:spLocks noChangeArrowheads="1"/>
            </p:cNvSpPr>
            <p:nvPr/>
          </p:nvSpPr>
          <p:spPr bwMode="auto">
            <a:xfrm rot="480000">
              <a:off x="2651" y="2469"/>
              <a:ext cx="313" cy="100"/>
            </a:xfrm>
            <a:prstGeom prst="rightArrow">
              <a:avLst>
                <a:gd name="adj1" fmla="val 50000"/>
                <a:gd name="adj2" fmla="val 15651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94" name="Rectangle 26"/>
            <p:cNvSpPr>
              <a:spLocks noChangeArrowheads="1"/>
            </p:cNvSpPr>
            <p:nvPr/>
          </p:nvSpPr>
          <p:spPr bwMode="auto">
            <a:xfrm rot="540000">
              <a:off x="2008" y="2325"/>
              <a:ext cx="648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</p:grpSp>
      <p:grpSp>
        <p:nvGrpSpPr>
          <p:cNvPr id="647195" name="Group 27"/>
          <p:cNvGrpSpPr>
            <a:grpSpLocks/>
          </p:cNvGrpSpPr>
          <p:nvPr/>
        </p:nvGrpSpPr>
        <p:grpSpPr bwMode="auto">
          <a:xfrm>
            <a:off x="3044825" y="4232275"/>
            <a:ext cx="1862138" cy="757238"/>
            <a:chOff x="1918" y="2666"/>
            <a:chExt cx="1173" cy="477"/>
          </a:xfrm>
        </p:grpSpPr>
        <p:sp>
          <p:nvSpPr>
            <p:cNvPr id="647196" name="Line 28"/>
            <p:cNvSpPr>
              <a:spLocks noChangeShapeType="1"/>
            </p:cNvSpPr>
            <p:nvPr/>
          </p:nvSpPr>
          <p:spPr bwMode="auto">
            <a:xfrm>
              <a:off x="1918" y="2666"/>
              <a:ext cx="1173" cy="13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97" name="Line 29"/>
            <p:cNvSpPr>
              <a:spLocks noChangeShapeType="1"/>
            </p:cNvSpPr>
            <p:nvPr/>
          </p:nvSpPr>
          <p:spPr bwMode="auto">
            <a:xfrm>
              <a:off x="1918" y="3007"/>
              <a:ext cx="1173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198" name="Freeform 30"/>
            <p:cNvSpPr>
              <a:spLocks/>
            </p:cNvSpPr>
            <p:nvPr/>
          </p:nvSpPr>
          <p:spPr bwMode="auto">
            <a:xfrm>
              <a:off x="1927" y="2674"/>
              <a:ext cx="1156" cy="457"/>
            </a:xfrm>
            <a:custGeom>
              <a:avLst/>
              <a:gdLst>
                <a:gd name="T0" fmla="*/ 0 w 1033"/>
                <a:gd name="T1" fmla="*/ 0 h 457"/>
                <a:gd name="T2" fmla="*/ 1032 w 1033"/>
                <a:gd name="T3" fmla="*/ 142 h 457"/>
                <a:gd name="T4" fmla="*/ 1032 w 1033"/>
                <a:gd name="T5" fmla="*/ 456 h 457"/>
                <a:gd name="T6" fmla="*/ 0 w 1033"/>
                <a:gd name="T7" fmla="*/ 314 h 457"/>
                <a:gd name="T8" fmla="*/ 0 w 1033"/>
                <a:gd name="T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57">
                  <a:moveTo>
                    <a:pt x="0" y="0"/>
                  </a:moveTo>
                  <a:lnTo>
                    <a:pt x="1032" y="142"/>
                  </a:lnTo>
                  <a:lnTo>
                    <a:pt x="1032" y="456"/>
                  </a:lnTo>
                  <a:lnTo>
                    <a:pt x="0" y="314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7199" name="AutoShape 31"/>
            <p:cNvSpPr>
              <a:spLocks noChangeArrowheads="1"/>
            </p:cNvSpPr>
            <p:nvPr/>
          </p:nvSpPr>
          <p:spPr bwMode="auto">
            <a:xfrm rot="480000">
              <a:off x="2651" y="2887"/>
              <a:ext cx="313" cy="100"/>
            </a:xfrm>
            <a:prstGeom prst="rightArrow">
              <a:avLst>
                <a:gd name="adj1" fmla="val 50000"/>
                <a:gd name="adj2" fmla="val 15651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200" name="Rectangle 32"/>
            <p:cNvSpPr>
              <a:spLocks noChangeArrowheads="1"/>
            </p:cNvSpPr>
            <p:nvPr/>
          </p:nvSpPr>
          <p:spPr bwMode="auto">
            <a:xfrm rot="540000">
              <a:off x="2006" y="2746"/>
              <a:ext cx="648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Arial" charset="0"/>
                  <a:ea typeface="楷体_GB2312" pitchFamily="49" charset="-122"/>
                </a:rPr>
                <a:t>DATA</a:t>
              </a:r>
            </a:p>
          </p:txBody>
        </p:sp>
      </p:grpSp>
      <p:grpSp>
        <p:nvGrpSpPr>
          <p:cNvPr id="647201" name="Group 33"/>
          <p:cNvGrpSpPr>
            <a:grpSpLocks/>
          </p:cNvGrpSpPr>
          <p:nvPr/>
        </p:nvGrpSpPr>
        <p:grpSpPr bwMode="auto">
          <a:xfrm>
            <a:off x="4922838" y="2803525"/>
            <a:ext cx="1758950" cy="454025"/>
            <a:chOff x="3101" y="1766"/>
            <a:chExt cx="1108" cy="286"/>
          </a:xfrm>
        </p:grpSpPr>
        <p:sp>
          <p:nvSpPr>
            <p:cNvPr id="647202" name="Line 34"/>
            <p:cNvSpPr>
              <a:spLocks noChangeShapeType="1"/>
            </p:cNvSpPr>
            <p:nvPr/>
          </p:nvSpPr>
          <p:spPr bwMode="auto">
            <a:xfrm>
              <a:off x="3101" y="1914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203" name="Rectangle 35"/>
            <p:cNvSpPr>
              <a:spLocks noChangeArrowheads="1"/>
            </p:cNvSpPr>
            <p:nvPr/>
          </p:nvSpPr>
          <p:spPr bwMode="auto">
            <a:xfrm>
              <a:off x="3324" y="1766"/>
              <a:ext cx="885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Arial" charset="0"/>
                  <a:ea typeface="楷体_GB2312" pitchFamily="49" charset="-122"/>
                </a:rPr>
                <a:t>送主机 </a:t>
              </a:r>
              <a:r>
                <a:rPr lang="en-US" altLang="zh-CN" b="1">
                  <a:latin typeface="Arial" charset="0"/>
                  <a:ea typeface="楷体_GB2312" pitchFamily="49" charset="-122"/>
                </a:rPr>
                <a:t>B</a:t>
              </a:r>
            </a:p>
          </p:txBody>
        </p:sp>
      </p:grpSp>
      <p:grpSp>
        <p:nvGrpSpPr>
          <p:cNvPr id="647204" name="Group 36"/>
          <p:cNvGrpSpPr>
            <a:grpSpLocks/>
          </p:cNvGrpSpPr>
          <p:nvPr/>
        </p:nvGrpSpPr>
        <p:grpSpPr bwMode="auto">
          <a:xfrm>
            <a:off x="4932363" y="3524250"/>
            <a:ext cx="1749425" cy="454025"/>
            <a:chOff x="3107" y="2220"/>
            <a:chExt cx="1102" cy="286"/>
          </a:xfrm>
        </p:grpSpPr>
        <p:sp>
          <p:nvSpPr>
            <p:cNvPr id="647205" name="Line 37"/>
            <p:cNvSpPr>
              <a:spLocks noChangeShapeType="1"/>
            </p:cNvSpPr>
            <p:nvPr/>
          </p:nvSpPr>
          <p:spPr bwMode="auto">
            <a:xfrm>
              <a:off x="3107" y="2344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206" name="Rectangle 38"/>
            <p:cNvSpPr>
              <a:spLocks noChangeArrowheads="1"/>
            </p:cNvSpPr>
            <p:nvPr/>
          </p:nvSpPr>
          <p:spPr bwMode="auto">
            <a:xfrm>
              <a:off x="3324" y="2220"/>
              <a:ext cx="885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Arial" charset="0"/>
                  <a:ea typeface="楷体_GB2312" pitchFamily="49" charset="-122"/>
                </a:rPr>
                <a:t>送主机 </a:t>
              </a:r>
              <a:r>
                <a:rPr lang="en-US" altLang="zh-CN" b="1">
                  <a:latin typeface="Arial" charset="0"/>
                  <a:ea typeface="楷体_GB2312" pitchFamily="49" charset="-122"/>
                </a:rPr>
                <a:t>B</a:t>
              </a:r>
            </a:p>
          </p:txBody>
        </p:sp>
      </p:grpSp>
      <p:grpSp>
        <p:nvGrpSpPr>
          <p:cNvPr id="647207" name="Group 39"/>
          <p:cNvGrpSpPr>
            <a:grpSpLocks/>
          </p:cNvGrpSpPr>
          <p:nvPr/>
        </p:nvGrpSpPr>
        <p:grpSpPr bwMode="auto">
          <a:xfrm>
            <a:off x="4932363" y="4171950"/>
            <a:ext cx="1749425" cy="454025"/>
            <a:chOff x="3107" y="2628"/>
            <a:chExt cx="1102" cy="286"/>
          </a:xfrm>
        </p:grpSpPr>
        <p:sp>
          <p:nvSpPr>
            <p:cNvPr id="647208" name="Line 40"/>
            <p:cNvSpPr>
              <a:spLocks noChangeShapeType="1"/>
            </p:cNvSpPr>
            <p:nvPr/>
          </p:nvSpPr>
          <p:spPr bwMode="auto">
            <a:xfrm>
              <a:off x="3107" y="2764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209" name="Rectangle 41"/>
            <p:cNvSpPr>
              <a:spLocks noChangeArrowheads="1"/>
            </p:cNvSpPr>
            <p:nvPr/>
          </p:nvSpPr>
          <p:spPr bwMode="auto">
            <a:xfrm>
              <a:off x="3324" y="2628"/>
              <a:ext cx="885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Arial" charset="0"/>
                  <a:ea typeface="楷体_GB2312" pitchFamily="49" charset="-122"/>
                </a:rPr>
                <a:t>送主机 </a:t>
              </a:r>
              <a:r>
                <a:rPr lang="en-US" altLang="zh-CN" b="1">
                  <a:latin typeface="Arial" charset="0"/>
                  <a:ea typeface="楷体_GB2312" pitchFamily="49" charset="-122"/>
                </a:rPr>
                <a:t>B</a:t>
              </a:r>
            </a:p>
          </p:txBody>
        </p:sp>
      </p:grpSp>
      <p:grpSp>
        <p:nvGrpSpPr>
          <p:cNvPr id="647210" name="Group 42"/>
          <p:cNvGrpSpPr>
            <a:grpSpLocks/>
          </p:cNvGrpSpPr>
          <p:nvPr/>
        </p:nvGrpSpPr>
        <p:grpSpPr bwMode="auto">
          <a:xfrm>
            <a:off x="4932363" y="4821238"/>
            <a:ext cx="1749425" cy="454025"/>
            <a:chOff x="3107" y="3037"/>
            <a:chExt cx="1102" cy="286"/>
          </a:xfrm>
        </p:grpSpPr>
        <p:sp>
          <p:nvSpPr>
            <p:cNvPr id="647211" name="Line 43"/>
            <p:cNvSpPr>
              <a:spLocks noChangeShapeType="1"/>
            </p:cNvSpPr>
            <p:nvPr/>
          </p:nvSpPr>
          <p:spPr bwMode="auto">
            <a:xfrm>
              <a:off x="3107" y="3183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7212" name="Rectangle 44"/>
            <p:cNvSpPr>
              <a:spLocks noChangeArrowheads="1"/>
            </p:cNvSpPr>
            <p:nvPr/>
          </p:nvSpPr>
          <p:spPr bwMode="auto">
            <a:xfrm>
              <a:off x="3324" y="3037"/>
              <a:ext cx="885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Arial" charset="0"/>
                  <a:ea typeface="楷体_GB2312" pitchFamily="49" charset="-122"/>
                </a:rPr>
                <a:t>送主机 </a:t>
              </a:r>
              <a:r>
                <a:rPr lang="en-US" altLang="zh-CN" b="1">
                  <a:latin typeface="Arial" charset="0"/>
                  <a:ea typeface="楷体_GB2312" pitchFamily="49" charset="-122"/>
                </a:rPr>
                <a:t>B</a:t>
              </a:r>
            </a:p>
          </p:txBody>
        </p:sp>
      </p:grpSp>
      <p:sp>
        <p:nvSpPr>
          <p:cNvPr id="647213" name="Line 45"/>
          <p:cNvSpPr>
            <a:spLocks noChangeShapeType="1"/>
          </p:cNvSpPr>
          <p:nvPr/>
        </p:nvSpPr>
        <p:spPr bwMode="auto">
          <a:xfrm>
            <a:off x="2613025" y="2293938"/>
            <a:ext cx="0" cy="22494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7214" name="Rectangle 46"/>
          <p:cNvSpPr>
            <a:spLocks noChangeArrowheads="1"/>
          </p:cNvSpPr>
          <p:nvPr/>
        </p:nvSpPr>
        <p:spPr bwMode="auto">
          <a:xfrm>
            <a:off x="2381250" y="4619625"/>
            <a:ext cx="4857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Arial" charset="0"/>
                <a:ea typeface="楷体_GB2312" pitchFamily="49" charset="-122"/>
              </a:rPr>
              <a:t>时</a:t>
            </a:r>
          </a:p>
          <a:p>
            <a:pPr eaLnBrk="0" hangingPunct="0">
              <a:buClrTx/>
              <a:buFontTx/>
              <a:buNone/>
            </a:pPr>
            <a:r>
              <a:rPr lang="zh-CN" altLang="en-US" b="1">
                <a:latin typeface="Arial" charset="0"/>
                <a:ea typeface="楷体_GB2312" pitchFamily="49" charset="-122"/>
              </a:rPr>
              <a:t>间</a:t>
            </a:r>
          </a:p>
        </p:txBody>
      </p:sp>
      <p:sp>
        <p:nvSpPr>
          <p:cNvPr id="647215" name="Text Box 4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4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4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4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4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4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4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4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4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1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sender</a:t>
            </a:r>
          </a:p>
        </p:txBody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void sender1(void)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{    frame s;	</a:t>
            </a:r>
            <a:r>
              <a:rPr lang="en-US" altLang="zh-CN" sz="2400"/>
              <a:t>	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packet buffer;</a:t>
            </a:r>
            <a:endParaRPr lang="en-US" altLang="zh-CN" sz="2400"/>
          </a:p>
          <a:p>
            <a:pPr marL="0" indent="0">
              <a:buFont typeface="Wingdings" pitchFamily="2" charset="2"/>
              <a:buNone/>
            </a:pPr>
            <a:endParaRPr lang="en-US" altLang="zh-CN" sz="2400" noProof="1"/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while (true) </a:t>
            </a:r>
            <a:endParaRPr lang="en-US" altLang="zh-CN" sz="2400"/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{    from_network_layer(&amp;buffer);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      s.info = buffer;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      to_physical_layer(&amp;s);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     }</a:t>
            </a:r>
            <a:endParaRPr lang="en-US" altLang="zh-CN" sz="2400"/>
          </a:p>
          <a:p>
            <a:pPr marL="0" indent="0">
              <a:buFont typeface="Wingdings" pitchFamily="2" charset="2"/>
              <a:buNone/>
            </a:pPr>
            <a:r>
              <a:rPr lang="en-US" altLang="zh-CN" sz="2400" noProof="1"/>
              <a:t>}</a:t>
            </a:r>
            <a:endParaRPr lang="zh-CN" altLang="en-US" sz="2400"/>
          </a:p>
        </p:txBody>
      </p:sp>
      <p:sp>
        <p:nvSpPr>
          <p:cNvPr id="63283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283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1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receiver</a:t>
            </a:r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typedef enum {frame_arrival} event_type;</a:t>
            </a:r>
            <a:endParaRPr lang="en-US" altLang="zh-CN" sz="240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void receiver1(void)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{    frame r;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event_type event;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en-US" altLang="zh-CN" sz="2400" noProof="1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while (true) </a:t>
            </a:r>
            <a:endParaRPr lang="en-US" altLang="zh-CN" sz="240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{     wait_for_event(&amp;event);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       from_physical_layer(&amp;r);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       to_network_layer(&amp;r.info);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}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}</a:t>
            </a:r>
            <a:endParaRPr lang="zh-CN" altLang="en-US" sz="2400"/>
          </a:p>
        </p:txBody>
      </p:sp>
      <p:sp>
        <p:nvSpPr>
          <p:cNvPr id="63693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693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假  设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假设一：无差错控制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链路是理想的传输信道，所传送的任何数据既不会出差错也不会丢失。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假设二：无流量控制（</a:t>
            </a:r>
            <a:r>
              <a:rPr lang="zh-CN" altLang="en-US" sz="2800" dirty="0">
                <a:solidFill>
                  <a:srgbClr val="FC0404"/>
                </a:solidFill>
                <a:sym typeface="Wingdings" pitchFamily="2" charset="2"/>
              </a:rPr>
              <a:t></a:t>
            </a:r>
            <a:r>
              <a:rPr lang="zh-CN" altLang="en-US" sz="2800" dirty="0">
                <a:solidFill>
                  <a:srgbClr val="FC0404"/>
                </a:solidFill>
              </a:rPr>
              <a:t>）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不管</a:t>
            </a:r>
            <a:r>
              <a:rPr lang="zh-CN" altLang="en-US" sz="2800" dirty="0" smtClean="0"/>
              <a:t>发送方</a:t>
            </a:r>
            <a:r>
              <a:rPr lang="zh-CN" altLang="en-US" sz="2800" dirty="0"/>
              <a:t>以多快的速率发送数据</a:t>
            </a:r>
            <a:r>
              <a:rPr lang="zh-CN" altLang="en-US" sz="2800" dirty="0" smtClean="0"/>
              <a:t>，接收</a:t>
            </a:r>
            <a:r>
              <a:rPr lang="zh-CN" altLang="en-US" sz="2800" dirty="0"/>
              <a:t>方总是来得及收下，并及时</a:t>
            </a:r>
            <a:r>
              <a:rPr lang="zh-CN" altLang="en-US" sz="2800" dirty="0" smtClean="0"/>
              <a:t>上交网络层。</a:t>
            </a:r>
            <a:endParaRPr lang="zh-CN" altLang="en-US" sz="2800" dirty="0"/>
          </a:p>
        </p:txBody>
      </p:sp>
      <p:sp>
        <p:nvSpPr>
          <p:cNvPr id="615429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5430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图示流量控制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5661025"/>
            <a:ext cx="8015808" cy="503238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dirty="0"/>
              <a:t>具有最简单</a:t>
            </a:r>
            <a:r>
              <a:rPr lang="zh-CN" altLang="en-US" sz="2800" dirty="0" smtClean="0"/>
              <a:t>流量控制（</a:t>
            </a:r>
            <a:r>
              <a:rPr lang="zh-CN" altLang="en-US" sz="2800" dirty="0" smtClean="0">
                <a:solidFill>
                  <a:srgbClr val="FF0000"/>
                </a:solidFill>
              </a:rPr>
              <a:t>停</a:t>
            </a:r>
            <a:r>
              <a:rPr lang="en-US" altLang="zh-CN" sz="2800" dirty="0" smtClean="0">
                <a:solidFill>
                  <a:srgbClr val="FF0000"/>
                </a:solidFill>
              </a:rPr>
              <a:t>-</a:t>
            </a:r>
            <a:r>
              <a:rPr lang="zh-CN" altLang="en-US" sz="2800" dirty="0" smtClean="0">
                <a:solidFill>
                  <a:srgbClr val="FF0000"/>
                </a:solidFill>
              </a:rPr>
              <a:t>等式协议</a:t>
            </a:r>
            <a:r>
              <a:rPr lang="zh-CN" altLang="en-US" sz="2800" dirty="0" smtClean="0"/>
              <a:t>）的</a:t>
            </a:r>
            <a:r>
              <a:rPr lang="zh-CN" altLang="en-US" sz="2800" dirty="0"/>
              <a:t>数据传输</a:t>
            </a:r>
          </a:p>
        </p:txBody>
      </p:sp>
      <p:sp>
        <p:nvSpPr>
          <p:cNvPr id="64000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0006" name="Line 6"/>
          <p:cNvSpPr>
            <a:spLocks noChangeShapeType="1"/>
          </p:cNvSpPr>
          <p:nvPr/>
        </p:nvSpPr>
        <p:spPr bwMode="auto">
          <a:xfrm>
            <a:off x="5132388" y="2222500"/>
            <a:ext cx="0" cy="3179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40007" name="Rectangle 7"/>
          <p:cNvSpPr>
            <a:spLocks noChangeArrowheads="1"/>
          </p:cNvSpPr>
          <p:nvPr/>
        </p:nvSpPr>
        <p:spPr bwMode="auto">
          <a:xfrm>
            <a:off x="3109913" y="1790700"/>
            <a:ext cx="405561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A</a:t>
            </a:r>
          </a:p>
        </p:txBody>
      </p:sp>
      <p:sp>
        <p:nvSpPr>
          <p:cNvPr id="640008" name="Rectangle 8"/>
          <p:cNvSpPr>
            <a:spLocks noChangeArrowheads="1"/>
          </p:cNvSpPr>
          <p:nvPr/>
        </p:nvSpPr>
        <p:spPr bwMode="auto">
          <a:xfrm>
            <a:off x="4981575" y="1790700"/>
            <a:ext cx="405561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b="1">
                <a:latin typeface="+mn-lt"/>
                <a:ea typeface="+mn-ea"/>
              </a:rPr>
              <a:t>B</a:t>
            </a:r>
          </a:p>
        </p:txBody>
      </p:sp>
      <p:grpSp>
        <p:nvGrpSpPr>
          <p:cNvPr id="640027" name="Group 27"/>
          <p:cNvGrpSpPr>
            <a:grpSpLocks/>
          </p:cNvGrpSpPr>
          <p:nvPr/>
        </p:nvGrpSpPr>
        <p:grpSpPr bwMode="auto">
          <a:xfrm>
            <a:off x="3263900" y="2349500"/>
            <a:ext cx="1860550" cy="782638"/>
            <a:chOff x="2056" y="1480"/>
            <a:chExt cx="1172" cy="493"/>
          </a:xfrm>
        </p:grpSpPr>
        <p:sp>
          <p:nvSpPr>
            <p:cNvPr id="640005" name="Freeform 5"/>
            <p:cNvSpPr>
              <a:spLocks/>
            </p:cNvSpPr>
            <p:nvPr/>
          </p:nvSpPr>
          <p:spPr bwMode="auto">
            <a:xfrm>
              <a:off x="2064" y="1480"/>
              <a:ext cx="1156" cy="492"/>
            </a:xfrm>
            <a:custGeom>
              <a:avLst/>
              <a:gdLst>
                <a:gd name="T0" fmla="*/ 0 w 1033"/>
                <a:gd name="T1" fmla="*/ 0 h 463"/>
                <a:gd name="T2" fmla="*/ 1032 w 1033"/>
                <a:gd name="T3" fmla="*/ 144 h 463"/>
                <a:gd name="T4" fmla="*/ 1032 w 1033"/>
                <a:gd name="T5" fmla="*/ 462 h 463"/>
                <a:gd name="T6" fmla="*/ 0 w 1033"/>
                <a:gd name="T7" fmla="*/ 318 h 463"/>
                <a:gd name="T8" fmla="*/ 0 w 1033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63">
                  <a:moveTo>
                    <a:pt x="0" y="0"/>
                  </a:moveTo>
                  <a:lnTo>
                    <a:pt x="1032" y="144"/>
                  </a:lnTo>
                  <a:lnTo>
                    <a:pt x="1032" y="462"/>
                  </a:lnTo>
                  <a:lnTo>
                    <a:pt x="0" y="318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09" name="Line 9"/>
            <p:cNvSpPr>
              <a:spLocks noChangeShapeType="1"/>
            </p:cNvSpPr>
            <p:nvPr/>
          </p:nvSpPr>
          <p:spPr bwMode="auto">
            <a:xfrm>
              <a:off x="2056" y="1484"/>
              <a:ext cx="1172" cy="13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0" name="Line 10"/>
            <p:cNvSpPr>
              <a:spLocks noChangeShapeType="1"/>
            </p:cNvSpPr>
            <p:nvPr/>
          </p:nvSpPr>
          <p:spPr bwMode="auto">
            <a:xfrm>
              <a:off x="2056" y="1837"/>
              <a:ext cx="1172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1" name="AutoShape 11"/>
            <p:cNvSpPr>
              <a:spLocks noChangeArrowheads="1"/>
            </p:cNvSpPr>
            <p:nvPr/>
          </p:nvSpPr>
          <p:spPr bwMode="auto">
            <a:xfrm rot="480000">
              <a:off x="2787" y="1718"/>
              <a:ext cx="314" cy="99"/>
            </a:xfrm>
            <a:prstGeom prst="rightArrow">
              <a:avLst>
                <a:gd name="adj1" fmla="val 50000"/>
                <a:gd name="adj2" fmla="val 15860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2" name="Rectangle 12"/>
            <p:cNvSpPr>
              <a:spLocks noChangeArrowheads="1"/>
            </p:cNvSpPr>
            <p:nvPr/>
          </p:nvSpPr>
          <p:spPr bwMode="auto">
            <a:xfrm rot="540000">
              <a:off x="2156" y="1574"/>
              <a:ext cx="62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+mn-lt"/>
                  <a:ea typeface="+mn-ea"/>
                </a:rPr>
                <a:t>DATA</a:t>
              </a:r>
            </a:p>
          </p:txBody>
        </p:sp>
      </p:grpSp>
      <p:grpSp>
        <p:nvGrpSpPr>
          <p:cNvPr id="640028" name="Group 28"/>
          <p:cNvGrpSpPr>
            <a:grpSpLocks/>
          </p:cNvGrpSpPr>
          <p:nvPr/>
        </p:nvGrpSpPr>
        <p:grpSpPr bwMode="auto">
          <a:xfrm>
            <a:off x="5138740" y="2943228"/>
            <a:ext cx="1762126" cy="458788"/>
            <a:chOff x="3237" y="1854"/>
            <a:chExt cx="1110" cy="289"/>
          </a:xfrm>
        </p:grpSpPr>
        <p:sp>
          <p:nvSpPr>
            <p:cNvPr id="640013" name="Line 13"/>
            <p:cNvSpPr>
              <a:spLocks noChangeShapeType="1"/>
            </p:cNvSpPr>
            <p:nvPr/>
          </p:nvSpPr>
          <p:spPr bwMode="auto">
            <a:xfrm>
              <a:off x="3237" y="2013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4" name="Rectangle 14"/>
            <p:cNvSpPr>
              <a:spLocks noChangeArrowheads="1"/>
            </p:cNvSpPr>
            <p:nvPr/>
          </p:nvSpPr>
          <p:spPr bwMode="auto">
            <a:xfrm>
              <a:off x="3456" y="1854"/>
              <a:ext cx="891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+mn-lt"/>
                  <a:ea typeface="+mn-ea"/>
                </a:rPr>
                <a:t>送主机 </a:t>
              </a:r>
              <a:r>
                <a:rPr lang="en-US" altLang="zh-CN" b="1">
                  <a:latin typeface="+mn-lt"/>
                  <a:ea typeface="+mn-ea"/>
                </a:rPr>
                <a:t>B</a:t>
              </a:r>
            </a:p>
          </p:txBody>
        </p:sp>
      </p:grpSp>
      <p:sp>
        <p:nvSpPr>
          <p:cNvPr id="640015" name="Line 15"/>
          <p:cNvSpPr>
            <a:spLocks noChangeShapeType="1"/>
          </p:cNvSpPr>
          <p:nvPr/>
        </p:nvSpPr>
        <p:spPr bwMode="auto">
          <a:xfrm flipH="1">
            <a:off x="3248025" y="3249613"/>
            <a:ext cx="1890713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grpSp>
        <p:nvGrpSpPr>
          <p:cNvPr id="640029" name="Group 29"/>
          <p:cNvGrpSpPr>
            <a:grpSpLocks/>
          </p:cNvGrpSpPr>
          <p:nvPr/>
        </p:nvGrpSpPr>
        <p:grpSpPr bwMode="auto">
          <a:xfrm>
            <a:off x="3263900" y="3578225"/>
            <a:ext cx="1860550" cy="755650"/>
            <a:chOff x="2056" y="2254"/>
            <a:chExt cx="1172" cy="476"/>
          </a:xfrm>
        </p:grpSpPr>
        <p:sp>
          <p:nvSpPr>
            <p:cNvPr id="640016" name="Line 16"/>
            <p:cNvSpPr>
              <a:spLocks noChangeShapeType="1"/>
            </p:cNvSpPr>
            <p:nvPr/>
          </p:nvSpPr>
          <p:spPr bwMode="auto">
            <a:xfrm>
              <a:off x="2056" y="2254"/>
              <a:ext cx="1172" cy="1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7" name="Line 17"/>
            <p:cNvSpPr>
              <a:spLocks noChangeShapeType="1"/>
            </p:cNvSpPr>
            <p:nvPr/>
          </p:nvSpPr>
          <p:spPr bwMode="auto">
            <a:xfrm>
              <a:off x="2056" y="2594"/>
              <a:ext cx="1172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8" name="Freeform 18"/>
            <p:cNvSpPr>
              <a:spLocks/>
            </p:cNvSpPr>
            <p:nvPr/>
          </p:nvSpPr>
          <p:spPr bwMode="auto">
            <a:xfrm>
              <a:off x="2064" y="2258"/>
              <a:ext cx="1156" cy="462"/>
            </a:xfrm>
            <a:custGeom>
              <a:avLst/>
              <a:gdLst>
                <a:gd name="T0" fmla="*/ 0 w 1033"/>
                <a:gd name="T1" fmla="*/ 0 h 463"/>
                <a:gd name="T2" fmla="*/ 1032 w 1033"/>
                <a:gd name="T3" fmla="*/ 144 h 463"/>
                <a:gd name="T4" fmla="*/ 1032 w 1033"/>
                <a:gd name="T5" fmla="*/ 462 h 463"/>
                <a:gd name="T6" fmla="*/ 0 w 1033"/>
                <a:gd name="T7" fmla="*/ 318 h 463"/>
                <a:gd name="T8" fmla="*/ 0 w 1033"/>
                <a:gd name="T9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3" h="463">
                  <a:moveTo>
                    <a:pt x="0" y="0"/>
                  </a:moveTo>
                  <a:lnTo>
                    <a:pt x="1032" y="144"/>
                  </a:lnTo>
                  <a:lnTo>
                    <a:pt x="1032" y="462"/>
                  </a:lnTo>
                  <a:lnTo>
                    <a:pt x="0" y="318"/>
                  </a:lnTo>
                  <a:lnTo>
                    <a:pt x="0" y="0"/>
                  </a:lnTo>
                </a:path>
              </a:pathLst>
            </a:cu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19" name="AutoShape 19"/>
            <p:cNvSpPr>
              <a:spLocks noChangeArrowheads="1"/>
            </p:cNvSpPr>
            <p:nvPr/>
          </p:nvSpPr>
          <p:spPr bwMode="auto">
            <a:xfrm rot="480000">
              <a:off x="2787" y="2484"/>
              <a:ext cx="314" cy="99"/>
            </a:xfrm>
            <a:prstGeom prst="rightArrow">
              <a:avLst>
                <a:gd name="adj1" fmla="val 50000"/>
                <a:gd name="adj2" fmla="val 15860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20" name="Rectangle 20"/>
            <p:cNvSpPr>
              <a:spLocks noChangeArrowheads="1"/>
            </p:cNvSpPr>
            <p:nvPr/>
          </p:nvSpPr>
          <p:spPr bwMode="auto">
            <a:xfrm rot="540000">
              <a:off x="2155" y="2341"/>
              <a:ext cx="62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b="1">
                  <a:solidFill>
                    <a:srgbClr val="FC0404"/>
                  </a:solidFill>
                  <a:latin typeface="+mn-lt"/>
                  <a:ea typeface="+mn-ea"/>
                </a:rPr>
                <a:t>DATA</a:t>
              </a:r>
            </a:p>
          </p:txBody>
        </p:sp>
      </p:grpSp>
      <p:grpSp>
        <p:nvGrpSpPr>
          <p:cNvPr id="640030" name="Group 30"/>
          <p:cNvGrpSpPr>
            <a:grpSpLocks/>
          </p:cNvGrpSpPr>
          <p:nvPr/>
        </p:nvGrpSpPr>
        <p:grpSpPr bwMode="auto">
          <a:xfrm>
            <a:off x="5138740" y="4167193"/>
            <a:ext cx="1762126" cy="458788"/>
            <a:chOff x="3237" y="2625"/>
            <a:chExt cx="1110" cy="289"/>
          </a:xfrm>
        </p:grpSpPr>
        <p:sp>
          <p:nvSpPr>
            <p:cNvPr id="640021" name="Line 21"/>
            <p:cNvSpPr>
              <a:spLocks noChangeShapeType="1"/>
            </p:cNvSpPr>
            <p:nvPr/>
          </p:nvSpPr>
          <p:spPr bwMode="auto">
            <a:xfrm>
              <a:off x="3237" y="2779"/>
              <a:ext cx="24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latin typeface="+mn-lt"/>
                <a:ea typeface="+mn-ea"/>
              </a:endParaRPr>
            </a:p>
          </p:txBody>
        </p:sp>
        <p:sp>
          <p:nvSpPr>
            <p:cNvPr id="640022" name="Rectangle 22"/>
            <p:cNvSpPr>
              <a:spLocks noChangeArrowheads="1"/>
            </p:cNvSpPr>
            <p:nvPr/>
          </p:nvSpPr>
          <p:spPr bwMode="auto">
            <a:xfrm>
              <a:off x="3456" y="2625"/>
              <a:ext cx="891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b="1">
                  <a:latin typeface="+mn-lt"/>
                  <a:ea typeface="+mn-ea"/>
                </a:rPr>
                <a:t>送主机 </a:t>
              </a:r>
              <a:r>
                <a:rPr lang="en-US" altLang="zh-CN" b="1">
                  <a:latin typeface="+mn-lt"/>
                  <a:ea typeface="+mn-ea"/>
                </a:rPr>
                <a:t>B</a:t>
              </a:r>
            </a:p>
          </p:txBody>
        </p:sp>
      </p:grpSp>
      <p:sp>
        <p:nvSpPr>
          <p:cNvPr id="640023" name="Line 23"/>
          <p:cNvSpPr>
            <a:spLocks noChangeShapeType="1"/>
          </p:cNvSpPr>
          <p:nvPr/>
        </p:nvSpPr>
        <p:spPr bwMode="auto">
          <a:xfrm flipH="1">
            <a:off x="3248025" y="4465638"/>
            <a:ext cx="1890713" cy="2159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40024" name="Line 24"/>
          <p:cNvSpPr>
            <a:spLocks noChangeShapeType="1"/>
          </p:cNvSpPr>
          <p:nvPr/>
        </p:nvSpPr>
        <p:spPr bwMode="auto">
          <a:xfrm>
            <a:off x="3254375" y="2222500"/>
            <a:ext cx="0" cy="3179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40025" name="Line 25"/>
          <p:cNvSpPr>
            <a:spLocks noChangeShapeType="1"/>
          </p:cNvSpPr>
          <p:nvPr/>
        </p:nvSpPr>
        <p:spPr bwMode="auto">
          <a:xfrm>
            <a:off x="2965450" y="2366963"/>
            <a:ext cx="0" cy="22494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40026" name="Rectangle 26"/>
          <p:cNvSpPr>
            <a:spLocks noChangeArrowheads="1"/>
          </p:cNvSpPr>
          <p:nvPr/>
        </p:nvSpPr>
        <p:spPr bwMode="auto">
          <a:xfrm>
            <a:off x="2733675" y="4692650"/>
            <a:ext cx="490520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时</a:t>
            </a:r>
          </a:p>
          <a:p>
            <a:pPr eaLnBrk="0" hangingPunct="0">
              <a:buClrTx/>
              <a:buFontTx/>
              <a:buNone/>
            </a:pPr>
            <a:r>
              <a:rPr lang="zh-CN" altLang="en-US" b="1">
                <a:latin typeface="+mn-lt"/>
                <a:ea typeface="+mn-ea"/>
              </a:rPr>
              <a:t>间</a:t>
            </a:r>
          </a:p>
        </p:txBody>
      </p:sp>
      <p:sp>
        <p:nvSpPr>
          <p:cNvPr id="640031" name="Text Box 31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40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40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40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40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40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640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0015" grpId="0" animBg="1"/>
      <p:bldP spid="64002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2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sender</a:t>
            </a:r>
            <a:endParaRPr lang="zh-CN" altLang="en-US"/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typedef enum {frame_arrival} event_type;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void sender2(void)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{    frame s;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packet buffer;	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event_type event;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n-US" altLang="zh-CN" sz="2400" noProof="1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while (true) </a:t>
            </a:r>
            <a:endParaRPr lang="en-US" altLang="zh-CN" sz="24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{     from_network_layer(&amp;buffer);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s.info = buffer;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to_physical_layer(&amp;s);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            </a:t>
            </a:r>
            <a:r>
              <a:rPr lang="en-US" altLang="zh-CN" sz="2400" noProof="1">
                <a:solidFill>
                  <a:srgbClr val="0000FF"/>
                </a:solidFill>
              </a:rPr>
              <a:t>wait_for_event(&amp;event);</a:t>
            </a:r>
            <a:r>
              <a:rPr lang="en-US" altLang="zh-CN" sz="2400" noProof="1"/>
              <a:t>     }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noProof="1"/>
              <a:t>}</a:t>
            </a:r>
            <a:endParaRPr lang="zh-CN" altLang="en-US" sz="2400"/>
          </a:p>
        </p:txBody>
      </p:sp>
      <p:sp>
        <p:nvSpPr>
          <p:cNvPr id="63795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795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2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receiver</a:t>
            </a:r>
            <a:endParaRPr lang="zh-CN" altLang="en-US"/>
          </a:p>
        </p:txBody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void receiver2(void)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{    frame r, s;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event_type event;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</a:t>
            </a:r>
            <a:endParaRPr lang="en-US" altLang="zh-CN" sz="2400" dirty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while (true) </a:t>
            </a:r>
            <a:endParaRPr lang="en-US" altLang="zh-CN" sz="2400" dirty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{      wait_for_event(&amp;event);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       from_physical_layer(&amp;r);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       to_network_layer(&amp;r.info);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        </a:t>
            </a:r>
            <a:r>
              <a:rPr lang="en-US" altLang="zh-CN" sz="2400" noProof="1">
                <a:solidFill>
                  <a:srgbClr val="0000FF"/>
                </a:solidFill>
              </a:rPr>
              <a:t>to_physical_layer(&amp;s);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     }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noProof="1"/>
              <a:t>}</a:t>
            </a:r>
            <a:endParaRPr lang="zh-CN" altLang="en-US" sz="2400" dirty="0"/>
          </a:p>
        </p:txBody>
      </p:sp>
      <p:sp>
        <p:nvSpPr>
          <p:cNvPr id="63898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898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638982" name="AutoShape 6"/>
          <p:cNvSpPr>
            <a:spLocks noChangeArrowheads="1"/>
          </p:cNvSpPr>
          <p:nvPr/>
        </p:nvSpPr>
        <p:spPr bwMode="auto">
          <a:xfrm>
            <a:off x="5435600" y="5373688"/>
            <a:ext cx="3024188" cy="576262"/>
          </a:xfrm>
          <a:prstGeom prst="wedgeEllipseCallout">
            <a:avLst>
              <a:gd name="adj1" fmla="val -54829"/>
              <a:gd name="adj2" fmla="val -8333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latin typeface="+mn-lt"/>
                <a:ea typeface="+mn-ea"/>
              </a:rPr>
              <a:t>确认帧是</a:t>
            </a:r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</a:rPr>
              <a:t>哑帧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8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98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假  设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假设一：无差错控制（</a:t>
            </a:r>
            <a:r>
              <a:rPr lang="zh-CN" altLang="en-US" sz="2800" dirty="0">
                <a:solidFill>
                  <a:srgbClr val="FC0404"/>
                </a:solidFill>
                <a:sym typeface="Wingdings" pitchFamily="2" charset="2"/>
              </a:rPr>
              <a:t></a:t>
            </a:r>
            <a:r>
              <a:rPr lang="zh-CN" altLang="en-US" sz="2800" dirty="0">
                <a:solidFill>
                  <a:srgbClr val="FC0404"/>
                </a:solidFill>
              </a:rPr>
              <a:t>）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链路是理想的传输信道，所传送的任何数据既不会出差错也不会丢失。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C0404"/>
                </a:solidFill>
              </a:rPr>
              <a:t>假设二：无流量控制（</a:t>
            </a:r>
            <a:r>
              <a:rPr lang="zh-CN" altLang="en-US" sz="2800" dirty="0">
                <a:solidFill>
                  <a:srgbClr val="FC0404"/>
                </a:solidFill>
                <a:sym typeface="Wingdings" pitchFamily="2" charset="2"/>
              </a:rPr>
              <a:t></a:t>
            </a:r>
            <a:r>
              <a:rPr lang="zh-CN" altLang="en-US" sz="2800" dirty="0">
                <a:solidFill>
                  <a:srgbClr val="FC0404"/>
                </a:solidFill>
              </a:rPr>
              <a:t>）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800" dirty="0"/>
              <a:t>           不管</a:t>
            </a:r>
            <a:r>
              <a:rPr lang="zh-CN" altLang="en-US" sz="2800" dirty="0" smtClean="0"/>
              <a:t>发送方</a:t>
            </a:r>
            <a:r>
              <a:rPr lang="zh-CN" altLang="en-US" sz="2800" dirty="0"/>
              <a:t>以多快的速率发送数据</a:t>
            </a:r>
            <a:r>
              <a:rPr lang="zh-CN" altLang="en-US" sz="2800" dirty="0" smtClean="0"/>
              <a:t>，接收</a:t>
            </a:r>
            <a:r>
              <a:rPr lang="zh-CN" altLang="en-US" sz="2800" dirty="0"/>
              <a:t>方总是来得及收下，并及时</a:t>
            </a:r>
            <a:r>
              <a:rPr lang="zh-CN" altLang="en-US" sz="2800" dirty="0" smtClean="0"/>
              <a:t>上交网络层。</a:t>
            </a:r>
            <a:endParaRPr lang="zh-CN" altLang="en-US" sz="2800" dirty="0"/>
          </a:p>
        </p:txBody>
      </p:sp>
      <p:sp>
        <p:nvSpPr>
          <p:cNvPr id="616453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645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数据链路层功能</a:t>
            </a:r>
          </a:p>
        </p:txBody>
      </p:sp>
      <p:sp>
        <p:nvSpPr>
          <p:cNvPr id="53043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endParaRPr lang="zh-CN" altLang="en-US" sz="1200">
              <a:ea typeface="幼圆" pitchFamily="49" charset="-122"/>
            </a:endParaRPr>
          </a:p>
        </p:txBody>
      </p:sp>
      <p:sp>
        <p:nvSpPr>
          <p:cNvPr id="530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339975" y="1916113"/>
            <a:ext cx="4049713" cy="4032250"/>
          </a:xfrm>
        </p:spPr>
        <p:txBody>
          <a:bodyPr/>
          <a:lstStyle/>
          <a:p>
            <a:pPr>
              <a:lnSpc>
                <a:spcPct val="180000"/>
              </a:lnSpc>
            </a:pPr>
            <a:r>
              <a:rPr lang="zh-CN" altLang="en-US">
                <a:hlinkClick r:id="rId4" action="ppaction://hlinksldjump"/>
              </a:rPr>
              <a:t>为网络层提供服务</a:t>
            </a:r>
            <a:endParaRPr lang="zh-CN" altLang="en-US"/>
          </a:p>
          <a:p>
            <a:pPr>
              <a:lnSpc>
                <a:spcPct val="180000"/>
              </a:lnSpc>
            </a:pPr>
            <a:r>
              <a:rPr lang="zh-CN" altLang="en-US">
                <a:hlinkClick r:id="rId5" action="ppaction://hlinksldjump"/>
              </a:rPr>
              <a:t>数据成帧</a:t>
            </a:r>
            <a:endParaRPr lang="zh-CN" altLang="en-US"/>
          </a:p>
          <a:p>
            <a:pPr>
              <a:lnSpc>
                <a:spcPct val="180000"/>
              </a:lnSpc>
            </a:pPr>
            <a:r>
              <a:rPr lang="zh-CN" altLang="en-US">
                <a:hlinkClick r:id="rId6" action="ppaction://hlinksldjump"/>
              </a:rPr>
              <a:t>差错控制</a:t>
            </a:r>
            <a:endParaRPr lang="zh-CN" altLang="en-US"/>
          </a:p>
          <a:p>
            <a:pPr>
              <a:lnSpc>
                <a:spcPct val="180000"/>
              </a:lnSpc>
            </a:pPr>
            <a:r>
              <a:rPr lang="zh-CN" altLang="en-US">
                <a:hlinkClick r:id="rId7" action="ppaction://hlinksldjump"/>
              </a:rPr>
              <a:t>流量控制</a:t>
            </a:r>
            <a:endParaRPr lang="zh-CN" altLang="en-US"/>
          </a:p>
        </p:txBody>
      </p:sp>
      <p:sp>
        <p:nvSpPr>
          <p:cNvPr id="53043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图示差错控制</a:t>
            </a:r>
            <a:r>
              <a:rPr lang="zh-CN" altLang="en-US" sz="4000" dirty="0"/>
              <a:t/>
            </a:r>
            <a:br>
              <a:rPr lang="zh-CN" altLang="en-US" sz="4000" dirty="0"/>
            </a:br>
            <a:r>
              <a:rPr lang="zh-CN" altLang="en-US" sz="2800" dirty="0" smtClean="0">
                <a:latin typeface="+mj-ea"/>
              </a:rPr>
              <a:t>（停</a:t>
            </a:r>
            <a:r>
              <a:rPr lang="en-US" altLang="zh-CN" sz="2800" dirty="0" smtClean="0">
                <a:latin typeface="+mj-ea"/>
              </a:rPr>
              <a:t>-</a:t>
            </a:r>
            <a:r>
              <a:rPr lang="zh-CN" altLang="en-US" sz="2800" dirty="0" smtClean="0">
                <a:latin typeface="+mj-ea"/>
              </a:rPr>
              <a:t>等式协议）</a:t>
            </a:r>
            <a:endParaRPr lang="zh-CN" altLang="en-US" sz="2800" dirty="0">
              <a:latin typeface="+mj-ea"/>
            </a:endParaRPr>
          </a:p>
        </p:txBody>
      </p:sp>
      <p:sp>
        <p:nvSpPr>
          <p:cNvPr id="64102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1029" name="Freeform 5"/>
          <p:cNvSpPr>
            <a:spLocks/>
          </p:cNvSpPr>
          <p:nvPr/>
        </p:nvSpPr>
        <p:spPr bwMode="auto">
          <a:xfrm>
            <a:off x="985838" y="2124075"/>
            <a:ext cx="1096962" cy="696913"/>
          </a:xfrm>
          <a:custGeom>
            <a:avLst/>
            <a:gdLst>
              <a:gd name="T0" fmla="*/ 0 w 769"/>
              <a:gd name="T1" fmla="*/ 0 h 466"/>
              <a:gd name="T2" fmla="*/ 768 w 769"/>
              <a:gd name="T3" fmla="*/ 145 h 466"/>
              <a:gd name="T4" fmla="*/ 768 w 769"/>
              <a:gd name="T5" fmla="*/ 465 h 466"/>
              <a:gd name="T6" fmla="*/ 0 w 769"/>
              <a:gd name="T7" fmla="*/ 320 h 466"/>
              <a:gd name="T8" fmla="*/ 0 w 769"/>
              <a:gd name="T9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466">
                <a:moveTo>
                  <a:pt x="0" y="0"/>
                </a:moveTo>
                <a:lnTo>
                  <a:pt x="768" y="145"/>
                </a:lnTo>
                <a:lnTo>
                  <a:pt x="768" y="465"/>
                </a:lnTo>
                <a:lnTo>
                  <a:pt x="0" y="320"/>
                </a:lnTo>
                <a:lnTo>
                  <a:pt x="0" y="0"/>
                </a:lnTo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0" name="Freeform 6"/>
          <p:cNvSpPr>
            <a:spLocks/>
          </p:cNvSpPr>
          <p:nvPr/>
        </p:nvSpPr>
        <p:spPr bwMode="auto">
          <a:xfrm>
            <a:off x="981075" y="3459163"/>
            <a:ext cx="1106488" cy="681037"/>
          </a:xfrm>
          <a:custGeom>
            <a:avLst/>
            <a:gdLst>
              <a:gd name="T0" fmla="*/ 0 w 769"/>
              <a:gd name="T1" fmla="*/ 0 h 466"/>
              <a:gd name="T2" fmla="*/ 768 w 769"/>
              <a:gd name="T3" fmla="*/ 145 h 466"/>
              <a:gd name="T4" fmla="*/ 768 w 769"/>
              <a:gd name="T5" fmla="*/ 465 h 466"/>
              <a:gd name="T6" fmla="*/ 0 w 769"/>
              <a:gd name="T7" fmla="*/ 320 h 466"/>
              <a:gd name="T8" fmla="*/ 0 w 769"/>
              <a:gd name="T9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9" h="466">
                <a:moveTo>
                  <a:pt x="0" y="0"/>
                </a:moveTo>
                <a:lnTo>
                  <a:pt x="768" y="145"/>
                </a:lnTo>
                <a:lnTo>
                  <a:pt x="768" y="465"/>
                </a:lnTo>
                <a:lnTo>
                  <a:pt x="0" y="320"/>
                </a:lnTo>
                <a:lnTo>
                  <a:pt x="0" y="0"/>
                </a:lnTo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1" name="Line 7"/>
          <p:cNvSpPr>
            <a:spLocks noChangeShapeType="1"/>
          </p:cNvSpPr>
          <p:nvPr/>
        </p:nvSpPr>
        <p:spPr bwMode="auto">
          <a:xfrm>
            <a:off x="706438" y="2233613"/>
            <a:ext cx="0" cy="208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2" name="Rectangle 8"/>
          <p:cNvSpPr>
            <a:spLocks noChangeArrowheads="1"/>
          </p:cNvSpPr>
          <p:nvPr/>
        </p:nvSpPr>
        <p:spPr bwMode="auto">
          <a:xfrm>
            <a:off x="533400" y="43815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时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间</a:t>
            </a:r>
          </a:p>
        </p:txBody>
      </p:sp>
      <p:sp>
        <p:nvSpPr>
          <p:cNvPr id="641033" name="Line 9"/>
          <p:cNvSpPr>
            <a:spLocks noChangeShapeType="1"/>
          </p:cNvSpPr>
          <p:nvPr/>
        </p:nvSpPr>
        <p:spPr bwMode="auto">
          <a:xfrm>
            <a:off x="971550" y="1989138"/>
            <a:ext cx="0" cy="2940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4" name="Line 10"/>
          <p:cNvSpPr>
            <a:spLocks noChangeShapeType="1"/>
          </p:cNvSpPr>
          <p:nvPr/>
        </p:nvSpPr>
        <p:spPr bwMode="auto">
          <a:xfrm>
            <a:off x="2093913" y="1979613"/>
            <a:ext cx="0" cy="2940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5" name="Rectangle 11"/>
          <p:cNvSpPr>
            <a:spLocks noChangeArrowheads="1"/>
          </p:cNvSpPr>
          <p:nvPr/>
        </p:nvSpPr>
        <p:spPr bwMode="auto">
          <a:xfrm>
            <a:off x="803275" y="167957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1800" b="1">
                <a:latin typeface="+mn-lt"/>
                <a:ea typeface="+mn-ea"/>
              </a:rPr>
              <a:t>A</a:t>
            </a:r>
          </a:p>
        </p:txBody>
      </p:sp>
      <p:sp>
        <p:nvSpPr>
          <p:cNvPr id="641036" name="Rectangle 12"/>
          <p:cNvSpPr>
            <a:spLocks noChangeArrowheads="1"/>
          </p:cNvSpPr>
          <p:nvPr/>
        </p:nvSpPr>
        <p:spPr bwMode="auto">
          <a:xfrm>
            <a:off x="1928813" y="1679575"/>
            <a:ext cx="352661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1800" b="1">
                <a:latin typeface="+mn-lt"/>
                <a:ea typeface="+mn-ea"/>
              </a:rPr>
              <a:t>B</a:t>
            </a:r>
          </a:p>
        </p:txBody>
      </p:sp>
      <p:sp>
        <p:nvSpPr>
          <p:cNvPr id="641037" name="Line 13"/>
          <p:cNvSpPr>
            <a:spLocks noChangeShapeType="1"/>
          </p:cNvSpPr>
          <p:nvPr/>
        </p:nvSpPr>
        <p:spPr bwMode="auto">
          <a:xfrm>
            <a:off x="971550" y="2111375"/>
            <a:ext cx="1119188" cy="206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38" name="Line 14"/>
          <p:cNvSpPr>
            <a:spLocks noChangeShapeType="1"/>
          </p:cNvSpPr>
          <p:nvPr/>
        </p:nvSpPr>
        <p:spPr bwMode="auto">
          <a:xfrm>
            <a:off x="985838" y="2632075"/>
            <a:ext cx="1104900" cy="192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641039" name="Group 15"/>
          <p:cNvGrpSpPr>
            <a:grpSpLocks/>
          </p:cNvGrpSpPr>
          <p:nvPr/>
        </p:nvGrpSpPr>
        <p:grpSpPr bwMode="auto">
          <a:xfrm>
            <a:off x="1105459" y="2321047"/>
            <a:ext cx="804870" cy="369646"/>
            <a:chOff x="444" y="772"/>
            <a:chExt cx="564" cy="252"/>
          </a:xfrm>
        </p:grpSpPr>
        <p:sp>
          <p:nvSpPr>
            <p:cNvPr id="641040" name="Freeform 16"/>
            <p:cNvSpPr>
              <a:spLocks/>
            </p:cNvSpPr>
            <p:nvPr/>
          </p:nvSpPr>
          <p:spPr bwMode="auto">
            <a:xfrm>
              <a:off x="444" y="774"/>
              <a:ext cx="445" cy="187"/>
            </a:xfrm>
            <a:custGeom>
              <a:avLst/>
              <a:gdLst>
                <a:gd name="T0" fmla="*/ 6 w 445"/>
                <a:gd name="T1" fmla="*/ 0 h 187"/>
                <a:gd name="T2" fmla="*/ 444 w 445"/>
                <a:gd name="T3" fmla="*/ 60 h 187"/>
                <a:gd name="T4" fmla="*/ 444 w 445"/>
                <a:gd name="T5" fmla="*/ 186 h 187"/>
                <a:gd name="T6" fmla="*/ 0 w 445"/>
                <a:gd name="T7" fmla="*/ 120 h 187"/>
                <a:gd name="T8" fmla="*/ 6 w 44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187">
                  <a:moveTo>
                    <a:pt x="6" y="0"/>
                  </a:moveTo>
                  <a:lnTo>
                    <a:pt x="444" y="60"/>
                  </a:lnTo>
                  <a:lnTo>
                    <a:pt x="444" y="186"/>
                  </a:lnTo>
                  <a:lnTo>
                    <a:pt x="0" y="120"/>
                  </a:lnTo>
                  <a:lnTo>
                    <a:pt x="6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41" name="Rectangle 17"/>
            <p:cNvSpPr>
              <a:spLocks noChangeArrowheads="1"/>
            </p:cNvSpPr>
            <p:nvPr/>
          </p:nvSpPr>
          <p:spPr bwMode="auto">
            <a:xfrm rot="540000">
              <a:off x="452" y="772"/>
              <a:ext cx="556" cy="252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 dirty="0" smtClean="0">
                  <a:latin typeface="+mn-lt"/>
                  <a:ea typeface="+mn-ea"/>
                </a:rPr>
                <a:t>DATA</a:t>
              </a:r>
              <a:endParaRPr lang="en-US" altLang="zh-CN" sz="1800" b="1" dirty="0">
                <a:latin typeface="+mn-lt"/>
                <a:ea typeface="+mn-ea"/>
              </a:endParaRPr>
            </a:p>
          </p:txBody>
        </p:sp>
      </p:grpSp>
      <p:sp>
        <p:nvSpPr>
          <p:cNvPr id="641042" name="AutoShape 18"/>
          <p:cNvSpPr>
            <a:spLocks noChangeArrowheads="1"/>
          </p:cNvSpPr>
          <p:nvPr/>
        </p:nvSpPr>
        <p:spPr bwMode="auto">
          <a:xfrm rot="480000">
            <a:off x="1866900" y="2525713"/>
            <a:ext cx="292100" cy="96837"/>
          </a:xfrm>
          <a:prstGeom prst="rightArrow">
            <a:avLst>
              <a:gd name="adj1" fmla="val 50000"/>
              <a:gd name="adj2" fmla="val 125223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43" name="Line 19"/>
          <p:cNvSpPr>
            <a:spLocks noChangeShapeType="1"/>
          </p:cNvSpPr>
          <p:nvPr/>
        </p:nvSpPr>
        <p:spPr bwMode="auto">
          <a:xfrm>
            <a:off x="2116138" y="2849563"/>
            <a:ext cx="2270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44" name="Rectangle 20"/>
          <p:cNvSpPr>
            <a:spLocks noChangeArrowheads="1"/>
          </p:cNvSpPr>
          <p:nvPr/>
        </p:nvSpPr>
        <p:spPr bwMode="auto">
          <a:xfrm>
            <a:off x="2184400" y="2820988"/>
            <a:ext cx="4127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送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主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机</a:t>
            </a:r>
          </a:p>
        </p:txBody>
      </p:sp>
      <p:sp>
        <p:nvSpPr>
          <p:cNvPr id="641045" name="Line 21"/>
          <p:cNvSpPr>
            <a:spLocks noChangeShapeType="1"/>
          </p:cNvSpPr>
          <p:nvPr/>
        </p:nvSpPr>
        <p:spPr bwMode="auto">
          <a:xfrm flipH="1">
            <a:off x="981075" y="2938463"/>
            <a:ext cx="1109663" cy="206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46" name="Line 22"/>
          <p:cNvSpPr>
            <a:spLocks noChangeShapeType="1"/>
          </p:cNvSpPr>
          <p:nvPr/>
        </p:nvSpPr>
        <p:spPr bwMode="auto">
          <a:xfrm flipH="1">
            <a:off x="981075" y="3157538"/>
            <a:ext cx="1117600" cy="2222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47" name="Rectangle 23"/>
          <p:cNvSpPr>
            <a:spLocks noChangeArrowheads="1"/>
          </p:cNvSpPr>
          <p:nvPr/>
        </p:nvSpPr>
        <p:spPr bwMode="auto">
          <a:xfrm rot="21060000">
            <a:off x="1419225" y="2917825"/>
            <a:ext cx="67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1800" b="1">
                <a:latin typeface="+mn-lt"/>
                <a:ea typeface="+mn-ea"/>
              </a:rPr>
              <a:t>ACK</a:t>
            </a:r>
          </a:p>
        </p:txBody>
      </p:sp>
      <p:sp>
        <p:nvSpPr>
          <p:cNvPr id="641048" name="Line 24"/>
          <p:cNvSpPr>
            <a:spLocks noChangeShapeType="1"/>
          </p:cNvSpPr>
          <p:nvPr/>
        </p:nvSpPr>
        <p:spPr bwMode="auto">
          <a:xfrm>
            <a:off x="966788" y="3446463"/>
            <a:ext cx="1117600" cy="2047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49" name="Line 25"/>
          <p:cNvSpPr>
            <a:spLocks noChangeShapeType="1"/>
          </p:cNvSpPr>
          <p:nvPr/>
        </p:nvSpPr>
        <p:spPr bwMode="auto">
          <a:xfrm>
            <a:off x="981075" y="3967163"/>
            <a:ext cx="1103313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641050" name="Group 26"/>
          <p:cNvGrpSpPr>
            <a:grpSpLocks/>
          </p:cNvGrpSpPr>
          <p:nvPr/>
        </p:nvGrpSpPr>
        <p:grpSpPr bwMode="auto">
          <a:xfrm>
            <a:off x="1099099" y="3659314"/>
            <a:ext cx="799927" cy="369635"/>
            <a:chOff x="441" y="1688"/>
            <a:chExt cx="558" cy="253"/>
          </a:xfrm>
        </p:grpSpPr>
        <p:sp>
          <p:nvSpPr>
            <p:cNvPr id="641051" name="Freeform 27"/>
            <p:cNvSpPr>
              <a:spLocks/>
            </p:cNvSpPr>
            <p:nvPr/>
          </p:nvSpPr>
          <p:spPr bwMode="auto">
            <a:xfrm>
              <a:off x="441" y="1689"/>
              <a:ext cx="445" cy="187"/>
            </a:xfrm>
            <a:custGeom>
              <a:avLst/>
              <a:gdLst>
                <a:gd name="T0" fmla="*/ 6 w 445"/>
                <a:gd name="T1" fmla="*/ 0 h 187"/>
                <a:gd name="T2" fmla="*/ 444 w 445"/>
                <a:gd name="T3" fmla="*/ 60 h 187"/>
                <a:gd name="T4" fmla="*/ 444 w 445"/>
                <a:gd name="T5" fmla="*/ 186 h 187"/>
                <a:gd name="T6" fmla="*/ 0 w 445"/>
                <a:gd name="T7" fmla="*/ 120 h 187"/>
                <a:gd name="T8" fmla="*/ 6 w 44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187">
                  <a:moveTo>
                    <a:pt x="6" y="0"/>
                  </a:moveTo>
                  <a:lnTo>
                    <a:pt x="444" y="60"/>
                  </a:lnTo>
                  <a:lnTo>
                    <a:pt x="444" y="186"/>
                  </a:lnTo>
                  <a:lnTo>
                    <a:pt x="0" y="120"/>
                  </a:lnTo>
                  <a:lnTo>
                    <a:pt x="6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52" name="Rectangle 28"/>
            <p:cNvSpPr>
              <a:spLocks noChangeArrowheads="1"/>
            </p:cNvSpPr>
            <p:nvPr/>
          </p:nvSpPr>
          <p:spPr bwMode="auto">
            <a:xfrm rot="540000">
              <a:off x="446" y="1688"/>
              <a:ext cx="553" cy="25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 dirty="0" smtClean="0">
                  <a:latin typeface="+mn-lt"/>
                  <a:ea typeface="+mn-ea"/>
                </a:rPr>
                <a:t>DATA</a:t>
              </a:r>
              <a:endParaRPr lang="en-US" altLang="zh-CN" sz="1800" b="1" dirty="0">
                <a:latin typeface="+mn-lt"/>
                <a:ea typeface="+mn-ea"/>
              </a:endParaRPr>
            </a:p>
          </p:txBody>
        </p:sp>
      </p:grpSp>
      <p:sp>
        <p:nvSpPr>
          <p:cNvPr id="641053" name="AutoShape 29"/>
          <p:cNvSpPr>
            <a:spLocks noChangeArrowheads="1"/>
          </p:cNvSpPr>
          <p:nvPr/>
        </p:nvSpPr>
        <p:spPr bwMode="auto">
          <a:xfrm rot="480000">
            <a:off x="1868488" y="3898900"/>
            <a:ext cx="290512" cy="96838"/>
          </a:xfrm>
          <a:prstGeom prst="rightArrow">
            <a:avLst>
              <a:gd name="adj1" fmla="val 50000"/>
              <a:gd name="adj2" fmla="val 124541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54" name="Line 30"/>
          <p:cNvSpPr>
            <a:spLocks noChangeShapeType="1"/>
          </p:cNvSpPr>
          <p:nvPr/>
        </p:nvSpPr>
        <p:spPr bwMode="auto">
          <a:xfrm>
            <a:off x="2111375" y="4186238"/>
            <a:ext cx="2270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lg"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55" name="Rectangle 31"/>
          <p:cNvSpPr>
            <a:spLocks noChangeArrowheads="1"/>
          </p:cNvSpPr>
          <p:nvPr/>
        </p:nvSpPr>
        <p:spPr bwMode="auto">
          <a:xfrm>
            <a:off x="2185988" y="4152900"/>
            <a:ext cx="4127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送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主</a:t>
            </a:r>
          </a:p>
          <a:p>
            <a:pPr eaLnBrk="0" hangingPunct="0">
              <a:buClrTx/>
              <a:buFontTx/>
              <a:buNone/>
            </a:pPr>
            <a:r>
              <a:rPr lang="zh-CN" altLang="en-US" sz="1800" b="1">
                <a:latin typeface="+mn-lt"/>
                <a:ea typeface="+mn-ea"/>
              </a:rPr>
              <a:t>机</a:t>
            </a:r>
          </a:p>
        </p:txBody>
      </p:sp>
      <p:sp>
        <p:nvSpPr>
          <p:cNvPr id="641056" name="Line 32"/>
          <p:cNvSpPr>
            <a:spLocks noChangeShapeType="1"/>
          </p:cNvSpPr>
          <p:nvPr/>
        </p:nvSpPr>
        <p:spPr bwMode="auto">
          <a:xfrm flipH="1">
            <a:off x="974725" y="4273550"/>
            <a:ext cx="1109663" cy="206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57" name="Line 33"/>
          <p:cNvSpPr>
            <a:spLocks noChangeShapeType="1"/>
          </p:cNvSpPr>
          <p:nvPr/>
        </p:nvSpPr>
        <p:spPr bwMode="auto">
          <a:xfrm flipH="1">
            <a:off x="974725" y="4491038"/>
            <a:ext cx="1119188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58" name="Rectangle 34"/>
          <p:cNvSpPr>
            <a:spLocks noChangeArrowheads="1"/>
          </p:cNvSpPr>
          <p:nvPr/>
        </p:nvSpPr>
        <p:spPr bwMode="auto">
          <a:xfrm rot="21060000">
            <a:off x="1452563" y="4256088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1800" b="1">
                <a:latin typeface="+mn-lt"/>
                <a:ea typeface="+mn-ea"/>
              </a:rPr>
              <a:t>ACK</a:t>
            </a:r>
          </a:p>
        </p:txBody>
      </p:sp>
      <p:sp>
        <p:nvSpPr>
          <p:cNvPr id="641059" name="Line 35"/>
          <p:cNvSpPr>
            <a:spLocks noChangeShapeType="1"/>
          </p:cNvSpPr>
          <p:nvPr/>
        </p:nvSpPr>
        <p:spPr bwMode="auto">
          <a:xfrm flipV="1">
            <a:off x="1100138" y="3152775"/>
            <a:ext cx="373062" cy="79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lg"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60" name="Line 36"/>
          <p:cNvSpPr>
            <a:spLocks noChangeShapeType="1"/>
          </p:cNvSpPr>
          <p:nvPr/>
        </p:nvSpPr>
        <p:spPr bwMode="auto">
          <a:xfrm flipV="1">
            <a:off x="1122363" y="4491038"/>
            <a:ext cx="388937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sm" len="lg"/>
            <a:tailEnd type="non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41061" name="Rectangle 37"/>
          <p:cNvSpPr>
            <a:spLocks noChangeArrowheads="1"/>
          </p:cNvSpPr>
          <p:nvPr/>
        </p:nvSpPr>
        <p:spPr bwMode="auto">
          <a:xfrm>
            <a:off x="803275" y="518795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en-US" altLang="zh-CN" sz="1800" b="1" dirty="0">
                <a:latin typeface="+mn-lt"/>
                <a:ea typeface="+mn-ea"/>
              </a:rPr>
              <a:t>(a) </a:t>
            </a:r>
            <a:r>
              <a:rPr lang="zh-CN" altLang="en-US" sz="1800" b="1" dirty="0">
                <a:latin typeface="+mn-lt"/>
                <a:ea typeface="+mn-ea"/>
              </a:rPr>
              <a:t>正常情况</a:t>
            </a:r>
          </a:p>
        </p:txBody>
      </p:sp>
      <p:grpSp>
        <p:nvGrpSpPr>
          <p:cNvPr id="641062" name="Group 38"/>
          <p:cNvGrpSpPr>
            <a:grpSpLocks/>
          </p:cNvGrpSpPr>
          <p:nvPr/>
        </p:nvGrpSpPr>
        <p:grpSpPr bwMode="auto">
          <a:xfrm>
            <a:off x="4924427" y="1700213"/>
            <a:ext cx="2065338" cy="3844925"/>
            <a:chOff x="2980" y="1299"/>
            <a:chExt cx="1301" cy="2422"/>
          </a:xfrm>
        </p:grpSpPr>
        <p:sp>
          <p:nvSpPr>
            <p:cNvPr id="641063" name="Freeform 39"/>
            <p:cNvSpPr>
              <a:spLocks/>
            </p:cNvSpPr>
            <p:nvPr/>
          </p:nvSpPr>
          <p:spPr bwMode="auto">
            <a:xfrm>
              <a:off x="3249" y="1574"/>
              <a:ext cx="697" cy="444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64" name="Freeform 40"/>
            <p:cNvSpPr>
              <a:spLocks/>
            </p:cNvSpPr>
            <p:nvPr/>
          </p:nvSpPr>
          <p:spPr bwMode="auto">
            <a:xfrm>
              <a:off x="3252" y="2420"/>
              <a:ext cx="696" cy="434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65" name="Rectangle 41"/>
            <p:cNvSpPr>
              <a:spLocks noChangeArrowheads="1"/>
            </p:cNvSpPr>
            <p:nvPr/>
          </p:nvSpPr>
          <p:spPr bwMode="auto">
            <a:xfrm>
              <a:off x="3134" y="1299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</a:t>
              </a:r>
            </a:p>
          </p:txBody>
        </p:sp>
        <p:sp>
          <p:nvSpPr>
            <p:cNvPr id="641066" name="Rectangle 42"/>
            <p:cNvSpPr>
              <a:spLocks noChangeArrowheads="1"/>
            </p:cNvSpPr>
            <p:nvPr/>
          </p:nvSpPr>
          <p:spPr bwMode="auto">
            <a:xfrm>
              <a:off x="3849" y="1299"/>
              <a:ext cx="22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B</a:t>
              </a:r>
            </a:p>
          </p:txBody>
        </p:sp>
        <p:sp>
          <p:nvSpPr>
            <p:cNvPr id="641067" name="Line 43"/>
            <p:cNvSpPr>
              <a:spLocks noChangeShapeType="1"/>
            </p:cNvSpPr>
            <p:nvPr/>
          </p:nvSpPr>
          <p:spPr bwMode="auto">
            <a:xfrm>
              <a:off x="3246" y="1571"/>
              <a:ext cx="705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68" name="Line 44"/>
            <p:cNvSpPr>
              <a:spLocks noChangeShapeType="1"/>
            </p:cNvSpPr>
            <p:nvPr/>
          </p:nvSpPr>
          <p:spPr bwMode="auto">
            <a:xfrm>
              <a:off x="3255" y="1899"/>
              <a:ext cx="696" cy="1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69" name="Freeform 45"/>
            <p:cNvSpPr>
              <a:spLocks/>
            </p:cNvSpPr>
            <p:nvPr/>
          </p:nvSpPr>
          <p:spPr bwMode="auto">
            <a:xfrm>
              <a:off x="3330" y="1706"/>
              <a:ext cx="401" cy="173"/>
            </a:xfrm>
            <a:custGeom>
              <a:avLst/>
              <a:gdLst>
                <a:gd name="T0" fmla="*/ 6 w 445"/>
                <a:gd name="T1" fmla="*/ 0 h 187"/>
                <a:gd name="T2" fmla="*/ 444 w 445"/>
                <a:gd name="T3" fmla="*/ 60 h 187"/>
                <a:gd name="T4" fmla="*/ 444 w 445"/>
                <a:gd name="T5" fmla="*/ 186 h 187"/>
                <a:gd name="T6" fmla="*/ 0 w 445"/>
                <a:gd name="T7" fmla="*/ 120 h 187"/>
                <a:gd name="T8" fmla="*/ 6 w 44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187">
                  <a:moveTo>
                    <a:pt x="6" y="0"/>
                  </a:moveTo>
                  <a:lnTo>
                    <a:pt x="444" y="60"/>
                  </a:lnTo>
                  <a:lnTo>
                    <a:pt x="444" y="186"/>
                  </a:lnTo>
                  <a:lnTo>
                    <a:pt x="0" y="120"/>
                  </a:lnTo>
                  <a:lnTo>
                    <a:pt x="6" y="0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70" name="Rectangle 46"/>
            <p:cNvSpPr>
              <a:spLocks noChangeArrowheads="1"/>
            </p:cNvSpPr>
            <p:nvPr/>
          </p:nvSpPr>
          <p:spPr bwMode="auto">
            <a:xfrm rot="540000">
              <a:off x="3297" y="1672"/>
              <a:ext cx="499" cy="23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 dirty="0" smtClean="0">
                  <a:latin typeface="+mn-lt"/>
                  <a:ea typeface="+mn-ea"/>
                </a:rPr>
                <a:t>DATA</a:t>
              </a:r>
              <a:endParaRPr lang="en-US" altLang="zh-CN" sz="1800" b="1" dirty="0">
                <a:latin typeface="+mn-lt"/>
                <a:ea typeface="+mn-ea"/>
              </a:endParaRPr>
            </a:p>
          </p:txBody>
        </p:sp>
        <p:sp>
          <p:nvSpPr>
            <p:cNvPr id="641071" name="Line 47"/>
            <p:cNvSpPr>
              <a:spLocks noChangeShapeType="1"/>
            </p:cNvSpPr>
            <p:nvPr/>
          </p:nvSpPr>
          <p:spPr bwMode="auto">
            <a:xfrm>
              <a:off x="3244" y="2412"/>
              <a:ext cx="704" cy="12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72" name="Line 48"/>
            <p:cNvSpPr>
              <a:spLocks noChangeShapeType="1"/>
            </p:cNvSpPr>
            <p:nvPr/>
          </p:nvSpPr>
          <p:spPr bwMode="auto">
            <a:xfrm>
              <a:off x="3252" y="2740"/>
              <a:ext cx="696" cy="1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073" name="Group 49"/>
            <p:cNvGrpSpPr>
              <a:grpSpLocks/>
            </p:cNvGrpSpPr>
            <p:nvPr/>
          </p:nvGrpSpPr>
          <p:grpSpPr bwMode="auto">
            <a:xfrm>
              <a:off x="3314" y="2526"/>
              <a:ext cx="505" cy="233"/>
              <a:chOff x="3297" y="1689"/>
              <a:chExt cx="562" cy="253"/>
            </a:xfrm>
          </p:grpSpPr>
          <p:sp>
            <p:nvSpPr>
              <p:cNvPr id="641074" name="Freeform 50"/>
              <p:cNvSpPr>
                <a:spLocks/>
              </p:cNvSpPr>
              <p:nvPr/>
            </p:nvSpPr>
            <p:spPr bwMode="auto">
              <a:xfrm>
                <a:off x="3297" y="1689"/>
                <a:ext cx="445" cy="187"/>
              </a:xfrm>
              <a:custGeom>
                <a:avLst/>
                <a:gdLst>
                  <a:gd name="T0" fmla="*/ 6 w 445"/>
                  <a:gd name="T1" fmla="*/ 0 h 187"/>
                  <a:gd name="T2" fmla="*/ 444 w 445"/>
                  <a:gd name="T3" fmla="*/ 60 h 187"/>
                  <a:gd name="T4" fmla="*/ 444 w 445"/>
                  <a:gd name="T5" fmla="*/ 186 h 187"/>
                  <a:gd name="T6" fmla="*/ 0 w 445"/>
                  <a:gd name="T7" fmla="*/ 120 h 187"/>
                  <a:gd name="T8" fmla="*/ 6 w 44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87">
                    <a:moveTo>
                      <a:pt x="6" y="0"/>
                    </a:moveTo>
                    <a:lnTo>
                      <a:pt x="444" y="60"/>
                    </a:lnTo>
                    <a:lnTo>
                      <a:pt x="444" y="186"/>
                    </a:lnTo>
                    <a:lnTo>
                      <a:pt x="0" y="1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075" name="Rectangle 51"/>
              <p:cNvSpPr>
                <a:spLocks noChangeArrowheads="1"/>
              </p:cNvSpPr>
              <p:nvPr/>
            </p:nvSpPr>
            <p:spPr bwMode="auto">
              <a:xfrm rot="540000">
                <a:off x="3303" y="1689"/>
                <a:ext cx="556" cy="25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 dirty="0" smtClean="0">
                    <a:latin typeface="+mn-lt"/>
                    <a:ea typeface="+mn-ea"/>
                  </a:rPr>
                  <a:t>DATA</a:t>
                </a:r>
                <a:endParaRPr lang="en-US" altLang="zh-CN" sz="1800" b="1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41076" name="AutoShape 52"/>
            <p:cNvSpPr>
              <a:spLocks noChangeArrowheads="1"/>
            </p:cNvSpPr>
            <p:nvPr/>
          </p:nvSpPr>
          <p:spPr bwMode="auto">
            <a:xfrm rot="480000">
              <a:off x="3791" y="2697"/>
              <a:ext cx="184" cy="61"/>
            </a:xfrm>
            <a:prstGeom prst="rightArrow">
              <a:avLst>
                <a:gd name="adj1" fmla="val 50000"/>
                <a:gd name="adj2" fmla="val 12522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77" name="Line 53"/>
            <p:cNvSpPr>
              <a:spLocks noChangeShapeType="1"/>
            </p:cNvSpPr>
            <p:nvPr/>
          </p:nvSpPr>
          <p:spPr bwMode="auto">
            <a:xfrm>
              <a:off x="3964" y="2875"/>
              <a:ext cx="14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78" name="Rectangle 54"/>
            <p:cNvSpPr>
              <a:spLocks noChangeArrowheads="1"/>
            </p:cNvSpPr>
            <p:nvPr/>
          </p:nvSpPr>
          <p:spPr bwMode="auto">
            <a:xfrm>
              <a:off x="3982" y="2871"/>
              <a:ext cx="261" cy="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送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主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机</a:t>
              </a:r>
            </a:p>
          </p:txBody>
        </p:sp>
        <p:sp>
          <p:nvSpPr>
            <p:cNvPr id="641079" name="Line 55"/>
            <p:cNvSpPr>
              <a:spLocks noChangeShapeType="1"/>
            </p:cNvSpPr>
            <p:nvPr/>
          </p:nvSpPr>
          <p:spPr bwMode="auto">
            <a:xfrm flipH="1">
              <a:off x="3249" y="2933"/>
              <a:ext cx="699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0" name="Line 56"/>
            <p:cNvSpPr>
              <a:spLocks noChangeShapeType="1"/>
            </p:cNvSpPr>
            <p:nvPr/>
          </p:nvSpPr>
          <p:spPr bwMode="auto">
            <a:xfrm flipH="1">
              <a:off x="3249" y="3070"/>
              <a:ext cx="705" cy="1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1" name="Rectangle 57"/>
            <p:cNvSpPr>
              <a:spLocks noChangeArrowheads="1"/>
            </p:cNvSpPr>
            <p:nvPr/>
          </p:nvSpPr>
          <p:spPr bwMode="auto">
            <a:xfrm rot="21060000">
              <a:off x="3555" y="2915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ACK</a:t>
              </a:r>
            </a:p>
          </p:txBody>
        </p:sp>
        <p:sp>
          <p:nvSpPr>
            <p:cNvPr id="641082" name="Line 58"/>
            <p:cNvSpPr>
              <a:spLocks noChangeShapeType="1"/>
            </p:cNvSpPr>
            <p:nvPr/>
          </p:nvSpPr>
          <p:spPr bwMode="auto">
            <a:xfrm>
              <a:off x="3954" y="1488"/>
              <a:ext cx="0" cy="1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3" name="Line 59"/>
            <p:cNvSpPr>
              <a:spLocks noChangeShapeType="1"/>
            </p:cNvSpPr>
            <p:nvPr/>
          </p:nvSpPr>
          <p:spPr bwMode="auto">
            <a:xfrm flipV="1">
              <a:off x="3341" y="3070"/>
              <a:ext cx="245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4" name="Rectangle 60"/>
            <p:cNvSpPr>
              <a:spLocks noChangeArrowheads="1"/>
            </p:cNvSpPr>
            <p:nvPr/>
          </p:nvSpPr>
          <p:spPr bwMode="auto">
            <a:xfrm>
              <a:off x="3057" y="3490"/>
              <a:ext cx="10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(c) </a:t>
              </a:r>
              <a:r>
                <a:rPr lang="zh-CN" altLang="en-US" sz="1800" b="1">
                  <a:latin typeface="+mn-lt"/>
                  <a:ea typeface="+mn-ea"/>
                </a:rPr>
                <a:t>数据帧丢失</a:t>
              </a:r>
            </a:p>
          </p:txBody>
        </p:sp>
        <p:sp>
          <p:nvSpPr>
            <p:cNvPr id="641085" name="Rectangle 61"/>
            <p:cNvSpPr>
              <a:spLocks noChangeArrowheads="1"/>
            </p:cNvSpPr>
            <p:nvPr/>
          </p:nvSpPr>
          <p:spPr bwMode="auto">
            <a:xfrm>
              <a:off x="3029" y="2428"/>
              <a:ext cx="26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重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传</a:t>
              </a:r>
            </a:p>
          </p:txBody>
        </p:sp>
        <p:sp>
          <p:nvSpPr>
            <p:cNvPr id="641086" name="Line 62"/>
            <p:cNvSpPr>
              <a:spLocks noChangeShapeType="1"/>
            </p:cNvSpPr>
            <p:nvPr/>
          </p:nvSpPr>
          <p:spPr bwMode="auto">
            <a:xfrm>
              <a:off x="3094" y="1899"/>
              <a:ext cx="1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7" name="Line 63"/>
            <p:cNvSpPr>
              <a:spLocks noChangeShapeType="1"/>
            </p:cNvSpPr>
            <p:nvPr/>
          </p:nvSpPr>
          <p:spPr bwMode="auto">
            <a:xfrm flipH="1">
              <a:off x="3076" y="2418"/>
              <a:ext cx="1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88" name="Line 64"/>
            <p:cNvSpPr>
              <a:spLocks noChangeShapeType="1"/>
            </p:cNvSpPr>
            <p:nvPr/>
          </p:nvSpPr>
          <p:spPr bwMode="auto">
            <a:xfrm>
              <a:off x="3141" y="1893"/>
              <a:ext cx="0" cy="5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089" name="Group 65"/>
            <p:cNvGrpSpPr>
              <a:grpSpLocks/>
            </p:cNvGrpSpPr>
            <p:nvPr/>
          </p:nvGrpSpPr>
          <p:grpSpPr bwMode="auto">
            <a:xfrm>
              <a:off x="2980" y="2017"/>
              <a:ext cx="317" cy="235"/>
              <a:chOff x="2916" y="1112"/>
              <a:chExt cx="353" cy="256"/>
            </a:xfrm>
          </p:grpSpPr>
          <p:sp>
            <p:nvSpPr>
              <p:cNvPr id="641090" name="Rectangle 66"/>
              <p:cNvSpPr>
                <a:spLocks noChangeArrowheads="1"/>
              </p:cNvSpPr>
              <p:nvPr/>
            </p:nvSpPr>
            <p:spPr bwMode="auto">
              <a:xfrm>
                <a:off x="2958" y="1176"/>
                <a:ext cx="25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091" name="Rectangle 67"/>
              <p:cNvSpPr>
                <a:spLocks noChangeArrowheads="1"/>
              </p:cNvSpPr>
              <p:nvPr/>
            </p:nvSpPr>
            <p:spPr bwMode="auto">
              <a:xfrm>
                <a:off x="2916" y="1112"/>
                <a:ext cx="353" cy="2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 i="1" dirty="0">
                    <a:latin typeface="+mn-lt"/>
                    <a:ea typeface="+mn-ea"/>
                  </a:rPr>
                  <a:t>t</a:t>
                </a:r>
                <a:r>
                  <a:rPr lang="en-US" altLang="zh-CN" sz="1800" b="1" i="1" baseline="-12000" dirty="0">
                    <a:latin typeface="+mn-lt"/>
                    <a:ea typeface="+mn-ea"/>
                  </a:rPr>
                  <a:t>out</a:t>
                </a:r>
              </a:p>
            </p:txBody>
          </p:sp>
        </p:grpSp>
        <p:sp>
          <p:nvSpPr>
            <p:cNvPr id="641092" name="AutoShape 68"/>
            <p:cNvSpPr>
              <a:spLocks noChangeArrowheads="1"/>
            </p:cNvSpPr>
            <p:nvPr/>
          </p:nvSpPr>
          <p:spPr bwMode="auto">
            <a:xfrm>
              <a:off x="3719" y="1480"/>
              <a:ext cx="562" cy="794"/>
            </a:xfrm>
            <a:prstGeom prst="irregularSeal2">
              <a:avLst/>
            </a:prstGeom>
            <a:solidFill>
              <a:srgbClr val="FC0404"/>
            </a:solidFill>
            <a:ln w="12700">
              <a:solidFill>
                <a:srgbClr val="FC0404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93" name="Rectangle 69"/>
            <p:cNvSpPr>
              <a:spLocks noChangeArrowheads="1"/>
            </p:cNvSpPr>
            <p:nvPr/>
          </p:nvSpPr>
          <p:spPr bwMode="auto">
            <a:xfrm rot="1060178">
              <a:off x="3829" y="1603"/>
              <a:ext cx="300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丢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失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 ！</a:t>
              </a:r>
            </a:p>
          </p:txBody>
        </p:sp>
        <p:sp>
          <p:nvSpPr>
            <p:cNvPr id="641094" name="Line 70"/>
            <p:cNvSpPr>
              <a:spLocks noChangeShapeType="1"/>
            </p:cNvSpPr>
            <p:nvPr/>
          </p:nvSpPr>
          <p:spPr bwMode="auto">
            <a:xfrm>
              <a:off x="3241" y="1494"/>
              <a:ext cx="5" cy="18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41095" name="Group 71"/>
          <p:cNvGrpSpPr>
            <a:grpSpLocks/>
          </p:cNvGrpSpPr>
          <p:nvPr/>
        </p:nvGrpSpPr>
        <p:grpSpPr bwMode="auto">
          <a:xfrm>
            <a:off x="7046916" y="1701800"/>
            <a:ext cx="2033589" cy="3844925"/>
            <a:chOff x="4483" y="1299"/>
            <a:chExt cx="1281" cy="2422"/>
          </a:xfrm>
        </p:grpSpPr>
        <p:sp>
          <p:nvSpPr>
            <p:cNvPr id="641096" name="Freeform 72"/>
            <p:cNvSpPr>
              <a:spLocks/>
            </p:cNvSpPr>
            <p:nvPr/>
          </p:nvSpPr>
          <p:spPr bwMode="auto">
            <a:xfrm>
              <a:off x="4756" y="2420"/>
              <a:ext cx="702" cy="439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97" name="Line 73"/>
            <p:cNvSpPr>
              <a:spLocks noChangeShapeType="1"/>
            </p:cNvSpPr>
            <p:nvPr/>
          </p:nvSpPr>
          <p:spPr bwMode="auto">
            <a:xfrm>
              <a:off x="5458" y="1488"/>
              <a:ext cx="0" cy="1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098" name="Rectangle 74"/>
            <p:cNvSpPr>
              <a:spLocks noChangeArrowheads="1"/>
            </p:cNvSpPr>
            <p:nvPr/>
          </p:nvSpPr>
          <p:spPr bwMode="auto">
            <a:xfrm>
              <a:off x="4645" y="1299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</a:t>
              </a:r>
            </a:p>
          </p:txBody>
        </p:sp>
        <p:sp>
          <p:nvSpPr>
            <p:cNvPr id="641099" name="Rectangle 75"/>
            <p:cNvSpPr>
              <a:spLocks noChangeArrowheads="1"/>
            </p:cNvSpPr>
            <p:nvPr/>
          </p:nvSpPr>
          <p:spPr bwMode="auto">
            <a:xfrm>
              <a:off x="5358" y="1299"/>
              <a:ext cx="22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B</a:t>
              </a:r>
            </a:p>
          </p:txBody>
        </p:sp>
        <p:sp>
          <p:nvSpPr>
            <p:cNvPr id="641100" name="Line 76"/>
            <p:cNvSpPr>
              <a:spLocks noChangeShapeType="1"/>
            </p:cNvSpPr>
            <p:nvPr/>
          </p:nvSpPr>
          <p:spPr bwMode="auto">
            <a:xfrm>
              <a:off x="4751" y="1571"/>
              <a:ext cx="704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01" name="Freeform 77"/>
            <p:cNvSpPr>
              <a:spLocks/>
            </p:cNvSpPr>
            <p:nvPr/>
          </p:nvSpPr>
          <p:spPr bwMode="auto">
            <a:xfrm>
              <a:off x="4759" y="1579"/>
              <a:ext cx="692" cy="439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102" name="Group 78"/>
            <p:cNvGrpSpPr>
              <a:grpSpLocks/>
            </p:cNvGrpSpPr>
            <p:nvPr/>
          </p:nvGrpSpPr>
          <p:grpSpPr bwMode="auto">
            <a:xfrm>
              <a:off x="4781" y="1678"/>
              <a:ext cx="596" cy="231"/>
              <a:chOff x="4659" y="774"/>
              <a:chExt cx="661" cy="249"/>
            </a:xfrm>
          </p:grpSpPr>
          <p:sp>
            <p:nvSpPr>
              <p:cNvPr id="641103" name="Freeform 79"/>
              <p:cNvSpPr>
                <a:spLocks/>
              </p:cNvSpPr>
              <p:nvPr/>
            </p:nvSpPr>
            <p:spPr bwMode="auto">
              <a:xfrm>
                <a:off x="4704" y="774"/>
                <a:ext cx="445" cy="187"/>
              </a:xfrm>
              <a:custGeom>
                <a:avLst/>
                <a:gdLst>
                  <a:gd name="T0" fmla="*/ 6 w 445"/>
                  <a:gd name="T1" fmla="*/ 0 h 187"/>
                  <a:gd name="T2" fmla="*/ 444 w 445"/>
                  <a:gd name="T3" fmla="*/ 60 h 187"/>
                  <a:gd name="T4" fmla="*/ 444 w 445"/>
                  <a:gd name="T5" fmla="*/ 186 h 187"/>
                  <a:gd name="T6" fmla="*/ 0 w 445"/>
                  <a:gd name="T7" fmla="*/ 120 h 187"/>
                  <a:gd name="T8" fmla="*/ 6 w 44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87">
                    <a:moveTo>
                      <a:pt x="6" y="0"/>
                    </a:moveTo>
                    <a:lnTo>
                      <a:pt x="444" y="60"/>
                    </a:lnTo>
                    <a:lnTo>
                      <a:pt x="444" y="186"/>
                    </a:lnTo>
                    <a:lnTo>
                      <a:pt x="0" y="1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04" name="Rectangle 80"/>
              <p:cNvSpPr>
                <a:spLocks noChangeArrowheads="1"/>
              </p:cNvSpPr>
              <p:nvPr/>
            </p:nvSpPr>
            <p:spPr bwMode="auto">
              <a:xfrm rot="540000">
                <a:off x="4659" y="774"/>
                <a:ext cx="661" cy="249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>
                    <a:latin typeface="+mn-lt"/>
                    <a:ea typeface="+mn-ea"/>
                  </a:rPr>
                  <a:t>DATA0</a:t>
                </a:r>
              </a:p>
            </p:txBody>
          </p:sp>
        </p:grpSp>
        <p:sp>
          <p:nvSpPr>
            <p:cNvPr id="641105" name="AutoShape 81"/>
            <p:cNvSpPr>
              <a:spLocks noChangeArrowheads="1"/>
            </p:cNvSpPr>
            <p:nvPr/>
          </p:nvSpPr>
          <p:spPr bwMode="auto">
            <a:xfrm rot="480000">
              <a:off x="5307" y="1832"/>
              <a:ext cx="184" cy="61"/>
            </a:xfrm>
            <a:prstGeom prst="rightArrow">
              <a:avLst>
                <a:gd name="adj1" fmla="val 50000"/>
                <a:gd name="adj2" fmla="val 12522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06" name="Line 82"/>
            <p:cNvSpPr>
              <a:spLocks noChangeShapeType="1"/>
            </p:cNvSpPr>
            <p:nvPr/>
          </p:nvSpPr>
          <p:spPr bwMode="auto">
            <a:xfrm>
              <a:off x="5455" y="2020"/>
              <a:ext cx="14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07" name="Rectangle 83"/>
            <p:cNvSpPr>
              <a:spLocks noChangeArrowheads="1"/>
            </p:cNvSpPr>
            <p:nvPr/>
          </p:nvSpPr>
          <p:spPr bwMode="auto">
            <a:xfrm>
              <a:off x="5501" y="2001"/>
              <a:ext cx="263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送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主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机</a:t>
              </a:r>
            </a:p>
          </p:txBody>
        </p:sp>
        <p:sp>
          <p:nvSpPr>
            <p:cNvPr id="641108" name="Line 84"/>
            <p:cNvSpPr>
              <a:spLocks noChangeShapeType="1"/>
            </p:cNvSpPr>
            <p:nvPr/>
          </p:nvSpPr>
          <p:spPr bwMode="auto">
            <a:xfrm flipH="1">
              <a:off x="5082" y="2092"/>
              <a:ext cx="373" cy="6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09" name="Line 85"/>
            <p:cNvSpPr>
              <a:spLocks noChangeShapeType="1"/>
            </p:cNvSpPr>
            <p:nvPr/>
          </p:nvSpPr>
          <p:spPr bwMode="auto">
            <a:xfrm flipH="1">
              <a:off x="5077" y="2230"/>
              <a:ext cx="383" cy="7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10" name="Rectangle 86"/>
            <p:cNvSpPr>
              <a:spLocks noChangeArrowheads="1"/>
            </p:cNvSpPr>
            <p:nvPr/>
          </p:nvSpPr>
          <p:spPr bwMode="auto">
            <a:xfrm rot="21060000">
              <a:off x="5127" y="2062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ACK</a:t>
              </a:r>
            </a:p>
          </p:txBody>
        </p:sp>
        <p:sp>
          <p:nvSpPr>
            <p:cNvPr id="641111" name="Line 87"/>
            <p:cNvSpPr>
              <a:spLocks noChangeShapeType="1"/>
            </p:cNvSpPr>
            <p:nvPr/>
          </p:nvSpPr>
          <p:spPr bwMode="auto">
            <a:xfrm>
              <a:off x="4756" y="2740"/>
              <a:ext cx="696" cy="1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112" name="Group 88"/>
            <p:cNvGrpSpPr>
              <a:grpSpLocks/>
            </p:cNvGrpSpPr>
            <p:nvPr/>
          </p:nvGrpSpPr>
          <p:grpSpPr bwMode="auto">
            <a:xfrm>
              <a:off x="4777" y="2519"/>
              <a:ext cx="596" cy="231"/>
              <a:chOff x="4655" y="1687"/>
              <a:chExt cx="661" cy="252"/>
            </a:xfrm>
          </p:grpSpPr>
          <p:sp>
            <p:nvSpPr>
              <p:cNvPr id="641113" name="Freeform 89"/>
              <p:cNvSpPr>
                <a:spLocks/>
              </p:cNvSpPr>
              <p:nvPr/>
            </p:nvSpPr>
            <p:spPr bwMode="auto">
              <a:xfrm>
                <a:off x="4701" y="1689"/>
                <a:ext cx="445" cy="187"/>
              </a:xfrm>
              <a:custGeom>
                <a:avLst/>
                <a:gdLst>
                  <a:gd name="T0" fmla="*/ 6 w 445"/>
                  <a:gd name="T1" fmla="*/ 0 h 187"/>
                  <a:gd name="T2" fmla="*/ 444 w 445"/>
                  <a:gd name="T3" fmla="*/ 60 h 187"/>
                  <a:gd name="T4" fmla="*/ 444 w 445"/>
                  <a:gd name="T5" fmla="*/ 186 h 187"/>
                  <a:gd name="T6" fmla="*/ 0 w 445"/>
                  <a:gd name="T7" fmla="*/ 120 h 187"/>
                  <a:gd name="T8" fmla="*/ 6 w 44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87">
                    <a:moveTo>
                      <a:pt x="6" y="0"/>
                    </a:moveTo>
                    <a:lnTo>
                      <a:pt x="444" y="60"/>
                    </a:lnTo>
                    <a:lnTo>
                      <a:pt x="444" y="186"/>
                    </a:lnTo>
                    <a:lnTo>
                      <a:pt x="0" y="1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14" name="Rectangle 90"/>
              <p:cNvSpPr>
                <a:spLocks noChangeArrowheads="1"/>
              </p:cNvSpPr>
              <p:nvPr/>
            </p:nvSpPr>
            <p:spPr bwMode="auto">
              <a:xfrm rot="540000">
                <a:off x="4655" y="1687"/>
                <a:ext cx="661" cy="25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>
                    <a:latin typeface="+mn-lt"/>
                    <a:ea typeface="+mn-ea"/>
                  </a:rPr>
                  <a:t>DATA0</a:t>
                </a:r>
              </a:p>
            </p:txBody>
          </p:sp>
        </p:grpSp>
        <p:sp>
          <p:nvSpPr>
            <p:cNvPr id="641115" name="AutoShape 91"/>
            <p:cNvSpPr>
              <a:spLocks noChangeArrowheads="1"/>
            </p:cNvSpPr>
            <p:nvPr/>
          </p:nvSpPr>
          <p:spPr bwMode="auto">
            <a:xfrm rot="480000">
              <a:off x="5308" y="2697"/>
              <a:ext cx="183" cy="61"/>
            </a:xfrm>
            <a:prstGeom prst="rightArrow">
              <a:avLst>
                <a:gd name="adj1" fmla="val 50000"/>
                <a:gd name="adj2" fmla="val 12454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16" name="Rectangle 92"/>
            <p:cNvSpPr>
              <a:spLocks noChangeArrowheads="1"/>
            </p:cNvSpPr>
            <p:nvPr/>
          </p:nvSpPr>
          <p:spPr bwMode="auto">
            <a:xfrm>
              <a:off x="5487" y="2749"/>
              <a:ext cx="26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丢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弃</a:t>
              </a:r>
            </a:p>
          </p:txBody>
        </p:sp>
        <p:sp>
          <p:nvSpPr>
            <p:cNvPr id="641117" name="Line 93"/>
            <p:cNvSpPr>
              <a:spLocks noChangeShapeType="1"/>
            </p:cNvSpPr>
            <p:nvPr/>
          </p:nvSpPr>
          <p:spPr bwMode="auto">
            <a:xfrm flipH="1">
              <a:off x="4754" y="2933"/>
              <a:ext cx="698" cy="1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18" name="Line 94"/>
            <p:cNvSpPr>
              <a:spLocks noChangeShapeType="1"/>
            </p:cNvSpPr>
            <p:nvPr/>
          </p:nvSpPr>
          <p:spPr bwMode="auto">
            <a:xfrm flipH="1">
              <a:off x="4754" y="3070"/>
              <a:ext cx="704" cy="1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19" name="Rectangle 95"/>
            <p:cNvSpPr>
              <a:spLocks noChangeArrowheads="1"/>
            </p:cNvSpPr>
            <p:nvPr/>
          </p:nvSpPr>
          <p:spPr bwMode="auto">
            <a:xfrm rot="21060000">
              <a:off x="5047" y="2923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ACK</a:t>
              </a:r>
            </a:p>
          </p:txBody>
        </p:sp>
        <p:sp>
          <p:nvSpPr>
            <p:cNvPr id="641120" name="Line 96"/>
            <p:cNvSpPr>
              <a:spLocks noChangeShapeType="1"/>
            </p:cNvSpPr>
            <p:nvPr/>
          </p:nvSpPr>
          <p:spPr bwMode="auto">
            <a:xfrm flipV="1">
              <a:off x="4845" y="3070"/>
              <a:ext cx="246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21" name="Rectangle 97"/>
            <p:cNvSpPr>
              <a:spLocks noChangeArrowheads="1"/>
            </p:cNvSpPr>
            <p:nvPr/>
          </p:nvSpPr>
          <p:spPr bwMode="auto">
            <a:xfrm>
              <a:off x="4600" y="3490"/>
              <a:ext cx="10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(d) </a:t>
              </a:r>
              <a:r>
                <a:rPr lang="zh-CN" altLang="en-US" sz="1800" b="1">
                  <a:latin typeface="+mn-lt"/>
                  <a:ea typeface="+mn-ea"/>
                </a:rPr>
                <a:t>确认帧丢失</a:t>
              </a:r>
            </a:p>
          </p:txBody>
        </p:sp>
        <p:sp>
          <p:nvSpPr>
            <p:cNvPr id="641122" name="Rectangle 98"/>
            <p:cNvSpPr>
              <a:spLocks noChangeArrowheads="1"/>
            </p:cNvSpPr>
            <p:nvPr/>
          </p:nvSpPr>
          <p:spPr bwMode="auto">
            <a:xfrm>
              <a:off x="4534" y="2422"/>
              <a:ext cx="26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重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传</a:t>
              </a:r>
            </a:p>
          </p:txBody>
        </p:sp>
        <p:sp>
          <p:nvSpPr>
            <p:cNvPr id="641123" name="Line 99"/>
            <p:cNvSpPr>
              <a:spLocks noChangeShapeType="1"/>
            </p:cNvSpPr>
            <p:nvPr/>
          </p:nvSpPr>
          <p:spPr bwMode="auto">
            <a:xfrm>
              <a:off x="4586" y="1893"/>
              <a:ext cx="1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24" name="Line 100"/>
            <p:cNvSpPr>
              <a:spLocks noChangeShapeType="1"/>
            </p:cNvSpPr>
            <p:nvPr/>
          </p:nvSpPr>
          <p:spPr bwMode="auto">
            <a:xfrm flipH="1">
              <a:off x="4581" y="2412"/>
              <a:ext cx="1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25" name="Line 101"/>
            <p:cNvSpPr>
              <a:spLocks noChangeShapeType="1"/>
            </p:cNvSpPr>
            <p:nvPr/>
          </p:nvSpPr>
          <p:spPr bwMode="auto">
            <a:xfrm>
              <a:off x="4645" y="1888"/>
              <a:ext cx="0" cy="5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126" name="Group 102"/>
            <p:cNvGrpSpPr>
              <a:grpSpLocks/>
            </p:cNvGrpSpPr>
            <p:nvPr/>
          </p:nvGrpSpPr>
          <p:grpSpPr bwMode="auto">
            <a:xfrm>
              <a:off x="4483" y="2017"/>
              <a:ext cx="317" cy="235"/>
              <a:chOff x="4322" y="1112"/>
              <a:chExt cx="353" cy="256"/>
            </a:xfrm>
          </p:grpSpPr>
          <p:sp>
            <p:nvSpPr>
              <p:cNvPr id="641127" name="Rectangle 103"/>
              <p:cNvSpPr>
                <a:spLocks noChangeArrowheads="1"/>
              </p:cNvSpPr>
              <p:nvPr/>
            </p:nvSpPr>
            <p:spPr bwMode="auto">
              <a:xfrm>
                <a:off x="4362" y="1176"/>
                <a:ext cx="25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28" name="Rectangle 104"/>
              <p:cNvSpPr>
                <a:spLocks noChangeArrowheads="1"/>
              </p:cNvSpPr>
              <p:nvPr/>
            </p:nvSpPr>
            <p:spPr bwMode="auto">
              <a:xfrm>
                <a:off x="4322" y="1112"/>
                <a:ext cx="353" cy="2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 i="1" dirty="0">
                    <a:latin typeface="+mn-lt"/>
                    <a:ea typeface="+mn-ea"/>
                  </a:rPr>
                  <a:t>t</a:t>
                </a:r>
                <a:r>
                  <a:rPr lang="en-US" altLang="zh-CN" sz="1800" b="1" i="1" baseline="-12000" dirty="0">
                    <a:latin typeface="+mn-lt"/>
                    <a:ea typeface="+mn-ea"/>
                  </a:rPr>
                  <a:t>out</a:t>
                </a:r>
              </a:p>
            </p:txBody>
          </p:sp>
        </p:grpSp>
        <p:sp>
          <p:nvSpPr>
            <p:cNvPr id="641129" name="Freeform 105"/>
            <p:cNvSpPr>
              <a:spLocks/>
            </p:cNvSpPr>
            <p:nvPr/>
          </p:nvSpPr>
          <p:spPr bwMode="auto">
            <a:xfrm>
              <a:off x="5066" y="2153"/>
              <a:ext cx="17" cy="155"/>
            </a:xfrm>
            <a:custGeom>
              <a:avLst/>
              <a:gdLst>
                <a:gd name="T0" fmla="*/ 18 w 19"/>
                <a:gd name="T1" fmla="*/ 0 h 169"/>
                <a:gd name="T2" fmla="*/ 14 w 19"/>
                <a:gd name="T3" fmla="*/ 19 h 169"/>
                <a:gd name="T4" fmla="*/ 14 w 19"/>
                <a:gd name="T5" fmla="*/ 37 h 169"/>
                <a:gd name="T6" fmla="*/ 14 w 19"/>
                <a:gd name="T7" fmla="*/ 56 h 169"/>
                <a:gd name="T8" fmla="*/ 14 w 19"/>
                <a:gd name="T9" fmla="*/ 75 h 169"/>
                <a:gd name="T10" fmla="*/ 14 w 19"/>
                <a:gd name="T11" fmla="*/ 93 h 169"/>
                <a:gd name="T12" fmla="*/ 9 w 19"/>
                <a:gd name="T13" fmla="*/ 112 h 169"/>
                <a:gd name="T14" fmla="*/ 5 w 19"/>
                <a:gd name="T15" fmla="*/ 131 h 169"/>
                <a:gd name="T16" fmla="*/ 0 w 19"/>
                <a:gd name="T17" fmla="*/ 149 h 169"/>
                <a:gd name="T18" fmla="*/ 0 w 19"/>
                <a:gd name="T1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69">
                  <a:moveTo>
                    <a:pt x="18" y="0"/>
                  </a:moveTo>
                  <a:lnTo>
                    <a:pt x="14" y="19"/>
                  </a:lnTo>
                  <a:lnTo>
                    <a:pt x="14" y="37"/>
                  </a:lnTo>
                  <a:lnTo>
                    <a:pt x="14" y="56"/>
                  </a:lnTo>
                  <a:lnTo>
                    <a:pt x="14" y="75"/>
                  </a:lnTo>
                  <a:lnTo>
                    <a:pt x="14" y="93"/>
                  </a:lnTo>
                  <a:lnTo>
                    <a:pt x="9" y="112"/>
                  </a:lnTo>
                  <a:lnTo>
                    <a:pt x="5" y="131"/>
                  </a:lnTo>
                  <a:lnTo>
                    <a:pt x="0" y="149"/>
                  </a:lnTo>
                  <a:lnTo>
                    <a:pt x="0" y="168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0" name="Line 106"/>
            <p:cNvSpPr>
              <a:spLocks noChangeShapeType="1"/>
            </p:cNvSpPr>
            <p:nvPr/>
          </p:nvSpPr>
          <p:spPr bwMode="auto">
            <a:xfrm>
              <a:off x="4751" y="1494"/>
              <a:ext cx="0" cy="18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1" name="Line 107"/>
            <p:cNvSpPr>
              <a:spLocks noChangeShapeType="1"/>
            </p:cNvSpPr>
            <p:nvPr/>
          </p:nvSpPr>
          <p:spPr bwMode="auto">
            <a:xfrm>
              <a:off x="4747" y="2412"/>
              <a:ext cx="705" cy="12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2" name="Line 108"/>
            <p:cNvSpPr>
              <a:spLocks noChangeShapeType="1"/>
            </p:cNvSpPr>
            <p:nvPr/>
          </p:nvSpPr>
          <p:spPr bwMode="auto">
            <a:xfrm>
              <a:off x="5513" y="2671"/>
              <a:ext cx="87" cy="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3" name="Line 109"/>
            <p:cNvSpPr>
              <a:spLocks noChangeShapeType="1"/>
            </p:cNvSpPr>
            <p:nvPr/>
          </p:nvSpPr>
          <p:spPr bwMode="auto">
            <a:xfrm rot="16200000">
              <a:off x="5513" y="2671"/>
              <a:ext cx="88" cy="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4" name="Line 110"/>
            <p:cNvSpPr>
              <a:spLocks noChangeShapeType="1"/>
            </p:cNvSpPr>
            <p:nvPr/>
          </p:nvSpPr>
          <p:spPr bwMode="auto">
            <a:xfrm>
              <a:off x="4759" y="1893"/>
              <a:ext cx="696" cy="12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5" name="AutoShape 111"/>
            <p:cNvSpPr>
              <a:spLocks noChangeArrowheads="1"/>
            </p:cNvSpPr>
            <p:nvPr/>
          </p:nvSpPr>
          <p:spPr bwMode="auto">
            <a:xfrm rot="1163935">
              <a:off x="4736" y="1885"/>
              <a:ext cx="488" cy="661"/>
            </a:xfrm>
            <a:prstGeom prst="irregularSeal2">
              <a:avLst/>
            </a:prstGeom>
            <a:solidFill>
              <a:srgbClr val="FC0404"/>
            </a:solidFill>
            <a:ln w="12700">
              <a:solidFill>
                <a:srgbClr val="FC0404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6" name="Rectangle 112"/>
            <p:cNvSpPr>
              <a:spLocks noChangeArrowheads="1"/>
            </p:cNvSpPr>
            <p:nvPr/>
          </p:nvSpPr>
          <p:spPr bwMode="auto">
            <a:xfrm rot="2372077">
              <a:off x="4828" y="1963"/>
              <a:ext cx="300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丢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失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 dirty="0">
                  <a:solidFill>
                    <a:srgbClr val="FFFF00"/>
                  </a:solidFill>
                  <a:latin typeface="+mn-lt"/>
                  <a:ea typeface="+mn-ea"/>
                </a:rPr>
                <a:t> ！</a:t>
              </a:r>
            </a:p>
          </p:txBody>
        </p:sp>
      </p:grpSp>
      <p:sp>
        <p:nvSpPr>
          <p:cNvPr id="641171" name="Text Box 147"/>
          <p:cNvSpPr txBox="1">
            <a:spLocks noChangeArrowheads="1"/>
          </p:cNvSpPr>
          <p:nvPr/>
        </p:nvSpPr>
        <p:spPr bwMode="auto">
          <a:xfrm>
            <a:off x="755650" y="5516563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en-US" altLang="zh-CN" sz="1800" b="1">
                <a:solidFill>
                  <a:schemeClr val="tx2"/>
                </a:solidFill>
                <a:latin typeface="+mn-lt"/>
                <a:ea typeface="+mn-ea"/>
              </a:rPr>
              <a:t>ACK</a:t>
            </a:r>
            <a:r>
              <a:rPr lang="zh-CN" altLang="en-US" sz="1800" b="1">
                <a:solidFill>
                  <a:schemeClr val="tx2"/>
                </a:solidFill>
                <a:latin typeface="+mn-lt"/>
                <a:ea typeface="+mn-ea"/>
              </a:rPr>
              <a:t>确认帧</a:t>
            </a:r>
          </a:p>
        </p:txBody>
      </p:sp>
      <p:sp>
        <p:nvSpPr>
          <p:cNvPr id="641173" name="Text Box 149"/>
          <p:cNvSpPr txBox="1">
            <a:spLocks noChangeArrowheads="1"/>
          </p:cNvSpPr>
          <p:nvPr/>
        </p:nvSpPr>
        <p:spPr bwMode="auto">
          <a:xfrm>
            <a:off x="5148263" y="5510559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1800" b="1" dirty="0">
                <a:solidFill>
                  <a:schemeClr val="tx2"/>
                </a:solidFill>
                <a:latin typeface="+mn-lt"/>
                <a:ea typeface="+mn-ea"/>
              </a:rPr>
              <a:t>定时器</a:t>
            </a:r>
          </a:p>
        </p:txBody>
      </p:sp>
      <p:sp>
        <p:nvSpPr>
          <p:cNvPr id="641174" name="Text Box 150"/>
          <p:cNvSpPr txBox="1">
            <a:spLocks noChangeArrowheads="1"/>
          </p:cNvSpPr>
          <p:nvPr/>
        </p:nvSpPr>
        <p:spPr bwMode="auto">
          <a:xfrm>
            <a:off x="7164388" y="5516563"/>
            <a:ext cx="1800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1800" b="1">
                <a:solidFill>
                  <a:schemeClr val="tx2"/>
                </a:solidFill>
                <a:latin typeface="+mn-lt"/>
                <a:ea typeface="+mn-ea"/>
              </a:rPr>
              <a:t>定时器</a:t>
            </a:r>
            <a:r>
              <a:rPr lang="en-US" altLang="zh-CN" sz="1800" b="1">
                <a:solidFill>
                  <a:schemeClr val="tx2"/>
                </a:solidFill>
                <a:latin typeface="+mn-lt"/>
                <a:ea typeface="+mn-ea"/>
              </a:rPr>
              <a:t>+ </a:t>
            </a:r>
            <a:r>
              <a:rPr lang="zh-CN" altLang="en-US" sz="1800" b="1">
                <a:solidFill>
                  <a:schemeClr val="tx2"/>
                </a:solidFill>
                <a:latin typeface="+mn-lt"/>
                <a:ea typeface="+mn-ea"/>
              </a:rPr>
              <a:t>帧序号</a:t>
            </a:r>
          </a:p>
        </p:txBody>
      </p:sp>
      <p:sp>
        <p:nvSpPr>
          <p:cNvPr id="641175" name="Text Box 151"/>
          <p:cNvSpPr txBox="1">
            <a:spLocks noChangeArrowheads="1"/>
          </p:cNvSpPr>
          <p:nvPr/>
        </p:nvSpPr>
        <p:spPr bwMode="auto">
          <a:xfrm>
            <a:off x="2483768" y="5949950"/>
            <a:ext cx="4930091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 type="none" w="sm" len="lg"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+mn-ea"/>
              </a:rPr>
              <a:t>停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+mn-ea"/>
              </a:rPr>
              <a:t>-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+mn-ea"/>
              </a:rPr>
              <a:t>等式协议：肯定确认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+mn-ea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定时器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+mn-ea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帧序号</a:t>
            </a:r>
          </a:p>
        </p:txBody>
      </p:sp>
      <p:sp>
        <p:nvSpPr>
          <p:cNvPr id="641176" name="Text Box 152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152" name="AutoShape 6"/>
          <p:cNvSpPr>
            <a:spLocks noChangeArrowheads="1"/>
          </p:cNvSpPr>
          <p:nvPr/>
        </p:nvSpPr>
        <p:spPr bwMode="auto">
          <a:xfrm>
            <a:off x="5771472" y="836712"/>
            <a:ext cx="3024188" cy="576262"/>
          </a:xfrm>
          <a:prstGeom prst="wedgeEllipseCallout">
            <a:avLst>
              <a:gd name="adj1" fmla="val -68809"/>
              <a:gd name="adj2" fmla="val 2074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 smtClean="0">
                <a:solidFill>
                  <a:srgbClr val="FF0000"/>
                </a:solidFill>
                <a:latin typeface="+mn-lt"/>
                <a:ea typeface="+mn-ea"/>
              </a:rPr>
              <a:t>也是</a:t>
            </a:r>
            <a:r>
              <a:rPr lang="en-US" altLang="zh-CN" b="1" dirty="0" smtClean="0">
                <a:solidFill>
                  <a:srgbClr val="FF0000"/>
                </a:solidFill>
                <a:latin typeface="+mn-lt"/>
                <a:ea typeface="+mn-ea"/>
              </a:rPr>
              <a:t>ARQ</a:t>
            </a:r>
            <a:r>
              <a:rPr lang="zh-CN" altLang="en-US" b="1" dirty="0" smtClean="0">
                <a:solidFill>
                  <a:srgbClr val="FF0000"/>
                </a:solidFill>
                <a:latin typeface="+mn-lt"/>
                <a:ea typeface="+mn-ea"/>
              </a:rPr>
              <a:t>协议！</a:t>
            </a:r>
            <a:endParaRPr lang="zh-CN" altLang="en-US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53" name="Text Box 149"/>
          <p:cNvSpPr txBox="1">
            <a:spLocks noChangeArrowheads="1"/>
          </p:cNvSpPr>
          <p:nvPr/>
        </p:nvSpPr>
        <p:spPr bwMode="auto">
          <a:xfrm>
            <a:off x="2857502" y="5510559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 type="none" w="sm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1800" b="1" dirty="0">
                <a:solidFill>
                  <a:schemeClr val="tx2"/>
                </a:solidFill>
                <a:latin typeface="+mn-lt"/>
                <a:ea typeface="+mn-ea"/>
              </a:rPr>
              <a:t>定时器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575720" y="1700213"/>
            <a:ext cx="2182019" cy="3844926"/>
            <a:chOff x="2575720" y="1700213"/>
            <a:chExt cx="2182019" cy="3844926"/>
          </a:xfrm>
        </p:grpSpPr>
        <p:sp>
          <p:nvSpPr>
            <p:cNvPr id="641138" name="Freeform 114"/>
            <p:cNvSpPr>
              <a:spLocks/>
            </p:cNvSpPr>
            <p:nvPr/>
          </p:nvSpPr>
          <p:spPr bwMode="auto">
            <a:xfrm>
              <a:off x="3041652" y="2136776"/>
              <a:ext cx="1096963" cy="714375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39" name="Freeform 115"/>
            <p:cNvSpPr>
              <a:spLocks/>
            </p:cNvSpPr>
            <p:nvPr/>
          </p:nvSpPr>
          <p:spPr bwMode="auto">
            <a:xfrm>
              <a:off x="3038477" y="3479801"/>
              <a:ext cx="1114425" cy="696913"/>
            </a:xfrm>
            <a:custGeom>
              <a:avLst/>
              <a:gdLst>
                <a:gd name="T0" fmla="*/ 0 w 769"/>
                <a:gd name="T1" fmla="*/ 0 h 466"/>
                <a:gd name="T2" fmla="*/ 768 w 769"/>
                <a:gd name="T3" fmla="*/ 145 h 466"/>
                <a:gd name="T4" fmla="*/ 768 w 769"/>
                <a:gd name="T5" fmla="*/ 465 h 466"/>
                <a:gd name="T6" fmla="*/ 0 w 769"/>
                <a:gd name="T7" fmla="*/ 320 h 466"/>
                <a:gd name="T8" fmla="*/ 0 w 769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9" h="466">
                  <a:moveTo>
                    <a:pt x="0" y="0"/>
                  </a:moveTo>
                  <a:lnTo>
                    <a:pt x="768" y="145"/>
                  </a:lnTo>
                  <a:lnTo>
                    <a:pt x="768" y="465"/>
                  </a:lnTo>
                  <a:lnTo>
                    <a:pt x="0" y="320"/>
                  </a:lnTo>
                  <a:lnTo>
                    <a:pt x="0" y="0"/>
                  </a:lnTo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40" name="Line 116"/>
            <p:cNvSpPr>
              <a:spLocks noChangeShapeType="1"/>
            </p:cNvSpPr>
            <p:nvPr/>
          </p:nvSpPr>
          <p:spPr bwMode="auto">
            <a:xfrm>
              <a:off x="4151314" y="2000251"/>
              <a:ext cx="0" cy="29400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41" name="Rectangle 117"/>
            <p:cNvSpPr>
              <a:spLocks noChangeArrowheads="1"/>
            </p:cNvSpPr>
            <p:nvPr/>
          </p:nvSpPr>
          <p:spPr bwMode="auto">
            <a:xfrm>
              <a:off x="2857502" y="1700213"/>
              <a:ext cx="349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</a:t>
              </a:r>
            </a:p>
          </p:txBody>
        </p:sp>
        <p:sp>
          <p:nvSpPr>
            <p:cNvPr id="641142" name="Rectangle 118"/>
            <p:cNvSpPr>
              <a:spLocks noChangeArrowheads="1"/>
            </p:cNvSpPr>
            <p:nvPr/>
          </p:nvSpPr>
          <p:spPr bwMode="auto">
            <a:xfrm>
              <a:off x="3998914" y="1700213"/>
              <a:ext cx="352425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B</a:t>
              </a:r>
            </a:p>
          </p:txBody>
        </p:sp>
        <p:sp>
          <p:nvSpPr>
            <p:cNvPr id="641143" name="Line 119"/>
            <p:cNvSpPr>
              <a:spLocks noChangeShapeType="1"/>
            </p:cNvSpPr>
            <p:nvPr/>
          </p:nvSpPr>
          <p:spPr bwMode="auto">
            <a:xfrm>
              <a:off x="3028952" y="2132013"/>
              <a:ext cx="1119188" cy="20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44" name="Line 120"/>
            <p:cNvSpPr>
              <a:spLocks noChangeShapeType="1"/>
            </p:cNvSpPr>
            <p:nvPr/>
          </p:nvSpPr>
          <p:spPr bwMode="auto">
            <a:xfrm>
              <a:off x="3041652" y="2652713"/>
              <a:ext cx="1106488" cy="1920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145" name="Group 121"/>
            <p:cNvGrpSpPr>
              <a:grpSpLocks/>
            </p:cNvGrpSpPr>
            <p:nvPr/>
          </p:nvGrpSpPr>
          <p:grpSpPr bwMode="auto">
            <a:xfrm>
              <a:off x="3125789" y="2324101"/>
              <a:ext cx="804863" cy="369888"/>
              <a:chOff x="1836" y="772"/>
              <a:chExt cx="561" cy="252"/>
            </a:xfrm>
          </p:grpSpPr>
          <p:sp>
            <p:nvSpPr>
              <p:cNvPr id="641146" name="Freeform 122"/>
              <p:cNvSpPr>
                <a:spLocks/>
              </p:cNvSpPr>
              <p:nvPr/>
            </p:nvSpPr>
            <p:spPr bwMode="auto">
              <a:xfrm>
                <a:off x="1836" y="774"/>
                <a:ext cx="445" cy="187"/>
              </a:xfrm>
              <a:custGeom>
                <a:avLst/>
                <a:gdLst>
                  <a:gd name="T0" fmla="*/ 6 w 445"/>
                  <a:gd name="T1" fmla="*/ 0 h 187"/>
                  <a:gd name="T2" fmla="*/ 444 w 445"/>
                  <a:gd name="T3" fmla="*/ 60 h 187"/>
                  <a:gd name="T4" fmla="*/ 444 w 445"/>
                  <a:gd name="T5" fmla="*/ 186 h 187"/>
                  <a:gd name="T6" fmla="*/ 0 w 445"/>
                  <a:gd name="T7" fmla="*/ 120 h 187"/>
                  <a:gd name="T8" fmla="*/ 6 w 44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87">
                    <a:moveTo>
                      <a:pt x="6" y="0"/>
                    </a:moveTo>
                    <a:lnTo>
                      <a:pt x="444" y="60"/>
                    </a:lnTo>
                    <a:lnTo>
                      <a:pt x="444" y="186"/>
                    </a:lnTo>
                    <a:lnTo>
                      <a:pt x="0" y="1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47" name="Rectangle 123"/>
              <p:cNvSpPr>
                <a:spLocks noChangeArrowheads="1"/>
              </p:cNvSpPr>
              <p:nvPr/>
            </p:nvSpPr>
            <p:spPr bwMode="auto">
              <a:xfrm rot="540000">
                <a:off x="1844" y="772"/>
                <a:ext cx="553" cy="25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 dirty="0" smtClean="0">
                    <a:latin typeface="+mn-lt"/>
                    <a:ea typeface="+mn-ea"/>
                  </a:rPr>
                  <a:t>DATA</a:t>
                </a:r>
                <a:endParaRPr lang="en-US" altLang="zh-CN" sz="1800" b="1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41148" name="AutoShape 124"/>
            <p:cNvSpPr>
              <a:spLocks noChangeArrowheads="1"/>
            </p:cNvSpPr>
            <p:nvPr/>
          </p:nvSpPr>
          <p:spPr bwMode="auto">
            <a:xfrm rot="480000">
              <a:off x="3862389" y="2546351"/>
              <a:ext cx="292100" cy="96838"/>
            </a:xfrm>
            <a:prstGeom prst="rightArrow">
              <a:avLst>
                <a:gd name="adj1" fmla="val 50000"/>
                <a:gd name="adj2" fmla="val 12522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52" name="Line 128"/>
            <p:cNvSpPr>
              <a:spLocks noChangeShapeType="1"/>
            </p:cNvSpPr>
            <p:nvPr/>
          </p:nvSpPr>
          <p:spPr bwMode="auto">
            <a:xfrm>
              <a:off x="3024189" y="3467101"/>
              <a:ext cx="1119188" cy="2047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53" name="Line 129"/>
            <p:cNvSpPr>
              <a:spLocks noChangeShapeType="1"/>
            </p:cNvSpPr>
            <p:nvPr/>
          </p:nvSpPr>
          <p:spPr bwMode="auto">
            <a:xfrm>
              <a:off x="3038477" y="3987801"/>
              <a:ext cx="1104900" cy="1920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41154" name="Group 130"/>
            <p:cNvGrpSpPr>
              <a:grpSpLocks/>
            </p:cNvGrpSpPr>
            <p:nvPr/>
          </p:nvGrpSpPr>
          <p:grpSpPr bwMode="auto">
            <a:xfrm>
              <a:off x="3136902" y="3621088"/>
              <a:ext cx="803275" cy="369888"/>
              <a:chOff x="1821" y="1686"/>
              <a:chExt cx="563" cy="252"/>
            </a:xfrm>
          </p:grpSpPr>
          <p:sp>
            <p:nvSpPr>
              <p:cNvPr id="641155" name="Freeform 131"/>
              <p:cNvSpPr>
                <a:spLocks/>
              </p:cNvSpPr>
              <p:nvPr/>
            </p:nvSpPr>
            <p:spPr bwMode="auto">
              <a:xfrm>
                <a:off x="1821" y="1689"/>
                <a:ext cx="445" cy="187"/>
              </a:xfrm>
              <a:custGeom>
                <a:avLst/>
                <a:gdLst>
                  <a:gd name="T0" fmla="*/ 6 w 445"/>
                  <a:gd name="T1" fmla="*/ 0 h 187"/>
                  <a:gd name="T2" fmla="*/ 444 w 445"/>
                  <a:gd name="T3" fmla="*/ 60 h 187"/>
                  <a:gd name="T4" fmla="*/ 444 w 445"/>
                  <a:gd name="T5" fmla="*/ 186 h 187"/>
                  <a:gd name="T6" fmla="*/ 0 w 445"/>
                  <a:gd name="T7" fmla="*/ 120 h 187"/>
                  <a:gd name="T8" fmla="*/ 6 w 445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5" h="187">
                    <a:moveTo>
                      <a:pt x="6" y="0"/>
                    </a:moveTo>
                    <a:lnTo>
                      <a:pt x="444" y="60"/>
                    </a:lnTo>
                    <a:lnTo>
                      <a:pt x="444" y="186"/>
                    </a:lnTo>
                    <a:lnTo>
                      <a:pt x="0" y="120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56" name="Rectangle 132"/>
              <p:cNvSpPr>
                <a:spLocks noChangeArrowheads="1"/>
              </p:cNvSpPr>
              <p:nvPr/>
            </p:nvSpPr>
            <p:spPr bwMode="auto">
              <a:xfrm rot="540000">
                <a:off x="1828" y="1686"/>
                <a:ext cx="556" cy="25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en-US" altLang="zh-CN" sz="1800" b="1" dirty="0" smtClean="0">
                    <a:latin typeface="+mn-lt"/>
                    <a:ea typeface="+mn-ea"/>
                  </a:rPr>
                  <a:t>DATA</a:t>
                </a:r>
                <a:endParaRPr lang="en-US" altLang="zh-CN" sz="1800" b="1" dirty="0">
                  <a:latin typeface="+mn-lt"/>
                  <a:ea typeface="+mn-ea"/>
                </a:endParaRPr>
              </a:p>
            </p:txBody>
          </p:sp>
        </p:grpSp>
        <p:sp>
          <p:nvSpPr>
            <p:cNvPr id="641157" name="AutoShape 133"/>
            <p:cNvSpPr>
              <a:spLocks noChangeArrowheads="1"/>
            </p:cNvSpPr>
            <p:nvPr/>
          </p:nvSpPr>
          <p:spPr bwMode="auto">
            <a:xfrm rot="480000">
              <a:off x="3857627" y="3862388"/>
              <a:ext cx="292100" cy="96838"/>
            </a:xfrm>
            <a:prstGeom prst="rightArrow">
              <a:avLst>
                <a:gd name="adj1" fmla="val 50000"/>
                <a:gd name="adj2" fmla="val 12522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58" name="Line 134"/>
            <p:cNvSpPr>
              <a:spLocks noChangeShapeType="1"/>
            </p:cNvSpPr>
            <p:nvPr/>
          </p:nvSpPr>
          <p:spPr bwMode="auto">
            <a:xfrm>
              <a:off x="4167189" y="4206876"/>
              <a:ext cx="228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lg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59" name="Rectangle 135"/>
            <p:cNvSpPr>
              <a:spLocks noChangeArrowheads="1"/>
            </p:cNvSpPr>
            <p:nvPr/>
          </p:nvSpPr>
          <p:spPr bwMode="auto">
            <a:xfrm>
              <a:off x="4210052" y="4195763"/>
              <a:ext cx="412750" cy="917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送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主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机</a:t>
              </a:r>
            </a:p>
          </p:txBody>
        </p:sp>
        <p:sp>
          <p:nvSpPr>
            <p:cNvPr id="641160" name="Line 136"/>
            <p:cNvSpPr>
              <a:spLocks noChangeShapeType="1"/>
            </p:cNvSpPr>
            <p:nvPr/>
          </p:nvSpPr>
          <p:spPr bwMode="auto">
            <a:xfrm flipH="1">
              <a:off x="3032127" y="4294188"/>
              <a:ext cx="1111250" cy="206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61" name="Line 137"/>
            <p:cNvSpPr>
              <a:spLocks noChangeShapeType="1"/>
            </p:cNvSpPr>
            <p:nvPr/>
          </p:nvSpPr>
          <p:spPr bwMode="auto">
            <a:xfrm flipH="1">
              <a:off x="3032127" y="4511676"/>
              <a:ext cx="1119188" cy="2238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62" name="Rectangle 138"/>
            <p:cNvSpPr>
              <a:spLocks noChangeArrowheads="1"/>
            </p:cNvSpPr>
            <p:nvPr/>
          </p:nvSpPr>
          <p:spPr bwMode="auto">
            <a:xfrm rot="21060000">
              <a:off x="3478214" y="4279901"/>
              <a:ext cx="679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ACK</a:t>
              </a:r>
            </a:p>
          </p:txBody>
        </p:sp>
        <p:sp>
          <p:nvSpPr>
            <p:cNvPr id="641164" name="Line 140"/>
            <p:cNvSpPr>
              <a:spLocks noChangeShapeType="1"/>
            </p:cNvSpPr>
            <p:nvPr/>
          </p:nvSpPr>
          <p:spPr bwMode="auto">
            <a:xfrm flipV="1">
              <a:off x="3179764" y="4511676"/>
              <a:ext cx="388938" cy="76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 type="non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1165" name="Rectangle 141"/>
            <p:cNvSpPr>
              <a:spLocks noChangeArrowheads="1"/>
            </p:cNvSpPr>
            <p:nvPr/>
          </p:nvSpPr>
          <p:spPr bwMode="auto">
            <a:xfrm>
              <a:off x="2752727" y="5178426"/>
              <a:ext cx="16827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>
                  <a:latin typeface="+mn-lt"/>
                  <a:ea typeface="+mn-ea"/>
                </a:rPr>
                <a:t>(b) </a:t>
              </a:r>
              <a:r>
                <a:rPr lang="zh-CN" altLang="en-US" sz="1800" b="1">
                  <a:latin typeface="+mn-lt"/>
                  <a:ea typeface="+mn-ea"/>
                </a:rPr>
                <a:t>数据帧出错</a:t>
              </a:r>
            </a:p>
          </p:txBody>
        </p:sp>
        <p:sp>
          <p:nvSpPr>
            <p:cNvPr id="641166" name="Rectangle 142"/>
            <p:cNvSpPr>
              <a:spLocks noChangeArrowheads="1"/>
            </p:cNvSpPr>
            <p:nvPr/>
          </p:nvSpPr>
          <p:spPr bwMode="auto">
            <a:xfrm>
              <a:off x="2700339" y="3465513"/>
              <a:ext cx="412750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重</a:t>
              </a:r>
            </a:p>
            <a:p>
              <a:pPr eaLnBrk="0" hangingPunct="0">
                <a:buClrTx/>
                <a:buFontTx/>
                <a:buNone/>
              </a:pPr>
              <a:r>
                <a:rPr lang="zh-CN" altLang="en-US" sz="1800" b="1">
                  <a:latin typeface="+mn-lt"/>
                  <a:ea typeface="+mn-ea"/>
                </a:rPr>
                <a:t>传</a:t>
              </a:r>
            </a:p>
          </p:txBody>
        </p:sp>
        <p:grpSp>
          <p:nvGrpSpPr>
            <p:cNvPr id="641167" name="Group 143"/>
            <p:cNvGrpSpPr>
              <a:grpSpLocks/>
            </p:cNvGrpSpPr>
            <p:nvPr/>
          </p:nvGrpSpPr>
          <p:grpSpPr bwMode="auto">
            <a:xfrm>
              <a:off x="4068764" y="2044701"/>
              <a:ext cx="688975" cy="941388"/>
              <a:chOff x="2493" y="624"/>
              <a:chExt cx="483" cy="645"/>
            </a:xfrm>
          </p:grpSpPr>
          <p:sp>
            <p:nvSpPr>
              <p:cNvPr id="641168" name="AutoShape 144"/>
              <p:cNvSpPr>
                <a:spLocks noChangeArrowheads="1"/>
              </p:cNvSpPr>
              <p:nvPr/>
            </p:nvSpPr>
            <p:spPr bwMode="auto">
              <a:xfrm rot="1506054">
                <a:off x="2496" y="624"/>
                <a:ext cx="480" cy="645"/>
              </a:xfrm>
              <a:prstGeom prst="irregularSeal2">
                <a:avLst/>
              </a:prstGeom>
              <a:solidFill>
                <a:srgbClr val="FC0404"/>
              </a:solidFill>
              <a:ln w="12700">
                <a:solidFill>
                  <a:srgbClr val="FC0404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41169" name="Rectangle 145"/>
              <p:cNvSpPr>
                <a:spLocks noChangeArrowheads="1"/>
              </p:cNvSpPr>
              <p:nvPr/>
            </p:nvSpPr>
            <p:spPr bwMode="auto">
              <a:xfrm rot="19189146">
                <a:off x="2493" y="823"/>
                <a:ext cx="454" cy="2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571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7145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286000" defTabSz="762000">
                  <a:spcBef>
                    <a:spcPct val="0"/>
                  </a:spcBef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7432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32004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6576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4114800" defTabSz="7620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0" hangingPunct="0">
                  <a:buClrTx/>
                  <a:buFontTx/>
                  <a:buNone/>
                </a:pPr>
                <a:r>
                  <a:rPr lang="zh-CN" altLang="en-US" sz="1800" b="1" dirty="0">
                    <a:solidFill>
                      <a:srgbClr val="FFFF00"/>
                    </a:solidFill>
                    <a:latin typeface="+mn-lt"/>
                    <a:ea typeface="+mn-ea"/>
                  </a:rPr>
                  <a:t>出错</a:t>
                </a:r>
              </a:p>
            </p:txBody>
          </p:sp>
        </p:grpSp>
        <p:sp>
          <p:nvSpPr>
            <p:cNvPr id="641170" name="Line 146"/>
            <p:cNvSpPr>
              <a:spLocks noChangeShapeType="1"/>
            </p:cNvSpPr>
            <p:nvPr/>
          </p:nvSpPr>
          <p:spPr bwMode="auto">
            <a:xfrm>
              <a:off x="3028952" y="2009776"/>
              <a:ext cx="0" cy="29400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4" name="Line 62"/>
            <p:cNvSpPr>
              <a:spLocks noChangeShapeType="1"/>
            </p:cNvSpPr>
            <p:nvPr/>
          </p:nvSpPr>
          <p:spPr bwMode="auto">
            <a:xfrm>
              <a:off x="2827339" y="2656576"/>
              <a:ext cx="2047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5" name="Line 62"/>
            <p:cNvSpPr>
              <a:spLocks noChangeShapeType="1"/>
            </p:cNvSpPr>
            <p:nvPr/>
          </p:nvSpPr>
          <p:spPr bwMode="auto">
            <a:xfrm>
              <a:off x="2804320" y="3471863"/>
              <a:ext cx="2047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6" name="Line 64"/>
            <p:cNvSpPr>
              <a:spLocks noChangeShapeType="1"/>
            </p:cNvSpPr>
            <p:nvPr/>
          </p:nvSpPr>
          <p:spPr bwMode="auto">
            <a:xfrm>
              <a:off x="2893735" y="2658070"/>
              <a:ext cx="0" cy="8334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lg"/>
              <a:tailEnd type="triangle" w="sm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7" name="Rectangle 67"/>
            <p:cNvSpPr>
              <a:spLocks noChangeArrowheads="1"/>
            </p:cNvSpPr>
            <p:nvPr/>
          </p:nvSpPr>
          <p:spPr bwMode="auto">
            <a:xfrm>
              <a:off x="2575720" y="2852936"/>
              <a:ext cx="503238" cy="370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571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7145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286000" defTabSz="7620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0" hangingPunct="0">
                <a:buClrTx/>
                <a:buFontTx/>
                <a:buNone/>
              </a:pPr>
              <a:r>
                <a:rPr lang="en-US" altLang="zh-CN" sz="1800" b="1" i="1" dirty="0">
                  <a:latin typeface="+mn-lt"/>
                  <a:ea typeface="+mn-ea"/>
                </a:rPr>
                <a:t>t</a:t>
              </a:r>
              <a:r>
                <a:rPr lang="en-US" altLang="zh-CN" sz="1800" b="1" i="1" baseline="-12000" dirty="0">
                  <a:latin typeface="+mn-lt"/>
                  <a:ea typeface="+mn-ea"/>
                </a:rPr>
                <a:t>out</a:t>
              </a:r>
            </a:p>
          </p:txBody>
        </p:sp>
      </p:grp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4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4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1171" grpId="0"/>
      <p:bldP spid="641173" grpId="0"/>
      <p:bldP spid="641174" grpId="0"/>
      <p:bldP spid="152" grpId="0" animBg="1"/>
      <p:bldP spid="15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定时器和帧编号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超时</a:t>
            </a:r>
            <a:r>
              <a:rPr lang="zh-CN" altLang="en-US" sz="2400" dirty="0" smtClean="0">
                <a:solidFill>
                  <a:srgbClr val="FC0404"/>
                </a:solidFill>
              </a:rPr>
              <a:t>定时器</a:t>
            </a:r>
            <a:endParaRPr lang="en-US" altLang="zh-CN" sz="2400" dirty="0" smtClean="0">
              <a:solidFill>
                <a:srgbClr val="FC0404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400" dirty="0" smtClean="0"/>
              <a:t>主机每发送</a:t>
            </a:r>
            <a:r>
              <a:rPr lang="zh-CN" altLang="en-US" sz="2400" dirty="0"/>
              <a:t>完一个</a:t>
            </a:r>
            <a:r>
              <a:rPr lang="zh-CN" altLang="en-US" sz="2400" dirty="0" smtClean="0"/>
              <a:t>数据帧都需启动该定时器，超时可</a:t>
            </a:r>
            <a:r>
              <a:rPr lang="zh-CN" altLang="en-US" sz="2400" dirty="0"/>
              <a:t>重发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lvl="1">
              <a:lnSpc>
                <a:spcPct val="110000"/>
              </a:lnSpc>
            </a:pPr>
            <a:r>
              <a:rPr lang="zh-CN" altLang="en-US" sz="2400" dirty="0" smtClean="0"/>
              <a:t>重传</a:t>
            </a:r>
            <a:r>
              <a:rPr lang="zh-CN" altLang="en-US" sz="2400" dirty="0"/>
              <a:t>时间</a:t>
            </a:r>
            <a:r>
              <a:rPr lang="en-US" altLang="zh-CN" sz="2400" dirty="0" smtClean="0">
                <a:solidFill>
                  <a:srgbClr val="0000FF"/>
                </a:solidFill>
              </a:rPr>
              <a:t>t</a:t>
            </a:r>
            <a:r>
              <a:rPr lang="en-US" altLang="zh-CN" sz="2400" baseline="-25000" dirty="0" smtClean="0">
                <a:solidFill>
                  <a:srgbClr val="0000FF"/>
                </a:solidFill>
              </a:rPr>
              <a:t>out</a:t>
            </a:r>
            <a:r>
              <a:rPr lang="zh-CN" altLang="en-US" sz="2400" dirty="0" smtClean="0"/>
              <a:t>一般可设为</a:t>
            </a:r>
            <a:r>
              <a:rPr lang="zh-CN" altLang="en-US" sz="2400" dirty="0"/>
              <a:t>略大于“</a:t>
            </a:r>
            <a:r>
              <a:rPr lang="zh-CN" altLang="en-US" sz="2400" dirty="0">
                <a:solidFill>
                  <a:srgbClr val="0000FF"/>
                </a:solidFill>
              </a:rPr>
              <a:t>从发完数据帧到收到确认帧所需的平均时间</a:t>
            </a:r>
            <a:r>
              <a:rPr lang="zh-CN" altLang="en-US" sz="2400" dirty="0"/>
              <a:t>”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1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帧编号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400" dirty="0" smtClean="0"/>
              <a:t>用于区别接收的数据帧是否重复，如重复则丢弃</a:t>
            </a:r>
            <a:r>
              <a:rPr lang="zh-CN" altLang="en-US" sz="2400" dirty="0"/>
              <a:t>重复帧</a:t>
            </a:r>
            <a:r>
              <a:rPr lang="zh-CN" altLang="en-US" sz="2400" dirty="0" smtClean="0"/>
              <a:t>，但必须向对方补发</a:t>
            </a:r>
            <a:r>
              <a:rPr lang="zh-CN" altLang="en-US" sz="2400" dirty="0"/>
              <a:t>最后一个有效确认帧</a:t>
            </a:r>
            <a:r>
              <a:rPr lang="en-US" altLang="zh-CN" sz="2400" dirty="0" smtClean="0"/>
              <a:t>ACK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 lvl="1">
              <a:lnSpc>
                <a:spcPct val="110000"/>
              </a:lnSpc>
            </a:pPr>
            <a:r>
              <a:rPr lang="zh-CN" altLang="en-US" sz="2400" dirty="0" smtClean="0"/>
              <a:t>对于</a:t>
            </a:r>
            <a:r>
              <a:rPr lang="zh-CN" altLang="en-US" sz="2400" dirty="0"/>
              <a:t>停</a:t>
            </a:r>
            <a:r>
              <a:rPr lang="en-US" altLang="zh-CN" sz="2400" dirty="0"/>
              <a:t>-</a:t>
            </a:r>
            <a:r>
              <a:rPr lang="zh-CN" altLang="en-US" sz="2400" dirty="0"/>
              <a:t>等式协议来说，</a:t>
            </a:r>
            <a:r>
              <a:rPr lang="zh-CN" altLang="en-US" sz="2400" dirty="0">
                <a:solidFill>
                  <a:schemeClr val="tx1"/>
                </a:solidFill>
              </a:rPr>
              <a:t>用于编号的序号字段只需</a:t>
            </a:r>
            <a:r>
              <a:rPr lang="en-US" altLang="zh-CN" sz="2400" dirty="0">
                <a:solidFill>
                  <a:srgbClr val="0000FF"/>
                </a:solidFill>
              </a:rPr>
              <a:t>1bit</a:t>
            </a:r>
            <a:r>
              <a:rPr lang="zh-CN" altLang="en-US" sz="2400" dirty="0">
                <a:solidFill>
                  <a:srgbClr val="0000FF"/>
                </a:solidFill>
              </a:rPr>
              <a:t>（</a:t>
            </a:r>
            <a:r>
              <a:rPr lang="en-US" altLang="zh-CN" sz="2400" dirty="0">
                <a:solidFill>
                  <a:srgbClr val="0000FF"/>
                </a:solidFill>
              </a:rPr>
              <a:t>0/1</a:t>
            </a:r>
            <a:r>
              <a:rPr lang="zh-CN" altLang="en-US" sz="2400" dirty="0">
                <a:solidFill>
                  <a:srgbClr val="0000FF"/>
                </a:solidFill>
              </a:rPr>
              <a:t>）</a:t>
            </a:r>
            <a:r>
              <a:rPr lang="zh-CN" altLang="en-US" sz="2400" dirty="0">
                <a:solidFill>
                  <a:schemeClr val="tx1"/>
                </a:solidFill>
              </a:rPr>
              <a:t>即可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4205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3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sender</a:t>
            </a:r>
            <a:endParaRPr lang="zh-CN" altLang="en-US"/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typedef enum  {frame_arrival, </a:t>
            </a:r>
            <a:r>
              <a:rPr lang="en-US" altLang="zh-CN" sz="1800" noProof="1">
                <a:solidFill>
                  <a:srgbClr val="0000FF"/>
                </a:solidFill>
              </a:rPr>
              <a:t>cksum_err, timeout</a:t>
            </a:r>
            <a:r>
              <a:rPr lang="en-US" altLang="zh-CN" sz="1800" noProof="1"/>
              <a:t>} event_type;</a:t>
            </a:r>
            <a:endParaRPr lang="en-US" altLang="zh-CN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void sender3(void)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{     </a:t>
            </a:r>
            <a:r>
              <a:rPr lang="en-US" altLang="zh-CN" sz="1800" noProof="1">
                <a:solidFill>
                  <a:srgbClr val="0000FF"/>
                </a:solidFill>
              </a:rPr>
              <a:t>seq_nr next_frame_to_send=0;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frame s;        packet buffer;        event_type event;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from_network_layer(&amp;buffer);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while (true)</a:t>
            </a:r>
            <a:endParaRPr lang="en-US" altLang="zh-CN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{     s.info = buffer;              s.seq = next_frame_to_send;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to_physical_layer(&amp;s);              start_timer(s.seq);	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wait_for_event(&amp;event);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</a:t>
            </a:r>
            <a:r>
              <a:rPr lang="en-US" altLang="zh-CN" sz="1800" noProof="1">
                <a:solidFill>
                  <a:srgbClr val="FF0000"/>
                </a:solidFill>
              </a:rPr>
              <a:t>if (event == frame_arrival)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{     from_physical_layer(&amp;s);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if (s.ack == next_frame_to_send) </a:t>
            </a:r>
            <a:endParaRPr lang="en-US" altLang="zh-CN" sz="18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{   stop_timer(s.ack);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 from_network_layer(&amp;buffer);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 inc(next_frame_to_send);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}      }     }    }</a:t>
            </a:r>
            <a:endParaRPr lang="zh-CN" altLang="en-US" sz="1800" dirty="0"/>
          </a:p>
        </p:txBody>
      </p:sp>
      <p:sp>
        <p:nvSpPr>
          <p:cNvPr id="64410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410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5076056" y="4077072"/>
            <a:ext cx="1440160" cy="504056"/>
          </a:xfrm>
          <a:prstGeom prst="wedgeEllipseCallout">
            <a:avLst>
              <a:gd name="adj1" fmla="val -92746"/>
              <a:gd name="adj2" fmla="val 2662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+mn-ea"/>
              </a:rPr>
              <a:t>ACK</a:t>
            </a:r>
            <a:r>
              <a:rPr lang="zh-CN" altLang="en-US" sz="2000" b="1" dirty="0" smtClean="0">
                <a:solidFill>
                  <a:srgbClr val="FF0000"/>
                </a:solidFill>
                <a:latin typeface="+mn-lt"/>
                <a:ea typeface="+mn-ea"/>
              </a:rPr>
              <a:t>帧</a:t>
            </a:r>
            <a:endParaRPr lang="zh-CN" altLang="en-US" sz="20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3</a:t>
            </a:r>
            <a:r>
              <a:rPr lang="en-US" altLang="zh-CN">
                <a:latin typeface="隶书" pitchFamily="49" charset="-122"/>
              </a:rPr>
              <a:t>:</a:t>
            </a:r>
            <a:r>
              <a:rPr lang="en-US" altLang="zh-CN"/>
              <a:t>receiver</a:t>
            </a:r>
            <a:endParaRPr lang="zh-CN" altLang="en-US"/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void receiver3(void)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{     </a:t>
            </a:r>
            <a:r>
              <a:rPr lang="en-US" altLang="zh-CN" sz="1800" noProof="1">
                <a:solidFill>
                  <a:srgbClr val="0000FF"/>
                </a:solidFill>
              </a:rPr>
              <a:t>seq_nr frame_expected=0;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frame r, s;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event_type event;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while (true) </a:t>
            </a:r>
            <a:endParaRPr lang="en-US" altLang="zh-CN" sz="1800" dirty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{      wait_for_event(&amp;event);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</a:t>
            </a:r>
            <a:r>
              <a:rPr lang="en-US" altLang="zh-CN" sz="1800" noProof="1">
                <a:solidFill>
                  <a:srgbClr val="FF0000"/>
                </a:solidFill>
              </a:rPr>
              <a:t>if (event == frame_arrival)</a:t>
            </a:r>
            <a:endParaRPr lang="en-US" altLang="zh-CN" sz="1800" dirty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{       from_physical_layer(&amp;r);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if (r.seq == frame_expected) </a:t>
            </a:r>
            <a:endParaRPr lang="en-US" altLang="zh-CN" sz="1800" dirty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{       to_network_layer(&amp;r.info);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       inc(frame_expected);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}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s.ack = 1 - frame_expected;	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to_physical_layer(&amp;s);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}   }   }</a:t>
            </a:r>
            <a:endParaRPr lang="zh-CN" altLang="en-US" sz="1800" dirty="0"/>
          </a:p>
        </p:txBody>
      </p:sp>
      <p:sp>
        <p:nvSpPr>
          <p:cNvPr id="64512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512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004048" y="3068960"/>
            <a:ext cx="1673448" cy="576163"/>
          </a:xfrm>
          <a:prstGeom prst="wedgeEllipseCallout">
            <a:avLst>
              <a:gd name="adj1" fmla="val -83242"/>
              <a:gd name="adj2" fmla="val 69562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 smtClean="0">
                <a:solidFill>
                  <a:srgbClr val="FF0000"/>
                </a:solidFill>
                <a:latin typeface="+mn-lt"/>
                <a:ea typeface="+mn-ea"/>
              </a:rPr>
              <a:t>数据帧</a:t>
            </a:r>
            <a:endParaRPr lang="zh-CN" altLang="en-US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停</a:t>
            </a:r>
            <a:r>
              <a:rPr lang="en-US" altLang="zh-CN"/>
              <a:t>-</a:t>
            </a:r>
            <a:r>
              <a:rPr lang="zh-CN" altLang="en-US"/>
              <a:t>等协议中的时间</a:t>
            </a:r>
          </a:p>
        </p:txBody>
      </p:sp>
      <p:sp>
        <p:nvSpPr>
          <p:cNvPr id="617477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7478" name="Text Box 6"/>
          <p:cNvSpPr txBox="1">
            <a:spLocks noChangeArrowheads="1"/>
          </p:cNvSpPr>
          <p:nvPr/>
        </p:nvSpPr>
        <p:spPr bwMode="auto">
          <a:xfrm>
            <a:off x="3108325" y="1900238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+mn-lt"/>
                <a:ea typeface="+mn-ea"/>
              </a:rPr>
              <a:t>A</a:t>
            </a:r>
          </a:p>
        </p:txBody>
      </p:sp>
      <p:sp>
        <p:nvSpPr>
          <p:cNvPr id="617479" name="Text Box 7"/>
          <p:cNvSpPr txBox="1">
            <a:spLocks noChangeArrowheads="1"/>
          </p:cNvSpPr>
          <p:nvPr/>
        </p:nvSpPr>
        <p:spPr bwMode="auto">
          <a:xfrm>
            <a:off x="6299200" y="1914525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+mn-lt"/>
                <a:ea typeface="+mn-ea"/>
              </a:rPr>
              <a:t>B</a:t>
            </a:r>
          </a:p>
        </p:txBody>
      </p:sp>
      <p:sp>
        <p:nvSpPr>
          <p:cNvPr id="617480" name="AutoShape 8"/>
          <p:cNvSpPr>
            <a:spLocks noChangeArrowheads="1"/>
          </p:cNvSpPr>
          <p:nvPr/>
        </p:nvSpPr>
        <p:spPr bwMode="auto">
          <a:xfrm rot="16200000" flipH="1" flipV="1">
            <a:off x="4343400" y="1282700"/>
            <a:ext cx="1066800" cy="3200400"/>
          </a:xfrm>
          <a:prstGeom prst="parallelogram">
            <a:avLst>
              <a:gd name="adj" fmla="val 30056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1" name="AutoShape 9"/>
          <p:cNvSpPr>
            <a:spLocks noChangeArrowheads="1"/>
          </p:cNvSpPr>
          <p:nvPr/>
        </p:nvSpPr>
        <p:spPr bwMode="auto">
          <a:xfrm rot="5400000" flipV="1">
            <a:off x="4572000" y="2501900"/>
            <a:ext cx="609600" cy="3200400"/>
          </a:xfrm>
          <a:prstGeom prst="parallelogram">
            <a:avLst>
              <a:gd name="adj" fmla="val 49218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2" name="AutoShape 10"/>
          <p:cNvSpPr>
            <a:spLocks noChangeArrowheads="1"/>
          </p:cNvSpPr>
          <p:nvPr/>
        </p:nvSpPr>
        <p:spPr bwMode="auto">
          <a:xfrm rot="16200000" flipH="1" flipV="1">
            <a:off x="4343400" y="3721100"/>
            <a:ext cx="1066800" cy="3200400"/>
          </a:xfrm>
          <a:prstGeom prst="parallelogram">
            <a:avLst>
              <a:gd name="adj" fmla="val 30056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3" name="Line 11"/>
          <p:cNvSpPr>
            <a:spLocks noChangeShapeType="1"/>
          </p:cNvSpPr>
          <p:nvPr/>
        </p:nvSpPr>
        <p:spPr bwMode="auto">
          <a:xfrm>
            <a:off x="3276600" y="2273300"/>
            <a:ext cx="0" cy="3657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4" name="Line 12"/>
          <p:cNvSpPr>
            <a:spLocks noChangeShapeType="1"/>
          </p:cNvSpPr>
          <p:nvPr/>
        </p:nvSpPr>
        <p:spPr bwMode="auto">
          <a:xfrm>
            <a:off x="6477000" y="2273300"/>
            <a:ext cx="0" cy="3657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5" name="Line 13"/>
          <p:cNvSpPr>
            <a:spLocks noChangeShapeType="1"/>
          </p:cNvSpPr>
          <p:nvPr/>
        </p:nvSpPr>
        <p:spPr bwMode="auto">
          <a:xfrm>
            <a:off x="3276600" y="23495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86" name="Text Box 14"/>
          <p:cNvSpPr txBox="1">
            <a:spLocks noChangeArrowheads="1"/>
          </p:cNvSpPr>
          <p:nvPr/>
        </p:nvSpPr>
        <p:spPr bwMode="auto">
          <a:xfrm>
            <a:off x="3581400" y="2524125"/>
            <a:ext cx="892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+mn-lt"/>
                <a:ea typeface="+mn-ea"/>
              </a:rPr>
              <a:t>DATA</a:t>
            </a:r>
          </a:p>
        </p:txBody>
      </p:sp>
      <p:sp>
        <p:nvSpPr>
          <p:cNvPr id="617487" name="Text Box 15"/>
          <p:cNvSpPr txBox="1">
            <a:spLocks noChangeArrowheads="1"/>
          </p:cNvSpPr>
          <p:nvPr/>
        </p:nvSpPr>
        <p:spPr bwMode="auto">
          <a:xfrm>
            <a:off x="3581400" y="5006975"/>
            <a:ext cx="892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+mn-lt"/>
                <a:ea typeface="+mn-ea"/>
              </a:rPr>
              <a:t>DATA</a:t>
            </a:r>
          </a:p>
        </p:txBody>
      </p:sp>
      <p:sp>
        <p:nvSpPr>
          <p:cNvPr id="617488" name="Text Box 16"/>
          <p:cNvSpPr txBox="1">
            <a:spLocks noChangeArrowheads="1"/>
          </p:cNvSpPr>
          <p:nvPr/>
        </p:nvSpPr>
        <p:spPr bwMode="auto">
          <a:xfrm>
            <a:off x="5562600" y="3787775"/>
            <a:ext cx="73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>
                <a:latin typeface="+mn-lt"/>
                <a:ea typeface="+mn-ea"/>
              </a:rPr>
              <a:t>ACK</a:t>
            </a:r>
          </a:p>
        </p:txBody>
      </p:sp>
      <p:sp>
        <p:nvSpPr>
          <p:cNvPr id="617489" name="AutoShape 17"/>
          <p:cNvSpPr>
            <a:spLocks noChangeArrowheads="1"/>
          </p:cNvSpPr>
          <p:nvPr/>
        </p:nvSpPr>
        <p:spPr bwMode="auto">
          <a:xfrm rot="322333">
            <a:off x="4419600" y="2806700"/>
            <a:ext cx="1066800" cy="152400"/>
          </a:xfrm>
          <a:prstGeom prst="rightArrow">
            <a:avLst>
              <a:gd name="adj1" fmla="val 50000"/>
              <a:gd name="adj2" fmla="val 17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0" name="AutoShape 18"/>
          <p:cNvSpPr>
            <a:spLocks noChangeArrowheads="1"/>
          </p:cNvSpPr>
          <p:nvPr/>
        </p:nvSpPr>
        <p:spPr bwMode="auto">
          <a:xfrm rot="322333">
            <a:off x="4419600" y="5245100"/>
            <a:ext cx="1066800" cy="152400"/>
          </a:xfrm>
          <a:prstGeom prst="rightArrow">
            <a:avLst>
              <a:gd name="adj1" fmla="val 50000"/>
              <a:gd name="adj2" fmla="val 17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1" name="AutoShape 19"/>
          <p:cNvSpPr>
            <a:spLocks noChangeArrowheads="1"/>
          </p:cNvSpPr>
          <p:nvPr/>
        </p:nvSpPr>
        <p:spPr bwMode="auto">
          <a:xfrm rot="21277667" flipH="1">
            <a:off x="4343400" y="4025900"/>
            <a:ext cx="1066800" cy="152400"/>
          </a:xfrm>
          <a:prstGeom prst="rightArrow">
            <a:avLst>
              <a:gd name="adj1" fmla="val 50000"/>
              <a:gd name="adj2" fmla="val 17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2" name="Line 20"/>
          <p:cNvSpPr>
            <a:spLocks noChangeShapeType="1"/>
          </p:cNvSpPr>
          <p:nvPr/>
        </p:nvSpPr>
        <p:spPr bwMode="auto">
          <a:xfrm flipV="1">
            <a:off x="2347913" y="2349500"/>
            <a:ext cx="852487" cy="1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3" name="Line 21"/>
          <p:cNvSpPr>
            <a:spLocks noChangeShapeType="1"/>
          </p:cNvSpPr>
          <p:nvPr/>
        </p:nvSpPr>
        <p:spPr bwMode="auto">
          <a:xfrm flipV="1">
            <a:off x="2905125" y="3082925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4" name="Line 22"/>
          <p:cNvSpPr>
            <a:spLocks noChangeShapeType="1"/>
          </p:cNvSpPr>
          <p:nvPr/>
        </p:nvSpPr>
        <p:spPr bwMode="auto">
          <a:xfrm>
            <a:off x="3059113" y="23495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5" name="Line 23"/>
          <p:cNvSpPr>
            <a:spLocks noChangeShapeType="1"/>
          </p:cNvSpPr>
          <p:nvPr/>
        </p:nvSpPr>
        <p:spPr bwMode="auto">
          <a:xfrm>
            <a:off x="6553200" y="23495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6" name="Line 24"/>
          <p:cNvSpPr>
            <a:spLocks noChangeShapeType="1"/>
          </p:cNvSpPr>
          <p:nvPr/>
        </p:nvSpPr>
        <p:spPr bwMode="auto">
          <a:xfrm>
            <a:off x="6553200" y="26543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7" name="Line 25"/>
          <p:cNvSpPr>
            <a:spLocks noChangeShapeType="1"/>
          </p:cNvSpPr>
          <p:nvPr/>
        </p:nvSpPr>
        <p:spPr bwMode="auto">
          <a:xfrm>
            <a:off x="6705600" y="23495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498" name="Text Box 26"/>
          <p:cNvSpPr txBox="1">
            <a:spLocks noChangeArrowheads="1"/>
          </p:cNvSpPr>
          <p:nvPr/>
        </p:nvSpPr>
        <p:spPr bwMode="auto">
          <a:xfrm>
            <a:off x="6705600" y="2286000"/>
            <a:ext cx="1462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传播时延 </a:t>
            </a: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p</a:t>
            </a:r>
          </a:p>
        </p:txBody>
      </p:sp>
      <p:sp>
        <p:nvSpPr>
          <p:cNvPr id="617499" name="Line 27"/>
          <p:cNvSpPr>
            <a:spLocks noChangeShapeType="1"/>
          </p:cNvSpPr>
          <p:nvPr/>
        </p:nvSpPr>
        <p:spPr bwMode="auto">
          <a:xfrm>
            <a:off x="6705600" y="34163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0" name="Line 28"/>
          <p:cNvSpPr>
            <a:spLocks noChangeShapeType="1"/>
          </p:cNvSpPr>
          <p:nvPr/>
        </p:nvSpPr>
        <p:spPr bwMode="auto">
          <a:xfrm>
            <a:off x="6553200" y="34163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1" name="Line 29"/>
          <p:cNvSpPr>
            <a:spLocks noChangeShapeType="1"/>
          </p:cNvSpPr>
          <p:nvPr/>
        </p:nvSpPr>
        <p:spPr bwMode="auto">
          <a:xfrm>
            <a:off x="6553200" y="37973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2" name="Line 30"/>
          <p:cNvSpPr>
            <a:spLocks noChangeShapeType="1"/>
          </p:cNvSpPr>
          <p:nvPr/>
        </p:nvSpPr>
        <p:spPr bwMode="auto">
          <a:xfrm>
            <a:off x="6553200" y="41021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3" name="Line 31"/>
          <p:cNvSpPr>
            <a:spLocks noChangeShapeType="1"/>
          </p:cNvSpPr>
          <p:nvPr/>
        </p:nvSpPr>
        <p:spPr bwMode="auto">
          <a:xfrm>
            <a:off x="6705600" y="37973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4" name="Text Box 32"/>
          <p:cNvSpPr txBox="1">
            <a:spLocks noChangeArrowheads="1"/>
          </p:cNvSpPr>
          <p:nvPr/>
        </p:nvSpPr>
        <p:spPr bwMode="auto">
          <a:xfrm>
            <a:off x="6715125" y="3406775"/>
            <a:ext cx="1525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处理时间 </a:t>
            </a: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pr</a:t>
            </a:r>
          </a:p>
        </p:txBody>
      </p:sp>
      <p:sp>
        <p:nvSpPr>
          <p:cNvPr id="617505" name="Text Box 33"/>
          <p:cNvSpPr txBox="1">
            <a:spLocks noChangeArrowheads="1"/>
          </p:cNvSpPr>
          <p:nvPr/>
        </p:nvSpPr>
        <p:spPr bwMode="auto">
          <a:xfrm>
            <a:off x="6705600" y="3743325"/>
            <a:ext cx="2219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确认帧发送时间 </a:t>
            </a: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a</a:t>
            </a:r>
          </a:p>
        </p:txBody>
      </p:sp>
      <p:sp>
        <p:nvSpPr>
          <p:cNvPr id="617506" name="Line 34"/>
          <p:cNvSpPr>
            <a:spLocks noChangeShapeType="1"/>
          </p:cNvSpPr>
          <p:nvPr/>
        </p:nvSpPr>
        <p:spPr bwMode="auto">
          <a:xfrm flipV="1">
            <a:off x="2406650" y="4787900"/>
            <a:ext cx="784225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7" name="Line 35"/>
          <p:cNvSpPr>
            <a:spLocks noChangeShapeType="1"/>
          </p:cNvSpPr>
          <p:nvPr/>
        </p:nvSpPr>
        <p:spPr bwMode="auto">
          <a:xfrm>
            <a:off x="6705600" y="44069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8" name="Line 36"/>
          <p:cNvSpPr>
            <a:spLocks noChangeShapeType="1"/>
          </p:cNvSpPr>
          <p:nvPr/>
        </p:nvSpPr>
        <p:spPr bwMode="auto">
          <a:xfrm>
            <a:off x="3276600" y="44069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09" name="Line 37"/>
          <p:cNvSpPr>
            <a:spLocks noChangeShapeType="1"/>
          </p:cNvSpPr>
          <p:nvPr/>
        </p:nvSpPr>
        <p:spPr bwMode="auto">
          <a:xfrm>
            <a:off x="6705600" y="41021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10" name="Line 38"/>
          <p:cNvSpPr>
            <a:spLocks noChangeShapeType="1"/>
          </p:cNvSpPr>
          <p:nvPr/>
        </p:nvSpPr>
        <p:spPr bwMode="auto">
          <a:xfrm>
            <a:off x="6553200" y="44069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11" name="Text Box 39"/>
          <p:cNvSpPr txBox="1">
            <a:spLocks noChangeArrowheads="1"/>
          </p:cNvSpPr>
          <p:nvPr/>
        </p:nvSpPr>
        <p:spPr bwMode="auto">
          <a:xfrm>
            <a:off x="6705600" y="4038600"/>
            <a:ext cx="1462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传播时延 </a:t>
            </a: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p</a:t>
            </a:r>
          </a:p>
        </p:txBody>
      </p:sp>
      <p:sp>
        <p:nvSpPr>
          <p:cNvPr id="617512" name="Line 40"/>
          <p:cNvSpPr>
            <a:spLocks noChangeShapeType="1"/>
          </p:cNvSpPr>
          <p:nvPr/>
        </p:nvSpPr>
        <p:spPr bwMode="auto">
          <a:xfrm>
            <a:off x="3276600" y="47879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13" name="Line 41"/>
          <p:cNvSpPr>
            <a:spLocks noChangeShapeType="1"/>
          </p:cNvSpPr>
          <p:nvPr/>
        </p:nvSpPr>
        <p:spPr bwMode="auto">
          <a:xfrm flipV="1">
            <a:off x="6562725" y="4787900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14" name="Text Box 42"/>
          <p:cNvSpPr txBox="1">
            <a:spLocks noChangeArrowheads="1"/>
          </p:cNvSpPr>
          <p:nvPr/>
        </p:nvSpPr>
        <p:spPr bwMode="auto">
          <a:xfrm>
            <a:off x="6696075" y="4352925"/>
            <a:ext cx="1525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处理时间 </a:t>
            </a: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pr</a:t>
            </a:r>
          </a:p>
        </p:txBody>
      </p:sp>
      <p:sp>
        <p:nvSpPr>
          <p:cNvPr id="617515" name="Line 43"/>
          <p:cNvSpPr>
            <a:spLocks noChangeShapeType="1"/>
          </p:cNvSpPr>
          <p:nvPr/>
        </p:nvSpPr>
        <p:spPr bwMode="auto">
          <a:xfrm>
            <a:off x="3059113" y="30686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18" name="Line 46"/>
          <p:cNvSpPr>
            <a:spLocks noChangeShapeType="1"/>
          </p:cNvSpPr>
          <p:nvPr/>
        </p:nvSpPr>
        <p:spPr bwMode="auto">
          <a:xfrm flipH="1">
            <a:off x="2555875" y="23495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20" name="Text Box 48"/>
          <p:cNvSpPr txBox="1">
            <a:spLocks noChangeArrowheads="1"/>
          </p:cNvSpPr>
          <p:nvPr/>
        </p:nvSpPr>
        <p:spPr bwMode="auto">
          <a:xfrm>
            <a:off x="2339975" y="3357563"/>
            <a:ext cx="3738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T</a:t>
            </a:r>
          </a:p>
        </p:txBody>
      </p:sp>
      <p:sp>
        <p:nvSpPr>
          <p:cNvPr id="617521" name="Line 49"/>
          <p:cNvSpPr>
            <a:spLocks noChangeShapeType="1"/>
          </p:cNvSpPr>
          <p:nvPr/>
        </p:nvSpPr>
        <p:spPr bwMode="auto">
          <a:xfrm>
            <a:off x="7042150" y="4787900"/>
            <a:ext cx="0" cy="1143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22" name="Text Box 50"/>
          <p:cNvSpPr txBox="1">
            <a:spLocks noChangeArrowheads="1"/>
          </p:cNvSpPr>
          <p:nvPr/>
        </p:nvSpPr>
        <p:spPr bwMode="auto">
          <a:xfrm>
            <a:off x="7032625" y="5072063"/>
            <a:ext cx="695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时间</a:t>
            </a:r>
            <a:endParaRPr lang="zh-CN" altLang="en-US" sz="2000" b="1" i="1" baseline="-25000">
              <a:latin typeface="+mn-lt"/>
              <a:ea typeface="+mn-ea"/>
            </a:endParaRPr>
          </a:p>
        </p:txBody>
      </p:sp>
      <p:sp>
        <p:nvSpPr>
          <p:cNvPr id="617523" name="Text Box 51"/>
          <p:cNvSpPr txBox="1">
            <a:spLocks noChangeArrowheads="1"/>
          </p:cNvSpPr>
          <p:nvPr/>
        </p:nvSpPr>
        <p:spPr bwMode="auto">
          <a:xfrm>
            <a:off x="582613" y="2906713"/>
            <a:ext cx="19732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两个成功发送的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数据帧之间的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最小时间间隔</a:t>
            </a:r>
            <a:endParaRPr lang="zh-CN" altLang="en-US" sz="2000" b="1" i="1" baseline="-25000">
              <a:latin typeface="+mn-lt"/>
              <a:ea typeface="+mn-ea"/>
            </a:endParaRPr>
          </a:p>
        </p:txBody>
      </p:sp>
      <p:sp>
        <p:nvSpPr>
          <p:cNvPr id="617524" name="Text Box 52"/>
          <p:cNvSpPr txBox="1">
            <a:spLocks noChangeArrowheads="1"/>
          </p:cNvSpPr>
          <p:nvPr/>
        </p:nvSpPr>
        <p:spPr bwMode="auto">
          <a:xfrm>
            <a:off x="900113" y="1773238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数据帧的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发送时间</a:t>
            </a:r>
          </a:p>
        </p:txBody>
      </p:sp>
      <p:sp>
        <p:nvSpPr>
          <p:cNvPr id="617526" name="Text Box 54"/>
          <p:cNvSpPr txBox="1">
            <a:spLocks noChangeArrowheads="1"/>
          </p:cNvSpPr>
          <p:nvPr/>
        </p:nvSpPr>
        <p:spPr bwMode="auto">
          <a:xfrm>
            <a:off x="2916238" y="2492375"/>
            <a:ext cx="3273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f</a:t>
            </a:r>
          </a:p>
        </p:txBody>
      </p:sp>
      <p:sp>
        <p:nvSpPr>
          <p:cNvPr id="617527" name="Text Box 55"/>
          <p:cNvSpPr txBox="1">
            <a:spLocks noChangeArrowheads="1"/>
          </p:cNvSpPr>
          <p:nvPr/>
        </p:nvSpPr>
        <p:spPr bwMode="auto">
          <a:xfrm>
            <a:off x="903288" y="45085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设置的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重传时间</a:t>
            </a:r>
          </a:p>
        </p:txBody>
      </p:sp>
      <p:sp>
        <p:nvSpPr>
          <p:cNvPr id="617528" name="Text Box 56"/>
          <p:cNvSpPr txBox="1">
            <a:spLocks noChangeArrowheads="1"/>
          </p:cNvSpPr>
          <p:nvPr/>
        </p:nvSpPr>
        <p:spPr bwMode="auto">
          <a:xfrm>
            <a:off x="2771775" y="3573463"/>
            <a:ext cx="5357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000" b="1" i="1">
                <a:latin typeface="+mn-lt"/>
                <a:ea typeface="+mn-ea"/>
              </a:rPr>
              <a:t>t</a:t>
            </a:r>
            <a:r>
              <a:rPr lang="en-US" altLang="zh-CN" sz="2000" b="1" i="1" baseline="-25000">
                <a:latin typeface="+mn-lt"/>
                <a:ea typeface="+mn-ea"/>
              </a:rPr>
              <a:t>out</a:t>
            </a:r>
          </a:p>
        </p:txBody>
      </p:sp>
      <p:sp>
        <p:nvSpPr>
          <p:cNvPr id="617529" name="Line 57"/>
          <p:cNvSpPr>
            <a:spLocks noChangeShapeType="1"/>
          </p:cNvSpPr>
          <p:nvPr/>
        </p:nvSpPr>
        <p:spPr bwMode="auto">
          <a:xfrm>
            <a:off x="2051050" y="2205038"/>
            <a:ext cx="930275" cy="485775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30" name="Line 58"/>
          <p:cNvSpPr>
            <a:spLocks noChangeShapeType="1"/>
          </p:cNvSpPr>
          <p:nvPr/>
        </p:nvSpPr>
        <p:spPr bwMode="auto">
          <a:xfrm flipV="1">
            <a:off x="2051050" y="3933825"/>
            <a:ext cx="865188" cy="935038"/>
          </a:xfrm>
          <a:prstGeom prst="line">
            <a:avLst/>
          </a:prstGeom>
          <a:noFill/>
          <a:ln w="19050">
            <a:solidFill>
              <a:srgbClr val="FC040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31" name="Line 59"/>
          <p:cNvSpPr>
            <a:spLocks noChangeShapeType="1"/>
          </p:cNvSpPr>
          <p:nvPr/>
        </p:nvSpPr>
        <p:spPr bwMode="auto">
          <a:xfrm flipH="1">
            <a:off x="2555875" y="37893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32" name="Line 60"/>
          <p:cNvSpPr>
            <a:spLocks noChangeShapeType="1"/>
          </p:cNvSpPr>
          <p:nvPr/>
        </p:nvSpPr>
        <p:spPr bwMode="auto">
          <a:xfrm>
            <a:off x="3059113" y="28527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33" name="Line 61"/>
          <p:cNvSpPr>
            <a:spLocks noChangeShapeType="1"/>
          </p:cNvSpPr>
          <p:nvPr/>
        </p:nvSpPr>
        <p:spPr bwMode="auto">
          <a:xfrm>
            <a:off x="3059113" y="40052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atin typeface="+mn-lt"/>
              <a:ea typeface="+mn-ea"/>
            </a:endParaRPr>
          </a:p>
        </p:txBody>
      </p:sp>
      <p:sp>
        <p:nvSpPr>
          <p:cNvPr id="617534" name="Text Box 62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重传时间</a:t>
            </a:r>
            <a:r>
              <a:rPr lang="en-US" altLang="zh-CN">
                <a:latin typeface="华文新魏" pitchFamily="2" charset="-122"/>
                <a:ea typeface="华文新魏" pitchFamily="2" charset="-122"/>
              </a:rPr>
              <a:t>t</a:t>
            </a:r>
            <a:r>
              <a:rPr lang="en-US" altLang="zh-CN" baseline="-25000">
                <a:latin typeface="华文新魏" pitchFamily="2" charset="-122"/>
                <a:ea typeface="华文新魏" pitchFamily="2" charset="-122"/>
              </a:rPr>
              <a:t>out</a:t>
            </a:r>
            <a:endParaRPr lang="zh-CN" altLang="en-US" baseline="-250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800">
                <a:solidFill>
                  <a:srgbClr val="FC0404"/>
                </a:solidFill>
              </a:rPr>
              <a:t>作用</a:t>
            </a:r>
          </a:p>
          <a:p>
            <a:pPr>
              <a:buFont typeface="Wingdings" pitchFamily="2" charset="2"/>
              <a:buNone/>
            </a:pPr>
            <a:r>
              <a:rPr lang="zh-CN" altLang="en-US" sz="2800"/>
              <a:t>            数据帧发送完毕后若经过了这样长的时间还没有收到确认帧，就重传这个数据帧。 </a:t>
            </a:r>
          </a:p>
          <a:p>
            <a:r>
              <a:rPr lang="zh-CN" altLang="en-US" sz="2800">
                <a:solidFill>
                  <a:srgbClr val="FC0404"/>
                </a:solidFill>
              </a:rPr>
              <a:t>设置</a:t>
            </a:r>
          </a:p>
          <a:p>
            <a:pPr algn="ctr">
              <a:buFont typeface="Wingdings" pitchFamily="2" charset="2"/>
              <a:buNone/>
            </a:pPr>
            <a:r>
              <a:rPr lang="en-US" altLang="zh-CN" sz="2800"/>
              <a:t>t</a:t>
            </a:r>
            <a:r>
              <a:rPr lang="en-US" altLang="zh-CN" sz="2800" baseline="-25000"/>
              <a:t>out</a:t>
            </a:r>
            <a:r>
              <a:rPr lang="en-US" altLang="zh-CN" sz="2800"/>
              <a:t> = t</a:t>
            </a:r>
            <a:r>
              <a:rPr lang="en-US" altLang="zh-CN" sz="2800" baseline="-25000"/>
              <a:t>p</a:t>
            </a:r>
            <a:r>
              <a:rPr lang="en-US" altLang="zh-CN" sz="2800"/>
              <a:t> + t</a:t>
            </a:r>
            <a:r>
              <a:rPr lang="en-US" altLang="zh-CN" sz="2800" baseline="-25000"/>
              <a:t>pr</a:t>
            </a:r>
            <a:r>
              <a:rPr lang="en-US" altLang="zh-CN" sz="2800"/>
              <a:t>+ t</a:t>
            </a:r>
            <a:r>
              <a:rPr lang="en-US" altLang="zh-CN" sz="2800" baseline="-25000"/>
              <a:t>a</a:t>
            </a:r>
            <a:r>
              <a:rPr lang="en-US" altLang="zh-CN" sz="2800"/>
              <a:t> + t</a:t>
            </a:r>
            <a:r>
              <a:rPr lang="en-US" altLang="zh-CN" sz="2800" baseline="-25000"/>
              <a:t>p</a:t>
            </a:r>
            <a:r>
              <a:rPr lang="en-US" altLang="zh-CN" sz="2800"/>
              <a:t> + t</a:t>
            </a:r>
            <a:r>
              <a:rPr lang="en-US" altLang="zh-CN" sz="2800" baseline="-25000"/>
              <a:t>pr</a:t>
            </a:r>
            <a:r>
              <a:rPr lang="en-US" altLang="zh-CN" sz="2800"/>
              <a:t> </a:t>
            </a:r>
          </a:p>
          <a:p>
            <a:pPr>
              <a:buFont typeface="Wingdings" pitchFamily="2" charset="2"/>
              <a:buNone/>
            </a:pPr>
            <a:r>
              <a:rPr lang="zh-CN" altLang="en-US" sz="2800"/>
              <a:t>            设上式右端的处理时间</a:t>
            </a:r>
            <a:r>
              <a:rPr lang="en-US" altLang="zh-CN" sz="2800"/>
              <a:t>t</a:t>
            </a:r>
            <a:r>
              <a:rPr lang="en-US" altLang="zh-CN" sz="2800" baseline="-25000"/>
              <a:t>pr</a:t>
            </a:r>
            <a:r>
              <a:rPr lang="zh-CN" altLang="en-US" sz="2800"/>
              <a:t>和确认帧的发送时间</a:t>
            </a:r>
            <a:r>
              <a:rPr lang="en-US" altLang="zh-CN" sz="2800"/>
              <a:t>t</a:t>
            </a:r>
            <a:r>
              <a:rPr lang="en-US" altLang="zh-CN" sz="2800" baseline="-25000"/>
              <a:t>a</a:t>
            </a:r>
            <a:r>
              <a:rPr lang="zh-CN" altLang="en-US" sz="2800"/>
              <a:t>都远小于传播时延</a:t>
            </a:r>
            <a:r>
              <a:rPr lang="en-US" altLang="zh-CN" sz="2800"/>
              <a:t>t</a:t>
            </a:r>
            <a:r>
              <a:rPr lang="en-US" altLang="zh-CN" sz="2800" baseline="-25000"/>
              <a:t>p</a:t>
            </a:r>
            <a:r>
              <a:rPr lang="zh-CN" altLang="en-US" sz="2800"/>
              <a:t>，因此可将重传时间取为两倍的传播时延，即：</a:t>
            </a:r>
          </a:p>
          <a:p>
            <a:pPr algn="ctr">
              <a:buFont typeface="Wingdings" pitchFamily="2" charset="2"/>
              <a:buNone/>
            </a:pPr>
            <a:r>
              <a:rPr lang="en-US" altLang="zh-CN" sz="2800"/>
              <a:t>t</a:t>
            </a:r>
            <a:r>
              <a:rPr lang="en-US" altLang="zh-CN" sz="2800" baseline="-25000"/>
              <a:t>out</a:t>
            </a:r>
            <a:r>
              <a:rPr lang="en-US" altLang="zh-CN" sz="2800"/>
              <a:t> = 2t</a:t>
            </a:r>
            <a:r>
              <a:rPr lang="en-US" altLang="zh-CN" sz="2800" baseline="-25000"/>
              <a:t>p</a:t>
            </a:r>
            <a:r>
              <a:rPr lang="en-US" altLang="zh-CN" sz="2800"/>
              <a:t> </a:t>
            </a:r>
            <a:endParaRPr lang="zh-CN" altLang="en-US" sz="2800"/>
          </a:p>
        </p:txBody>
      </p:sp>
      <p:sp>
        <p:nvSpPr>
          <p:cNvPr id="64819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819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一个帧的平均重传次数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751387"/>
          </a:xfrm>
        </p:spPr>
        <p:txBody>
          <a:bodyPr/>
          <a:lstStyle/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zh-CN" altLang="en-US" sz="2400"/>
              <a:t>       设数据帧出现差错</a:t>
            </a:r>
            <a:r>
              <a:rPr lang="en-US" altLang="zh-CN" sz="2400"/>
              <a:t>(</a:t>
            </a:r>
            <a:r>
              <a:rPr lang="zh-CN" altLang="en-US" sz="2400"/>
              <a:t>包括帧丢失</a:t>
            </a:r>
            <a:r>
              <a:rPr lang="en-US" altLang="zh-CN" sz="2400"/>
              <a:t>)</a:t>
            </a:r>
            <a:r>
              <a:rPr lang="zh-CN" altLang="en-US" sz="2400"/>
              <a:t>的概率为</a:t>
            </a:r>
            <a:r>
              <a:rPr lang="en-US" altLang="zh-CN" sz="2400"/>
              <a:t>p</a:t>
            </a:r>
            <a:r>
              <a:rPr lang="zh-CN" altLang="en-US" sz="2400"/>
              <a:t>，但假设确认帧不会出现差错。则一帧的平均重传次数：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zh-CN" altLang="en-US" sz="2400"/>
              <a:t>     </a:t>
            </a:r>
            <a:r>
              <a:rPr lang="en-US" altLang="zh-CN" sz="2400"/>
              <a:t>= {1×P[</a:t>
            </a:r>
            <a:r>
              <a:rPr lang="zh-CN" altLang="en-US" sz="2400"/>
              <a:t>重传次数为</a:t>
            </a:r>
            <a:r>
              <a:rPr lang="en-US" altLang="zh-CN" sz="2400"/>
              <a:t>1] + 2×P[</a:t>
            </a:r>
            <a:r>
              <a:rPr lang="zh-CN" altLang="en-US" sz="2400"/>
              <a:t>重传次数为</a:t>
            </a:r>
            <a:r>
              <a:rPr lang="en-US" altLang="zh-CN" sz="2400"/>
              <a:t>2] + 3×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   P[</a:t>
            </a:r>
            <a:r>
              <a:rPr lang="zh-CN" altLang="en-US" sz="2400"/>
              <a:t>重传次数为</a:t>
            </a:r>
            <a:r>
              <a:rPr lang="en-US" altLang="zh-CN" sz="2400"/>
              <a:t>3] +…}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= {1×P[</a:t>
            </a:r>
            <a:r>
              <a:rPr lang="zh-CN" altLang="en-US" sz="2400"/>
              <a:t>第</a:t>
            </a:r>
            <a:r>
              <a:rPr lang="en-US" altLang="zh-CN" sz="2400"/>
              <a:t>1</a:t>
            </a:r>
            <a:r>
              <a:rPr lang="zh-CN" altLang="en-US" sz="2400"/>
              <a:t>次发送出错</a:t>
            </a:r>
            <a:r>
              <a:rPr lang="en-US" altLang="zh-CN" sz="2400"/>
              <a:t>] ×P[</a:t>
            </a:r>
            <a:r>
              <a:rPr lang="zh-CN" altLang="en-US" sz="2400"/>
              <a:t>第 </a:t>
            </a:r>
            <a:r>
              <a:rPr lang="en-US" altLang="zh-CN" sz="2400"/>
              <a:t>2 </a:t>
            </a:r>
            <a:r>
              <a:rPr lang="zh-CN" altLang="en-US" sz="2400"/>
              <a:t>次发送成功</a:t>
            </a:r>
            <a:r>
              <a:rPr lang="en-US" altLang="zh-CN" sz="2400"/>
              <a:t>]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   + 2×P[</a:t>
            </a:r>
            <a:r>
              <a:rPr lang="zh-CN" altLang="en-US" sz="2400"/>
              <a:t>第 </a:t>
            </a:r>
            <a:r>
              <a:rPr lang="en-US" altLang="zh-CN" sz="2400"/>
              <a:t>1, 2 </a:t>
            </a:r>
            <a:r>
              <a:rPr lang="zh-CN" altLang="en-US" sz="2400"/>
              <a:t>次发送出错</a:t>
            </a:r>
            <a:r>
              <a:rPr lang="en-US" altLang="zh-CN" sz="2400"/>
              <a:t>] ×P[</a:t>
            </a:r>
            <a:r>
              <a:rPr lang="zh-CN" altLang="en-US" sz="2400"/>
              <a:t>第 </a:t>
            </a:r>
            <a:r>
              <a:rPr lang="en-US" altLang="zh-CN" sz="2400"/>
              <a:t>3 </a:t>
            </a:r>
            <a:r>
              <a:rPr lang="zh-CN" altLang="en-US" sz="2400"/>
              <a:t>次发送成功</a:t>
            </a:r>
            <a:r>
              <a:rPr lang="en-US" altLang="zh-CN" sz="2400"/>
              <a:t>] 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   + 3×P[</a:t>
            </a:r>
            <a:r>
              <a:rPr lang="zh-CN" altLang="en-US" sz="2400"/>
              <a:t>第 </a:t>
            </a:r>
            <a:r>
              <a:rPr lang="en-US" altLang="zh-CN" sz="2400"/>
              <a:t>1, 2, 3 </a:t>
            </a:r>
            <a:r>
              <a:rPr lang="zh-CN" altLang="en-US" sz="2400"/>
              <a:t>次发送出错</a:t>
            </a:r>
            <a:r>
              <a:rPr lang="en-US" altLang="zh-CN" sz="2400"/>
              <a:t>] ×P[</a:t>
            </a:r>
            <a:r>
              <a:rPr lang="zh-CN" altLang="en-US" sz="2400"/>
              <a:t>第 </a:t>
            </a:r>
            <a:r>
              <a:rPr lang="en-US" altLang="zh-CN" sz="2400"/>
              <a:t>4 </a:t>
            </a:r>
            <a:r>
              <a:rPr lang="zh-CN" altLang="en-US" sz="2400"/>
              <a:t>次发送成功</a:t>
            </a:r>
            <a:r>
              <a:rPr lang="en-US" altLang="zh-CN" sz="2400"/>
              <a:t>]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   +…}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en-US" altLang="zh-CN" sz="2400"/>
              <a:t>     = p(1 – p) + 2p</a:t>
            </a:r>
            <a:r>
              <a:rPr lang="en-US" altLang="zh-CN" sz="2400" baseline="30000"/>
              <a:t>2</a:t>
            </a:r>
            <a:r>
              <a:rPr lang="en-US" altLang="zh-CN" sz="2400"/>
              <a:t>(1 – p) + 3p</a:t>
            </a:r>
            <a:r>
              <a:rPr lang="en-US" altLang="zh-CN" sz="2400" baseline="30000"/>
              <a:t>3</a:t>
            </a:r>
            <a:r>
              <a:rPr lang="en-US" altLang="zh-CN" sz="2400"/>
              <a:t>(1 – p) + …</a:t>
            </a:r>
          </a:p>
          <a:p>
            <a:pPr marL="0" indent="0">
              <a:lnSpc>
                <a:spcPct val="105000"/>
              </a:lnSpc>
              <a:buFont typeface="Wingdings" pitchFamily="2" charset="2"/>
              <a:buNone/>
            </a:pPr>
            <a:r>
              <a:rPr lang="zh-CN" altLang="en-US" sz="2400"/>
              <a:t>       这里 </a:t>
            </a:r>
            <a:r>
              <a:rPr lang="en-US" altLang="zh-CN" sz="2400"/>
              <a:t>P[X] </a:t>
            </a:r>
            <a:r>
              <a:rPr lang="zh-CN" altLang="en-US" sz="2400"/>
              <a:t>是出现事件 </a:t>
            </a:r>
            <a:r>
              <a:rPr lang="en-US" altLang="zh-CN" sz="2400"/>
              <a:t>X </a:t>
            </a:r>
            <a:r>
              <a:rPr lang="zh-CN" altLang="en-US" sz="2400"/>
              <a:t>的概率。</a:t>
            </a:r>
          </a:p>
        </p:txBody>
      </p:sp>
      <p:sp>
        <p:nvSpPr>
          <p:cNvPr id="64922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4922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信道利用率 </a:t>
            </a:r>
          </a:p>
        </p:txBody>
      </p:sp>
      <p:sp>
        <p:nvSpPr>
          <p:cNvPr id="65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09625" y="1773238"/>
            <a:ext cx="8010525" cy="460851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两个发送成功的数据帧之间的最小时间间隔</a:t>
            </a:r>
            <a:r>
              <a:rPr lang="en-US" altLang="zh-CN" sz="2400" dirty="0" err="1">
                <a:solidFill>
                  <a:srgbClr val="FC0404"/>
                </a:solidFill>
              </a:rPr>
              <a:t>t</a:t>
            </a:r>
            <a:r>
              <a:rPr lang="en-US" altLang="zh-CN" sz="2400" baseline="-25000" dirty="0" err="1">
                <a:solidFill>
                  <a:srgbClr val="FC0404"/>
                </a:solidFill>
              </a:rPr>
              <a:t>T</a:t>
            </a:r>
            <a:r>
              <a:rPr lang="zh-CN" altLang="en-US" sz="2400" dirty="0">
                <a:solidFill>
                  <a:srgbClr val="FC0404"/>
                </a:solidFill>
              </a:rPr>
              <a:t>为：</a:t>
            </a:r>
          </a:p>
          <a:p>
            <a:pPr algn="ctr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T</a:t>
            </a:r>
            <a:r>
              <a:rPr lang="en-US" altLang="zh-CN" sz="2400" dirty="0"/>
              <a:t> =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f</a:t>
            </a:r>
            <a:r>
              <a:rPr lang="en-US" altLang="zh-CN" sz="2400" dirty="0"/>
              <a:t> + t</a:t>
            </a:r>
            <a:r>
              <a:rPr lang="en-US" altLang="zh-CN" sz="2400" baseline="-25000" dirty="0"/>
              <a:t>out</a:t>
            </a:r>
            <a:r>
              <a:rPr lang="en-US" altLang="zh-CN" sz="2400" dirty="0"/>
              <a:t> =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f</a:t>
            </a:r>
            <a:r>
              <a:rPr lang="en-US" altLang="zh-CN" sz="2400" dirty="0"/>
              <a:t>  + 2t</a:t>
            </a:r>
            <a:r>
              <a:rPr lang="en-US" altLang="zh-CN" sz="2400" baseline="-25000" dirty="0"/>
              <a:t>p</a:t>
            </a:r>
          </a:p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C0404"/>
                </a:solidFill>
              </a:rPr>
              <a:t>正确传送一个数据帧所需的平均时间 </a:t>
            </a:r>
            <a:r>
              <a:rPr lang="en-US" altLang="zh-CN" sz="2400" dirty="0" err="1">
                <a:solidFill>
                  <a:srgbClr val="FC0404"/>
                </a:solidFill>
              </a:rPr>
              <a:t>t</a:t>
            </a:r>
            <a:r>
              <a:rPr lang="en-US" altLang="zh-CN" sz="2400" baseline="-25000" dirty="0" err="1">
                <a:solidFill>
                  <a:srgbClr val="FC0404"/>
                </a:solidFill>
              </a:rPr>
              <a:t>av</a:t>
            </a:r>
            <a:r>
              <a:rPr lang="zh-CN" altLang="en-US" sz="2400" dirty="0">
                <a:solidFill>
                  <a:srgbClr val="FC0404"/>
                </a:solidFill>
              </a:rPr>
              <a:t>为：</a:t>
            </a:r>
          </a:p>
          <a:p>
            <a:pPr algn="ctr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av</a:t>
            </a:r>
            <a:r>
              <a:rPr lang="en-US" altLang="zh-CN" sz="2400" dirty="0"/>
              <a:t> =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T</a:t>
            </a:r>
            <a:r>
              <a:rPr lang="en-US" altLang="zh-CN" sz="2400" dirty="0"/>
              <a:t> ( 1 + </a:t>
            </a:r>
            <a:r>
              <a:rPr lang="zh-CN" altLang="en-US" sz="2400" dirty="0"/>
              <a:t>一个帧的平均重传次数 </a:t>
            </a:r>
            <a:r>
              <a:rPr lang="en-US" altLang="zh-CN" sz="2400" dirty="0"/>
              <a:t>) 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400" dirty="0"/>
              <a:t>                        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endParaRPr lang="en-US" altLang="zh-CN" sz="2400" dirty="0"/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400" dirty="0"/>
              <a:t>           当传输差错率增大时，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av</a:t>
            </a:r>
            <a:r>
              <a:rPr lang="en-US" altLang="zh-CN" sz="2400" dirty="0"/>
              <a:t> </a:t>
            </a:r>
            <a:r>
              <a:rPr lang="zh-CN" altLang="en-US" sz="2400" dirty="0"/>
              <a:t>也随之增大。当无差错时，</a:t>
            </a:r>
            <a:r>
              <a:rPr lang="en-US" altLang="zh-CN" sz="2400" dirty="0"/>
              <a:t>p = 0,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av</a:t>
            </a:r>
            <a:r>
              <a:rPr lang="en-US" altLang="zh-CN" sz="2400" dirty="0"/>
              <a:t> =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T</a:t>
            </a:r>
            <a:r>
              <a:rPr lang="zh-CN" altLang="en-US" sz="2400" dirty="0"/>
              <a:t>。</a:t>
            </a:r>
          </a:p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信道利用率</a:t>
            </a:r>
            <a:r>
              <a:rPr lang="zh-CN" altLang="en-US" sz="2800" dirty="0"/>
              <a:t> ：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f</a:t>
            </a:r>
            <a:r>
              <a:rPr lang="en-US" altLang="zh-CN" sz="2400" baseline="-25000" dirty="0"/>
              <a:t> </a:t>
            </a:r>
            <a:r>
              <a:rPr lang="en-US" altLang="zh-CN" sz="2400" dirty="0"/>
              <a:t>/ </a:t>
            </a:r>
            <a:r>
              <a:rPr lang="en-US" altLang="zh-CN" sz="2400" dirty="0" err="1"/>
              <a:t>t</a:t>
            </a:r>
            <a:r>
              <a:rPr lang="en-US" altLang="zh-CN" sz="2400" baseline="-25000" dirty="0" err="1"/>
              <a:t>av</a:t>
            </a:r>
            <a:endParaRPr lang="zh-CN" altLang="en-US" sz="2400" dirty="0"/>
          </a:p>
        </p:txBody>
      </p:sp>
      <p:sp>
        <p:nvSpPr>
          <p:cNvPr id="65024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4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6" action="ppaction://hlinksldjump"/>
              </a:rPr>
              <a:t>基本数据链路协议</a:t>
            </a:r>
            <a:endParaRPr lang="en-US" altLang="zh-CN" sz="1200">
              <a:ea typeface="幼圆" pitchFamily="49" charset="-122"/>
            </a:endParaRPr>
          </a:p>
        </p:txBody>
      </p:sp>
      <p:graphicFrame>
        <p:nvGraphicFramePr>
          <p:cNvPr id="650245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41806446"/>
              </p:ext>
            </p:extLst>
          </p:nvPr>
        </p:nvGraphicFramePr>
        <p:xfrm>
          <a:off x="2359025" y="3790950"/>
          <a:ext cx="432117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327" name="公式" r:id="rId7" imgW="2209680" imgH="431640" progId="Equation.3">
                  <p:embed/>
                </p:oleObj>
              </mc:Choice>
              <mc:Fallback>
                <p:oleObj name="公式" r:id="rId7" imgW="220968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3790950"/>
                        <a:ext cx="432117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0247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滑动窗口协议 </a:t>
            </a:r>
          </a:p>
        </p:txBody>
      </p:sp>
      <p:sp>
        <p:nvSpPr>
          <p:cNvPr id="627715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77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63713" y="1844824"/>
            <a:ext cx="6192837" cy="4465215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zh-CN" altLang="en-US" dirty="0">
                <a:hlinkClick r:id="rId5" action="ppaction://hlinksldjump"/>
              </a:rPr>
              <a:t>一些约定</a:t>
            </a:r>
            <a:endParaRPr lang="zh-CN" altLang="en-US" dirty="0"/>
          </a:p>
          <a:p>
            <a:pPr>
              <a:lnSpc>
                <a:spcPct val="125000"/>
              </a:lnSpc>
            </a:pPr>
            <a:r>
              <a:rPr lang="zh-CN" altLang="en-US" dirty="0">
                <a:hlinkClick r:id="rId6" action="ppaction://hlinksldjump"/>
              </a:rPr>
              <a:t>滑动窗口协议 </a:t>
            </a:r>
            <a:endParaRPr lang="en-US" altLang="zh-CN" dirty="0" smtClean="0">
              <a:hlinkClick r:id="rId6" action="ppaction://hlinksldjump"/>
            </a:endParaRPr>
          </a:p>
          <a:p>
            <a:pPr>
              <a:lnSpc>
                <a:spcPct val="125000"/>
              </a:lnSpc>
            </a:pPr>
            <a:r>
              <a:rPr lang="zh-CN" altLang="en-US" dirty="0" smtClean="0">
                <a:hlinkClick r:id="rId7" action="ppaction://hlinksldjump"/>
              </a:rPr>
              <a:t>一</a:t>
            </a:r>
            <a:r>
              <a:rPr lang="zh-CN" altLang="en-US" dirty="0">
                <a:hlinkClick r:id="rId7" action="ppaction://hlinksldjump"/>
              </a:rPr>
              <a:t>个</a:t>
            </a:r>
            <a:r>
              <a:rPr lang="en-US" altLang="zh-CN" dirty="0">
                <a:hlinkClick r:id="rId7" action="ppaction://hlinksldjump"/>
              </a:rPr>
              <a:t>1bit</a:t>
            </a:r>
            <a:r>
              <a:rPr lang="zh-CN" altLang="en-US" dirty="0">
                <a:hlinkClick r:id="rId7" action="ppaction://hlinksldjump"/>
              </a:rPr>
              <a:t>滑动窗口协议 </a:t>
            </a:r>
            <a:endParaRPr lang="zh-CN" altLang="en-US" dirty="0"/>
          </a:p>
          <a:p>
            <a:pPr>
              <a:lnSpc>
                <a:spcPct val="125000"/>
              </a:lnSpc>
            </a:pPr>
            <a:r>
              <a:rPr lang="zh-CN" altLang="en-US" dirty="0">
                <a:hlinkClick r:id="rId8" action="ppaction://hlinksldjump"/>
              </a:rPr>
              <a:t>使用后退</a:t>
            </a:r>
            <a:r>
              <a:rPr lang="en-US" altLang="zh-CN" dirty="0">
                <a:hlinkClick r:id="rId8" action="ppaction://hlinksldjump"/>
              </a:rPr>
              <a:t>n</a:t>
            </a:r>
            <a:r>
              <a:rPr lang="zh-CN" altLang="en-US" dirty="0">
                <a:hlinkClick r:id="rId8" action="ppaction://hlinksldjump"/>
              </a:rPr>
              <a:t>帧的滑动窗口协议 </a:t>
            </a:r>
            <a:endParaRPr lang="zh-CN" altLang="en-US" dirty="0"/>
          </a:p>
          <a:p>
            <a:pPr>
              <a:lnSpc>
                <a:spcPct val="125000"/>
              </a:lnSpc>
            </a:pPr>
            <a:r>
              <a:rPr lang="zh-CN" altLang="en-US" dirty="0">
                <a:hlinkClick r:id="rId9" action="ppaction://hlinksldjump"/>
              </a:rPr>
              <a:t>使用选择重发的滑动窗口协议 </a:t>
            </a:r>
            <a:endParaRPr lang="zh-CN" altLang="en-US" dirty="0"/>
          </a:p>
          <a:p>
            <a:pPr>
              <a:lnSpc>
                <a:spcPct val="125000"/>
              </a:lnSpc>
            </a:pPr>
            <a:r>
              <a:rPr lang="zh-CN" altLang="en-US" dirty="0">
                <a:hlinkClick r:id="rId10" action="ppaction://hlinksldjump"/>
              </a:rPr>
              <a:t>协议效率分析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简化的通信模型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7958138" cy="1728787"/>
          </a:xfrm>
        </p:spPr>
        <p:txBody>
          <a:bodyPr/>
          <a:lstStyle/>
          <a:p>
            <a:r>
              <a:rPr lang="zh-CN" altLang="en-US" sz="2000" dirty="0"/>
              <a:t>假设物理层、数据链路层和网络层都是</a:t>
            </a:r>
            <a:r>
              <a:rPr lang="zh-CN" altLang="en-US" sz="2000" dirty="0">
                <a:solidFill>
                  <a:schemeClr val="tx1"/>
                </a:solidFill>
              </a:rPr>
              <a:t>独立的进程</a:t>
            </a:r>
            <a:r>
              <a:rPr lang="zh-CN" altLang="en-US" sz="2000" dirty="0"/>
              <a:t>；</a:t>
            </a:r>
            <a:endParaRPr lang="en-US" altLang="zh-CN" sz="2000" dirty="0"/>
          </a:p>
          <a:p>
            <a:r>
              <a:rPr lang="zh-CN" altLang="en-US" sz="2000" dirty="0"/>
              <a:t>假设主机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和主机</a:t>
            </a:r>
            <a:r>
              <a:rPr lang="en-US" altLang="zh-CN" sz="2000" dirty="0" smtClean="0"/>
              <a:t>B</a:t>
            </a:r>
            <a:r>
              <a:rPr lang="zh-CN" altLang="en-US" sz="2000" dirty="0" smtClean="0"/>
              <a:t>通过一</a:t>
            </a:r>
            <a:r>
              <a:rPr lang="zh-CN" altLang="en-US" sz="2000" dirty="0"/>
              <a:t>个可靠的、面向连接的</a:t>
            </a:r>
            <a:r>
              <a:rPr lang="zh-CN" altLang="en-US" sz="2000" dirty="0" smtClean="0"/>
              <a:t>服务互相发送数据流（</a:t>
            </a:r>
            <a:r>
              <a:rPr lang="zh-CN" altLang="en-US" sz="2000" dirty="0" smtClean="0">
                <a:solidFill>
                  <a:srgbClr val="FF0000"/>
                </a:solidFill>
              </a:rPr>
              <a:t>全双工</a:t>
            </a:r>
            <a:r>
              <a:rPr lang="zh-CN" altLang="en-US" sz="2000" dirty="0"/>
              <a:t>）；且准备发送的</a:t>
            </a:r>
            <a:r>
              <a:rPr lang="zh-CN" altLang="en-US" sz="2000" dirty="0" smtClean="0"/>
              <a:t>数据</a:t>
            </a:r>
            <a:r>
              <a:rPr lang="zh-CN" altLang="en-US" sz="2000" dirty="0" smtClean="0">
                <a:solidFill>
                  <a:srgbClr val="FF0000"/>
                </a:solidFill>
              </a:rPr>
              <a:t>不是</a:t>
            </a:r>
            <a:r>
              <a:rPr lang="zh-CN" altLang="en-US" sz="2000" dirty="0">
                <a:solidFill>
                  <a:srgbClr val="FF0000"/>
                </a:solidFill>
              </a:rPr>
              <a:t>无限</a:t>
            </a:r>
            <a:r>
              <a:rPr lang="zh-CN" altLang="en-US" sz="2000" dirty="0"/>
              <a:t>的；</a:t>
            </a:r>
          </a:p>
          <a:p>
            <a:r>
              <a:rPr lang="zh-CN" altLang="en-US" sz="2000" dirty="0"/>
              <a:t>假设主机不会崩溃；</a:t>
            </a:r>
          </a:p>
          <a:p>
            <a:r>
              <a:rPr lang="zh-CN" altLang="en-US" sz="2000" dirty="0"/>
              <a:t>硬件计算帧校验和</a:t>
            </a:r>
            <a:r>
              <a:rPr lang="zh-CN" altLang="en-US" sz="2000" dirty="0" smtClean="0"/>
              <a:t>。</a:t>
            </a:r>
            <a:endParaRPr lang="zh-CN" altLang="en-US" sz="2000" dirty="0"/>
          </a:p>
        </p:txBody>
      </p:sp>
      <p:sp>
        <p:nvSpPr>
          <p:cNvPr id="633861" name="Line 5"/>
          <p:cNvSpPr>
            <a:spLocks noChangeShapeType="1"/>
          </p:cNvSpPr>
          <p:nvPr/>
        </p:nvSpPr>
        <p:spPr bwMode="auto">
          <a:xfrm>
            <a:off x="8053388" y="4730750"/>
            <a:ext cx="0" cy="5000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63" name="Rectangle 7"/>
          <p:cNvSpPr>
            <a:spLocks noChangeArrowheads="1"/>
          </p:cNvSpPr>
          <p:nvPr/>
        </p:nvSpPr>
        <p:spPr bwMode="auto">
          <a:xfrm>
            <a:off x="763588" y="3479800"/>
            <a:ext cx="1831975" cy="251301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2E"/>
            </a:outerShdw>
          </a:effec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64" name="Rectangle 8"/>
          <p:cNvSpPr>
            <a:spLocks noChangeArrowheads="1"/>
          </p:cNvSpPr>
          <p:nvPr/>
        </p:nvSpPr>
        <p:spPr bwMode="auto">
          <a:xfrm>
            <a:off x="763588" y="3479800"/>
            <a:ext cx="439224" cy="87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主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机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 </a:t>
            </a:r>
            <a:r>
              <a:rPr lang="en-US" altLang="zh-CN" sz="2000" b="1">
                <a:solidFill>
                  <a:srgbClr val="080808"/>
                </a:solidFill>
                <a:latin typeface="+mn-lt"/>
                <a:ea typeface="+mn-ea"/>
              </a:rPr>
              <a:t>A</a:t>
            </a:r>
          </a:p>
        </p:txBody>
      </p:sp>
      <p:sp>
        <p:nvSpPr>
          <p:cNvPr id="633865" name="Line 9"/>
          <p:cNvSpPr>
            <a:spLocks noChangeShapeType="1"/>
          </p:cNvSpPr>
          <p:nvPr/>
        </p:nvSpPr>
        <p:spPr bwMode="auto">
          <a:xfrm>
            <a:off x="768350" y="4703763"/>
            <a:ext cx="1795463" cy="1587"/>
          </a:xfrm>
          <a:prstGeom prst="line">
            <a:avLst/>
          </a:prstGeom>
          <a:noFill/>
          <a:ln w="12700">
            <a:solidFill>
              <a:srgbClr val="080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66" name="Rectangle 10"/>
          <p:cNvSpPr>
            <a:spLocks noChangeArrowheads="1"/>
          </p:cNvSpPr>
          <p:nvPr/>
        </p:nvSpPr>
        <p:spPr bwMode="auto">
          <a:xfrm>
            <a:off x="925513" y="4943475"/>
            <a:ext cx="1579562" cy="457200"/>
          </a:xfrm>
          <a:prstGeom prst="rect">
            <a:avLst/>
          </a:prstGeom>
          <a:solidFill>
            <a:srgbClr val="00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缓存</a:t>
            </a:r>
          </a:p>
        </p:txBody>
      </p:sp>
      <p:sp>
        <p:nvSpPr>
          <p:cNvPr id="633867" name="Rectangle 11"/>
          <p:cNvSpPr>
            <a:spLocks noChangeArrowheads="1"/>
          </p:cNvSpPr>
          <p:nvPr/>
        </p:nvSpPr>
        <p:spPr bwMode="auto">
          <a:xfrm>
            <a:off x="5508625" y="3502025"/>
            <a:ext cx="1830388" cy="2513013"/>
          </a:xfrm>
          <a:prstGeom prst="rect">
            <a:avLst/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2E"/>
            </a:outerShdw>
          </a:effec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68" name="Rectangle 12"/>
          <p:cNvSpPr>
            <a:spLocks noChangeArrowheads="1"/>
          </p:cNvSpPr>
          <p:nvPr/>
        </p:nvSpPr>
        <p:spPr bwMode="auto">
          <a:xfrm>
            <a:off x="6829425" y="3502025"/>
            <a:ext cx="439224" cy="87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主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机</a:t>
            </a:r>
          </a:p>
          <a:p>
            <a:pPr eaLnBrk="0" hangingPunct="0">
              <a:lnSpc>
                <a:spcPct val="85000"/>
              </a:lnSpc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 </a:t>
            </a:r>
            <a:r>
              <a:rPr lang="en-US" altLang="zh-CN" sz="2000" b="1">
                <a:solidFill>
                  <a:srgbClr val="080808"/>
                </a:solidFill>
                <a:latin typeface="+mn-lt"/>
                <a:ea typeface="+mn-ea"/>
              </a:rPr>
              <a:t>B</a:t>
            </a:r>
          </a:p>
        </p:txBody>
      </p:sp>
      <p:sp>
        <p:nvSpPr>
          <p:cNvPr id="633869" name="Line 13"/>
          <p:cNvSpPr>
            <a:spLocks noChangeShapeType="1"/>
          </p:cNvSpPr>
          <p:nvPr/>
        </p:nvSpPr>
        <p:spPr bwMode="auto">
          <a:xfrm flipV="1">
            <a:off x="5502275" y="4727575"/>
            <a:ext cx="1831975" cy="11113"/>
          </a:xfrm>
          <a:prstGeom prst="line">
            <a:avLst/>
          </a:prstGeom>
          <a:noFill/>
          <a:ln w="12700">
            <a:solidFill>
              <a:srgbClr val="08080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70" name="Rectangle 14"/>
          <p:cNvSpPr>
            <a:spLocks noChangeArrowheads="1"/>
          </p:cNvSpPr>
          <p:nvPr/>
        </p:nvSpPr>
        <p:spPr bwMode="auto">
          <a:xfrm>
            <a:off x="3444875" y="5878513"/>
            <a:ext cx="12033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数据链路</a:t>
            </a:r>
          </a:p>
        </p:txBody>
      </p:sp>
      <p:sp>
        <p:nvSpPr>
          <p:cNvPr id="633871" name="Freeform 15"/>
          <p:cNvSpPr>
            <a:spLocks/>
          </p:cNvSpPr>
          <p:nvPr/>
        </p:nvSpPr>
        <p:spPr bwMode="auto">
          <a:xfrm>
            <a:off x="1717675" y="5437188"/>
            <a:ext cx="4713288" cy="404812"/>
          </a:xfrm>
          <a:custGeom>
            <a:avLst/>
            <a:gdLst>
              <a:gd name="T0" fmla="*/ 0 w 2736"/>
              <a:gd name="T1" fmla="*/ 0 h 480"/>
              <a:gd name="T2" fmla="*/ 0 w 2736"/>
              <a:gd name="T3" fmla="*/ 480 h 480"/>
              <a:gd name="T4" fmla="*/ 2736 w 2736"/>
              <a:gd name="T5" fmla="*/ 480 h 480"/>
              <a:gd name="T6" fmla="*/ 2736 w 2736"/>
              <a:gd name="T7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6" h="480">
                <a:moveTo>
                  <a:pt x="0" y="0"/>
                </a:moveTo>
                <a:lnTo>
                  <a:pt x="0" y="480"/>
                </a:lnTo>
                <a:lnTo>
                  <a:pt x="2736" y="480"/>
                </a:lnTo>
                <a:lnTo>
                  <a:pt x="2736" y="0"/>
                </a:lnTo>
              </a:path>
            </a:pathLst>
          </a:custGeom>
          <a:noFill/>
          <a:ln w="57150" cap="flat" cmpd="sng">
            <a:solidFill>
              <a:srgbClr val="FF00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633872" name="Group 16"/>
          <p:cNvGrpSpPr>
            <a:grpSpLocks/>
          </p:cNvGrpSpPr>
          <p:nvPr/>
        </p:nvGrpSpPr>
        <p:grpSpPr bwMode="auto">
          <a:xfrm>
            <a:off x="1581150" y="5078413"/>
            <a:ext cx="309563" cy="173037"/>
            <a:chOff x="2544" y="864"/>
            <a:chExt cx="192" cy="96"/>
          </a:xfrm>
        </p:grpSpPr>
        <p:sp>
          <p:nvSpPr>
            <p:cNvPr id="633873" name="Rectangle 17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74" name="Line 18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75" name="Line 19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76" name="Line 20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33877" name="Group 21"/>
          <p:cNvGrpSpPr>
            <a:grpSpLocks/>
          </p:cNvGrpSpPr>
          <p:nvPr/>
        </p:nvGrpSpPr>
        <p:grpSpPr bwMode="auto">
          <a:xfrm>
            <a:off x="1843088" y="4432300"/>
            <a:ext cx="307975" cy="173038"/>
            <a:chOff x="2544" y="864"/>
            <a:chExt cx="192" cy="96"/>
          </a:xfrm>
        </p:grpSpPr>
        <p:sp>
          <p:nvSpPr>
            <p:cNvPr id="633878" name="Rectangle 22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79" name="Line 23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80" name="Line 24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81" name="Line 25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33882" name="Group 26"/>
          <p:cNvGrpSpPr>
            <a:grpSpLocks/>
          </p:cNvGrpSpPr>
          <p:nvPr/>
        </p:nvGrpSpPr>
        <p:grpSpPr bwMode="auto">
          <a:xfrm>
            <a:off x="6045200" y="4454525"/>
            <a:ext cx="309563" cy="173038"/>
            <a:chOff x="2544" y="864"/>
            <a:chExt cx="192" cy="96"/>
          </a:xfrm>
        </p:grpSpPr>
        <p:sp>
          <p:nvSpPr>
            <p:cNvPr id="633883" name="Rectangle 27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84" name="Line 28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85" name="Line 29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886" name="Line 30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33887" name="Group 31"/>
          <p:cNvGrpSpPr>
            <a:grpSpLocks/>
          </p:cNvGrpSpPr>
          <p:nvPr/>
        </p:nvGrpSpPr>
        <p:grpSpPr bwMode="auto">
          <a:xfrm>
            <a:off x="2871788" y="5591175"/>
            <a:ext cx="896937" cy="173038"/>
            <a:chOff x="1565" y="1570"/>
            <a:chExt cx="482" cy="72"/>
          </a:xfrm>
        </p:grpSpPr>
        <p:sp>
          <p:nvSpPr>
            <p:cNvPr id="633888" name="Rectangle 32"/>
            <p:cNvSpPr>
              <a:spLocks noChangeArrowheads="1"/>
            </p:cNvSpPr>
            <p:nvPr/>
          </p:nvSpPr>
          <p:spPr bwMode="auto">
            <a:xfrm>
              <a:off x="1565" y="1570"/>
              <a:ext cx="379" cy="72"/>
            </a:xfrm>
            <a:prstGeom prst="rect">
              <a:avLst/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33889" name="Group 33"/>
            <p:cNvGrpSpPr>
              <a:grpSpLocks/>
            </p:cNvGrpSpPr>
            <p:nvPr/>
          </p:nvGrpSpPr>
          <p:grpSpPr bwMode="auto">
            <a:xfrm>
              <a:off x="1656" y="1570"/>
              <a:ext cx="166" cy="72"/>
              <a:chOff x="2544" y="864"/>
              <a:chExt cx="192" cy="96"/>
            </a:xfrm>
          </p:grpSpPr>
          <p:sp>
            <p:nvSpPr>
              <p:cNvPr id="633890" name="Rectangle 34"/>
              <p:cNvSpPr>
                <a:spLocks noChangeArrowheads="1"/>
              </p:cNvSpPr>
              <p:nvPr/>
            </p:nvSpPr>
            <p:spPr bwMode="auto">
              <a:xfrm>
                <a:off x="2544" y="864"/>
                <a:ext cx="192" cy="96"/>
              </a:xfrm>
              <a:prstGeom prst="rect">
                <a:avLst/>
              </a:prstGeom>
              <a:solidFill>
                <a:srgbClr val="FF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891" name="Line 35"/>
              <p:cNvSpPr>
                <a:spLocks noChangeShapeType="1"/>
              </p:cNvSpPr>
              <p:nvPr/>
            </p:nvSpPr>
            <p:spPr bwMode="auto">
              <a:xfrm>
                <a:off x="2592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892" name="Line 36"/>
              <p:cNvSpPr>
                <a:spLocks noChangeShapeType="1"/>
              </p:cNvSpPr>
              <p:nvPr/>
            </p:nvSpPr>
            <p:spPr bwMode="auto">
              <a:xfrm>
                <a:off x="2640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893" name="Line 37"/>
              <p:cNvSpPr>
                <a:spLocks noChangeShapeType="1"/>
              </p:cNvSpPr>
              <p:nvPr/>
            </p:nvSpPr>
            <p:spPr bwMode="auto">
              <a:xfrm>
                <a:off x="2688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633894" name="AutoShape 38"/>
            <p:cNvSpPr>
              <a:spLocks noChangeArrowheads="1"/>
            </p:cNvSpPr>
            <p:nvPr/>
          </p:nvSpPr>
          <p:spPr bwMode="auto">
            <a:xfrm rot="-5400000">
              <a:off x="1965" y="1557"/>
              <a:ext cx="67" cy="96"/>
            </a:xfrm>
            <a:prstGeom prst="downArrow">
              <a:avLst>
                <a:gd name="adj1" fmla="val 50000"/>
                <a:gd name="adj2" fmla="val 35821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633895" name="Oval 39"/>
          <p:cNvSpPr>
            <a:spLocks noChangeArrowheads="1"/>
          </p:cNvSpPr>
          <p:nvPr/>
        </p:nvSpPr>
        <p:spPr bwMode="auto">
          <a:xfrm>
            <a:off x="6156325" y="3573463"/>
            <a:ext cx="568325" cy="571500"/>
          </a:xfrm>
          <a:prstGeom prst="ellipse">
            <a:avLst/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0" hangingPunct="0">
              <a:buClrTx/>
              <a:buFontTx/>
              <a:buNone/>
            </a:pPr>
            <a:r>
              <a:rPr lang="en-US" altLang="zh-CN" sz="2000" b="1">
                <a:solidFill>
                  <a:srgbClr val="080808"/>
                </a:solidFill>
                <a:latin typeface="+mn-lt"/>
                <a:ea typeface="+mn-ea"/>
              </a:rPr>
              <a:t>AP</a:t>
            </a:r>
            <a:r>
              <a:rPr lang="en-US" altLang="zh-CN" sz="2000" b="1" baseline="-25000">
                <a:solidFill>
                  <a:srgbClr val="080808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633896" name="AutoShape 40"/>
          <p:cNvSpPr>
            <a:spLocks noChangeArrowheads="1"/>
          </p:cNvSpPr>
          <p:nvPr/>
        </p:nvSpPr>
        <p:spPr bwMode="auto">
          <a:xfrm>
            <a:off x="1633538" y="4171950"/>
            <a:ext cx="153987" cy="782638"/>
          </a:xfrm>
          <a:prstGeom prst="upDownArrow">
            <a:avLst>
              <a:gd name="adj1" fmla="val 50000"/>
              <a:gd name="adj2" fmla="val 10165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97" name="Oval 41"/>
          <p:cNvSpPr>
            <a:spLocks noChangeArrowheads="1"/>
          </p:cNvSpPr>
          <p:nvPr/>
        </p:nvSpPr>
        <p:spPr bwMode="auto">
          <a:xfrm>
            <a:off x="1403350" y="3573463"/>
            <a:ext cx="566738" cy="571500"/>
          </a:xfrm>
          <a:prstGeom prst="ellipse">
            <a:avLst/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0" hangingPunct="0">
              <a:buClrTx/>
              <a:buFontTx/>
              <a:buNone/>
            </a:pPr>
            <a:r>
              <a:rPr lang="en-US" altLang="zh-CN" sz="2000" b="1">
                <a:solidFill>
                  <a:srgbClr val="080808"/>
                </a:solidFill>
                <a:latin typeface="+mn-lt"/>
                <a:ea typeface="+mn-ea"/>
              </a:rPr>
              <a:t>AP</a:t>
            </a:r>
            <a:r>
              <a:rPr lang="en-US" altLang="zh-CN" sz="2000" b="1" baseline="-25000">
                <a:solidFill>
                  <a:srgbClr val="080808"/>
                </a:solidFill>
                <a:latin typeface="+mn-lt"/>
                <a:ea typeface="+mn-ea"/>
              </a:rPr>
              <a:t>1</a:t>
            </a:r>
          </a:p>
        </p:txBody>
      </p:sp>
      <p:sp>
        <p:nvSpPr>
          <p:cNvPr id="633898" name="AutoShape 42"/>
          <p:cNvSpPr>
            <a:spLocks noChangeArrowheads="1"/>
          </p:cNvSpPr>
          <p:nvPr/>
        </p:nvSpPr>
        <p:spPr bwMode="auto">
          <a:xfrm flipV="1">
            <a:off x="6378575" y="4194175"/>
            <a:ext cx="153988" cy="782638"/>
          </a:xfrm>
          <a:prstGeom prst="upDownArrow">
            <a:avLst>
              <a:gd name="adj1" fmla="val 50000"/>
              <a:gd name="adj2" fmla="val 101649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899" name="Rectangle 43"/>
          <p:cNvSpPr>
            <a:spLocks noChangeArrowheads="1"/>
          </p:cNvSpPr>
          <p:nvPr/>
        </p:nvSpPr>
        <p:spPr bwMode="auto">
          <a:xfrm>
            <a:off x="5670550" y="4965700"/>
            <a:ext cx="1579563" cy="466725"/>
          </a:xfrm>
          <a:prstGeom prst="rect">
            <a:avLst/>
          </a:prstGeom>
          <a:solidFill>
            <a:srgbClr val="00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0" hangingPunct="0">
              <a:buClrTx/>
              <a:buFontTx/>
              <a:buNone/>
            </a:pPr>
            <a:r>
              <a:rPr lang="zh-CN" altLang="en-US" sz="2000" b="1">
                <a:solidFill>
                  <a:srgbClr val="080808"/>
                </a:solidFill>
                <a:latin typeface="+mn-lt"/>
                <a:ea typeface="+mn-ea"/>
              </a:rPr>
              <a:t>缓存</a:t>
            </a:r>
          </a:p>
        </p:txBody>
      </p:sp>
      <p:grpSp>
        <p:nvGrpSpPr>
          <p:cNvPr id="633900" name="Group 44"/>
          <p:cNvGrpSpPr>
            <a:grpSpLocks/>
          </p:cNvGrpSpPr>
          <p:nvPr/>
        </p:nvGrpSpPr>
        <p:grpSpPr bwMode="auto">
          <a:xfrm>
            <a:off x="6278563" y="5122863"/>
            <a:ext cx="306387" cy="173037"/>
            <a:chOff x="2544" y="864"/>
            <a:chExt cx="192" cy="96"/>
          </a:xfrm>
        </p:grpSpPr>
        <p:sp>
          <p:nvSpPr>
            <p:cNvPr id="633901" name="Rectangle 45"/>
            <p:cNvSpPr>
              <a:spLocks noChangeArrowheads="1"/>
            </p:cNvSpPr>
            <p:nvPr/>
          </p:nvSpPr>
          <p:spPr bwMode="auto">
            <a:xfrm>
              <a:off x="2544" y="864"/>
              <a:ext cx="192" cy="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902" name="Line 46"/>
            <p:cNvSpPr>
              <a:spLocks noChangeShapeType="1"/>
            </p:cNvSpPr>
            <p:nvPr/>
          </p:nvSpPr>
          <p:spPr bwMode="auto">
            <a:xfrm>
              <a:off x="2592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903" name="Line 47"/>
            <p:cNvSpPr>
              <a:spLocks noChangeShapeType="1"/>
            </p:cNvSpPr>
            <p:nvPr/>
          </p:nvSpPr>
          <p:spPr bwMode="auto">
            <a:xfrm>
              <a:off x="2640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3904" name="Line 48"/>
            <p:cNvSpPr>
              <a:spLocks noChangeShapeType="1"/>
            </p:cNvSpPr>
            <p:nvPr/>
          </p:nvSpPr>
          <p:spPr bwMode="auto">
            <a:xfrm>
              <a:off x="2688" y="86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633905" name="Rectangle 49"/>
          <p:cNvSpPr>
            <a:spLocks noChangeArrowheads="1"/>
          </p:cNvSpPr>
          <p:nvPr/>
        </p:nvSpPr>
        <p:spPr bwMode="auto">
          <a:xfrm>
            <a:off x="1258888" y="6021388"/>
            <a:ext cx="9477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发送方</a:t>
            </a:r>
          </a:p>
        </p:txBody>
      </p:sp>
      <p:sp>
        <p:nvSpPr>
          <p:cNvPr id="633906" name="Rectangle 50"/>
          <p:cNvSpPr>
            <a:spLocks noChangeArrowheads="1"/>
          </p:cNvSpPr>
          <p:nvPr/>
        </p:nvSpPr>
        <p:spPr bwMode="auto">
          <a:xfrm>
            <a:off x="6011863" y="6021388"/>
            <a:ext cx="94773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接收方</a:t>
            </a:r>
          </a:p>
        </p:txBody>
      </p:sp>
      <p:sp>
        <p:nvSpPr>
          <p:cNvPr id="633907" name="Rectangle 51"/>
          <p:cNvSpPr>
            <a:spLocks noChangeArrowheads="1"/>
          </p:cNvSpPr>
          <p:nvPr/>
        </p:nvSpPr>
        <p:spPr bwMode="auto">
          <a:xfrm>
            <a:off x="3013075" y="5086350"/>
            <a:ext cx="439224" cy="3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帧</a:t>
            </a:r>
          </a:p>
        </p:txBody>
      </p:sp>
      <p:sp>
        <p:nvSpPr>
          <p:cNvPr id="633908" name="Line 52"/>
          <p:cNvSpPr>
            <a:spLocks noChangeShapeType="1"/>
          </p:cNvSpPr>
          <p:nvPr/>
        </p:nvSpPr>
        <p:spPr bwMode="auto">
          <a:xfrm>
            <a:off x="7461250" y="4743450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09" name="Line 53"/>
          <p:cNvSpPr>
            <a:spLocks noChangeShapeType="1"/>
          </p:cNvSpPr>
          <p:nvPr/>
        </p:nvSpPr>
        <p:spPr bwMode="auto">
          <a:xfrm>
            <a:off x="7445375" y="3530600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10" name="Line 54"/>
          <p:cNvSpPr>
            <a:spLocks noChangeShapeType="1"/>
          </p:cNvSpPr>
          <p:nvPr/>
        </p:nvSpPr>
        <p:spPr bwMode="auto">
          <a:xfrm>
            <a:off x="7445375" y="6030913"/>
            <a:ext cx="12509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11" name="Line 55"/>
          <p:cNvSpPr>
            <a:spLocks noChangeShapeType="1"/>
          </p:cNvSpPr>
          <p:nvPr/>
        </p:nvSpPr>
        <p:spPr bwMode="auto">
          <a:xfrm>
            <a:off x="8053388" y="3530600"/>
            <a:ext cx="0" cy="4762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sm" len="med"/>
            <a:tailEnd type="non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12" name="Rectangle 56"/>
          <p:cNvSpPr>
            <a:spLocks noChangeArrowheads="1"/>
          </p:cNvSpPr>
          <p:nvPr/>
        </p:nvSpPr>
        <p:spPr bwMode="auto">
          <a:xfrm>
            <a:off x="7766050" y="3935413"/>
            <a:ext cx="69215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高层</a:t>
            </a:r>
          </a:p>
        </p:txBody>
      </p:sp>
      <p:grpSp>
        <p:nvGrpSpPr>
          <p:cNvPr id="633913" name="Group 57"/>
          <p:cNvGrpSpPr>
            <a:grpSpLocks/>
          </p:cNvGrpSpPr>
          <p:nvPr/>
        </p:nvGrpSpPr>
        <p:grpSpPr bwMode="auto">
          <a:xfrm flipH="1">
            <a:off x="4303713" y="5575300"/>
            <a:ext cx="898525" cy="173038"/>
            <a:chOff x="1565" y="1570"/>
            <a:chExt cx="482" cy="72"/>
          </a:xfrm>
        </p:grpSpPr>
        <p:sp>
          <p:nvSpPr>
            <p:cNvPr id="633914" name="Rectangle 58"/>
            <p:cNvSpPr>
              <a:spLocks noChangeArrowheads="1"/>
            </p:cNvSpPr>
            <p:nvPr/>
          </p:nvSpPr>
          <p:spPr bwMode="auto">
            <a:xfrm>
              <a:off x="1565" y="1570"/>
              <a:ext cx="379" cy="72"/>
            </a:xfrm>
            <a:prstGeom prst="rect">
              <a:avLst/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633915" name="Group 59"/>
            <p:cNvGrpSpPr>
              <a:grpSpLocks/>
            </p:cNvGrpSpPr>
            <p:nvPr/>
          </p:nvGrpSpPr>
          <p:grpSpPr bwMode="auto">
            <a:xfrm>
              <a:off x="1656" y="1570"/>
              <a:ext cx="166" cy="72"/>
              <a:chOff x="2544" y="864"/>
              <a:chExt cx="192" cy="96"/>
            </a:xfrm>
          </p:grpSpPr>
          <p:sp>
            <p:nvSpPr>
              <p:cNvPr id="633916" name="Rectangle 60"/>
              <p:cNvSpPr>
                <a:spLocks noChangeArrowheads="1"/>
              </p:cNvSpPr>
              <p:nvPr/>
            </p:nvSpPr>
            <p:spPr bwMode="auto">
              <a:xfrm>
                <a:off x="2544" y="864"/>
                <a:ext cx="192" cy="96"/>
              </a:xfrm>
              <a:prstGeom prst="rect">
                <a:avLst/>
              </a:prstGeom>
              <a:solidFill>
                <a:srgbClr val="FF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917" name="Line 61"/>
              <p:cNvSpPr>
                <a:spLocks noChangeShapeType="1"/>
              </p:cNvSpPr>
              <p:nvPr/>
            </p:nvSpPr>
            <p:spPr bwMode="auto">
              <a:xfrm>
                <a:off x="2592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918" name="Line 62"/>
              <p:cNvSpPr>
                <a:spLocks noChangeShapeType="1"/>
              </p:cNvSpPr>
              <p:nvPr/>
            </p:nvSpPr>
            <p:spPr bwMode="auto">
              <a:xfrm>
                <a:off x="2640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633919" name="Line 63"/>
              <p:cNvSpPr>
                <a:spLocks noChangeShapeType="1"/>
              </p:cNvSpPr>
              <p:nvPr/>
            </p:nvSpPr>
            <p:spPr bwMode="auto">
              <a:xfrm>
                <a:off x="2688" y="864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633920" name="AutoShape 64"/>
            <p:cNvSpPr>
              <a:spLocks noChangeArrowheads="1"/>
            </p:cNvSpPr>
            <p:nvPr/>
          </p:nvSpPr>
          <p:spPr bwMode="auto">
            <a:xfrm rot="-5400000">
              <a:off x="1965" y="1557"/>
              <a:ext cx="67" cy="96"/>
            </a:xfrm>
            <a:prstGeom prst="downArrow">
              <a:avLst>
                <a:gd name="adj1" fmla="val 50000"/>
                <a:gd name="adj2" fmla="val 35821"/>
              </a:avLst>
            </a:prstGeom>
            <a:solidFill>
              <a:srgbClr val="FF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633921" name="Rectangle 65"/>
          <p:cNvSpPr>
            <a:spLocks noChangeArrowheads="1"/>
          </p:cNvSpPr>
          <p:nvPr/>
        </p:nvSpPr>
        <p:spPr bwMode="auto">
          <a:xfrm>
            <a:off x="4414838" y="5070475"/>
            <a:ext cx="439224" cy="3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71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7145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86000" defTabSz="7620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0" hangingPunct="0">
              <a:buClrTx/>
              <a:buFontTx/>
              <a:buNone/>
            </a:pPr>
            <a:r>
              <a:rPr lang="zh-CN" altLang="en-US" sz="2000" b="1">
                <a:latin typeface="+mn-lt"/>
                <a:ea typeface="+mn-ea"/>
              </a:rPr>
              <a:t>帧</a:t>
            </a:r>
          </a:p>
        </p:txBody>
      </p:sp>
      <p:sp>
        <p:nvSpPr>
          <p:cNvPr id="633922" name="Line 66"/>
          <p:cNvSpPr>
            <a:spLocks noChangeShapeType="1"/>
          </p:cNvSpPr>
          <p:nvPr/>
        </p:nvSpPr>
        <p:spPr bwMode="auto">
          <a:xfrm>
            <a:off x="8053388" y="4367213"/>
            <a:ext cx="0" cy="4032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23" name="Line 67"/>
          <p:cNvSpPr>
            <a:spLocks noChangeShapeType="1"/>
          </p:cNvSpPr>
          <p:nvPr/>
        </p:nvSpPr>
        <p:spPr bwMode="auto">
          <a:xfrm>
            <a:off x="8053388" y="5518150"/>
            <a:ext cx="0" cy="50006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</a:endParaRPr>
          </a:p>
        </p:txBody>
      </p:sp>
      <p:sp>
        <p:nvSpPr>
          <p:cNvPr id="633924" name="Text Box 6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633925" name="Text Box 69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3926" name="Text Box 70"/>
          <p:cNvSpPr txBox="1">
            <a:spLocks noChangeArrowheads="1"/>
          </p:cNvSpPr>
          <p:nvPr/>
        </p:nvSpPr>
        <p:spPr bwMode="auto">
          <a:xfrm>
            <a:off x="7308850" y="5157788"/>
            <a:ext cx="151288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latin typeface="+mn-lt"/>
                <a:ea typeface="+mn-ea"/>
              </a:rPr>
              <a:t>数据链路层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服务类型一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（无确认的无连接服务）</a:t>
            </a:r>
          </a:p>
        </p:txBody>
      </p:sp>
      <p:sp>
        <p:nvSpPr>
          <p:cNvPr id="537603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37604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1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工作原理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无需建立和释放连接；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目的节点正确收到帧后不确认；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丢失帧由上层恢复。</a:t>
            </a:r>
          </a:p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应用场合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低误码率场合；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实时系统，例如，声音传输；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大多数</a:t>
            </a:r>
            <a:r>
              <a:rPr lang="en-US" altLang="zh-CN" dirty="0" smtClean="0"/>
              <a:t>LAN</a:t>
            </a:r>
            <a:r>
              <a:rPr lang="zh-CN" altLang="en-US" dirty="0" smtClean="0"/>
              <a:t>，例如：以太网。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帧格式</a:t>
            </a:r>
          </a:p>
        </p:txBody>
      </p:sp>
      <p:sp>
        <p:nvSpPr>
          <p:cNvPr id="63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852738"/>
            <a:ext cx="7958138" cy="3384550"/>
          </a:xfrm>
        </p:spPr>
        <p:txBody>
          <a:bodyPr/>
          <a:lstStyle/>
          <a:p>
            <a:r>
              <a:rPr lang="zh-CN" altLang="en-US" sz="2800" dirty="0">
                <a:solidFill>
                  <a:srgbClr val="FF0000"/>
                </a:solidFill>
              </a:rPr>
              <a:t>帧类型</a:t>
            </a:r>
          </a:p>
          <a:p>
            <a:pPr lvl="1"/>
            <a:r>
              <a:rPr lang="zh-CN" altLang="en-US" sz="2400" dirty="0" smtClean="0"/>
              <a:t>数据帧</a:t>
            </a:r>
            <a:r>
              <a:rPr lang="en-US" altLang="zh-CN" sz="2400" dirty="0" smtClean="0"/>
              <a:t>data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肯定确认</a:t>
            </a:r>
            <a:r>
              <a:rPr lang="zh-CN" altLang="en-US" sz="2400" dirty="0" smtClean="0"/>
              <a:t>帧</a:t>
            </a:r>
            <a:r>
              <a:rPr lang="en-US" altLang="zh-CN" sz="2400" dirty="0" err="1" smtClean="0"/>
              <a:t>ack</a:t>
            </a:r>
            <a:r>
              <a:rPr lang="zh-CN" altLang="en-US" sz="2400" dirty="0" smtClean="0"/>
              <a:t>、</a:t>
            </a:r>
            <a:r>
              <a:rPr lang="zh-CN" altLang="en-US" sz="2400" dirty="0">
                <a:solidFill>
                  <a:srgbClr val="0000FF"/>
                </a:solidFill>
              </a:rPr>
              <a:t>否定确认</a:t>
            </a:r>
            <a:r>
              <a:rPr lang="zh-CN" altLang="en-US" sz="2400" dirty="0" smtClean="0">
                <a:solidFill>
                  <a:srgbClr val="0000FF"/>
                </a:solidFill>
              </a:rPr>
              <a:t>帧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nak</a:t>
            </a:r>
            <a:endParaRPr lang="zh-CN" altLang="en-US" sz="2400" dirty="0">
              <a:solidFill>
                <a:srgbClr val="0000FF"/>
              </a:solidFill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序号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lvl="1"/>
            <a:r>
              <a:rPr lang="zh-CN" altLang="en-US" sz="2400" dirty="0"/>
              <a:t>当前发送的数据帧序号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确认号</a:t>
            </a:r>
          </a:p>
          <a:p>
            <a:pPr lvl="1"/>
            <a:r>
              <a:rPr lang="zh-CN" altLang="en-US" sz="2400" dirty="0"/>
              <a:t>确认刚接收成功的数据帧</a:t>
            </a:r>
            <a:r>
              <a:rPr lang="zh-CN" altLang="en-US" sz="2400" dirty="0" smtClean="0"/>
              <a:t>序号（</a:t>
            </a:r>
            <a:r>
              <a:rPr lang="zh-CN" altLang="en-US" sz="2400" dirty="0">
                <a:solidFill>
                  <a:srgbClr val="0000FF"/>
                </a:solidFill>
              </a:rPr>
              <a:t>捎带确认</a:t>
            </a:r>
            <a:r>
              <a:rPr lang="zh-CN" altLang="en-US" sz="2400" dirty="0"/>
              <a:t>）</a:t>
            </a:r>
          </a:p>
          <a:p>
            <a:pPr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</a:rPr>
              <a:t>注</a:t>
            </a:r>
            <a:r>
              <a:rPr lang="zh-CN" altLang="en-US" sz="2800" dirty="0"/>
              <a:t>：参见教材</a:t>
            </a:r>
            <a:r>
              <a:rPr lang="en-US" altLang="zh-CN" sz="2800" dirty="0" smtClean="0"/>
              <a:t>P174</a:t>
            </a:r>
            <a:r>
              <a:rPr lang="zh-CN" altLang="en-US" sz="2800" dirty="0" smtClean="0"/>
              <a:t>图</a:t>
            </a:r>
            <a:r>
              <a:rPr lang="en-US" altLang="zh-CN" sz="2800" dirty="0" smtClean="0"/>
              <a:t>3-11</a:t>
            </a:r>
            <a:r>
              <a:rPr lang="zh-CN" altLang="en-US" sz="2800" dirty="0" smtClean="0"/>
              <a:t>中</a:t>
            </a:r>
            <a:r>
              <a:rPr lang="zh-CN" altLang="en-US" sz="2800" dirty="0"/>
              <a:t>的数据结构</a:t>
            </a:r>
          </a:p>
        </p:txBody>
      </p:sp>
      <p:sp>
        <p:nvSpPr>
          <p:cNvPr id="634885" name="Rectangle 5"/>
          <p:cNvSpPr>
            <a:spLocks noChangeArrowheads="1"/>
          </p:cNvSpPr>
          <p:nvPr/>
        </p:nvSpPr>
        <p:spPr bwMode="auto">
          <a:xfrm>
            <a:off x="1187450" y="1773238"/>
            <a:ext cx="1223963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ea"/>
                <a:ea typeface="+mn-ea"/>
              </a:rPr>
              <a:t>帧类型</a:t>
            </a:r>
          </a:p>
        </p:txBody>
      </p:sp>
      <p:sp>
        <p:nvSpPr>
          <p:cNvPr id="634886" name="Rectangle 6"/>
          <p:cNvSpPr>
            <a:spLocks noChangeArrowheads="1"/>
          </p:cNvSpPr>
          <p:nvPr/>
        </p:nvSpPr>
        <p:spPr bwMode="auto">
          <a:xfrm>
            <a:off x="2411413" y="1773238"/>
            <a:ext cx="1223962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 smtClean="0">
                <a:latin typeface="+mn-ea"/>
                <a:ea typeface="+mn-ea"/>
              </a:rPr>
              <a:t>序号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634887" name="Rectangle 7"/>
          <p:cNvSpPr>
            <a:spLocks noChangeArrowheads="1"/>
          </p:cNvSpPr>
          <p:nvPr/>
        </p:nvSpPr>
        <p:spPr bwMode="auto">
          <a:xfrm>
            <a:off x="3635375" y="1773238"/>
            <a:ext cx="1223963" cy="4762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ea"/>
                <a:ea typeface="+mn-ea"/>
              </a:rPr>
              <a:t>确认号</a:t>
            </a:r>
          </a:p>
        </p:txBody>
      </p:sp>
      <p:sp>
        <p:nvSpPr>
          <p:cNvPr id="634888" name="Rectangle 8"/>
          <p:cNvSpPr>
            <a:spLocks noChangeArrowheads="1"/>
          </p:cNvSpPr>
          <p:nvPr/>
        </p:nvSpPr>
        <p:spPr bwMode="auto">
          <a:xfrm>
            <a:off x="4859338" y="1773238"/>
            <a:ext cx="3529012" cy="47625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>
                <a:latin typeface="+mn-ea"/>
                <a:ea typeface="+mn-ea"/>
              </a:rPr>
              <a:t>高层数据</a:t>
            </a:r>
          </a:p>
        </p:txBody>
      </p:sp>
      <p:sp>
        <p:nvSpPr>
          <p:cNvPr id="634889" name="Line 9"/>
          <p:cNvSpPr>
            <a:spLocks noChangeShapeType="1"/>
          </p:cNvSpPr>
          <p:nvPr/>
        </p:nvSpPr>
        <p:spPr bwMode="auto">
          <a:xfrm>
            <a:off x="1187450" y="227806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ea"/>
              <a:ea typeface="+mn-ea"/>
            </a:endParaRPr>
          </a:p>
        </p:txBody>
      </p:sp>
      <p:sp>
        <p:nvSpPr>
          <p:cNvPr id="634890" name="Line 10"/>
          <p:cNvSpPr>
            <a:spLocks noChangeShapeType="1"/>
          </p:cNvSpPr>
          <p:nvPr/>
        </p:nvSpPr>
        <p:spPr bwMode="auto">
          <a:xfrm>
            <a:off x="4859338" y="227806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ea"/>
              <a:ea typeface="+mn-ea"/>
            </a:endParaRPr>
          </a:p>
        </p:txBody>
      </p:sp>
      <p:sp>
        <p:nvSpPr>
          <p:cNvPr id="634891" name="Text Box 11"/>
          <p:cNvSpPr txBox="1">
            <a:spLocks noChangeArrowheads="1"/>
          </p:cNvSpPr>
          <p:nvPr/>
        </p:nvSpPr>
        <p:spPr bwMode="auto">
          <a:xfrm>
            <a:off x="2411413" y="2278063"/>
            <a:ext cx="9366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latin typeface="+mn-ea"/>
                <a:ea typeface="+mn-ea"/>
              </a:rPr>
              <a:t>帧头</a:t>
            </a:r>
          </a:p>
        </p:txBody>
      </p:sp>
      <p:sp>
        <p:nvSpPr>
          <p:cNvPr id="634892" name="Line 12"/>
          <p:cNvSpPr>
            <a:spLocks noChangeShapeType="1"/>
          </p:cNvSpPr>
          <p:nvPr/>
        </p:nvSpPr>
        <p:spPr bwMode="auto">
          <a:xfrm>
            <a:off x="3276600" y="24939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ea"/>
              <a:ea typeface="+mn-ea"/>
            </a:endParaRPr>
          </a:p>
        </p:txBody>
      </p:sp>
      <p:sp>
        <p:nvSpPr>
          <p:cNvPr id="634893" name="Line 13"/>
          <p:cNvSpPr>
            <a:spLocks noChangeShapeType="1"/>
          </p:cNvSpPr>
          <p:nvPr/>
        </p:nvSpPr>
        <p:spPr bwMode="auto">
          <a:xfrm flipH="1">
            <a:off x="1258888" y="2493963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>
              <a:latin typeface="+mn-ea"/>
              <a:ea typeface="+mn-ea"/>
            </a:endParaRPr>
          </a:p>
        </p:txBody>
      </p:sp>
      <p:sp>
        <p:nvSpPr>
          <p:cNvPr id="634894" name="Text Box 14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  <p:sp>
        <p:nvSpPr>
          <p:cNvPr id="634895" name="Text Box 1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函  数</a:t>
            </a:r>
          </a:p>
        </p:txBody>
      </p:sp>
      <p:sp>
        <p:nvSpPr>
          <p:cNvPr id="635908" name="Rectangle 4"/>
          <p:cNvSpPr>
            <a:spLocks noChangeArrowheads="1"/>
          </p:cNvSpPr>
          <p:nvPr/>
        </p:nvSpPr>
        <p:spPr bwMode="auto">
          <a:xfrm>
            <a:off x="2339975" y="6021388"/>
            <a:ext cx="410135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</a:rPr>
              <a:t>注</a:t>
            </a:r>
            <a:r>
              <a:rPr lang="zh-CN" altLang="en-US" sz="2000" b="1" dirty="0">
                <a:solidFill>
                  <a:srgbClr val="000000"/>
                </a:solidFill>
                <a:latin typeface="+mn-lt"/>
                <a:ea typeface="+mn-ea"/>
              </a:rPr>
              <a:t>：参见教材</a:t>
            </a:r>
            <a:r>
              <a:rPr lang="en-US" altLang="zh-CN" sz="2000" b="1" dirty="0" smtClean="0">
                <a:solidFill>
                  <a:srgbClr val="000000"/>
                </a:solidFill>
                <a:latin typeface="+mn-lt"/>
                <a:ea typeface="+mn-ea"/>
              </a:rPr>
              <a:t>P174</a:t>
            </a:r>
            <a:r>
              <a:rPr lang="zh-CN" altLang="en-US" sz="2000" b="1" dirty="0" smtClean="0">
                <a:solidFill>
                  <a:srgbClr val="000000"/>
                </a:solidFill>
                <a:latin typeface="+mn-lt"/>
                <a:ea typeface="+mn-ea"/>
              </a:rPr>
              <a:t>图</a:t>
            </a:r>
            <a:r>
              <a:rPr lang="en-US" altLang="zh-CN" sz="2000" b="1" dirty="0" smtClean="0">
                <a:solidFill>
                  <a:srgbClr val="000000"/>
                </a:solidFill>
                <a:latin typeface="+mn-lt"/>
                <a:ea typeface="+mn-ea"/>
              </a:rPr>
              <a:t>3-11</a:t>
            </a:r>
            <a:r>
              <a:rPr lang="zh-CN" altLang="en-US" sz="2000" b="1" dirty="0" smtClean="0">
                <a:solidFill>
                  <a:srgbClr val="000000"/>
                </a:solidFill>
                <a:latin typeface="+mn-lt"/>
                <a:ea typeface="+mn-ea"/>
              </a:rPr>
              <a:t>中</a:t>
            </a:r>
            <a:r>
              <a:rPr lang="zh-CN" altLang="en-US" sz="2000" b="1" dirty="0">
                <a:solidFill>
                  <a:srgbClr val="000000"/>
                </a:solidFill>
                <a:latin typeface="+mn-lt"/>
                <a:ea typeface="+mn-ea"/>
              </a:rPr>
              <a:t>的函数</a:t>
            </a:r>
          </a:p>
        </p:txBody>
      </p:sp>
      <p:sp>
        <p:nvSpPr>
          <p:cNvPr id="63590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  <p:sp>
        <p:nvSpPr>
          <p:cNvPr id="635910" name="Rectangle 6"/>
          <p:cNvSpPr>
            <a:spLocks noChangeArrowheads="1"/>
          </p:cNvSpPr>
          <p:nvPr/>
        </p:nvSpPr>
        <p:spPr bwMode="auto">
          <a:xfrm>
            <a:off x="2268538" y="1844675"/>
            <a:ext cx="865187" cy="5048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……</a:t>
            </a:r>
          </a:p>
        </p:txBody>
      </p:sp>
      <p:sp>
        <p:nvSpPr>
          <p:cNvPr id="635911" name="Rectangle 7"/>
          <p:cNvSpPr>
            <a:spLocks noChangeArrowheads="1"/>
          </p:cNvSpPr>
          <p:nvPr/>
        </p:nvSpPr>
        <p:spPr bwMode="auto">
          <a:xfrm>
            <a:off x="2268538" y="2349500"/>
            <a:ext cx="865187" cy="50323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12" name="Rectangle 8"/>
          <p:cNvSpPr>
            <a:spLocks noChangeArrowheads="1"/>
          </p:cNvSpPr>
          <p:nvPr/>
        </p:nvSpPr>
        <p:spPr bwMode="auto">
          <a:xfrm>
            <a:off x="2411413" y="2492375"/>
            <a:ext cx="5762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13" name="Rectangle 9"/>
          <p:cNvSpPr>
            <a:spLocks noChangeArrowheads="1"/>
          </p:cNvSpPr>
          <p:nvPr/>
        </p:nvSpPr>
        <p:spPr bwMode="auto">
          <a:xfrm>
            <a:off x="2268538" y="2852738"/>
            <a:ext cx="865187" cy="50323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14" name="Rectangle 10"/>
          <p:cNvSpPr>
            <a:spLocks noChangeArrowheads="1"/>
          </p:cNvSpPr>
          <p:nvPr/>
        </p:nvSpPr>
        <p:spPr bwMode="auto">
          <a:xfrm>
            <a:off x="2411413" y="2995613"/>
            <a:ext cx="576262" cy="2159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15" name="Rectangle 11"/>
          <p:cNvSpPr>
            <a:spLocks noChangeArrowheads="1"/>
          </p:cNvSpPr>
          <p:nvPr/>
        </p:nvSpPr>
        <p:spPr bwMode="auto">
          <a:xfrm>
            <a:off x="2268538" y="3357563"/>
            <a:ext cx="865187" cy="503237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16" name="Rectangle 12"/>
          <p:cNvSpPr>
            <a:spLocks noChangeArrowheads="1"/>
          </p:cNvSpPr>
          <p:nvPr/>
        </p:nvSpPr>
        <p:spPr bwMode="auto">
          <a:xfrm>
            <a:off x="2411413" y="3500438"/>
            <a:ext cx="57626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17" name="Text Box 13"/>
          <p:cNvSpPr txBox="1">
            <a:spLocks noChangeArrowheads="1"/>
          </p:cNvSpPr>
          <p:nvPr/>
        </p:nvSpPr>
        <p:spPr bwMode="auto">
          <a:xfrm>
            <a:off x="1258888" y="1844675"/>
            <a:ext cx="9366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+mn-lt"/>
                <a:ea typeface="+mn-ea"/>
              </a:rPr>
              <a:t>主机</a:t>
            </a:r>
            <a:r>
              <a:rPr lang="en-US" altLang="zh-CN" sz="2000" b="1" dirty="0">
                <a:latin typeface="+mn-lt"/>
                <a:ea typeface="+mn-ea"/>
              </a:rPr>
              <a:t>A</a:t>
            </a:r>
          </a:p>
        </p:txBody>
      </p:sp>
      <p:sp>
        <p:nvSpPr>
          <p:cNvPr id="635918" name="Text Box 14"/>
          <p:cNvSpPr txBox="1">
            <a:spLocks noChangeArrowheads="1"/>
          </p:cNvSpPr>
          <p:nvPr/>
        </p:nvSpPr>
        <p:spPr bwMode="auto">
          <a:xfrm>
            <a:off x="755650" y="2420938"/>
            <a:ext cx="143986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2000" b="1">
                <a:latin typeface="+mn-lt"/>
                <a:ea typeface="+mn-ea"/>
              </a:rPr>
              <a:t>N</a:t>
            </a:r>
            <a:r>
              <a:rPr lang="zh-CN" altLang="en-US" sz="2000" b="1">
                <a:latin typeface="+mn-lt"/>
                <a:ea typeface="+mn-ea"/>
              </a:rPr>
              <a:t>（分组）</a:t>
            </a:r>
          </a:p>
        </p:txBody>
      </p:sp>
      <p:sp>
        <p:nvSpPr>
          <p:cNvPr id="635919" name="Text Box 15"/>
          <p:cNvSpPr txBox="1">
            <a:spLocks noChangeArrowheads="1"/>
          </p:cNvSpPr>
          <p:nvPr/>
        </p:nvSpPr>
        <p:spPr bwMode="auto">
          <a:xfrm>
            <a:off x="827088" y="2924175"/>
            <a:ext cx="13684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2000" b="1">
                <a:latin typeface="+mn-lt"/>
                <a:ea typeface="+mn-ea"/>
              </a:rPr>
              <a:t>DL</a:t>
            </a:r>
            <a:r>
              <a:rPr lang="zh-CN" altLang="en-US" sz="2000" b="1">
                <a:latin typeface="+mn-lt"/>
                <a:ea typeface="+mn-ea"/>
              </a:rPr>
              <a:t>（帧）</a:t>
            </a:r>
          </a:p>
        </p:txBody>
      </p:sp>
      <p:sp>
        <p:nvSpPr>
          <p:cNvPr id="635920" name="Text Box 16"/>
          <p:cNvSpPr txBox="1">
            <a:spLocks noChangeArrowheads="1"/>
          </p:cNvSpPr>
          <p:nvPr/>
        </p:nvSpPr>
        <p:spPr bwMode="auto">
          <a:xfrm>
            <a:off x="684213" y="3429000"/>
            <a:ext cx="143986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kumimoji="0" lang="en-US" altLang="zh-CN" sz="2000" b="1">
                <a:latin typeface="+mn-lt"/>
                <a:ea typeface="+mn-ea"/>
              </a:rPr>
              <a:t>PH</a:t>
            </a:r>
            <a:r>
              <a:rPr kumimoji="0" lang="zh-CN" altLang="en-US" sz="2000" b="1">
                <a:latin typeface="+mn-lt"/>
                <a:ea typeface="+mn-ea"/>
              </a:rPr>
              <a:t>（位流</a:t>
            </a:r>
            <a:r>
              <a:rPr lang="zh-CN" altLang="en-US" sz="2000" b="1">
                <a:latin typeface="+mn-lt"/>
                <a:ea typeface="+mn-ea"/>
              </a:rPr>
              <a:t>）</a:t>
            </a:r>
          </a:p>
        </p:txBody>
      </p:sp>
      <p:sp>
        <p:nvSpPr>
          <p:cNvPr id="635921" name="Line 17"/>
          <p:cNvSpPr>
            <a:spLocks noChangeShapeType="1"/>
          </p:cNvSpPr>
          <p:nvPr/>
        </p:nvSpPr>
        <p:spPr bwMode="auto">
          <a:xfrm>
            <a:off x="2700338" y="2205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22" name="Line 18"/>
          <p:cNvSpPr>
            <a:spLocks noChangeShapeType="1"/>
          </p:cNvSpPr>
          <p:nvPr/>
        </p:nvSpPr>
        <p:spPr bwMode="auto">
          <a:xfrm>
            <a:off x="2700338" y="2708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23" name="Line 19"/>
          <p:cNvSpPr>
            <a:spLocks noChangeShapeType="1"/>
          </p:cNvSpPr>
          <p:nvPr/>
        </p:nvSpPr>
        <p:spPr bwMode="auto">
          <a:xfrm>
            <a:off x="2700338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24" name="Line 20"/>
          <p:cNvSpPr>
            <a:spLocks noChangeShapeType="1"/>
          </p:cNvSpPr>
          <p:nvPr/>
        </p:nvSpPr>
        <p:spPr bwMode="auto">
          <a:xfrm>
            <a:off x="2700338" y="3716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25" name="Rectangle 21"/>
          <p:cNvSpPr>
            <a:spLocks noChangeArrowheads="1"/>
          </p:cNvSpPr>
          <p:nvPr/>
        </p:nvSpPr>
        <p:spPr bwMode="auto">
          <a:xfrm>
            <a:off x="5651500" y="1844675"/>
            <a:ext cx="865188" cy="5048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 b="1">
                <a:latin typeface="Arial" charset="0"/>
                <a:ea typeface="楷体_GB2312" pitchFamily="49" charset="-122"/>
              </a:rPr>
              <a:t>……</a:t>
            </a:r>
          </a:p>
        </p:txBody>
      </p:sp>
      <p:sp>
        <p:nvSpPr>
          <p:cNvPr id="635926" name="Rectangle 22"/>
          <p:cNvSpPr>
            <a:spLocks noChangeArrowheads="1"/>
          </p:cNvSpPr>
          <p:nvPr/>
        </p:nvSpPr>
        <p:spPr bwMode="auto">
          <a:xfrm>
            <a:off x="5651500" y="2349500"/>
            <a:ext cx="865188" cy="50323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27" name="Rectangle 23"/>
          <p:cNvSpPr>
            <a:spLocks noChangeArrowheads="1"/>
          </p:cNvSpPr>
          <p:nvPr/>
        </p:nvSpPr>
        <p:spPr bwMode="auto">
          <a:xfrm>
            <a:off x="5794375" y="2492375"/>
            <a:ext cx="5762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28" name="Rectangle 24"/>
          <p:cNvSpPr>
            <a:spLocks noChangeArrowheads="1"/>
          </p:cNvSpPr>
          <p:nvPr/>
        </p:nvSpPr>
        <p:spPr bwMode="auto">
          <a:xfrm>
            <a:off x="5651500" y="2852738"/>
            <a:ext cx="865188" cy="50323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29" name="Rectangle 25"/>
          <p:cNvSpPr>
            <a:spLocks noChangeArrowheads="1"/>
          </p:cNvSpPr>
          <p:nvPr/>
        </p:nvSpPr>
        <p:spPr bwMode="auto">
          <a:xfrm>
            <a:off x="5794375" y="2995613"/>
            <a:ext cx="576263" cy="2159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30" name="Rectangle 26"/>
          <p:cNvSpPr>
            <a:spLocks noChangeArrowheads="1"/>
          </p:cNvSpPr>
          <p:nvPr/>
        </p:nvSpPr>
        <p:spPr bwMode="auto">
          <a:xfrm>
            <a:off x="5651500" y="3357563"/>
            <a:ext cx="865188" cy="503237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endParaRPr lang="en-US" altLang="zh-CN" sz="2000" b="1">
              <a:latin typeface="Arial" charset="0"/>
              <a:ea typeface="楷体_GB2312" pitchFamily="49" charset="-122"/>
            </a:endParaRPr>
          </a:p>
        </p:txBody>
      </p:sp>
      <p:sp>
        <p:nvSpPr>
          <p:cNvPr id="635931" name="Rectangle 27"/>
          <p:cNvSpPr>
            <a:spLocks noChangeArrowheads="1"/>
          </p:cNvSpPr>
          <p:nvPr/>
        </p:nvSpPr>
        <p:spPr bwMode="auto">
          <a:xfrm>
            <a:off x="5794375" y="3500438"/>
            <a:ext cx="576263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35932" name="Line 28"/>
          <p:cNvSpPr>
            <a:spLocks noChangeShapeType="1"/>
          </p:cNvSpPr>
          <p:nvPr/>
        </p:nvSpPr>
        <p:spPr bwMode="auto">
          <a:xfrm flipV="1">
            <a:off x="6083300" y="22050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33" name="Line 29"/>
          <p:cNvSpPr>
            <a:spLocks noChangeShapeType="1"/>
          </p:cNvSpPr>
          <p:nvPr/>
        </p:nvSpPr>
        <p:spPr bwMode="auto">
          <a:xfrm flipV="1">
            <a:off x="6083300" y="2708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34" name="Line 30"/>
          <p:cNvSpPr>
            <a:spLocks noChangeShapeType="1"/>
          </p:cNvSpPr>
          <p:nvPr/>
        </p:nvSpPr>
        <p:spPr bwMode="auto">
          <a:xfrm flipV="1">
            <a:off x="6083300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35" name="Line 31"/>
          <p:cNvSpPr>
            <a:spLocks noChangeShapeType="1"/>
          </p:cNvSpPr>
          <p:nvPr/>
        </p:nvSpPr>
        <p:spPr bwMode="auto">
          <a:xfrm flipV="1">
            <a:off x="6083300" y="37163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36" name="Line 32"/>
          <p:cNvSpPr>
            <a:spLocks noChangeShapeType="1"/>
          </p:cNvSpPr>
          <p:nvPr/>
        </p:nvSpPr>
        <p:spPr bwMode="auto">
          <a:xfrm>
            <a:off x="2700338" y="4005263"/>
            <a:ext cx="338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37" name="Text Box 33"/>
          <p:cNvSpPr txBox="1">
            <a:spLocks noChangeArrowheads="1"/>
          </p:cNvSpPr>
          <p:nvPr/>
        </p:nvSpPr>
        <p:spPr bwMode="auto">
          <a:xfrm>
            <a:off x="6516688" y="1844675"/>
            <a:ext cx="9366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latin typeface="+mn-lt"/>
                <a:ea typeface="+mn-ea"/>
              </a:rPr>
              <a:t>主机</a:t>
            </a:r>
            <a:r>
              <a:rPr lang="en-US" altLang="zh-CN" sz="2000" b="1">
                <a:latin typeface="+mn-lt"/>
                <a:ea typeface="+mn-ea"/>
              </a:rPr>
              <a:t>B</a:t>
            </a:r>
          </a:p>
        </p:txBody>
      </p:sp>
      <p:sp>
        <p:nvSpPr>
          <p:cNvPr id="635938" name="Text Box 34"/>
          <p:cNvSpPr txBox="1">
            <a:spLocks noChangeArrowheads="1"/>
          </p:cNvSpPr>
          <p:nvPr/>
        </p:nvSpPr>
        <p:spPr bwMode="auto">
          <a:xfrm>
            <a:off x="3132138" y="2492375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Arial" charset="0"/>
                <a:ea typeface="楷体_GB2312" pitchFamily="49" charset="-122"/>
              </a:rPr>
              <a:t>to_network_layer</a:t>
            </a:r>
            <a:endParaRPr lang="en-US" altLang="zh-CN" sz="1800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635939" name="Text Box 35"/>
          <p:cNvSpPr txBox="1">
            <a:spLocks noChangeArrowheads="1"/>
          </p:cNvSpPr>
          <p:nvPr/>
        </p:nvSpPr>
        <p:spPr bwMode="auto">
          <a:xfrm>
            <a:off x="3132138" y="2781300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>
                <a:latin typeface="Arial" charset="0"/>
                <a:ea typeface="楷体_GB2312" pitchFamily="49" charset="-122"/>
              </a:rPr>
              <a:t>from_network_layer</a:t>
            </a:r>
          </a:p>
        </p:txBody>
      </p:sp>
      <p:sp>
        <p:nvSpPr>
          <p:cNvPr id="635940" name="Text Box 36"/>
          <p:cNvSpPr txBox="1">
            <a:spLocks noChangeArrowheads="1"/>
          </p:cNvSpPr>
          <p:nvPr/>
        </p:nvSpPr>
        <p:spPr bwMode="auto">
          <a:xfrm>
            <a:off x="3132137" y="3357563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Arial" charset="0"/>
                <a:ea typeface="楷体_GB2312" pitchFamily="49" charset="-122"/>
              </a:rPr>
              <a:t>from_physical_layer</a:t>
            </a:r>
            <a:endParaRPr lang="en-US" altLang="zh-CN" sz="1800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635941" name="Text Box 37"/>
          <p:cNvSpPr txBox="1">
            <a:spLocks noChangeArrowheads="1"/>
          </p:cNvSpPr>
          <p:nvPr/>
        </p:nvSpPr>
        <p:spPr bwMode="auto">
          <a:xfrm>
            <a:off x="3131840" y="3057667"/>
            <a:ext cx="2447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 dirty="0" err="1">
                <a:latin typeface="Arial" charset="0"/>
                <a:ea typeface="楷体_GB2312" pitchFamily="49" charset="-122"/>
              </a:rPr>
              <a:t>to_physical_layer</a:t>
            </a:r>
            <a:endParaRPr lang="en-US" altLang="zh-CN" sz="1800" dirty="0">
              <a:latin typeface="Arial" charset="0"/>
              <a:ea typeface="楷体_GB2312" pitchFamily="49" charset="-122"/>
            </a:endParaRPr>
          </a:p>
        </p:txBody>
      </p:sp>
      <p:sp>
        <p:nvSpPr>
          <p:cNvPr id="635942" name="Text Box 38"/>
          <p:cNvSpPr txBox="1">
            <a:spLocks noChangeArrowheads="1"/>
          </p:cNvSpPr>
          <p:nvPr/>
        </p:nvSpPr>
        <p:spPr bwMode="auto">
          <a:xfrm>
            <a:off x="6516688" y="2276475"/>
            <a:ext cx="24479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solidFill>
                  <a:srgbClr val="0000FF"/>
                </a:solidFill>
                <a:latin typeface="+mn-lt"/>
                <a:ea typeface="+mn-ea"/>
              </a:rPr>
              <a:t>enable_network_layer</a:t>
            </a:r>
          </a:p>
        </p:txBody>
      </p:sp>
      <p:sp>
        <p:nvSpPr>
          <p:cNvPr id="635943" name="Text Box 39"/>
          <p:cNvSpPr txBox="1">
            <a:spLocks noChangeArrowheads="1"/>
          </p:cNvSpPr>
          <p:nvPr/>
        </p:nvSpPr>
        <p:spPr bwMode="auto">
          <a:xfrm>
            <a:off x="6516688" y="2565400"/>
            <a:ext cx="262731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solidFill>
                  <a:srgbClr val="0000FF"/>
                </a:solidFill>
                <a:latin typeface="+mn-lt"/>
                <a:ea typeface="+mn-ea"/>
              </a:rPr>
              <a:t>disable_network_layer</a:t>
            </a:r>
          </a:p>
        </p:txBody>
      </p:sp>
      <p:sp>
        <p:nvSpPr>
          <p:cNvPr id="635944" name="Text Box 40"/>
          <p:cNvSpPr txBox="1">
            <a:spLocks noChangeArrowheads="1"/>
          </p:cNvSpPr>
          <p:nvPr/>
        </p:nvSpPr>
        <p:spPr bwMode="auto">
          <a:xfrm>
            <a:off x="7596188" y="1989138"/>
            <a:ext cx="13684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0000FF"/>
                </a:solidFill>
                <a:latin typeface="+mn-lt"/>
                <a:ea typeface="+mn-ea"/>
              </a:rPr>
              <a:t>流量控制</a:t>
            </a:r>
          </a:p>
        </p:txBody>
      </p:sp>
      <p:sp>
        <p:nvSpPr>
          <p:cNvPr id="635945" name="Line 41"/>
          <p:cNvSpPr>
            <a:spLocks noChangeShapeType="1"/>
          </p:cNvSpPr>
          <p:nvPr/>
        </p:nvSpPr>
        <p:spPr bwMode="auto">
          <a:xfrm>
            <a:off x="2700338" y="4222750"/>
            <a:ext cx="0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46" name="Line 42"/>
          <p:cNvSpPr>
            <a:spLocks noChangeShapeType="1"/>
          </p:cNvSpPr>
          <p:nvPr/>
        </p:nvSpPr>
        <p:spPr bwMode="auto">
          <a:xfrm>
            <a:off x="6084888" y="4222750"/>
            <a:ext cx="0" cy="151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47" name="Line 43"/>
          <p:cNvSpPr>
            <a:spLocks noChangeShapeType="1"/>
          </p:cNvSpPr>
          <p:nvPr/>
        </p:nvSpPr>
        <p:spPr bwMode="auto">
          <a:xfrm>
            <a:off x="2700338" y="4365625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48" name="Line 44"/>
          <p:cNvSpPr>
            <a:spLocks noChangeShapeType="1"/>
          </p:cNvSpPr>
          <p:nvPr/>
        </p:nvSpPr>
        <p:spPr bwMode="auto">
          <a:xfrm flipH="1">
            <a:off x="2700338" y="4941888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49" name="Line 45"/>
          <p:cNvSpPr>
            <a:spLocks noChangeShapeType="1"/>
          </p:cNvSpPr>
          <p:nvPr/>
        </p:nvSpPr>
        <p:spPr bwMode="auto">
          <a:xfrm>
            <a:off x="2411413" y="4365625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0" name="Line 46"/>
          <p:cNvSpPr>
            <a:spLocks noChangeShapeType="1"/>
          </p:cNvSpPr>
          <p:nvPr/>
        </p:nvSpPr>
        <p:spPr bwMode="auto">
          <a:xfrm>
            <a:off x="2411413" y="5230813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1" name="Line 47"/>
          <p:cNvSpPr>
            <a:spLocks noChangeShapeType="1"/>
          </p:cNvSpPr>
          <p:nvPr/>
        </p:nvSpPr>
        <p:spPr bwMode="auto">
          <a:xfrm>
            <a:off x="6084888" y="4654550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2" name="Line 48"/>
          <p:cNvSpPr>
            <a:spLocks noChangeShapeType="1"/>
          </p:cNvSpPr>
          <p:nvPr/>
        </p:nvSpPr>
        <p:spPr bwMode="auto">
          <a:xfrm>
            <a:off x="6084888" y="4941888"/>
            <a:ext cx="288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3" name="Line 49"/>
          <p:cNvSpPr>
            <a:spLocks noChangeShapeType="1"/>
          </p:cNvSpPr>
          <p:nvPr/>
        </p:nvSpPr>
        <p:spPr bwMode="auto">
          <a:xfrm>
            <a:off x="2555875" y="4365625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4" name="Line 50"/>
          <p:cNvSpPr>
            <a:spLocks noChangeShapeType="1"/>
          </p:cNvSpPr>
          <p:nvPr/>
        </p:nvSpPr>
        <p:spPr bwMode="auto">
          <a:xfrm>
            <a:off x="6227763" y="46545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55" name="Text Box 51"/>
          <p:cNvSpPr txBox="1">
            <a:spLocks noChangeArrowheads="1"/>
          </p:cNvSpPr>
          <p:nvPr/>
        </p:nvSpPr>
        <p:spPr bwMode="auto">
          <a:xfrm>
            <a:off x="971550" y="4654550"/>
            <a:ext cx="13684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latin typeface="+mn-lt"/>
                <a:ea typeface="+mn-ea"/>
              </a:rPr>
              <a:t>start_timer</a:t>
            </a:r>
          </a:p>
        </p:txBody>
      </p:sp>
      <p:sp>
        <p:nvSpPr>
          <p:cNvPr id="635956" name="Text Box 52"/>
          <p:cNvSpPr txBox="1">
            <a:spLocks noChangeArrowheads="1"/>
          </p:cNvSpPr>
          <p:nvPr/>
        </p:nvSpPr>
        <p:spPr bwMode="auto">
          <a:xfrm>
            <a:off x="971550" y="4941888"/>
            <a:ext cx="13684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latin typeface="+mn-lt"/>
                <a:ea typeface="+mn-ea"/>
              </a:rPr>
              <a:t>stop_timer</a:t>
            </a:r>
          </a:p>
        </p:txBody>
      </p:sp>
      <p:sp>
        <p:nvSpPr>
          <p:cNvPr id="635957" name="Text Box 53"/>
          <p:cNvSpPr txBox="1">
            <a:spLocks noChangeArrowheads="1"/>
          </p:cNvSpPr>
          <p:nvPr/>
        </p:nvSpPr>
        <p:spPr bwMode="auto">
          <a:xfrm>
            <a:off x="828675" y="4367213"/>
            <a:ext cx="15843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数据帧定时器</a:t>
            </a:r>
          </a:p>
        </p:txBody>
      </p:sp>
      <p:sp>
        <p:nvSpPr>
          <p:cNvPr id="635958" name="Text Box 54"/>
          <p:cNvSpPr txBox="1">
            <a:spLocks noChangeArrowheads="1"/>
          </p:cNvSpPr>
          <p:nvPr/>
        </p:nvSpPr>
        <p:spPr bwMode="auto">
          <a:xfrm>
            <a:off x="6443663" y="4583113"/>
            <a:ext cx="187325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solidFill>
                  <a:srgbClr val="0000FF"/>
                </a:solidFill>
                <a:latin typeface="+mn-lt"/>
                <a:ea typeface="+mn-ea"/>
              </a:rPr>
              <a:t>start_ack_timer</a:t>
            </a:r>
          </a:p>
        </p:txBody>
      </p:sp>
      <p:sp>
        <p:nvSpPr>
          <p:cNvPr id="635959" name="Text Box 55"/>
          <p:cNvSpPr txBox="1">
            <a:spLocks noChangeArrowheads="1"/>
          </p:cNvSpPr>
          <p:nvPr/>
        </p:nvSpPr>
        <p:spPr bwMode="auto">
          <a:xfrm>
            <a:off x="6443663" y="4870450"/>
            <a:ext cx="18002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solidFill>
                  <a:srgbClr val="0000FF"/>
                </a:solidFill>
                <a:latin typeface="+mn-lt"/>
                <a:ea typeface="+mn-ea"/>
              </a:rPr>
              <a:t>stop_ack_timer</a:t>
            </a:r>
          </a:p>
        </p:txBody>
      </p:sp>
      <p:sp>
        <p:nvSpPr>
          <p:cNvPr id="635960" name="Text Box 56"/>
          <p:cNvSpPr txBox="1">
            <a:spLocks noChangeArrowheads="1"/>
          </p:cNvSpPr>
          <p:nvPr/>
        </p:nvSpPr>
        <p:spPr bwMode="auto">
          <a:xfrm>
            <a:off x="6588125" y="4294188"/>
            <a:ext cx="158432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latin typeface="+mn-lt"/>
                <a:ea typeface="+mn-ea"/>
              </a:rPr>
              <a:t>确认定时器</a:t>
            </a:r>
          </a:p>
        </p:txBody>
      </p:sp>
      <p:sp>
        <p:nvSpPr>
          <p:cNvPr id="635961" name="Line 57"/>
          <p:cNvSpPr>
            <a:spLocks noChangeShapeType="1"/>
          </p:cNvSpPr>
          <p:nvPr/>
        </p:nvSpPr>
        <p:spPr bwMode="auto">
          <a:xfrm>
            <a:off x="2700338" y="5302250"/>
            <a:ext cx="33845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35962" name="Text Box 58"/>
          <p:cNvSpPr txBox="1">
            <a:spLocks noChangeArrowheads="1"/>
          </p:cNvSpPr>
          <p:nvPr/>
        </p:nvSpPr>
        <p:spPr bwMode="auto">
          <a:xfrm>
            <a:off x="4140200" y="4149725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数据帧</a:t>
            </a:r>
            <a:r>
              <a:rPr lang="en-US" altLang="zh-CN" sz="1800" b="1">
                <a:latin typeface="+mn-lt"/>
                <a:ea typeface="+mn-ea"/>
              </a:rPr>
              <a:t>1</a:t>
            </a:r>
          </a:p>
        </p:txBody>
      </p:sp>
      <p:sp>
        <p:nvSpPr>
          <p:cNvPr id="635963" name="Text Box 59"/>
          <p:cNvSpPr txBox="1">
            <a:spLocks noChangeArrowheads="1"/>
          </p:cNvSpPr>
          <p:nvPr/>
        </p:nvSpPr>
        <p:spPr bwMode="auto">
          <a:xfrm>
            <a:off x="4140200" y="4725988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确认帧</a:t>
            </a:r>
            <a:r>
              <a:rPr lang="en-US" altLang="zh-CN" sz="1800" b="1">
                <a:latin typeface="+mn-lt"/>
                <a:ea typeface="+mn-ea"/>
              </a:rPr>
              <a:t>1</a:t>
            </a:r>
          </a:p>
        </p:txBody>
      </p:sp>
      <p:sp>
        <p:nvSpPr>
          <p:cNvPr id="635964" name="Text Box 60"/>
          <p:cNvSpPr txBox="1">
            <a:spLocks noChangeArrowheads="1"/>
          </p:cNvSpPr>
          <p:nvPr/>
        </p:nvSpPr>
        <p:spPr bwMode="auto">
          <a:xfrm>
            <a:off x="4140200" y="5086350"/>
            <a:ext cx="1008063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latin typeface="+mn-lt"/>
                <a:ea typeface="+mn-ea"/>
              </a:rPr>
              <a:t>数据帧</a:t>
            </a:r>
            <a:r>
              <a:rPr lang="en-US" altLang="zh-CN" sz="1800" b="1">
                <a:latin typeface="+mn-lt"/>
                <a:ea typeface="+mn-ea"/>
              </a:rPr>
              <a:t>2</a:t>
            </a:r>
          </a:p>
        </p:txBody>
      </p:sp>
      <p:sp>
        <p:nvSpPr>
          <p:cNvPr id="635965" name="Text Box 61"/>
          <p:cNvSpPr txBox="1">
            <a:spLocks noChangeArrowheads="1"/>
          </p:cNvSpPr>
          <p:nvPr/>
        </p:nvSpPr>
        <p:spPr bwMode="auto">
          <a:xfrm>
            <a:off x="3635375" y="5518150"/>
            <a:ext cx="136842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0000"/>
                </a:solidFill>
                <a:latin typeface="+mn-lt"/>
                <a:ea typeface="+mn-ea"/>
              </a:rPr>
              <a:t>差错控制</a:t>
            </a:r>
          </a:p>
        </p:txBody>
      </p:sp>
      <p:sp>
        <p:nvSpPr>
          <p:cNvPr id="635966" name="Text Box 62"/>
          <p:cNvSpPr txBox="1">
            <a:spLocks noChangeArrowheads="1"/>
          </p:cNvSpPr>
          <p:nvPr/>
        </p:nvSpPr>
        <p:spPr bwMode="auto">
          <a:xfrm>
            <a:off x="6516688" y="2924175"/>
            <a:ext cx="262731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>
                <a:latin typeface="+mn-lt"/>
                <a:ea typeface="+mn-ea"/>
              </a:rPr>
              <a:t>wait_for_event</a:t>
            </a:r>
          </a:p>
        </p:txBody>
      </p:sp>
      <p:sp>
        <p:nvSpPr>
          <p:cNvPr id="635967" name="Text Box 6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3" name="Text Box 66"/>
          <p:cNvSpPr txBox="1">
            <a:spLocks noChangeArrowheads="1"/>
          </p:cNvSpPr>
          <p:nvPr/>
        </p:nvSpPr>
        <p:spPr bwMode="auto">
          <a:xfrm>
            <a:off x="6732240" y="3212976"/>
            <a:ext cx="2158752" cy="10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err="1" smtClean="0">
                <a:latin typeface="+mn-lt"/>
                <a:ea typeface="+mn-ea"/>
              </a:rPr>
              <a:t>cksum_err</a:t>
            </a:r>
            <a:endParaRPr lang="en-US" altLang="zh-CN" sz="1600" dirty="0" smtClean="0">
              <a:latin typeface="+mn-lt"/>
              <a:ea typeface="+mn-ea"/>
            </a:endParaRPr>
          </a:p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err="1" smtClean="0">
                <a:latin typeface="+mn-lt"/>
                <a:ea typeface="+mn-ea"/>
              </a:rPr>
              <a:t>frame_arrival</a:t>
            </a:r>
            <a:endParaRPr lang="en-US" altLang="zh-CN" sz="1600" dirty="0" smtClean="0">
              <a:latin typeface="+mn-lt"/>
              <a:ea typeface="+mn-ea"/>
            </a:endParaRPr>
          </a:p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+mn-lt"/>
                <a:ea typeface="+mn-ea"/>
              </a:rPr>
              <a:t>timeout</a:t>
            </a:r>
          </a:p>
          <a:p>
            <a:pPr marL="88900" indent="-88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1600" dirty="0" err="1" smtClean="0">
                <a:solidFill>
                  <a:srgbClr val="0000FF"/>
                </a:solidFill>
                <a:latin typeface="+mn-lt"/>
                <a:ea typeface="+mn-ea"/>
              </a:rPr>
              <a:t>network_layer_ready</a:t>
            </a:r>
            <a:endParaRPr lang="en-US" altLang="zh-CN" sz="1600" dirty="0">
              <a:solidFill>
                <a:srgbClr val="0000FF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全双工</a:t>
            </a:r>
            <a:r>
              <a:rPr lang="zh-CN" altLang="en-US" dirty="0"/>
              <a:t>的实现 </a:t>
            </a:r>
          </a:p>
        </p:txBody>
      </p:sp>
      <p:sp>
        <p:nvSpPr>
          <p:cNvPr id="653378" name="Text Box 6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  <p:sp>
        <p:nvSpPr>
          <p:cNvPr id="653379" name="Text Box 67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3381" name="Rectangle 6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方法一 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思想</a:t>
            </a:r>
            <a:r>
              <a:rPr lang="zh-CN" altLang="en-US" sz="2400" dirty="0"/>
              <a:t>：使用两条独立的信道，每一信道分别用作单工数据传输 。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问题</a:t>
            </a:r>
            <a:r>
              <a:rPr lang="zh-CN" altLang="en-US" sz="2400" dirty="0"/>
              <a:t>：浪费严重</a:t>
            </a:r>
            <a:r>
              <a:rPr lang="zh-CN" altLang="en-US" sz="2400" dirty="0" smtClean="0"/>
              <a:t>。</a:t>
            </a:r>
            <a:endParaRPr lang="zh-CN" altLang="en-US" sz="2400" dirty="0"/>
          </a:p>
          <a:p>
            <a:pPr>
              <a:lnSpc>
                <a:spcPct val="110000"/>
              </a:lnSpc>
            </a:pPr>
            <a:endParaRPr lang="en-US" altLang="zh-CN" sz="2400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方法</a:t>
            </a:r>
            <a:r>
              <a:rPr lang="zh-CN" altLang="en-US" sz="2400" dirty="0">
                <a:solidFill>
                  <a:srgbClr val="FF0000"/>
                </a:solidFill>
              </a:rPr>
              <a:t>二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思想</a:t>
            </a:r>
            <a:r>
              <a:rPr lang="zh-CN" altLang="en-US" sz="2400" dirty="0"/>
              <a:t>：使用同一条线路进行数据的双向传输，使用专门的确认帧 。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问题</a:t>
            </a:r>
            <a:r>
              <a:rPr lang="zh-CN" altLang="en-US" sz="2400" dirty="0"/>
              <a:t>：浪费严重。</a:t>
            </a:r>
          </a:p>
        </p:txBody>
      </p:sp>
      <p:pic>
        <p:nvPicPr>
          <p:cNvPr id="8110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3068960"/>
            <a:ext cx="42100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1011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5301208"/>
            <a:ext cx="4210050" cy="98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双工的实现 </a:t>
            </a:r>
          </a:p>
        </p:txBody>
      </p:sp>
      <p:sp>
        <p:nvSpPr>
          <p:cNvPr id="654339" name="Text Box 3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  <p:sp>
        <p:nvSpPr>
          <p:cNvPr id="65434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方法三 （多采用）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rgbClr val="0000FF"/>
                </a:solidFill>
              </a:rPr>
              <a:t>思想</a:t>
            </a:r>
            <a:r>
              <a:rPr lang="zh-CN" altLang="en-US" sz="2000" dirty="0"/>
              <a:t>：使用同一条线路进行数据的双向传输，但确认帧采用捎带技术 （确认是放入下一帧头部的</a:t>
            </a:r>
            <a:r>
              <a:rPr lang="en-US" altLang="zh-CN" sz="2000" dirty="0" err="1"/>
              <a:t>ack</a:t>
            </a:r>
            <a:r>
              <a:rPr lang="zh-CN" altLang="en-US" sz="2000" dirty="0"/>
              <a:t>字段）。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rgbClr val="0000FF"/>
                </a:solidFill>
              </a:rPr>
              <a:t>优点</a:t>
            </a:r>
            <a:r>
              <a:rPr lang="zh-CN" altLang="en-US" sz="2000" dirty="0"/>
              <a:t>（与使用专门的确认帧相比较）：</a:t>
            </a:r>
          </a:p>
          <a:p>
            <a:pPr lvl="2">
              <a:lnSpc>
                <a:spcPct val="120000"/>
              </a:lnSpc>
            </a:pPr>
            <a:r>
              <a:rPr lang="zh-CN" altLang="en-US" sz="2000" dirty="0"/>
              <a:t>能有效地利用信道带宽</a:t>
            </a:r>
          </a:p>
          <a:p>
            <a:pPr lvl="2">
              <a:lnSpc>
                <a:spcPct val="120000"/>
              </a:lnSpc>
            </a:pPr>
            <a:r>
              <a:rPr lang="zh-CN" altLang="en-US" sz="2000" dirty="0"/>
              <a:t>开销少</a:t>
            </a:r>
          </a:p>
          <a:p>
            <a:pPr lvl="2">
              <a:lnSpc>
                <a:spcPct val="120000"/>
              </a:lnSpc>
            </a:pPr>
            <a:r>
              <a:rPr lang="zh-CN" altLang="en-US" sz="2000" dirty="0"/>
              <a:t>接收方所需的缓冲区少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rgbClr val="0000FF"/>
                </a:solidFill>
              </a:rPr>
              <a:t>问题</a:t>
            </a:r>
            <a:r>
              <a:rPr lang="zh-CN" altLang="en-US" sz="2000" dirty="0"/>
              <a:t>：等待时间不可预知（即：不知等多长时间才能得到要捎带确认的数据帧）。</a:t>
            </a:r>
          </a:p>
          <a:p>
            <a:pPr lvl="1">
              <a:lnSpc>
                <a:spcPct val="120000"/>
              </a:lnSpc>
            </a:pPr>
            <a:r>
              <a:rPr lang="zh-CN" altLang="en-US" sz="2000" dirty="0">
                <a:solidFill>
                  <a:srgbClr val="0000FF"/>
                </a:solidFill>
              </a:rPr>
              <a:t>解决</a:t>
            </a:r>
            <a:r>
              <a:rPr lang="zh-CN" altLang="en-US" sz="2000" dirty="0"/>
              <a:t>：引入确认定时器（在计时范围内采用捎带，否则发送专门的确认帧）。</a:t>
            </a:r>
          </a:p>
        </p:txBody>
      </p:sp>
      <p:pic>
        <p:nvPicPr>
          <p:cNvPr id="812034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04" y="3570129"/>
            <a:ext cx="4127376" cy="101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滑动窗口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作用</a:t>
            </a:r>
            <a:r>
              <a:rPr lang="zh-CN" altLang="en-US" dirty="0"/>
              <a:t>：用于流量控制</a:t>
            </a:r>
          </a:p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思想</a:t>
            </a:r>
            <a:r>
              <a:rPr lang="zh-CN" altLang="en-US" dirty="0"/>
              <a:t>：</a:t>
            </a:r>
          </a:p>
          <a:p>
            <a:pPr lvl="1">
              <a:lnSpc>
                <a:spcPct val="125000"/>
              </a:lnSpc>
            </a:pPr>
            <a:r>
              <a:rPr lang="zh-CN" altLang="en-US" dirty="0"/>
              <a:t>发送端设置发送窗口控制发送流量</a:t>
            </a:r>
          </a:p>
          <a:p>
            <a:pPr lvl="1">
              <a:lnSpc>
                <a:spcPct val="125000"/>
              </a:lnSpc>
            </a:pPr>
            <a:r>
              <a:rPr lang="zh-CN" altLang="en-US" dirty="0"/>
              <a:t>接收端设置接收窗口控制接收流量</a:t>
            </a:r>
          </a:p>
          <a:p>
            <a:pPr lvl="1">
              <a:lnSpc>
                <a:spcPct val="125000"/>
              </a:lnSpc>
            </a:pPr>
            <a:r>
              <a:rPr lang="zh-CN" altLang="en-US" dirty="0">
                <a:solidFill>
                  <a:srgbClr val="0000FF"/>
                </a:solidFill>
              </a:rPr>
              <a:t>设置原则：发送流量≤接收流量</a:t>
            </a:r>
          </a:p>
          <a:p>
            <a:pPr lvl="1">
              <a:lnSpc>
                <a:spcPct val="125000"/>
              </a:lnSpc>
            </a:pPr>
            <a:r>
              <a:rPr lang="zh-CN" altLang="en-US" dirty="0" smtClean="0"/>
              <a:t>全双工</a:t>
            </a:r>
            <a:r>
              <a:rPr lang="zh-CN" altLang="en-US" dirty="0"/>
              <a:t>通信则通信双方都应同时设置发送和接收窗口</a:t>
            </a:r>
          </a:p>
        </p:txBody>
      </p:sp>
      <p:sp>
        <p:nvSpPr>
          <p:cNvPr id="619525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19526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1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发送窗口</a:t>
            </a:r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824412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概念</a:t>
            </a:r>
          </a:p>
          <a:p>
            <a:pPr lvl="1">
              <a:lnSpc>
                <a:spcPct val="125000"/>
              </a:lnSpc>
            </a:pPr>
            <a:r>
              <a:rPr lang="zh-CN" altLang="en-US" sz="2400" dirty="0"/>
              <a:t>每个发送端设置一个，用于</a:t>
            </a:r>
            <a:r>
              <a:rPr lang="zh-CN" altLang="en-US" sz="2400" dirty="0">
                <a:solidFill>
                  <a:srgbClr val="0000FF"/>
                </a:solidFill>
              </a:rPr>
              <a:t>保存待确认帧的序号</a:t>
            </a:r>
            <a:r>
              <a:rPr lang="zh-CN" altLang="en-US" sz="2400" dirty="0"/>
              <a:t>（即：对应发送方已发送但未收到确认的数据帧序号，</a:t>
            </a:r>
            <a:r>
              <a:rPr lang="zh-CN" altLang="en-US" sz="2400" dirty="0">
                <a:solidFill>
                  <a:srgbClr val="0000FF"/>
                </a:solidFill>
              </a:rPr>
              <a:t>数据必须顺序发送</a:t>
            </a:r>
            <a:r>
              <a:rPr lang="zh-CN" altLang="en-US" sz="2400" dirty="0"/>
              <a:t>）。初始为</a:t>
            </a:r>
            <a:r>
              <a:rPr lang="en-US" altLang="zh-CN" sz="2400" dirty="0"/>
              <a:t>0</a:t>
            </a:r>
            <a:r>
              <a:rPr lang="zh-CN" altLang="en-US" sz="2400" dirty="0"/>
              <a:t>，有最大限制，窗口</a:t>
            </a:r>
            <a:r>
              <a:rPr lang="zh-CN" altLang="en-US" sz="2400" dirty="0" smtClean="0"/>
              <a:t>大小</a:t>
            </a:r>
            <a:r>
              <a:rPr lang="en-US" altLang="zh-CN" sz="2400" dirty="0"/>
              <a:t>W</a:t>
            </a:r>
            <a:r>
              <a:rPr lang="en-US" altLang="zh-CN" sz="2400" baseline="-25000" dirty="0"/>
              <a:t>T</a:t>
            </a:r>
            <a:r>
              <a:rPr lang="zh-CN" altLang="en-US" sz="2400" dirty="0" smtClean="0"/>
              <a:t>是</a:t>
            </a:r>
            <a:r>
              <a:rPr lang="zh-CN" altLang="en-US" sz="2400" dirty="0"/>
              <a:t>动态改变的。</a:t>
            </a:r>
          </a:p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滑动方法</a:t>
            </a:r>
          </a:p>
          <a:p>
            <a:pPr lvl="1">
              <a:lnSpc>
                <a:spcPct val="125000"/>
              </a:lnSpc>
            </a:pPr>
            <a:r>
              <a:rPr lang="zh-CN" altLang="en-US" sz="2400" dirty="0"/>
              <a:t>每发送一个数据帧，上限向前滑动一步</a:t>
            </a:r>
          </a:p>
          <a:p>
            <a:pPr lvl="1">
              <a:lnSpc>
                <a:spcPct val="125000"/>
              </a:lnSpc>
            </a:pPr>
            <a:r>
              <a:rPr lang="zh-CN" altLang="en-US" sz="2400" dirty="0"/>
              <a:t>每接收一个确认帧，下限向前滑动一步</a:t>
            </a:r>
            <a:r>
              <a:rPr lang="en-US" altLang="zh-CN" sz="2400" dirty="0"/>
              <a:t>/</a:t>
            </a:r>
            <a:r>
              <a:rPr lang="zh-CN" altLang="en-US" sz="2400" dirty="0"/>
              <a:t>多步</a:t>
            </a:r>
          </a:p>
          <a:p>
            <a:pPr lvl="1">
              <a:lnSpc>
                <a:spcPct val="125000"/>
              </a:lnSpc>
            </a:pPr>
            <a:r>
              <a:rPr lang="zh-CN" altLang="en-US" sz="2400" dirty="0"/>
              <a:t>上限和下限之差为最大尺寸时，停止发送</a:t>
            </a:r>
          </a:p>
        </p:txBody>
      </p:sp>
      <p:sp>
        <p:nvSpPr>
          <p:cNvPr id="65536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536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接收窗口</a:t>
            </a:r>
          </a:p>
        </p:txBody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090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概念</a:t>
            </a:r>
          </a:p>
          <a:p>
            <a:pPr lvl="1">
              <a:lnSpc>
                <a:spcPct val="114000"/>
              </a:lnSpc>
            </a:pPr>
            <a:r>
              <a:rPr lang="zh-CN" altLang="en-US" sz="2400" dirty="0"/>
              <a:t>每个接收端设置一个，用于</a:t>
            </a:r>
            <a:r>
              <a:rPr lang="zh-CN" altLang="en-US" sz="2400" dirty="0">
                <a:solidFill>
                  <a:srgbClr val="0000FF"/>
                </a:solidFill>
              </a:rPr>
              <a:t>保存期待接收帧的序号</a:t>
            </a:r>
            <a:r>
              <a:rPr lang="zh-CN" altLang="en-US" sz="2400" dirty="0"/>
              <a:t>（即：对应接收方允许接收的数据帧序号，</a:t>
            </a:r>
            <a:r>
              <a:rPr lang="zh-CN" altLang="en-US" sz="2400" dirty="0">
                <a:solidFill>
                  <a:srgbClr val="0000FF"/>
                </a:solidFill>
              </a:rPr>
              <a:t>可以非顺序接收</a:t>
            </a:r>
            <a:r>
              <a:rPr lang="zh-CN" altLang="en-US" sz="2400" dirty="0"/>
              <a:t>）。窗口尺寸有最大限制，但窗口</a:t>
            </a:r>
            <a:r>
              <a:rPr lang="zh-CN" altLang="en-US" sz="2400" dirty="0" smtClean="0"/>
              <a:t>大小</a:t>
            </a:r>
            <a:r>
              <a:rPr lang="en-US" altLang="zh-CN" sz="2400" dirty="0" smtClean="0"/>
              <a:t>W</a:t>
            </a:r>
            <a:r>
              <a:rPr lang="en-US" altLang="zh-CN" sz="2400" baseline="-25000" dirty="0" smtClean="0"/>
              <a:t>R</a:t>
            </a:r>
            <a:r>
              <a:rPr lang="zh-CN" altLang="en-US" sz="2400" dirty="0" smtClean="0"/>
              <a:t>始终</a:t>
            </a:r>
            <a:r>
              <a:rPr lang="zh-CN" altLang="en-US" sz="2400" dirty="0"/>
              <a:t>是固定的。</a:t>
            </a:r>
          </a:p>
          <a:p>
            <a:pPr>
              <a:lnSpc>
                <a:spcPct val="114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滑动方法</a:t>
            </a:r>
          </a:p>
          <a:p>
            <a:pPr lvl="1">
              <a:lnSpc>
                <a:spcPct val="114000"/>
              </a:lnSpc>
            </a:pPr>
            <a:r>
              <a:rPr lang="zh-CN" altLang="en-US" sz="2400" dirty="0"/>
              <a:t>对接收到的数据帧，只有其序号落在接收窗口范围内才接收，否则丢弃；</a:t>
            </a:r>
          </a:p>
          <a:p>
            <a:pPr lvl="1">
              <a:lnSpc>
                <a:spcPct val="114000"/>
              </a:lnSpc>
            </a:pPr>
            <a:r>
              <a:rPr lang="zh-CN" altLang="en-US" sz="2400" dirty="0"/>
              <a:t>对正确接收的数据帧，产生一个确认帧，接收窗口向前移动一个窗口大小的位置。</a:t>
            </a:r>
          </a:p>
        </p:txBody>
      </p:sp>
      <p:sp>
        <p:nvSpPr>
          <p:cNvPr id="66560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65605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滑动窗口思想举例</a:t>
            </a:r>
          </a:p>
        </p:txBody>
      </p:sp>
      <p:sp>
        <p:nvSpPr>
          <p:cNvPr id="65638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6391" name="Oval 7"/>
          <p:cNvSpPr>
            <a:spLocks noChangeArrowheads="1"/>
          </p:cNvSpPr>
          <p:nvPr/>
        </p:nvSpPr>
        <p:spPr bwMode="auto">
          <a:xfrm>
            <a:off x="612775" y="2781300"/>
            <a:ext cx="863600" cy="863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56415" name="Line 31"/>
          <p:cNvSpPr>
            <a:spLocks noChangeShapeType="1"/>
          </p:cNvSpPr>
          <p:nvPr/>
        </p:nvSpPr>
        <p:spPr bwMode="auto">
          <a:xfrm>
            <a:off x="684213" y="2852738"/>
            <a:ext cx="134937" cy="12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16" name="Line 32"/>
          <p:cNvSpPr>
            <a:spLocks noChangeShapeType="1"/>
          </p:cNvSpPr>
          <p:nvPr/>
        </p:nvSpPr>
        <p:spPr bwMode="auto">
          <a:xfrm>
            <a:off x="1044575" y="27082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17" name="Line 33"/>
          <p:cNvSpPr>
            <a:spLocks noChangeShapeType="1"/>
          </p:cNvSpPr>
          <p:nvPr/>
        </p:nvSpPr>
        <p:spPr bwMode="auto">
          <a:xfrm>
            <a:off x="1404938" y="32131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18" name="Line 34"/>
          <p:cNvSpPr>
            <a:spLocks noChangeShapeType="1"/>
          </p:cNvSpPr>
          <p:nvPr/>
        </p:nvSpPr>
        <p:spPr bwMode="auto">
          <a:xfrm flipH="1">
            <a:off x="1279525" y="2852738"/>
            <a:ext cx="125413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19" name="Line 35"/>
          <p:cNvSpPr>
            <a:spLocks noChangeShapeType="1"/>
          </p:cNvSpPr>
          <p:nvPr/>
        </p:nvSpPr>
        <p:spPr bwMode="auto">
          <a:xfrm>
            <a:off x="1044575" y="35734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20" name="Line 36"/>
          <p:cNvSpPr>
            <a:spLocks noChangeShapeType="1"/>
          </p:cNvSpPr>
          <p:nvPr/>
        </p:nvSpPr>
        <p:spPr bwMode="auto">
          <a:xfrm flipH="1">
            <a:off x="684213" y="3448050"/>
            <a:ext cx="125412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21" name="Line 37"/>
          <p:cNvSpPr>
            <a:spLocks noChangeShapeType="1"/>
          </p:cNvSpPr>
          <p:nvPr/>
        </p:nvSpPr>
        <p:spPr bwMode="auto">
          <a:xfrm>
            <a:off x="539750" y="3213100"/>
            <a:ext cx="146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422" name="Line 38"/>
          <p:cNvSpPr>
            <a:spLocks noChangeShapeType="1"/>
          </p:cNvSpPr>
          <p:nvPr/>
        </p:nvSpPr>
        <p:spPr bwMode="auto">
          <a:xfrm>
            <a:off x="1290638" y="3448050"/>
            <a:ext cx="114300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03" name="Rectangle 219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503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tx1"/>
                </a:solidFill>
              </a:rPr>
              <a:t>帧序号位数</a:t>
            </a:r>
            <a:r>
              <a:rPr lang="en-US" altLang="zh-CN" sz="2400" dirty="0">
                <a:solidFill>
                  <a:srgbClr val="FF0000"/>
                </a:solidFill>
              </a:rPr>
              <a:t>3bit</a:t>
            </a:r>
            <a:r>
              <a:rPr lang="zh-CN" altLang="en-US" sz="2400" dirty="0">
                <a:solidFill>
                  <a:schemeClr val="tx1"/>
                </a:solidFill>
              </a:rPr>
              <a:t>，发送窗口大小为</a:t>
            </a:r>
            <a:r>
              <a:rPr lang="en-US" altLang="zh-CN" sz="2400" dirty="0">
                <a:solidFill>
                  <a:srgbClr val="FF0000"/>
                </a:solidFill>
              </a:rPr>
              <a:t>2</a:t>
            </a:r>
            <a:r>
              <a:rPr lang="zh-CN" altLang="en-US" sz="2400" dirty="0">
                <a:solidFill>
                  <a:schemeClr val="tx1"/>
                </a:solidFill>
              </a:rPr>
              <a:t>，接收窗口大小为</a:t>
            </a:r>
            <a:r>
              <a:rPr lang="en-US" altLang="zh-CN" sz="2400" dirty="0">
                <a:solidFill>
                  <a:srgbClr val="FF0000"/>
                </a:solidFill>
              </a:rPr>
              <a:t>1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56604" name="Text Box 220"/>
          <p:cNvSpPr txBox="1">
            <a:spLocks noChangeArrowheads="1"/>
          </p:cNvSpPr>
          <p:nvPr/>
        </p:nvSpPr>
        <p:spPr bwMode="auto">
          <a:xfrm>
            <a:off x="1189038" y="2636838"/>
            <a:ext cx="71437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0</a:t>
            </a:r>
          </a:p>
        </p:txBody>
      </p:sp>
      <p:sp>
        <p:nvSpPr>
          <p:cNvPr id="656605" name="Text Box 221"/>
          <p:cNvSpPr txBox="1">
            <a:spLocks noChangeArrowheads="1"/>
          </p:cNvSpPr>
          <p:nvPr/>
        </p:nvSpPr>
        <p:spPr bwMode="auto">
          <a:xfrm>
            <a:off x="1476375" y="29257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1</a:t>
            </a:r>
          </a:p>
        </p:txBody>
      </p:sp>
      <p:sp>
        <p:nvSpPr>
          <p:cNvPr id="656606" name="Text Box 222"/>
          <p:cNvSpPr txBox="1">
            <a:spLocks noChangeArrowheads="1"/>
          </p:cNvSpPr>
          <p:nvPr/>
        </p:nvSpPr>
        <p:spPr bwMode="auto">
          <a:xfrm>
            <a:off x="1476375" y="3284538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2</a:t>
            </a:r>
          </a:p>
        </p:txBody>
      </p:sp>
      <p:sp>
        <p:nvSpPr>
          <p:cNvPr id="656607" name="Text Box 223"/>
          <p:cNvSpPr txBox="1">
            <a:spLocks noChangeArrowheads="1"/>
          </p:cNvSpPr>
          <p:nvPr/>
        </p:nvSpPr>
        <p:spPr bwMode="auto">
          <a:xfrm>
            <a:off x="1189038" y="3644900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3</a:t>
            </a:r>
          </a:p>
        </p:txBody>
      </p:sp>
      <p:sp>
        <p:nvSpPr>
          <p:cNvPr id="656608" name="Text Box 224"/>
          <p:cNvSpPr txBox="1">
            <a:spLocks noChangeArrowheads="1"/>
          </p:cNvSpPr>
          <p:nvPr/>
        </p:nvSpPr>
        <p:spPr bwMode="auto">
          <a:xfrm>
            <a:off x="828675" y="3644900"/>
            <a:ext cx="714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4</a:t>
            </a:r>
          </a:p>
        </p:txBody>
      </p:sp>
      <p:sp>
        <p:nvSpPr>
          <p:cNvPr id="656609" name="Text Box 225"/>
          <p:cNvSpPr txBox="1">
            <a:spLocks noChangeArrowheads="1"/>
          </p:cNvSpPr>
          <p:nvPr/>
        </p:nvSpPr>
        <p:spPr bwMode="auto">
          <a:xfrm>
            <a:off x="539750" y="33575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5</a:t>
            </a:r>
          </a:p>
        </p:txBody>
      </p:sp>
      <p:sp>
        <p:nvSpPr>
          <p:cNvPr id="656610" name="Text Box 226"/>
          <p:cNvSpPr txBox="1">
            <a:spLocks noChangeArrowheads="1"/>
          </p:cNvSpPr>
          <p:nvPr/>
        </p:nvSpPr>
        <p:spPr bwMode="auto">
          <a:xfrm>
            <a:off x="539750" y="29257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6</a:t>
            </a:r>
          </a:p>
        </p:txBody>
      </p:sp>
      <p:sp>
        <p:nvSpPr>
          <p:cNvPr id="656611" name="Text Box 227"/>
          <p:cNvSpPr txBox="1">
            <a:spLocks noChangeArrowheads="1"/>
          </p:cNvSpPr>
          <p:nvPr/>
        </p:nvSpPr>
        <p:spPr bwMode="auto">
          <a:xfrm>
            <a:off x="828675" y="2636838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7</a:t>
            </a:r>
          </a:p>
        </p:txBody>
      </p:sp>
      <p:sp>
        <p:nvSpPr>
          <p:cNvPr id="656612" name="Text Box 228"/>
          <p:cNvSpPr txBox="1">
            <a:spLocks noChangeArrowheads="1"/>
          </p:cNvSpPr>
          <p:nvPr/>
        </p:nvSpPr>
        <p:spPr bwMode="auto">
          <a:xfrm>
            <a:off x="611188" y="2205038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楷体_GB2312" pitchFamily="49" charset="-122"/>
              </a:rPr>
              <a:t>发送端</a:t>
            </a:r>
          </a:p>
        </p:txBody>
      </p:sp>
      <p:sp>
        <p:nvSpPr>
          <p:cNvPr id="656613" name="Text Box 229"/>
          <p:cNvSpPr txBox="1">
            <a:spLocks noChangeArrowheads="1"/>
          </p:cNvSpPr>
          <p:nvPr/>
        </p:nvSpPr>
        <p:spPr bwMode="auto">
          <a:xfrm>
            <a:off x="611188" y="393382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楷体_GB2312" pitchFamily="49" charset="-122"/>
              </a:rPr>
              <a:t>接收端</a:t>
            </a:r>
          </a:p>
        </p:txBody>
      </p:sp>
      <p:sp>
        <p:nvSpPr>
          <p:cNvPr id="656614" name="Text Box 230"/>
          <p:cNvSpPr txBox="1">
            <a:spLocks noChangeArrowheads="1"/>
          </p:cNvSpPr>
          <p:nvPr/>
        </p:nvSpPr>
        <p:spPr bwMode="auto">
          <a:xfrm>
            <a:off x="539750" y="5516563"/>
            <a:ext cx="10080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1600" b="1">
                <a:ea typeface="楷体_GB2312" pitchFamily="49" charset="-122"/>
              </a:rPr>
              <a:t>①</a:t>
            </a:r>
          </a:p>
          <a:p>
            <a:pPr algn="ctr">
              <a:spcBef>
                <a:spcPct val="0"/>
              </a:spcBef>
            </a:pPr>
            <a:r>
              <a:rPr lang="zh-CN" altLang="en-US" sz="1600" b="1">
                <a:ea typeface="楷体_GB2312" pitchFamily="49" charset="-122"/>
              </a:rPr>
              <a:t>初态</a:t>
            </a:r>
          </a:p>
        </p:txBody>
      </p:sp>
      <p:grpSp>
        <p:nvGrpSpPr>
          <p:cNvPr id="656657" name="Group 273"/>
          <p:cNvGrpSpPr>
            <a:grpSpLocks/>
          </p:cNvGrpSpPr>
          <p:nvPr/>
        </p:nvGrpSpPr>
        <p:grpSpPr bwMode="auto">
          <a:xfrm>
            <a:off x="1619250" y="2708275"/>
            <a:ext cx="1008063" cy="3389313"/>
            <a:chOff x="1020" y="1706"/>
            <a:chExt cx="635" cy="2135"/>
          </a:xfrm>
        </p:grpSpPr>
        <p:sp>
          <p:nvSpPr>
            <p:cNvPr id="656423" name="Oval 39"/>
            <p:cNvSpPr>
              <a:spLocks noChangeArrowheads="1"/>
            </p:cNvSpPr>
            <p:nvPr/>
          </p:nvSpPr>
          <p:spPr bwMode="auto">
            <a:xfrm>
              <a:off x="1066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4" name="Line 40"/>
            <p:cNvSpPr>
              <a:spLocks noChangeShapeType="1"/>
            </p:cNvSpPr>
            <p:nvPr/>
          </p:nvSpPr>
          <p:spPr bwMode="auto">
            <a:xfrm>
              <a:off x="1111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5" name="Line 41"/>
            <p:cNvSpPr>
              <a:spLocks noChangeShapeType="1"/>
            </p:cNvSpPr>
            <p:nvPr/>
          </p:nvSpPr>
          <p:spPr bwMode="auto">
            <a:xfrm>
              <a:off x="1338" y="170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6" name="Line 42"/>
            <p:cNvSpPr>
              <a:spLocks noChangeShapeType="1"/>
            </p:cNvSpPr>
            <p:nvPr/>
          </p:nvSpPr>
          <p:spPr bwMode="auto">
            <a:xfrm>
              <a:off x="1565" y="2024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7" name="Line 43"/>
            <p:cNvSpPr>
              <a:spLocks noChangeShapeType="1"/>
            </p:cNvSpPr>
            <p:nvPr/>
          </p:nvSpPr>
          <p:spPr bwMode="auto">
            <a:xfrm flipH="1">
              <a:off x="1338" y="1797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8" name="Line 44"/>
            <p:cNvSpPr>
              <a:spLocks noChangeShapeType="1"/>
            </p:cNvSpPr>
            <p:nvPr/>
          </p:nvSpPr>
          <p:spPr bwMode="auto">
            <a:xfrm>
              <a:off x="1338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29" name="Line 45"/>
            <p:cNvSpPr>
              <a:spLocks noChangeShapeType="1"/>
            </p:cNvSpPr>
            <p:nvPr/>
          </p:nvSpPr>
          <p:spPr bwMode="auto">
            <a:xfrm flipH="1">
              <a:off x="1111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0" name="Line 46"/>
            <p:cNvSpPr>
              <a:spLocks noChangeShapeType="1"/>
            </p:cNvSpPr>
            <p:nvPr/>
          </p:nvSpPr>
          <p:spPr bwMode="auto">
            <a:xfrm>
              <a:off x="1020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1" name="Line 47"/>
            <p:cNvSpPr>
              <a:spLocks noChangeShapeType="1"/>
            </p:cNvSpPr>
            <p:nvPr/>
          </p:nvSpPr>
          <p:spPr bwMode="auto">
            <a:xfrm>
              <a:off x="1493" y="2172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49" name="Oval 165"/>
            <p:cNvSpPr>
              <a:spLocks noChangeArrowheads="1"/>
            </p:cNvSpPr>
            <p:nvPr/>
          </p:nvSpPr>
          <p:spPr bwMode="auto">
            <a:xfrm>
              <a:off x="1066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0" name="Line 166"/>
            <p:cNvSpPr>
              <a:spLocks noChangeShapeType="1"/>
            </p:cNvSpPr>
            <p:nvPr/>
          </p:nvSpPr>
          <p:spPr bwMode="auto">
            <a:xfrm>
              <a:off x="1111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1" name="Line 167"/>
            <p:cNvSpPr>
              <a:spLocks noChangeShapeType="1"/>
            </p:cNvSpPr>
            <p:nvPr/>
          </p:nvSpPr>
          <p:spPr bwMode="auto">
            <a:xfrm>
              <a:off x="1338" y="2749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2" name="Line 168"/>
            <p:cNvSpPr>
              <a:spLocks noChangeShapeType="1"/>
            </p:cNvSpPr>
            <p:nvPr/>
          </p:nvSpPr>
          <p:spPr bwMode="auto">
            <a:xfrm>
              <a:off x="1565" y="3067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3" name="Line 169"/>
            <p:cNvSpPr>
              <a:spLocks noChangeShapeType="1"/>
            </p:cNvSpPr>
            <p:nvPr/>
          </p:nvSpPr>
          <p:spPr bwMode="auto">
            <a:xfrm flipH="1">
              <a:off x="1338" y="284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4" name="Line 170"/>
            <p:cNvSpPr>
              <a:spLocks noChangeShapeType="1"/>
            </p:cNvSpPr>
            <p:nvPr/>
          </p:nvSpPr>
          <p:spPr bwMode="auto">
            <a:xfrm>
              <a:off x="1338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5" name="Line 171"/>
            <p:cNvSpPr>
              <a:spLocks noChangeShapeType="1"/>
            </p:cNvSpPr>
            <p:nvPr/>
          </p:nvSpPr>
          <p:spPr bwMode="auto">
            <a:xfrm flipH="1">
              <a:off x="1111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6" name="Line 172"/>
            <p:cNvSpPr>
              <a:spLocks noChangeShapeType="1"/>
            </p:cNvSpPr>
            <p:nvPr/>
          </p:nvSpPr>
          <p:spPr bwMode="auto">
            <a:xfrm>
              <a:off x="1020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7" name="Line 173"/>
            <p:cNvSpPr>
              <a:spLocks noChangeShapeType="1"/>
            </p:cNvSpPr>
            <p:nvPr/>
          </p:nvSpPr>
          <p:spPr bwMode="auto">
            <a:xfrm>
              <a:off x="1493" y="3215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15" name="Text Box 231"/>
            <p:cNvSpPr txBox="1">
              <a:spLocks noChangeArrowheads="1"/>
            </p:cNvSpPr>
            <p:nvPr/>
          </p:nvSpPr>
          <p:spPr bwMode="auto">
            <a:xfrm>
              <a:off x="1020" y="3475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②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发送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58" name="Group 274"/>
          <p:cNvGrpSpPr>
            <a:grpSpLocks/>
          </p:cNvGrpSpPr>
          <p:nvPr/>
        </p:nvGrpSpPr>
        <p:grpSpPr bwMode="auto">
          <a:xfrm>
            <a:off x="2698750" y="2708275"/>
            <a:ext cx="1009650" cy="3389313"/>
            <a:chOff x="1700" y="1706"/>
            <a:chExt cx="636" cy="2135"/>
          </a:xfrm>
        </p:grpSpPr>
        <p:sp>
          <p:nvSpPr>
            <p:cNvPr id="656432" name="Oval 48"/>
            <p:cNvSpPr>
              <a:spLocks noChangeArrowheads="1"/>
            </p:cNvSpPr>
            <p:nvPr/>
          </p:nvSpPr>
          <p:spPr bwMode="auto">
            <a:xfrm>
              <a:off x="1746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3" name="Line 49"/>
            <p:cNvSpPr>
              <a:spLocks noChangeShapeType="1"/>
            </p:cNvSpPr>
            <p:nvPr/>
          </p:nvSpPr>
          <p:spPr bwMode="auto">
            <a:xfrm>
              <a:off x="1791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4" name="Line 50"/>
            <p:cNvSpPr>
              <a:spLocks noChangeShapeType="1"/>
            </p:cNvSpPr>
            <p:nvPr/>
          </p:nvSpPr>
          <p:spPr bwMode="auto">
            <a:xfrm>
              <a:off x="2018" y="170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5" name="Line 51"/>
            <p:cNvSpPr>
              <a:spLocks noChangeShapeType="1"/>
            </p:cNvSpPr>
            <p:nvPr/>
          </p:nvSpPr>
          <p:spPr bwMode="auto">
            <a:xfrm>
              <a:off x="2018" y="2024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6" name="Line 52"/>
            <p:cNvSpPr>
              <a:spLocks noChangeShapeType="1"/>
            </p:cNvSpPr>
            <p:nvPr/>
          </p:nvSpPr>
          <p:spPr bwMode="auto">
            <a:xfrm flipH="1">
              <a:off x="2166" y="1797"/>
              <a:ext cx="79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7" name="Line 53"/>
            <p:cNvSpPr>
              <a:spLocks noChangeShapeType="1"/>
            </p:cNvSpPr>
            <p:nvPr/>
          </p:nvSpPr>
          <p:spPr bwMode="auto">
            <a:xfrm>
              <a:off x="2018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8" name="Line 54"/>
            <p:cNvSpPr>
              <a:spLocks noChangeShapeType="1"/>
            </p:cNvSpPr>
            <p:nvPr/>
          </p:nvSpPr>
          <p:spPr bwMode="auto">
            <a:xfrm flipH="1">
              <a:off x="1791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39" name="Line 55"/>
            <p:cNvSpPr>
              <a:spLocks noChangeShapeType="1"/>
            </p:cNvSpPr>
            <p:nvPr/>
          </p:nvSpPr>
          <p:spPr bwMode="auto">
            <a:xfrm>
              <a:off x="1700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0" name="Line 56"/>
            <p:cNvSpPr>
              <a:spLocks noChangeShapeType="1"/>
            </p:cNvSpPr>
            <p:nvPr/>
          </p:nvSpPr>
          <p:spPr bwMode="auto">
            <a:xfrm>
              <a:off x="2173" y="2172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8" name="Oval 174"/>
            <p:cNvSpPr>
              <a:spLocks noChangeArrowheads="1"/>
            </p:cNvSpPr>
            <p:nvPr/>
          </p:nvSpPr>
          <p:spPr bwMode="auto">
            <a:xfrm>
              <a:off x="1746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59" name="Line 175"/>
            <p:cNvSpPr>
              <a:spLocks noChangeShapeType="1"/>
            </p:cNvSpPr>
            <p:nvPr/>
          </p:nvSpPr>
          <p:spPr bwMode="auto">
            <a:xfrm>
              <a:off x="1791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0" name="Line 176"/>
            <p:cNvSpPr>
              <a:spLocks noChangeShapeType="1"/>
            </p:cNvSpPr>
            <p:nvPr/>
          </p:nvSpPr>
          <p:spPr bwMode="auto">
            <a:xfrm>
              <a:off x="2018" y="2749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1" name="Line 177"/>
            <p:cNvSpPr>
              <a:spLocks noChangeShapeType="1"/>
            </p:cNvSpPr>
            <p:nvPr/>
          </p:nvSpPr>
          <p:spPr bwMode="auto">
            <a:xfrm>
              <a:off x="2245" y="3067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2" name="Line 178"/>
            <p:cNvSpPr>
              <a:spLocks noChangeShapeType="1"/>
            </p:cNvSpPr>
            <p:nvPr/>
          </p:nvSpPr>
          <p:spPr bwMode="auto">
            <a:xfrm flipH="1">
              <a:off x="2018" y="284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3" name="Line 179"/>
            <p:cNvSpPr>
              <a:spLocks noChangeShapeType="1"/>
            </p:cNvSpPr>
            <p:nvPr/>
          </p:nvSpPr>
          <p:spPr bwMode="auto">
            <a:xfrm>
              <a:off x="2018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4" name="Line 180"/>
            <p:cNvSpPr>
              <a:spLocks noChangeShapeType="1"/>
            </p:cNvSpPr>
            <p:nvPr/>
          </p:nvSpPr>
          <p:spPr bwMode="auto">
            <a:xfrm flipH="1">
              <a:off x="1791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5" name="Line 181"/>
            <p:cNvSpPr>
              <a:spLocks noChangeShapeType="1"/>
            </p:cNvSpPr>
            <p:nvPr/>
          </p:nvSpPr>
          <p:spPr bwMode="auto">
            <a:xfrm>
              <a:off x="1700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6" name="Line 182"/>
            <p:cNvSpPr>
              <a:spLocks noChangeShapeType="1"/>
            </p:cNvSpPr>
            <p:nvPr/>
          </p:nvSpPr>
          <p:spPr bwMode="auto">
            <a:xfrm>
              <a:off x="2173" y="3215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4" name="Text Box 250"/>
            <p:cNvSpPr txBox="1">
              <a:spLocks noChangeArrowheads="1"/>
            </p:cNvSpPr>
            <p:nvPr/>
          </p:nvSpPr>
          <p:spPr bwMode="auto">
            <a:xfrm>
              <a:off x="1701" y="3475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③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发送</a:t>
              </a:r>
              <a:r>
                <a:rPr lang="en-US" altLang="zh-CN" sz="1600" b="1">
                  <a:ea typeface="楷体_GB2312" pitchFamily="49" charset="-122"/>
                </a:rPr>
                <a:t>1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59" name="Group 275"/>
          <p:cNvGrpSpPr>
            <a:grpSpLocks/>
          </p:cNvGrpSpPr>
          <p:nvPr/>
        </p:nvGrpSpPr>
        <p:grpSpPr bwMode="auto">
          <a:xfrm>
            <a:off x="3779838" y="2708275"/>
            <a:ext cx="1079500" cy="3633788"/>
            <a:chOff x="2381" y="1706"/>
            <a:chExt cx="680" cy="2289"/>
          </a:xfrm>
        </p:grpSpPr>
        <p:sp>
          <p:nvSpPr>
            <p:cNvPr id="656441" name="Oval 57"/>
            <p:cNvSpPr>
              <a:spLocks noChangeArrowheads="1"/>
            </p:cNvSpPr>
            <p:nvPr/>
          </p:nvSpPr>
          <p:spPr bwMode="auto">
            <a:xfrm>
              <a:off x="2427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2" name="Line 58"/>
            <p:cNvSpPr>
              <a:spLocks noChangeShapeType="1"/>
            </p:cNvSpPr>
            <p:nvPr/>
          </p:nvSpPr>
          <p:spPr bwMode="auto">
            <a:xfrm>
              <a:off x="2472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3" name="Line 59"/>
            <p:cNvSpPr>
              <a:spLocks noChangeShapeType="1"/>
            </p:cNvSpPr>
            <p:nvPr/>
          </p:nvSpPr>
          <p:spPr bwMode="auto">
            <a:xfrm>
              <a:off x="2699" y="170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4" name="Line 60"/>
            <p:cNvSpPr>
              <a:spLocks noChangeShapeType="1"/>
            </p:cNvSpPr>
            <p:nvPr/>
          </p:nvSpPr>
          <p:spPr bwMode="auto">
            <a:xfrm>
              <a:off x="2699" y="2024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5" name="Line 61"/>
            <p:cNvSpPr>
              <a:spLocks noChangeShapeType="1"/>
            </p:cNvSpPr>
            <p:nvPr/>
          </p:nvSpPr>
          <p:spPr bwMode="auto">
            <a:xfrm flipH="1">
              <a:off x="2847" y="1797"/>
              <a:ext cx="79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6" name="Line 62"/>
            <p:cNvSpPr>
              <a:spLocks noChangeShapeType="1"/>
            </p:cNvSpPr>
            <p:nvPr/>
          </p:nvSpPr>
          <p:spPr bwMode="auto">
            <a:xfrm>
              <a:off x="2699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7" name="Line 63"/>
            <p:cNvSpPr>
              <a:spLocks noChangeShapeType="1"/>
            </p:cNvSpPr>
            <p:nvPr/>
          </p:nvSpPr>
          <p:spPr bwMode="auto">
            <a:xfrm flipH="1">
              <a:off x="2472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8" name="Line 64"/>
            <p:cNvSpPr>
              <a:spLocks noChangeShapeType="1"/>
            </p:cNvSpPr>
            <p:nvPr/>
          </p:nvSpPr>
          <p:spPr bwMode="auto">
            <a:xfrm>
              <a:off x="2381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49" name="Line 65"/>
            <p:cNvSpPr>
              <a:spLocks noChangeShapeType="1"/>
            </p:cNvSpPr>
            <p:nvPr/>
          </p:nvSpPr>
          <p:spPr bwMode="auto">
            <a:xfrm>
              <a:off x="2854" y="2172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7" name="Oval 183"/>
            <p:cNvSpPr>
              <a:spLocks noChangeArrowheads="1"/>
            </p:cNvSpPr>
            <p:nvPr/>
          </p:nvSpPr>
          <p:spPr bwMode="auto">
            <a:xfrm>
              <a:off x="2427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8" name="Line 184"/>
            <p:cNvSpPr>
              <a:spLocks noChangeShapeType="1"/>
            </p:cNvSpPr>
            <p:nvPr/>
          </p:nvSpPr>
          <p:spPr bwMode="auto">
            <a:xfrm>
              <a:off x="2472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69" name="Line 185"/>
            <p:cNvSpPr>
              <a:spLocks noChangeShapeType="1"/>
            </p:cNvSpPr>
            <p:nvPr/>
          </p:nvSpPr>
          <p:spPr bwMode="auto">
            <a:xfrm>
              <a:off x="2699" y="27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0" name="Line 186"/>
            <p:cNvSpPr>
              <a:spLocks noChangeShapeType="1"/>
            </p:cNvSpPr>
            <p:nvPr/>
          </p:nvSpPr>
          <p:spPr bwMode="auto">
            <a:xfrm>
              <a:off x="2699" y="3067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1" name="Line 187"/>
            <p:cNvSpPr>
              <a:spLocks noChangeShapeType="1"/>
            </p:cNvSpPr>
            <p:nvPr/>
          </p:nvSpPr>
          <p:spPr bwMode="auto">
            <a:xfrm flipH="1">
              <a:off x="2699" y="284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2" name="Line 188"/>
            <p:cNvSpPr>
              <a:spLocks noChangeShapeType="1"/>
            </p:cNvSpPr>
            <p:nvPr/>
          </p:nvSpPr>
          <p:spPr bwMode="auto">
            <a:xfrm>
              <a:off x="2699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3" name="Line 189"/>
            <p:cNvSpPr>
              <a:spLocks noChangeShapeType="1"/>
            </p:cNvSpPr>
            <p:nvPr/>
          </p:nvSpPr>
          <p:spPr bwMode="auto">
            <a:xfrm flipH="1">
              <a:off x="2472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4" name="Line 190"/>
            <p:cNvSpPr>
              <a:spLocks noChangeShapeType="1"/>
            </p:cNvSpPr>
            <p:nvPr/>
          </p:nvSpPr>
          <p:spPr bwMode="auto">
            <a:xfrm>
              <a:off x="2381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5" name="Line 191"/>
            <p:cNvSpPr>
              <a:spLocks noChangeShapeType="1"/>
            </p:cNvSpPr>
            <p:nvPr/>
          </p:nvSpPr>
          <p:spPr bwMode="auto">
            <a:xfrm>
              <a:off x="2854" y="3215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5" name="Text Box 251"/>
            <p:cNvSpPr txBox="1">
              <a:spLocks noChangeArrowheads="1"/>
            </p:cNvSpPr>
            <p:nvPr/>
          </p:nvSpPr>
          <p:spPr bwMode="auto">
            <a:xfrm>
              <a:off x="2426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④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正确接收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60" name="Group 276"/>
          <p:cNvGrpSpPr>
            <a:grpSpLocks/>
          </p:cNvGrpSpPr>
          <p:nvPr/>
        </p:nvGrpSpPr>
        <p:grpSpPr bwMode="auto">
          <a:xfrm>
            <a:off x="4859338" y="2708275"/>
            <a:ext cx="1008062" cy="3633788"/>
            <a:chOff x="3061" y="1706"/>
            <a:chExt cx="635" cy="2289"/>
          </a:xfrm>
        </p:grpSpPr>
        <p:sp>
          <p:nvSpPr>
            <p:cNvPr id="656450" name="Oval 66"/>
            <p:cNvSpPr>
              <a:spLocks noChangeArrowheads="1"/>
            </p:cNvSpPr>
            <p:nvPr/>
          </p:nvSpPr>
          <p:spPr bwMode="auto">
            <a:xfrm>
              <a:off x="3107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1" name="Line 67"/>
            <p:cNvSpPr>
              <a:spLocks noChangeShapeType="1"/>
            </p:cNvSpPr>
            <p:nvPr/>
          </p:nvSpPr>
          <p:spPr bwMode="auto">
            <a:xfrm>
              <a:off x="3152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2" name="Line 68"/>
            <p:cNvSpPr>
              <a:spLocks noChangeShapeType="1"/>
            </p:cNvSpPr>
            <p:nvPr/>
          </p:nvSpPr>
          <p:spPr bwMode="auto">
            <a:xfrm>
              <a:off x="3379" y="170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3" name="Line 69"/>
            <p:cNvSpPr>
              <a:spLocks noChangeShapeType="1"/>
            </p:cNvSpPr>
            <p:nvPr/>
          </p:nvSpPr>
          <p:spPr bwMode="auto">
            <a:xfrm>
              <a:off x="3379" y="2024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4" name="Line 70"/>
            <p:cNvSpPr>
              <a:spLocks noChangeShapeType="1"/>
            </p:cNvSpPr>
            <p:nvPr/>
          </p:nvSpPr>
          <p:spPr bwMode="auto">
            <a:xfrm flipH="1">
              <a:off x="3379" y="1797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5" name="Line 71"/>
            <p:cNvSpPr>
              <a:spLocks noChangeShapeType="1"/>
            </p:cNvSpPr>
            <p:nvPr/>
          </p:nvSpPr>
          <p:spPr bwMode="auto">
            <a:xfrm>
              <a:off x="3379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6" name="Line 72"/>
            <p:cNvSpPr>
              <a:spLocks noChangeShapeType="1"/>
            </p:cNvSpPr>
            <p:nvPr/>
          </p:nvSpPr>
          <p:spPr bwMode="auto">
            <a:xfrm flipH="1">
              <a:off x="3152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7" name="Line 73"/>
            <p:cNvSpPr>
              <a:spLocks noChangeShapeType="1"/>
            </p:cNvSpPr>
            <p:nvPr/>
          </p:nvSpPr>
          <p:spPr bwMode="auto">
            <a:xfrm>
              <a:off x="3061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58" name="Line 74"/>
            <p:cNvSpPr>
              <a:spLocks noChangeShapeType="1"/>
            </p:cNvSpPr>
            <p:nvPr/>
          </p:nvSpPr>
          <p:spPr bwMode="auto">
            <a:xfrm>
              <a:off x="3534" y="2172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6" name="Oval 192"/>
            <p:cNvSpPr>
              <a:spLocks noChangeArrowheads="1"/>
            </p:cNvSpPr>
            <p:nvPr/>
          </p:nvSpPr>
          <p:spPr bwMode="auto">
            <a:xfrm>
              <a:off x="3107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7" name="Line 193"/>
            <p:cNvSpPr>
              <a:spLocks noChangeShapeType="1"/>
            </p:cNvSpPr>
            <p:nvPr/>
          </p:nvSpPr>
          <p:spPr bwMode="auto">
            <a:xfrm>
              <a:off x="3152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8" name="Line 194"/>
            <p:cNvSpPr>
              <a:spLocks noChangeShapeType="1"/>
            </p:cNvSpPr>
            <p:nvPr/>
          </p:nvSpPr>
          <p:spPr bwMode="auto">
            <a:xfrm>
              <a:off x="3379" y="27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79" name="Line 195"/>
            <p:cNvSpPr>
              <a:spLocks noChangeShapeType="1"/>
            </p:cNvSpPr>
            <p:nvPr/>
          </p:nvSpPr>
          <p:spPr bwMode="auto">
            <a:xfrm>
              <a:off x="3379" y="3067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0" name="Line 196"/>
            <p:cNvSpPr>
              <a:spLocks noChangeShapeType="1"/>
            </p:cNvSpPr>
            <p:nvPr/>
          </p:nvSpPr>
          <p:spPr bwMode="auto">
            <a:xfrm flipH="1">
              <a:off x="3379" y="2840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1" name="Line 197"/>
            <p:cNvSpPr>
              <a:spLocks noChangeShapeType="1"/>
            </p:cNvSpPr>
            <p:nvPr/>
          </p:nvSpPr>
          <p:spPr bwMode="auto">
            <a:xfrm>
              <a:off x="3379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2" name="Line 198"/>
            <p:cNvSpPr>
              <a:spLocks noChangeShapeType="1"/>
            </p:cNvSpPr>
            <p:nvPr/>
          </p:nvSpPr>
          <p:spPr bwMode="auto">
            <a:xfrm flipH="1">
              <a:off x="3152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3" name="Line 199"/>
            <p:cNvSpPr>
              <a:spLocks noChangeShapeType="1"/>
            </p:cNvSpPr>
            <p:nvPr/>
          </p:nvSpPr>
          <p:spPr bwMode="auto">
            <a:xfrm>
              <a:off x="3061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4" name="Line 200"/>
            <p:cNvSpPr>
              <a:spLocks noChangeShapeType="1"/>
            </p:cNvSpPr>
            <p:nvPr/>
          </p:nvSpPr>
          <p:spPr bwMode="auto">
            <a:xfrm>
              <a:off x="3534" y="3215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6" name="Text Box 252"/>
            <p:cNvSpPr txBox="1">
              <a:spLocks noChangeArrowheads="1"/>
            </p:cNvSpPr>
            <p:nvPr/>
          </p:nvSpPr>
          <p:spPr bwMode="auto">
            <a:xfrm>
              <a:off x="3061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⑤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接收确认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61" name="Group 277"/>
          <p:cNvGrpSpPr>
            <a:grpSpLocks/>
          </p:cNvGrpSpPr>
          <p:nvPr/>
        </p:nvGrpSpPr>
        <p:grpSpPr bwMode="auto">
          <a:xfrm>
            <a:off x="5940425" y="2708275"/>
            <a:ext cx="1008063" cy="3389313"/>
            <a:chOff x="3742" y="1706"/>
            <a:chExt cx="635" cy="2135"/>
          </a:xfrm>
        </p:grpSpPr>
        <p:sp>
          <p:nvSpPr>
            <p:cNvPr id="656459" name="Oval 75"/>
            <p:cNvSpPr>
              <a:spLocks noChangeArrowheads="1"/>
            </p:cNvSpPr>
            <p:nvPr/>
          </p:nvSpPr>
          <p:spPr bwMode="auto">
            <a:xfrm>
              <a:off x="3788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0" name="Line 76"/>
            <p:cNvSpPr>
              <a:spLocks noChangeShapeType="1"/>
            </p:cNvSpPr>
            <p:nvPr/>
          </p:nvSpPr>
          <p:spPr bwMode="auto">
            <a:xfrm>
              <a:off x="3833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1" name="Line 77"/>
            <p:cNvSpPr>
              <a:spLocks noChangeShapeType="1"/>
            </p:cNvSpPr>
            <p:nvPr/>
          </p:nvSpPr>
          <p:spPr bwMode="auto">
            <a:xfrm>
              <a:off x="4060" y="170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2" name="Line 78"/>
            <p:cNvSpPr>
              <a:spLocks noChangeShapeType="1"/>
            </p:cNvSpPr>
            <p:nvPr/>
          </p:nvSpPr>
          <p:spPr bwMode="auto">
            <a:xfrm>
              <a:off x="4287" y="2024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3" name="Line 79"/>
            <p:cNvSpPr>
              <a:spLocks noChangeShapeType="1"/>
            </p:cNvSpPr>
            <p:nvPr/>
          </p:nvSpPr>
          <p:spPr bwMode="auto">
            <a:xfrm flipH="1">
              <a:off x="4059" y="1797"/>
              <a:ext cx="22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4" name="Line 80"/>
            <p:cNvSpPr>
              <a:spLocks noChangeShapeType="1"/>
            </p:cNvSpPr>
            <p:nvPr/>
          </p:nvSpPr>
          <p:spPr bwMode="auto">
            <a:xfrm>
              <a:off x="4060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5" name="Line 81"/>
            <p:cNvSpPr>
              <a:spLocks noChangeShapeType="1"/>
            </p:cNvSpPr>
            <p:nvPr/>
          </p:nvSpPr>
          <p:spPr bwMode="auto">
            <a:xfrm flipH="1">
              <a:off x="3833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6" name="Line 82"/>
            <p:cNvSpPr>
              <a:spLocks noChangeShapeType="1"/>
            </p:cNvSpPr>
            <p:nvPr/>
          </p:nvSpPr>
          <p:spPr bwMode="auto">
            <a:xfrm>
              <a:off x="3742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7" name="Line 83"/>
            <p:cNvSpPr>
              <a:spLocks noChangeShapeType="1"/>
            </p:cNvSpPr>
            <p:nvPr/>
          </p:nvSpPr>
          <p:spPr bwMode="auto">
            <a:xfrm>
              <a:off x="4059" y="2024"/>
              <a:ext cx="22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5" name="Oval 201"/>
            <p:cNvSpPr>
              <a:spLocks noChangeArrowheads="1"/>
            </p:cNvSpPr>
            <p:nvPr/>
          </p:nvSpPr>
          <p:spPr bwMode="auto">
            <a:xfrm>
              <a:off x="3788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6" name="Line 202"/>
            <p:cNvSpPr>
              <a:spLocks noChangeShapeType="1"/>
            </p:cNvSpPr>
            <p:nvPr/>
          </p:nvSpPr>
          <p:spPr bwMode="auto">
            <a:xfrm>
              <a:off x="3833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7" name="Line 203"/>
            <p:cNvSpPr>
              <a:spLocks noChangeShapeType="1"/>
            </p:cNvSpPr>
            <p:nvPr/>
          </p:nvSpPr>
          <p:spPr bwMode="auto">
            <a:xfrm>
              <a:off x="4060" y="27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8" name="Line 204"/>
            <p:cNvSpPr>
              <a:spLocks noChangeShapeType="1"/>
            </p:cNvSpPr>
            <p:nvPr/>
          </p:nvSpPr>
          <p:spPr bwMode="auto">
            <a:xfrm>
              <a:off x="4059" y="3067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89" name="Line 205"/>
            <p:cNvSpPr>
              <a:spLocks noChangeShapeType="1"/>
            </p:cNvSpPr>
            <p:nvPr/>
          </p:nvSpPr>
          <p:spPr bwMode="auto">
            <a:xfrm flipH="1">
              <a:off x="4059" y="2840"/>
              <a:ext cx="228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0" name="Line 206"/>
            <p:cNvSpPr>
              <a:spLocks noChangeShapeType="1"/>
            </p:cNvSpPr>
            <p:nvPr/>
          </p:nvSpPr>
          <p:spPr bwMode="auto">
            <a:xfrm>
              <a:off x="4060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1" name="Line 207"/>
            <p:cNvSpPr>
              <a:spLocks noChangeShapeType="1"/>
            </p:cNvSpPr>
            <p:nvPr/>
          </p:nvSpPr>
          <p:spPr bwMode="auto">
            <a:xfrm flipH="1">
              <a:off x="3833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2" name="Line 208"/>
            <p:cNvSpPr>
              <a:spLocks noChangeShapeType="1"/>
            </p:cNvSpPr>
            <p:nvPr/>
          </p:nvSpPr>
          <p:spPr bwMode="auto">
            <a:xfrm>
              <a:off x="3742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3" name="Line 209"/>
            <p:cNvSpPr>
              <a:spLocks noChangeShapeType="1"/>
            </p:cNvSpPr>
            <p:nvPr/>
          </p:nvSpPr>
          <p:spPr bwMode="auto">
            <a:xfrm>
              <a:off x="4215" y="3215"/>
              <a:ext cx="72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7" name="Text Box 253"/>
            <p:cNvSpPr txBox="1">
              <a:spLocks noChangeArrowheads="1"/>
            </p:cNvSpPr>
            <p:nvPr/>
          </p:nvSpPr>
          <p:spPr bwMode="auto">
            <a:xfrm>
              <a:off x="3742" y="3475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⑥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发送</a:t>
              </a:r>
              <a:r>
                <a:rPr lang="en-US" altLang="zh-CN" sz="1600" b="1">
                  <a:ea typeface="楷体_GB2312" pitchFamily="49" charset="-122"/>
                </a:rPr>
                <a:t>2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62" name="Group 278"/>
          <p:cNvGrpSpPr>
            <a:grpSpLocks/>
          </p:cNvGrpSpPr>
          <p:nvPr/>
        </p:nvGrpSpPr>
        <p:grpSpPr bwMode="auto">
          <a:xfrm>
            <a:off x="7019925" y="2708275"/>
            <a:ext cx="1008063" cy="3633788"/>
            <a:chOff x="4422" y="1706"/>
            <a:chExt cx="635" cy="2289"/>
          </a:xfrm>
        </p:grpSpPr>
        <p:sp>
          <p:nvSpPr>
            <p:cNvPr id="656468" name="Oval 84"/>
            <p:cNvSpPr>
              <a:spLocks noChangeArrowheads="1"/>
            </p:cNvSpPr>
            <p:nvPr/>
          </p:nvSpPr>
          <p:spPr bwMode="auto">
            <a:xfrm>
              <a:off x="4468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69" name="Line 85"/>
            <p:cNvSpPr>
              <a:spLocks noChangeShapeType="1"/>
            </p:cNvSpPr>
            <p:nvPr/>
          </p:nvSpPr>
          <p:spPr bwMode="auto">
            <a:xfrm>
              <a:off x="4513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0" name="Line 86"/>
            <p:cNvSpPr>
              <a:spLocks noChangeShapeType="1"/>
            </p:cNvSpPr>
            <p:nvPr/>
          </p:nvSpPr>
          <p:spPr bwMode="auto">
            <a:xfrm>
              <a:off x="4740" y="170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1" name="Line 87"/>
            <p:cNvSpPr>
              <a:spLocks noChangeShapeType="1"/>
            </p:cNvSpPr>
            <p:nvPr/>
          </p:nvSpPr>
          <p:spPr bwMode="auto">
            <a:xfrm>
              <a:off x="4967" y="2024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2" name="Line 88"/>
            <p:cNvSpPr>
              <a:spLocks noChangeShapeType="1"/>
            </p:cNvSpPr>
            <p:nvPr/>
          </p:nvSpPr>
          <p:spPr bwMode="auto">
            <a:xfrm flipH="1">
              <a:off x="4740" y="1797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3" name="Line 89"/>
            <p:cNvSpPr>
              <a:spLocks noChangeShapeType="1"/>
            </p:cNvSpPr>
            <p:nvPr/>
          </p:nvSpPr>
          <p:spPr bwMode="auto">
            <a:xfrm>
              <a:off x="4740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4" name="Line 90"/>
            <p:cNvSpPr>
              <a:spLocks noChangeShapeType="1"/>
            </p:cNvSpPr>
            <p:nvPr/>
          </p:nvSpPr>
          <p:spPr bwMode="auto">
            <a:xfrm flipH="1">
              <a:off x="4513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5" name="Line 91"/>
            <p:cNvSpPr>
              <a:spLocks noChangeShapeType="1"/>
            </p:cNvSpPr>
            <p:nvPr/>
          </p:nvSpPr>
          <p:spPr bwMode="auto">
            <a:xfrm>
              <a:off x="4422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476" name="Line 92"/>
            <p:cNvSpPr>
              <a:spLocks noChangeShapeType="1"/>
            </p:cNvSpPr>
            <p:nvPr/>
          </p:nvSpPr>
          <p:spPr bwMode="auto">
            <a:xfrm>
              <a:off x="4740" y="2024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4" name="Oval 210"/>
            <p:cNvSpPr>
              <a:spLocks noChangeArrowheads="1"/>
            </p:cNvSpPr>
            <p:nvPr/>
          </p:nvSpPr>
          <p:spPr bwMode="auto">
            <a:xfrm>
              <a:off x="4468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5" name="Line 211"/>
            <p:cNvSpPr>
              <a:spLocks noChangeShapeType="1"/>
            </p:cNvSpPr>
            <p:nvPr/>
          </p:nvSpPr>
          <p:spPr bwMode="auto">
            <a:xfrm>
              <a:off x="4513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6" name="Line 212"/>
            <p:cNvSpPr>
              <a:spLocks noChangeShapeType="1"/>
            </p:cNvSpPr>
            <p:nvPr/>
          </p:nvSpPr>
          <p:spPr bwMode="auto">
            <a:xfrm>
              <a:off x="4740" y="27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7" name="Line 213"/>
            <p:cNvSpPr>
              <a:spLocks noChangeShapeType="1"/>
            </p:cNvSpPr>
            <p:nvPr/>
          </p:nvSpPr>
          <p:spPr bwMode="auto">
            <a:xfrm>
              <a:off x="4740" y="3067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8" name="Line 214"/>
            <p:cNvSpPr>
              <a:spLocks noChangeShapeType="1"/>
            </p:cNvSpPr>
            <p:nvPr/>
          </p:nvSpPr>
          <p:spPr bwMode="auto">
            <a:xfrm flipH="1">
              <a:off x="4888" y="2840"/>
              <a:ext cx="79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599" name="Line 215"/>
            <p:cNvSpPr>
              <a:spLocks noChangeShapeType="1"/>
            </p:cNvSpPr>
            <p:nvPr/>
          </p:nvSpPr>
          <p:spPr bwMode="auto">
            <a:xfrm>
              <a:off x="4740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00" name="Line 216"/>
            <p:cNvSpPr>
              <a:spLocks noChangeShapeType="1"/>
            </p:cNvSpPr>
            <p:nvPr/>
          </p:nvSpPr>
          <p:spPr bwMode="auto">
            <a:xfrm flipH="1">
              <a:off x="4513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01" name="Line 217"/>
            <p:cNvSpPr>
              <a:spLocks noChangeShapeType="1"/>
            </p:cNvSpPr>
            <p:nvPr/>
          </p:nvSpPr>
          <p:spPr bwMode="auto">
            <a:xfrm>
              <a:off x="4422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02" name="Line 218"/>
            <p:cNvSpPr>
              <a:spLocks noChangeShapeType="1"/>
            </p:cNvSpPr>
            <p:nvPr/>
          </p:nvSpPr>
          <p:spPr bwMode="auto">
            <a:xfrm>
              <a:off x="4740" y="3067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8" name="Text Box 254"/>
            <p:cNvSpPr txBox="1">
              <a:spLocks noChangeArrowheads="1"/>
            </p:cNvSpPr>
            <p:nvPr/>
          </p:nvSpPr>
          <p:spPr bwMode="auto">
            <a:xfrm>
              <a:off x="4422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⑦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正确接收</a:t>
              </a:r>
              <a:r>
                <a:rPr lang="en-US" altLang="zh-CN" sz="1600" b="1">
                  <a:ea typeface="楷体_GB2312" pitchFamily="49" charset="-122"/>
                </a:rPr>
                <a:t>1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grpSp>
        <p:nvGrpSpPr>
          <p:cNvPr id="656663" name="Group 279"/>
          <p:cNvGrpSpPr>
            <a:grpSpLocks/>
          </p:cNvGrpSpPr>
          <p:nvPr/>
        </p:nvGrpSpPr>
        <p:grpSpPr bwMode="auto">
          <a:xfrm>
            <a:off x="8099425" y="2708275"/>
            <a:ext cx="1044575" cy="3633788"/>
            <a:chOff x="5102" y="1706"/>
            <a:chExt cx="658" cy="2289"/>
          </a:xfrm>
        </p:grpSpPr>
        <p:sp>
          <p:nvSpPr>
            <p:cNvPr id="656616" name="Oval 232"/>
            <p:cNvSpPr>
              <a:spLocks noChangeArrowheads="1"/>
            </p:cNvSpPr>
            <p:nvPr/>
          </p:nvSpPr>
          <p:spPr bwMode="auto">
            <a:xfrm>
              <a:off x="5148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17" name="Line 233"/>
            <p:cNvSpPr>
              <a:spLocks noChangeShapeType="1"/>
            </p:cNvSpPr>
            <p:nvPr/>
          </p:nvSpPr>
          <p:spPr bwMode="auto">
            <a:xfrm>
              <a:off x="5193" y="1797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18" name="Line 234"/>
            <p:cNvSpPr>
              <a:spLocks noChangeShapeType="1"/>
            </p:cNvSpPr>
            <p:nvPr/>
          </p:nvSpPr>
          <p:spPr bwMode="auto">
            <a:xfrm>
              <a:off x="5420" y="1706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19" name="Line 235"/>
            <p:cNvSpPr>
              <a:spLocks noChangeShapeType="1"/>
            </p:cNvSpPr>
            <p:nvPr/>
          </p:nvSpPr>
          <p:spPr bwMode="auto">
            <a:xfrm>
              <a:off x="5420" y="2024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0" name="Line 236"/>
            <p:cNvSpPr>
              <a:spLocks noChangeShapeType="1"/>
            </p:cNvSpPr>
            <p:nvPr/>
          </p:nvSpPr>
          <p:spPr bwMode="auto">
            <a:xfrm flipH="1">
              <a:off x="5568" y="1797"/>
              <a:ext cx="79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1" name="Line 237"/>
            <p:cNvSpPr>
              <a:spLocks noChangeShapeType="1"/>
            </p:cNvSpPr>
            <p:nvPr/>
          </p:nvSpPr>
          <p:spPr bwMode="auto">
            <a:xfrm>
              <a:off x="5420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2" name="Line 238"/>
            <p:cNvSpPr>
              <a:spLocks noChangeShapeType="1"/>
            </p:cNvSpPr>
            <p:nvPr/>
          </p:nvSpPr>
          <p:spPr bwMode="auto">
            <a:xfrm flipH="1">
              <a:off x="5193" y="2172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3" name="Line 239"/>
            <p:cNvSpPr>
              <a:spLocks noChangeShapeType="1"/>
            </p:cNvSpPr>
            <p:nvPr/>
          </p:nvSpPr>
          <p:spPr bwMode="auto">
            <a:xfrm>
              <a:off x="5102" y="2024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4" name="Line 240"/>
            <p:cNvSpPr>
              <a:spLocks noChangeShapeType="1"/>
            </p:cNvSpPr>
            <p:nvPr/>
          </p:nvSpPr>
          <p:spPr bwMode="auto">
            <a:xfrm>
              <a:off x="5420" y="2024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5" name="Oval 241"/>
            <p:cNvSpPr>
              <a:spLocks noChangeArrowheads="1"/>
            </p:cNvSpPr>
            <p:nvPr/>
          </p:nvSpPr>
          <p:spPr bwMode="auto">
            <a:xfrm>
              <a:off x="5148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6" name="Line 242"/>
            <p:cNvSpPr>
              <a:spLocks noChangeShapeType="1"/>
            </p:cNvSpPr>
            <p:nvPr/>
          </p:nvSpPr>
          <p:spPr bwMode="auto">
            <a:xfrm>
              <a:off x="5193" y="2840"/>
              <a:ext cx="85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7" name="Line 243"/>
            <p:cNvSpPr>
              <a:spLocks noChangeShapeType="1"/>
            </p:cNvSpPr>
            <p:nvPr/>
          </p:nvSpPr>
          <p:spPr bwMode="auto">
            <a:xfrm>
              <a:off x="5420" y="274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8" name="Line 244"/>
            <p:cNvSpPr>
              <a:spLocks noChangeShapeType="1"/>
            </p:cNvSpPr>
            <p:nvPr/>
          </p:nvSpPr>
          <p:spPr bwMode="auto">
            <a:xfrm>
              <a:off x="5420" y="3067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29" name="Line 245"/>
            <p:cNvSpPr>
              <a:spLocks noChangeShapeType="1"/>
            </p:cNvSpPr>
            <p:nvPr/>
          </p:nvSpPr>
          <p:spPr bwMode="auto">
            <a:xfrm flipH="1">
              <a:off x="5568" y="2840"/>
              <a:ext cx="79" cy="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0" name="Line 246"/>
            <p:cNvSpPr>
              <a:spLocks noChangeShapeType="1"/>
            </p:cNvSpPr>
            <p:nvPr/>
          </p:nvSpPr>
          <p:spPr bwMode="auto">
            <a:xfrm>
              <a:off x="5420" y="329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1" name="Line 247"/>
            <p:cNvSpPr>
              <a:spLocks noChangeShapeType="1"/>
            </p:cNvSpPr>
            <p:nvPr/>
          </p:nvSpPr>
          <p:spPr bwMode="auto">
            <a:xfrm flipH="1">
              <a:off x="5193" y="3215"/>
              <a:ext cx="79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2" name="Line 248"/>
            <p:cNvSpPr>
              <a:spLocks noChangeShapeType="1"/>
            </p:cNvSpPr>
            <p:nvPr/>
          </p:nvSpPr>
          <p:spPr bwMode="auto">
            <a:xfrm>
              <a:off x="5102" y="3067"/>
              <a:ext cx="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3" name="Line 249"/>
            <p:cNvSpPr>
              <a:spLocks noChangeShapeType="1"/>
            </p:cNvSpPr>
            <p:nvPr/>
          </p:nvSpPr>
          <p:spPr bwMode="auto">
            <a:xfrm>
              <a:off x="5420" y="3067"/>
              <a:ext cx="227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6639" name="Text Box 255"/>
            <p:cNvSpPr txBox="1">
              <a:spLocks noChangeArrowheads="1"/>
            </p:cNvSpPr>
            <p:nvPr/>
          </p:nvSpPr>
          <p:spPr bwMode="auto">
            <a:xfrm>
              <a:off x="5125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⑧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接收确认</a:t>
              </a:r>
              <a:r>
                <a:rPr lang="en-US" altLang="zh-CN" sz="1600" b="1">
                  <a:ea typeface="楷体_GB2312" pitchFamily="49" charset="-122"/>
                </a:rPr>
                <a:t>1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</p:grpSp>
      <p:sp>
        <p:nvSpPr>
          <p:cNvPr id="656640" name="Oval 256"/>
          <p:cNvSpPr>
            <a:spLocks noChangeArrowheads="1"/>
          </p:cNvSpPr>
          <p:nvPr/>
        </p:nvSpPr>
        <p:spPr bwMode="auto">
          <a:xfrm>
            <a:off x="611188" y="4437063"/>
            <a:ext cx="863600" cy="863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56641" name="Line 257"/>
          <p:cNvSpPr>
            <a:spLocks noChangeShapeType="1"/>
          </p:cNvSpPr>
          <p:nvPr/>
        </p:nvSpPr>
        <p:spPr bwMode="auto">
          <a:xfrm>
            <a:off x="682625" y="4508500"/>
            <a:ext cx="134938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2" name="Line 258"/>
          <p:cNvSpPr>
            <a:spLocks noChangeShapeType="1"/>
          </p:cNvSpPr>
          <p:nvPr/>
        </p:nvSpPr>
        <p:spPr bwMode="auto">
          <a:xfrm>
            <a:off x="1042988" y="43640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3" name="Line 259"/>
          <p:cNvSpPr>
            <a:spLocks noChangeShapeType="1"/>
          </p:cNvSpPr>
          <p:nvPr/>
        </p:nvSpPr>
        <p:spPr bwMode="auto">
          <a:xfrm>
            <a:off x="1403350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4" name="Line 260"/>
          <p:cNvSpPr>
            <a:spLocks noChangeShapeType="1"/>
          </p:cNvSpPr>
          <p:nvPr/>
        </p:nvSpPr>
        <p:spPr bwMode="auto">
          <a:xfrm flipH="1">
            <a:off x="1042988" y="4508500"/>
            <a:ext cx="3603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5" name="Line 261"/>
          <p:cNvSpPr>
            <a:spLocks noChangeShapeType="1"/>
          </p:cNvSpPr>
          <p:nvPr/>
        </p:nvSpPr>
        <p:spPr bwMode="auto">
          <a:xfrm>
            <a:off x="1042988" y="522922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6" name="Line 262"/>
          <p:cNvSpPr>
            <a:spLocks noChangeShapeType="1"/>
          </p:cNvSpPr>
          <p:nvPr/>
        </p:nvSpPr>
        <p:spPr bwMode="auto">
          <a:xfrm flipH="1">
            <a:off x="682625" y="5103813"/>
            <a:ext cx="125413" cy="12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7" name="Line 263"/>
          <p:cNvSpPr>
            <a:spLocks noChangeShapeType="1"/>
          </p:cNvSpPr>
          <p:nvPr/>
        </p:nvSpPr>
        <p:spPr bwMode="auto">
          <a:xfrm>
            <a:off x="538163" y="4868863"/>
            <a:ext cx="146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8" name="Line 264"/>
          <p:cNvSpPr>
            <a:spLocks noChangeShapeType="1"/>
          </p:cNvSpPr>
          <p:nvPr/>
        </p:nvSpPr>
        <p:spPr bwMode="auto">
          <a:xfrm>
            <a:off x="1289050" y="5103813"/>
            <a:ext cx="114300" cy="12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6649" name="Text Box 265"/>
          <p:cNvSpPr txBox="1">
            <a:spLocks noChangeArrowheads="1"/>
          </p:cNvSpPr>
          <p:nvPr/>
        </p:nvSpPr>
        <p:spPr bwMode="auto">
          <a:xfrm>
            <a:off x="1187450" y="4292600"/>
            <a:ext cx="714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0</a:t>
            </a:r>
          </a:p>
        </p:txBody>
      </p:sp>
      <p:sp>
        <p:nvSpPr>
          <p:cNvPr id="656650" name="Text Box 266"/>
          <p:cNvSpPr txBox="1">
            <a:spLocks noChangeArrowheads="1"/>
          </p:cNvSpPr>
          <p:nvPr/>
        </p:nvSpPr>
        <p:spPr bwMode="auto">
          <a:xfrm>
            <a:off x="1474788" y="4581525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1</a:t>
            </a:r>
          </a:p>
        </p:txBody>
      </p:sp>
      <p:sp>
        <p:nvSpPr>
          <p:cNvPr id="656651" name="Text Box 267"/>
          <p:cNvSpPr txBox="1">
            <a:spLocks noChangeArrowheads="1"/>
          </p:cNvSpPr>
          <p:nvPr/>
        </p:nvSpPr>
        <p:spPr bwMode="auto">
          <a:xfrm>
            <a:off x="1474788" y="4940300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2</a:t>
            </a:r>
          </a:p>
        </p:txBody>
      </p:sp>
      <p:sp>
        <p:nvSpPr>
          <p:cNvPr id="656652" name="Text Box 268"/>
          <p:cNvSpPr txBox="1">
            <a:spLocks noChangeArrowheads="1"/>
          </p:cNvSpPr>
          <p:nvPr/>
        </p:nvSpPr>
        <p:spPr bwMode="auto">
          <a:xfrm>
            <a:off x="1187450" y="53006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3</a:t>
            </a:r>
          </a:p>
        </p:txBody>
      </p:sp>
      <p:sp>
        <p:nvSpPr>
          <p:cNvPr id="656653" name="Text Box 269"/>
          <p:cNvSpPr txBox="1">
            <a:spLocks noChangeArrowheads="1"/>
          </p:cNvSpPr>
          <p:nvPr/>
        </p:nvSpPr>
        <p:spPr bwMode="auto">
          <a:xfrm>
            <a:off x="827088" y="5300663"/>
            <a:ext cx="71437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4</a:t>
            </a:r>
          </a:p>
        </p:txBody>
      </p:sp>
      <p:sp>
        <p:nvSpPr>
          <p:cNvPr id="656654" name="Text Box 270"/>
          <p:cNvSpPr txBox="1">
            <a:spLocks noChangeArrowheads="1"/>
          </p:cNvSpPr>
          <p:nvPr/>
        </p:nvSpPr>
        <p:spPr bwMode="auto">
          <a:xfrm>
            <a:off x="538163" y="5013325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5</a:t>
            </a:r>
          </a:p>
        </p:txBody>
      </p:sp>
      <p:sp>
        <p:nvSpPr>
          <p:cNvPr id="656655" name="Text Box 271"/>
          <p:cNvSpPr txBox="1">
            <a:spLocks noChangeArrowheads="1"/>
          </p:cNvSpPr>
          <p:nvPr/>
        </p:nvSpPr>
        <p:spPr bwMode="auto">
          <a:xfrm>
            <a:off x="538163" y="4581525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6</a:t>
            </a:r>
          </a:p>
        </p:txBody>
      </p:sp>
      <p:sp>
        <p:nvSpPr>
          <p:cNvPr id="656656" name="Text Box 272"/>
          <p:cNvSpPr txBox="1">
            <a:spLocks noChangeArrowheads="1"/>
          </p:cNvSpPr>
          <p:nvPr/>
        </p:nvSpPr>
        <p:spPr bwMode="auto">
          <a:xfrm>
            <a:off x="827088" y="4292600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7</a:t>
            </a:r>
          </a:p>
        </p:txBody>
      </p:sp>
      <p:sp>
        <p:nvSpPr>
          <p:cNvPr id="656664" name="Text Box 280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6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5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5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5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latin typeface="华文新魏" pitchFamily="2" charset="-122"/>
                <a:ea typeface="华文新魏" pitchFamily="2" charset="-122"/>
              </a:rPr>
              <a:t>1bit</a:t>
            </a:r>
            <a:r>
              <a:rPr lang="zh-CN" altLang="en-US"/>
              <a:t>滑动窗口协议</a:t>
            </a:r>
            <a:br>
              <a:rPr lang="zh-CN" altLang="en-US"/>
            </a:br>
            <a:r>
              <a:rPr lang="zh-CN" altLang="en-US" sz="2800"/>
              <a:t>（停</a:t>
            </a:r>
            <a:r>
              <a:rPr lang="en-US" altLang="zh-CN" sz="2800"/>
              <a:t>-</a:t>
            </a:r>
            <a:r>
              <a:rPr lang="zh-CN" altLang="en-US" sz="2800"/>
              <a:t>等协议）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5032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400">
                <a:solidFill>
                  <a:schemeClr val="tx1"/>
                </a:solidFill>
              </a:rPr>
              <a:t>帧序号位数</a:t>
            </a:r>
            <a:r>
              <a:rPr lang="en-US" altLang="zh-CN" sz="2400">
                <a:solidFill>
                  <a:srgbClr val="FF0000"/>
                </a:solidFill>
              </a:rPr>
              <a:t>1bit</a:t>
            </a:r>
            <a:r>
              <a:rPr lang="zh-CN" altLang="en-US" sz="2400">
                <a:solidFill>
                  <a:schemeClr val="tx1"/>
                </a:solidFill>
              </a:rPr>
              <a:t>，发送窗口大小为</a:t>
            </a:r>
            <a:r>
              <a:rPr lang="en-US" altLang="zh-CN" sz="2400">
                <a:solidFill>
                  <a:srgbClr val="FF0000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，接收窗口大小为</a:t>
            </a:r>
            <a:r>
              <a:rPr lang="en-US" altLang="zh-CN" sz="2400">
                <a:solidFill>
                  <a:srgbClr val="FF0000"/>
                </a:solidFill>
              </a:rPr>
              <a:t>1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65741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7413" name="Oval 5"/>
          <p:cNvSpPr>
            <a:spLocks noChangeArrowheads="1"/>
          </p:cNvSpPr>
          <p:nvPr/>
        </p:nvSpPr>
        <p:spPr bwMode="auto">
          <a:xfrm>
            <a:off x="1333500" y="2781300"/>
            <a:ext cx="863600" cy="863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57420" name="Line 12"/>
          <p:cNvSpPr>
            <a:spLocks noChangeShapeType="1"/>
          </p:cNvSpPr>
          <p:nvPr/>
        </p:nvSpPr>
        <p:spPr bwMode="auto">
          <a:xfrm>
            <a:off x="1330325" y="321310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7422" name="Text Box 14"/>
          <p:cNvSpPr txBox="1">
            <a:spLocks noChangeArrowheads="1"/>
          </p:cNvSpPr>
          <p:nvPr/>
        </p:nvSpPr>
        <p:spPr bwMode="auto">
          <a:xfrm>
            <a:off x="1690688" y="2565400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0</a:t>
            </a:r>
          </a:p>
        </p:txBody>
      </p:sp>
      <p:sp>
        <p:nvSpPr>
          <p:cNvPr id="657423" name="Text Box 15"/>
          <p:cNvSpPr txBox="1">
            <a:spLocks noChangeArrowheads="1"/>
          </p:cNvSpPr>
          <p:nvPr/>
        </p:nvSpPr>
        <p:spPr bwMode="auto">
          <a:xfrm>
            <a:off x="1690688" y="3644900"/>
            <a:ext cx="7143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1</a:t>
            </a:r>
          </a:p>
        </p:txBody>
      </p:sp>
      <p:sp>
        <p:nvSpPr>
          <p:cNvPr id="657430" name="Text Box 22"/>
          <p:cNvSpPr txBox="1">
            <a:spLocks noChangeArrowheads="1"/>
          </p:cNvSpPr>
          <p:nvPr/>
        </p:nvSpPr>
        <p:spPr bwMode="auto">
          <a:xfrm>
            <a:off x="1331913" y="2205038"/>
            <a:ext cx="1008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楷体_GB2312" pitchFamily="49" charset="-122"/>
              </a:rPr>
              <a:t>发送端</a:t>
            </a:r>
          </a:p>
        </p:txBody>
      </p:sp>
      <p:sp>
        <p:nvSpPr>
          <p:cNvPr id="657431" name="Text Box 23"/>
          <p:cNvSpPr txBox="1">
            <a:spLocks noChangeArrowheads="1"/>
          </p:cNvSpPr>
          <p:nvPr/>
        </p:nvSpPr>
        <p:spPr bwMode="auto">
          <a:xfrm>
            <a:off x="1331913" y="393382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楷体_GB2312" pitchFamily="49" charset="-122"/>
              </a:rPr>
              <a:t>接收端</a:t>
            </a:r>
          </a:p>
        </p:txBody>
      </p:sp>
      <p:sp>
        <p:nvSpPr>
          <p:cNvPr id="657432" name="Text Box 24"/>
          <p:cNvSpPr txBox="1">
            <a:spLocks noChangeArrowheads="1"/>
          </p:cNvSpPr>
          <p:nvPr/>
        </p:nvSpPr>
        <p:spPr bwMode="auto">
          <a:xfrm>
            <a:off x="1260475" y="5516563"/>
            <a:ext cx="10080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1600" b="1">
                <a:ea typeface="楷体_GB2312" pitchFamily="49" charset="-122"/>
              </a:rPr>
              <a:t>①</a:t>
            </a:r>
          </a:p>
          <a:p>
            <a:pPr algn="ctr">
              <a:spcBef>
                <a:spcPct val="0"/>
              </a:spcBef>
            </a:pPr>
            <a:r>
              <a:rPr lang="zh-CN" altLang="en-US" sz="1600" b="1">
                <a:ea typeface="楷体_GB2312" pitchFamily="49" charset="-122"/>
              </a:rPr>
              <a:t>初态</a:t>
            </a:r>
          </a:p>
        </p:txBody>
      </p:sp>
      <p:sp>
        <p:nvSpPr>
          <p:cNvPr id="657590" name="Oval 182"/>
          <p:cNvSpPr>
            <a:spLocks noChangeArrowheads="1"/>
          </p:cNvSpPr>
          <p:nvPr/>
        </p:nvSpPr>
        <p:spPr bwMode="auto">
          <a:xfrm>
            <a:off x="1258888" y="4437063"/>
            <a:ext cx="863600" cy="863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57591" name="Line 183"/>
          <p:cNvSpPr>
            <a:spLocks noChangeShapeType="1"/>
          </p:cNvSpPr>
          <p:nvPr/>
        </p:nvSpPr>
        <p:spPr bwMode="auto">
          <a:xfrm>
            <a:off x="1255713" y="4868863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57592" name="Text Box 184"/>
          <p:cNvSpPr txBox="1">
            <a:spLocks noChangeArrowheads="1"/>
          </p:cNvSpPr>
          <p:nvPr/>
        </p:nvSpPr>
        <p:spPr bwMode="auto">
          <a:xfrm>
            <a:off x="1546225" y="4581525"/>
            <a:ext cx="3603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600" b="1">
                <a:latin typeface="Arial" charset="0"/>
                <a:ea typeface="楷体_GB2312" pitchFamily="49" charset="-122"/>
              </a:rPr>
              <a:t>帧</a:t>
            </a:r>
            <a:r>
              <a:rPr lang="en-US" altLang="zh-CN" sz="1600" b="1">
                <a:latin typeface="Arial" charset="0"/>
                <a:ea typeface="楷体_GB2312" pitchFamily="49" charset="-122"/>
              </a:rPr>
              <a:t>0</a:t>
            </a:r>
          </a:p>
        </p:txBody>
      </p:sp>
      <p:sp>
        <p:nvSpPr>
          <p:cNvPr id="657593" name="Text Box 185"/>
          <p:cNvSpPr txBox="1">
            <a:spLocks noChangeArrowheads="1"/>
          </p:cNvSpPr>
          <p:nvPr/>
        </p:nvSpPr>
        <p:spPr bwMode="auto">
          <a:xfrm>
            <a:off x="1616075" y="53006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1</a:t>
            </a:r>
          </a:p>
        </p:txBody>
      </p:sp>
      <p:sp>
        <p:nvSpPr>
          <p:cNvPr id="657594" name="Text Box 186"/>
          <p:cNvSpPr txBox="1">
            <a:spLocks noChangeArrowheads="1"/>
          </p:cNvSpPr>
          <p:nvPr/>
        </p:nvSpPr>
        <p:spPr bwMode="auto">
          <a:xfrm>
            <a:off x="1619250" y="4221163"/>
            <a:ext cx="714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200" b="1">
                <a:latin typeface="Arial" charset="0"/>
              </a:rPr>
              <a:t>0</a:t>
            </a:r>
          </a:p>
        </p:txBody>
      </p:sp>
      <p:grpSp>
        <p:nvGrpSpPr>
          <p:cNvPr id="657618" name="Group 210"/>
          <p:cNvGrpSpPr>
            <a:grpSpLocks/>
          </p:cNvGrpSpPr>
          <p:nvPr/>
        </p:nvGrpSpPr>
        <p:grpSpPr bwMode="auto">
          <a:xfrm>
            <a:off x="2624138" y="2781300"/>
            <a:ext cx="1008062" cy="3316288"/>
            <a:chOff x="1653" y="1752"/>
            <a:chExt cx="635" cy="2089"/>
          </a:xfrm>
        </p:grpSpPr>
        <p:sp>
          <p:nvSpPr>
            <p:cNvPr id="657452" name="Text Box 44"/>
            <p:cNvSpPr txBox="1">
              <a:spLocks noChangeArrowheads="1"/>
            </p:cNvSpPr>
            <p:nvPr/>
          </p:nvSpPr>
          <p:spPr bwMode="auto">
            <a:xfrm>
              <a:off x="1653" y="3475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②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发送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  <p:sp>
          <p:nvSpPr>
            <p:cNvPr id="657595" name="Oval 187"/>
            <p:cNvSpPr>
              <a:spLocks noChangeArrowheads="1"/>
            </p:cNvSpPr>
            <p:nvPr/>
          </p:nvSpPr>
          <p:spPr bwMode="auto">
            <a:xfrm>
              <a:off x="1701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596" name="Line 188"/>
            <p:cNvSpPr>
              <a:spLocks noChangeShapeType="1"/>
            </p:cNvSpPr>
            <p:nvPr/>
          </p:nvSpPr>
          <p:spPr bwMode="auto">
            <a:xfrm>
              <a:off x="1699" y="2024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597" name="Text Box 189"/>
            <p:cNvSpPr txBox="1">
              <a:spLocks noChangeArrowheads="1"/>
            </p:cNvSpPr>
            <p:nvPr/>
          </p:nvSpPr>
          <p:spPr bwMode="auto">
            <a:xfrm>
              <a:off x="1882" y="1843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0</a:t>
              </a:r>
            </a:p>
          </p:txBody>
        </p:sp>
        <p:sp>
          <p:nvSpPr>
            <p:cNvPr id="657598" name="Oval 190"/>
            <p:cNvSpPr>
              <a:spLocks noChangeArrowheads="1"/>
            </p:cNvSpPr>
            <p:nvPr/>
          </p:nvSpPr>
          <p:spPr bwMode="auto">
            <a:xfrm>
              <a:off x="1699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599" name="Line 191"/>
            <p:cNvSpPr>
              <a:spLocks noChangeShapeType="1"/>
            </p:cNvSpPr>
            <p:nvPr/>
          </p:nvSpPr>
          <p:spPr bwMode="auto">
            <a:xfrm>
              <a:off x="1697" y="3067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0" name="Text Box 192"/>
            <p:cNvSpPr txBox="1">
              <a:spLocks noChangeArrowheads="1"/>
            </p:cNvSpPr>
            <p:nvPr/>
          </p:nvSpPr>
          <p:spPr bwMode="auto">
            <a:xfrm>
              <a:off x="1880" y="2886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0</a:t>
              </a:r>
            </a:p>
          </p:txBody>
        </p:sp>
      </p:grpSp>
      <p:grpSp>
        <p:nvGrpSpPr>
          <p:cNvPr id="657619" name="Group 211"/>
          <p:cNvGrpSpPr>
            <a:grpSpLocks/>
          </p:cNvGrpSpPr>
          <p:nvPr/>
        </p:nvGrpSpPr>
        <p:grpSpPr bwMode="auto">
          <a:xfrm>
            <a:off x="4065588" y="2781300"/>
            <a:ext cx="1008062" cy="3560763"/>
            <a:chOff x="2561" y="1752"/>
            <a:chExt cx="635" cy="2243"/>
          </a:xfrm>
        </p:grpSpPr>
        <p:sp>
          <p:nvSpPr>
            <p:cNvPr id="657472" name="Text Box 64"/>
            <p:cNvSpPr txBox="1">
              <a:spLocks noChangeArrowheads="1"/>
            </p:cNvSpPr>
            <p:nvPr/>
          </p:nvSpPr>
          <p:spPr bwMode="auto">
            <a:xfrm>
              <a:off x="2561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③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正确接收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  <p:sp>
          <p:nvSpPr>
            <p:cNvPr id="657601" name="Oval 193"/>
            <p:cNvSpPr>
              <a:spLocks noChangeArrowheads="1"/>
            </p:cNvSpPr>
            <p:nvPr/>
          </p:nvSpPr>
          <p:spPr bwMode="auto">
            <a:xfrm>
              <a:off x="2606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2" name="Line 194"/>
            <p:cNvSpPr>
              <a:spLocks noChangeShapeType="1"/>
            </p:cNvSpPr>
            <p:nvPr/>
          </p:nvSpPr>
          <p:spPr bwMode="auto">
            <a:xfrm>
              <a:off x="2604" y="2024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3" name="Text Box 195"/>
            <p:cNvSpPr txBox="1">
              <a:spLocks noChangeArrowheads="1"/>
            </p:cNvSpPr>
            <p:nvPr/>
          </p:nvSpPr>
          <p:spPr bwMode="auto">
            <a:xfrm>
              <a:off x="2787" y="1843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0</a:t>
              </a:r>
            </a:p>
          </p:txBody>
        </p:sp>
        <p:sp>
          <p:nvSpPr>
            <p:cNvPr id="657604" name="Oval 196"/>
            <p:cNvSpPr>
              <a:spLocks noChangeArrowheads="1"/>
            </p:cNvSpPr>
            <p:nvPr/>
          </p:nvSpPr>
          <p:spPr bwMode="auto">
            <a:xfrm>
              <a:off x="2606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5" name="Line 197"/>
            <p:cNvSpPr>
              <a:spLocks noChangeShapeType="1"/>
            </p:cNvSpPr>
            <p:nvPr/>
          </p:nvSpPr>
          <p:spPr bwMode="auto">
            <a:xfrm>
              <a:off x="2604" y="3067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6" name="Text Box 198"/>
            <p:cNvSpPr txBox="1">
              <a:spLocks noChangeArrowheads="1"/>
            </p:cNvSpPr>
            <p:nvPr/>
          </p:nvSpPr>
          <p:spPr bwMode="auto">
            <a:xfrm>
              <a:off x="2787" y="3067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1</a:t>
              </a:r>
            </a:p>
          </p:txBody>
        </p:sp>
      </p:grpSp>
      <p:grpSp>
        <p:nvGrpSpPr>
          <p:cNvPr id="657622" name="Group 214"/>
          <p:cNvGrpSpPr>
            <a:grpSpLocks/>
          </p:cNvGrpSpPr>
          <p:nvPr/>
        </p:nvGrpSpPr>
        <p:grpSpPr bwMode="auto">
          <a:xfrm>
            <a:off x="5576888" y="2781300"/>
            <a:ext cx="1008062" cy="3560763"/>
            <a:chOff x="3513" y="1752"/>
            <a:chExt cx="635" cy="2243"/>
          </a:xfrm>
        </p:grpSpPr>
        <p:sp>
          <p:nvSpPr>
            <p:cNvPr id="657492" name="Text Box 84"/>
            <p:cNvSpPr txBox="1">
              <a:spLocks noChangeArrowheads="1"/>
            </p:cNvSpPr>
            <p:nvPr/>
          </p:nvSpPr>
          <p:spPr bwMode="auto">
            <a:xfrm>
              <a:off x="3513" y="3475"/>
              <a:ext cx="635" cy="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④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接收确认</a:t>
              </a:r>
              <a:r>
                <a:rPr lang="en-US" altLang="zh-CN" sz="1600" b="1">
                  <a:ea typeface="楷体_GB2312" pitchFamily="49" charset="-122"/>
                </a:rPr>
                <a:t>0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  <p:sp>
          <p:nvSpPr>
            <p:cNvPr id="657607" name="Oval 199"/>
            <p:cNvSpPr>
              <a:spLocks noChangeArrowheads="1"/>
            </p:cNvSpPr>
            <p:nvPr/>
          </p:nvSpPr>
          <p:spPr bwMode="auto">
            <a:xfrm>
              <a:off x="3513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8" name="Line 200"/>
            <p:cNvSpPr>
              <a:spLocks noChangeShapeType="1"/>
            </p:cNvSpPr>
            <p:nvPr/>
          </p:nvSpPr>
          <p:spPr bwMode="auto">
            <a:xfrm>
              <a:off x="3787" y="2024"/>
              <a:ext cx="2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09" name="Oval 201"/>
            <p:cNvSpPr>
              <a:spLocks noChangeArrowheads="1"/>
            </p:cNvSpPr>
            <p:nvPr/>
          </p:nvSpPr>
          <p:spPr bwMode="auto">
            <a:xfrm>
              <a:off x="3559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0" name="Line 202"/>
            <p:cNvSpPr>
              <a:spLocks noChangeShapeType="1"/>
            </p:cNvSpPr>
            <p:nvPr/>
          </p:nvSpPr>
          <p:spPr bwMode="auto">
            <a:xfrm>
              <a:off x="3557" y="3067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1" name="Text Box 203"/>
            <p:cNvSpPr txBox="1">
              <a:spLocks noChangeArrowheads="1"/>
            </p:cNvSpPr>
            <p:nvPr/>
          </p:nvSpPr>
          <p:spPr bwMode="auto">
            <a:xfrm>
              <a:off x="3740" y="3067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1</a:t>
              </a:r>
            </a:p>
          </p:txBody>
        </p:sp>
      </p:grpSp>
      <p:grpSp>
        <p:nvGrpSpPr>
          <p:cNvPr id="657621" name="Group 213"/>
          <p:cNvGrpSpPr>
            <a:grpSpLocks/>
          </p:cNvGrpSpPr>
          <p:nvPr/>
        </p:nvGrpSpPr>
        <p:grpSpPr bwMode="auto">
          <a:xfrm>
            <a:off x="7016750" y="2781300"/>
            <a:ext cx="1011238" cy="3316288"/>
            <a:chOff x="4420" y="1752"/>
            <a:chExt cx="637" cy="2089"/>
          </a:xfrm>
        </p:grpSpPr>
        <p:sp>
          <p:nvSpPr>
            <p:cNvPr id="657512" name="Text Box 104"/>
            <p:cNvSpPr txBox="1">
              <a:spLocks noChangeArrowheads="1"/>
            </p:cNvSpPr>
            <p:nvPr/>
          </p:nvSpPr>
          <p:spPr bwMode="auto">
            <a:xfrm>
              <a:off x="4422" y="3475"/>
              <a:ext cx="63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46800" rIns="0" bIns="4680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⑤</a:t>
              </a:r>
            </a:p>
            <a:p>
              <a:pPr algn="ctr">
                <a:spcBef>
                  <a:spcPct val="0"/>
                </a:spcBef>
              </a:pPr>
              <a:r>
                <a:rPr lang="zh-CN" altLang="en-US" sz="1600" b="1">
                  <a:ea typeface="楷体_GB2312" pitchFamily="49" charset="-122"/>
                </a:rPr>
                <a:t>发送</a:t>
              </a:r>
              <a:r>
                <a:rPr lang="en-US" altLang="zh-CN" sz="1600" b="1">
                  <a:ea typeface="楷体_GB2312" pitchFamily="49" charset="-122"/>
                </a:rPr>
                <a:t>1</a:t>
              </a:r>
              <a:r>
                <a:rPr lang="zh-CN" altLang="en-US" sz="1600" b="1">
                  <a:ea typeface="楷体_GB2312" pitchFamily="49" charset="-122"/>
                </a:rPr>
                <a:t>号帧</a:t>
              </a:r>
            </a:p>
          </p:txBody>
        </p:sp>
        <p:sp>
          <p:nvSpPr>
            <p:cNvPr id="657612" name="Oval 204"/>
            <p:cNvSpPr>
              <a:spLocks noChangeArrowheads="1"/>
            </p:cNvSpPr>
            <p:nvPr/>
          </p:nvSpPr>
          <p:spPr bwMode="auto">
            <a:xfrm>
              <a:off x="4422" y="1752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3" name="Line 205"/>
            <p:cNvSpPr>
              <a:spLocks noChangeShapeType="1"/>
            </p:cNvSpPr>
            <p:nvPr/>
          </p:nvSpPr>
          <p:spPr bwMode="auto">
            <a:xfrm>
              <a:off x="4420" y="2024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4" name="Text Box 206"/>
            <p:cNvSpPr txBox="1">
              <a:spLocks noChangeArrowheads="1"/>
            </p:cNvSpPr>
            <p:nvPr/>
          </p:nvSpPr>
          <p:spPr bwMode="auto">
            <a:xfrm>
              <a:off x="4603" y="2024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1</a:t>
              </a:r>
            </a:p>
          </p:txBody>
        </p:sp>
        <p:sp>
          <p:nvSpPr>
            <p:cNvPr id="657615" name="Oval 207"/>
            <p:cNvSpPr>
              <a:spLocks noChangeArrowheads="1"/>
            </p:cNvSpPr>
            <p:nvPr/>
          </p:nvSpPr>
          <p:spPr bwMode="auto">
            <a:xfrm>
              <a:off x="4468" y="2795"/>
              <a:ext cx="544" cy="54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6" name="Line 208"/>
            <p:cNvSpPr>
              <a:spLocks noChangeShapeType="1"/>
            </p:cNvSpPr>
            <p:nvPr/>
          </p:nvSpPr>
          <p:spPr bwMode="auto">
            <a:xfrm>
              <a:off x="4466" y="3067"/>
              <a:ext cx="5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657617" name="Text Box 209"/>
            <p:cNvSpPr txBox="1">
              <a:spLocks noChangeArrowheads="1"/>
            </p:cNvSpPr>
            <p:nvPr/>
          </p:nvSpPr>
          <p:spPr bwMode="auto">
            <a:xfrm>
              <a:off x="4649" y="3067"/>
              <a:ext cx="227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1600" b="1">
                  <a:latin typeface="Arial" charset="0"/>
                  <a:ea typeface="楷体_GB2312" pitchFamily="49" charset="-122"/>
                </a:rPr>
                <a:t>帧</a:t>
              </a:r>
              <a:r>
                <a:rPr lang="en-US" altLang="zh-CN" sz="1600" b="1">
                  <a:latin typeface="Arial" charset="0"/>
                  <a:ea typeface="楷体_GB2312" pitchFamily="49" charset="-122"/>
                </a:rPr>
                <a:t>1</a:t>
              </a:r>
            </a:p>
          </p:txBody>
        </p:sp>
      </p:grpSp>
      <p:sp>
        <p:nvSpPr>
          <p:cNvPr id="657623" name="Text Box 21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1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7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7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4</a:t>
            </a:r>
            <a:r>
              <a:rPr lang="en-US" altLang="zh-CN" sz="4000"/>
              <a:t> </a:t>
            </a:r>
            <a:br>
              <a:rPr lang="en-US" altLang="zh-CN" sz="4000"/>
            </a:br>
            <a:r>
              <a:rPr lang="zh-CN" altLang="en-US" sz="2800"/>
              <a:t>（</a:t>
            </a:r>
            <a:r>
              <a:rPr lang="en-US" altLang="zh-CN" sz="2800"/>
              <a:t>sender + </a:t>
            </a:r>
            <a:r>
              <a:rPr lang="en-US" altLang="en-US" sz="2800"/>
              <a:t>receiver</a:t>
            </a:r>
            <a:r>
              <a:rPr lang="zh-CN" altLang="en-US" sz="2800"/>
              <a:t>）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typedef enum {frame_arrival, cksum_err, timeout} event_type;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void protocol4 (void)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{    </a:t>
            </a:r>
            <a:r>
              <a:rPr lang="en-US" altLang="zh-CN" sz="1800" noProof="1" smtClean="0"/>
              <a:t> seq_nr </a:t>
            </a:r>
            <a:r>
              <a:rPr lang="en-US" altLang="zh-CN" sz="1800" noProof="1"/>
              <a:t>next_frame_to_send;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seq_nr frame_expected;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frame r, s;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packet buffer;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event_type event;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next_frame_to_send = 0;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frame_expected = 0;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from_network_layer(&amp;buffer);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s.info = buffer;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s.seq = next_frame_to_send;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s.ack = 1 - frame_expected;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to_physical_layer(&amp;s);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1800" noProof="1"/>
              <a:t>      start_timer(s.seq); </a:t>
            </a:r>
            <a:endParaRPr lang="zh-CN" altLang="en-US" sz="1800" dirty="0"/>
          </a:p>
        </p:txBody>
      </p:sp>
      <p:sp>
        <p:nvSpPr>
          <p:cNvPr id="65843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5843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2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服务类型二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2800"/>
              <a:t>（有确认的无连接服务）</a:t>
            </a:r>
          </a:p>
        </p:txBody>
      </p:sp>
      <p:sp>
        <p:nvSpPr>
          <p:cNvPr id="53862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数据链路层功能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538628" name="Text Box 4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2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386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工作原理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无需建立和释放连接；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目的节点正确收到帧后发送确认帧；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源节点需配置存放待确认帧的缓冲区和计时器；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引入帧序号。</a:t>
            </a:r>
          </a:p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rgbClr val="FC0404"/>
                </a:solidFill>
              </a:rPr>
              <a:t>应用场合</a:t>
            </a:r>
          </a:p>
          <a:p>
            <a:pPr lvl="1">
              <a:lnSpc>
                <a:spcPct val="105000"/>
              </a:lnSpc>
            </a:pPr>
            <a:r>
              <a:rPr lang="zh-CN" altLang="en-US" dirty="0"/>
              <a:t>不可靠信道，例如：无线</a:t>
            </a:r>
            <a:r>
              <a:rPr lang="zh-CN" altLang="en-US" dirty="0" smtClean="0"/>
              <a:t>系统（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）。</a:t>
            </a:r>
            <a:endParaRPr lang="zh-CN" altLang="en-US" dirty="0"/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4</a:t>
            </a:r>
            <a:r>
              <a:rPr lang="en-US" altLang="zh-CN" sz="4000"/>
              <a:t> </a:t>
            </a:r>
            <a:br>
              <a:rPr lang="en-US" altLang="zh-CN" sz="4000"/>
            </a:br>
            <a:r>
              <a:rPr lang="zh-CN" altLang="en-US" sz="2800"/>
              <a:t>（</a:t>
            </a:r>
            <a:r>
              <a:rPr lang="en-US" altLang="zh-CN" sz="2800"/>
              <a:t>sender + </a:t>
            </a:r>
            <a:r>
              <a:rPr lang="en-US" altLang="en-US" sz="2800"/>
              <a:t>receiver</a:t>
            </a:r>
            <a:r>
              <a:rPr lang="zh-CN" altLang="en-US" sz="2800"/>
              <a:t>）</a:t>
            </a:r>
          </a:p>
        </p:txBody>
      </p:sp>
      <p:sp>
        <p:nvSpPr>
          <p:cNvPr id="66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/>
              <a:t>      </a:t>
            </a:r>
            <a:r>
              <a:rPr lang="en-US" altLang="zh-CN" sz="1800" noProof="1"/>
              <a:t>while (true) </a:t>
            </a:r>
            <a:endParaRPr lang="en-US" altLang="zh-CN" sz="18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/>
              <a:t>      </a:t>
            </a:r>
            <a:r>
              <a:rPr lang="en-US" altLang="zh-CN" sz="1800" noProof="1"/>
              <a:t>{      wait_for_event(&amp;event);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</a:t>
            </a:r>
            <a:r>
              <a:rPr lang="en-US" altLang="zh-CN" sz="1800"/>
              <a:t>      </a:t>
            </a:r>
            <a:r>
              <a:rPr lang="en-US" altLang="zh-CN" sz="1800" noProof="1"/>
              <a:t> if (event == frame_arrival) </a:t>
            </a:r>
            <a:endParaRPr lang="en-US" altLang="zh-CN" sz="18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/>
              <a:t>              </a:t>
            </a:r>
            <a:r>
              <a:rPr lang="en-US" altLang="zh-CN" sz="1800" noProof="1"/>
              <a:t>{      from_physical_layer(&amp;r);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</a:t>
            </a:r>
            <a:r>
              <a:rPr lang="en-US" altLang="zh-CN" sz="1800"/>
              <a:t>      </a:t>
            </a:r>
            <a:r>
              <a:rPr lang="en-US" altLang="zh-CN" sz="1800" noProof="1"/>
              <a:t>if (r.seq == frame_expected) </a:t>
            </a:r>
            <a:endParaRPr lang="en-US" altLang="zh-CN" sz="18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/>
              <a:t>                      </a:t>
            </a:r>
            <a:r>
              <a:rPr lang="en-US" altLang="zh-CN" sz="1800" noProof="1"/>
              <a:t>{    to_network_layer(&amp;r.info);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</a:t>
            </a:r>
            <a:r>
              <a:rPr lang="en-US" altLang="zh-CN" sz="1800"/>
              <a:t>    </a:t>
            </a:r>
            <a:r>
              <a:rPr lang="en-US" altLang="zh-CN" sz="1800" noProof="1"/>
              <a:t> inc(frame_expected);           }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</a:t>
            </a:r>
            <a:r>
              <a:rPr lang="en-US" altLang="zh-CN" sz="1800"/>
              <a:t>      </a:t>
            </a:r>
            <a:r>
              <a:rPr lang="en-US" altLang="zh-CN" sz="1800" noProof="1"/>
              <a:t> if (r.ack == next_frame_to_send) </a:t>
            </a:r>
            <a:endParaRPr lang="en-US" altLang="zh-CN" sz="180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/>
              <a:t>                      </a:t>
            </a:r>
            <a:r>
              <a:rPr lang="en-US" altLang="zh-CN" sz="1800" noProof="1"/>
              <a:t>{   </a:t>
            </a:r>
            <a:r>
              <a:rPr lang="en-US" altLang="zh-CN" sz="1800"/>
              <a:t> </a:t>
            </a:r>
            <a:r>
              <a:rPr lang="en-US" altLang="zh-CN" sz="1800" noProof="1"/>
              <a:t>stop_timer(r.ack);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 </a:t>
            </a:r>
            <a:r>
              <a:rPr lang="en-US" altLang="zh-CN" sz="1800"/>
              <a:t>    </a:t>
            </a:r>
            <a:r>
              <a:rPr lang="en-US" altLang="zh-CN" sz="1800" noProof="1"/>
              <a:t>from_network_layer(&amp;buffer);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                </a:t>
            </a:r>
            <a:r>
              <a:rPr lang="en-US" altLang="zh-CN" sz="1800"/>
              <a:t>    </a:t>
            </a:r>
            <a:r>
              <a:rPr lang="en-US" altLang="zh-CN" sz="1800" noProof="1"/>
              <a:t>inc(next_frame_to_send);    }        }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</a:t>
            </a:r>
            <a:r>
              <a:rPr lang="en-US" altLang="zh-CN" sz="1800"/>
              <a:t>      </a:t>
            </a:r>
            <a:r>
              <a:rPr lang="en-US" altLang="zh-CN" sz="1800" noProof="1"/>
              <a:t>s.info = buffer;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</a:t>
            </a:r>
            <a:r>
              <a:rPr lang="en-US" altLang="zh-CN" sz="1800"/>
              <a:t>      </a:t>
            </a:r>
            <a:r>
              <a:rPr lang="en-US" altLang="zh-CN" sz="1800" noProof="1"/>
              <a:t>s.seq = next_frame_to_send;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</a:t>
            </a:r>
            <a:r>
              <a:rPr lang="en-US" altLang="zh-CN" sz="1800"/>
              <a:t>      </a:t>
            </a:r>
            <a:r>
              <a:rPr lang="en-US" altLang="zh-CN" sz="1800" noProof="1"/>
              <a:t>s.ack = 1 - frame_expected;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</a:t>
            </a:r>
            <a:r>
              <a:rPr lang="en-US" altLang="zh-CN" sz="1800"/>
              <a:t>      </a:t>
            </a:r>
            <a:r>
              <a:rPr lang="en-US" altLang="zh-CN" sz="1800" noProof="1"/>
              <a:t>to_physical_layer(&amp;s);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800" noProof="1"/>
              <a:t>        </a:t>
            </a:r>
            <a:r>
              <a:rPr lang="en-US" altLang="zh-CN" sz="1800"/>
              <a:t>      </a:t>
            </a:r>
            <a:r>
              <a:rPr lang="en-US" altLang="zh-CN" sz="1800" noProof="1"/>
              <a:t>start_timer(s.seq);</a:t>
            </a:r>
            <a:r>
              <a:rPr lang="en-US" altLang="zh-CN" sz="1800"/>
              <a:t>     </a:t>
            </a:r>
            <a:r>
              <a:rPr lang="en-US" altLang="zh-CN" sz="1800" noProof="1"/>
              <a:t>}</a:t>
            </a:r>
            <a:endParaRPr lang="zh-CN" altLang="en-US" sz="1800"/>
          </a:p>
        </p:txBody>
      </p:sp>
      <p:sp>
        <p:nvSpPr>
          <p:cNvPr id="66970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6970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3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4</a:t>
            </a:r>
            <a:r>
              <a:rPr lang="zh-CN" altLang="en-US">
                <a:latin typeface="隶书" pitchFamily="49" charset="-122"/>
              </a:rPr>
              <a:t>分析</a:t>
            </a:r>
            <a:endParaRPr lang="zh-CN" altLang="en-US"/>
          </a:p>
        </p:txBody>
      </p:sp>
      <p:sp>
        <p:nvSpPr>
          <p:cNvPr id="65946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pic>
        <p:nvPicPr>
          <p:cNvPr id="65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162175"/>
            <a:ext cx="7416800" cy="41830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946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794625" cy="3603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000"/>
              <a:t>主机</a:t>
            </a:r>
            <a:r>
              <a:rPr lang="en-US" altLang="zh-CN" sz="2000"/>
              <a:t>A</a:t>
            </a:r>
            <a:r>
              <a:rPr lang="zh-CN" altLang="en-US" sz="2000"/>
              <a:t>发送、主机</a:t>
            </a:r>
            <a:r>
              <a:rPr lang="en-US" altLang="zh-CN" sz="2000"/>
              <a:t>B</a:t>
            </a:r>
            <a:r>
              <a:rPr lang="zh-CN" altLang="en-US" sz="2000"/>
              <a:t>等待 ，运行正常。 </a:t>
            </a:r>
          </a:p>
        </p:txBody>
      </p:sp>
      <p:sp>
        <p:nvSpPr>
          <p:cNvPr id="659465" name="Text Box 9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4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协议</a:t>
            </a:r>
            <a:r>
              <a:rPr lang="en-US" altLang="zh-CN"/>
              <a:t>4</a:t>
            </a:r>
            <a:r>
              <a:rPr lang="zh-CN" altLang="en-US">
                <a:latin typeface="隶书" pitchFamily="49" charset="-122"/>
              </a:rPr>
              <a:t>分析</a:t>
            </a:r>
            <a:endParaRPr lang="zh-CN" altLang="en-US"/>
          </a:p>
        </p:txBody>
      </p:sp>
      <p:sp>
        <p:nvSpPr>
          <p:cNvPr id="671747" name="Text Box 3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1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27088" y="1773238"/>
            <a:ext cx="7794625" cy="79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2000"/>
              <a:t>主机</a:t>
            </a:r>
            <a:r>
              <a:rPr lang="en-US" altLang="zh-CN" sz="2000"/>
              <a:t>A</a:t>
            </a:r>
            <a:r>
              <a:rPr lang="zh-CN" altLang="en-US" sz="2000"/>
              <a:t>和</a:t>
            </a:r>
            <a:r>
              <a:rPr lang="en-US" altLang="zh-CN" sz="2000"/>
              <a:t>B</a:t>
            </a:r>
            <a:r>
              <a:rPr lang="zh-CN" altLang="en-US" sz="2000"/>
              <a:t>同时发送 ，运行不正常，会出现数据帧多次发送，不会导致协议失败，但会引起效率的降低。 </a:t>
            </a:r>
          </a:p>
        </p:txBody>
      </p:sp>
      <p:pic>
        <p:nvPicPr>
          <p:cNvPr id="6717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420938"/>
            <a:ext cx="6913563" cy="3976687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1751" name="Text Box 7"/>
          <p:cNvSpPr txBox="1">
            <a:spLocks noChangeArrowheads="1"/>
          </p:cNvSpPr>
          <p:nvPr/>
        </p:nvSpPr>
        <p:spPr bwMode="auto">
          <a:xfrm>
            <a:off x="8305800" y="0"/>
            <a:ext cx="838200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 </a:t>
            </a:r>
            <a:r>
              <a:rPr lang="zh-CN" altLang="en-US" sz="1200" dirty="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 dirty="0" smtClean="0">
                <a:latin typeface="幼圆" pitchFamily="49" charset="-122"/>
                <a:ea typeface="幼圆" pitchFamily="49" charset="-122"/>
              </a:rPr>
              <a:t>5</a:t>
            </a:r>
            <a:endParaRPr lang="en-US" altLang="zh-CN" sz="1200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引  入</a:t>
            </a:r>
          </a:p>
        </p:txBody>
      </p:sp>
      <p:sp>
        <p:nvSpPr>
          <p:cNvPr id="62054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809625" y="1773238"/>
            <a:ext cx="7958138" cy="453608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协议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sz="2400" dirty="0">
                <a:solidFill>
                  <a:srgbClr val="FF0000"/>
                </a:solidFill>
              </a:rPr>
              <a:t>存在的</a:t>
            </a:r>
            <a:r>
              <a:rPr lang="zh-CN" altLang="en-US" sz="2400" dirty="0" smtClean="0">
                <a:solidFill>
                  <a:srgbClr val="FF0000"/>
                </a:solidFill>
              </a:rPr>
              <a:t>问题：</a:t>
            </a:r>
            <a:r>
              <a:rPr lang="zh-CN" altLang="en-US" sz="2400" dirty="0" smtClean="0">
                <a:solidFill>
                  <a:schemeClr val="tx1"/>
                </a:solidFill>
              </a:rPr>
              <a:t>链路</a:t>
            </a:r>
            <a:r>
              <a:rPr lang="zh-CN" altLang="en-US" sz="2400" dirty="0" smtClean="0"/>
              <a:t>利用率</a:t>
            </a:r>
            <a:r>
              <a:rPr lang="zh-CN" altLang="en-US" sz="2400" dirty="0"/>
              <a:t>太低</a:t>
            </a:r>
          </a:p>
          <a:p>
            <a:pPr>
              <a:lnSpc>
                <a:spcPct val="115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问题的解决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>
                <a:solidFill>
                  <a:srgbClr val="0000FF"/>
                </a:solidFill>
              </a:rPr>
              <a:t>管道化技术</a:t>
            </a:r>
            <a:r>
              <a:rPr lang="zh-CN" altLang="en-US" sz="2400" dirty="0"/>
              <a:t>：发送方在发送窗口允许的范围内，不必等待确认帧的返回就连续发送多帧（即：发送窗口</a:t>
            </a:r>
            <a:r>
              <a:rPr lang="en-US" altLang="zh-CN" sz="2400" dirty="0"/>
              <a:t>&gt;1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lvl="1">
              <a:lnSpc>
                <a:spcPct val="115000"/>
              </a:lnSpc>
            </a:pPr>
            <a:r>
              <a:rPr lang="zh-CN" altLang="en-US" sz="2400" dirty="0" smtClean="0"/>
              <a:t>发送窗口</a:t>
            </a:r>
            <a:r>
              <a:rPr lang="en-US" altLang="zh-CN" sz="2400" dirty="0"/>
              <a:t>≥ </a:t>
            </a:r>
            <a:r>
              <a:rPr lang="en-US" altLang="zh-CN" sz="2400" dirty="0" smtClean="0"/>
              <a:t>2BD+1</a:t>
            </a:r>
            <a:r>
              <a:rPr lang="zh-CN" altLang="en-US" sz="2400" dirty="0" smtClean="0"/>
              <a:t>可使链路利用率达</a:t>
            </a:r>
            <a:r>
              <a:rPr lang="en-US" altLang="zh-CN" sz="2400" dirty="0" smtClean="0"/>
              <a:t>100%</a:t>
            </a:r>
            <a:endParaRPr lang="zh-CN" altLang="en-US" sz="2400" dirty="0" smtClean="0"/>
          </a:p>
          <a:p>
            <a:pPr>
              <a:lnSpc>
                <a:spcPct val="115000"/>
              </a:lnSpc>
            </a:pPr>
            <a:r>
              <a:rPr lang="zh-CN" altLang="en-US" sz="2400" dirty="0" smtClean="0">
                <a:solidFill>
                  <a:srgbClr val="FF0000"/>
                </a:solidFill>
              </a:rPr>
              <a:t>如何恢复错误？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 smtClean="0"/>
              <a:t>后退</a:t>
            </a:r>
            <a:r>
              <a:rPr lang="en-US" altLang="zh-CN" sz="2400" dirty="0"/>
              <a:t>n</a:t>
            </a:r>
            <a:r>
              <a:rPr lang="zh-CN" altLang="en-US" sz="2400" dirty="0"/>
              <a:t>帧（</a:t>
            </a:r>
            <a:r>
              <a:rPr lang="en-US" altLang="zh-CN" sz="2400" dirty="0"/>
              <a:t>go back n</a:t>
            </a:r>
            <a:r>
              <a:rPr lang="zh-CN" altLang="en-US" sz="2400" dirty="0"/>
              <a:t>）</a:t>
            </a:r>
          </a:p>
          <a:p>
            <a:pPr lvl="1">
              <a:lnSpc>
                <a:spcPct val="115000"/>
              </a:lnSpc>
            </a:pPr>
            <a:r>
              <a:rPr lang="zh-CN" altLang="en-US" sz="2400" dirty="0"/>
              <a:t>选择重发（</a:t>
            </a:r>
            <a:r>
              <a:rPr lang="en-US" altLang="zh-CN" sz="2400" dirty="0"/>
              <a:t>selective repeat</a:t>
            </a:r>
            <a:r>
              <a:rPr lang="zh-CN" altLang="en-US" sz="2400" dirty="0"/>
              <a:t>）</a:t>
            </a:r>
          </a:p>
        </p:txBody>
      </p:sp>
      <p:sp>
        <p:nvSpPr>
          <p:cNvPr id="620549" name="Text Box 5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20550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1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004048" y="4581128"/>
            <a:ext cx="3240360" cy="863724"/>
          </a:xfrm>
          <a:prstGeom prst="wedgeRoundRectCallout">
            <a:avLst>
              <a:gd name="adj1" fmla="val -89313"/>
              <a:gd name="adj2" fmla="val -77232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2E"/>
            </a:outerShdw>
          </a:effectLst>
        </p:spPr>
        <p:txBody>
          <a:bodyPr lIns="0" tIns="46800" rIns="0" bIns="46800"/>
          <a:lstStyle>
            <a:lvl1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53498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 smtClean="0">
                <a:latin typeface="+mn-lt"/>
                <a:ea typeface="+mn-ea"/>
              </a:rPr>
              <a:t>链路的</a:t>
            </a:r>
            <a:r>
              <a:rPr lang="zh-CN" altLang="en-US" sz="1600" b="1" dirty="0" smtClean="0">
                <a:solidFill>
                  <a:srgbClr val="FF0000"/>
                </a:solidFill>
                <a:latin typeface="+mn-lt"/>
                <a:ea typeface="+mn-ea"/>
              </a:rPr>
              <a:t>带宽</a:t>
            </a:r>
            <a:r>
              <a:rPr lang="en-US" altLang="zh-CN" sz="1600" b="1" dirty="0" smtClean="0">
                <a:solidFill>
                  <a:srgbClr val="FF0000"/>
                </a:solidFill>
                <a:latin typeface="+mn-lt"/>
                <a:ea typeface="+mn-ea"/>
              </a:rPr>
              <a:t>-</a:t>
            </a:r>
            <a:r>
              <a:rPr lang="zh-CN" altLang="en-US" sz="1600" b="1" dirty="0" smtClean="0">
                <a:solidFill>
                  <a:srgbClr val="FF0000"/>
                </a:solidFill>
                <a:latin typeface="+mn-lt"/>
                <a:ea typeface="+mn-ea"/>
              </a:rPr>
              <a:t>延迟乘积</a:t>
            </a:r>
            <a:r>
              <a:rPr lang="zh-CN" altLang="en-US" sz="1600" b="1" dirty="0" smtClean="0">
                <a:latin typeface="+mn-lt"/>
                <a:ea typeface="+mn-ea"/>
              </a:rPr>
              <a:t>，单位：帧。</a:t>
            </a:r>
            <a:r>
              <a:rPr lang="en-US" altLang="zh-CN" sz="1600" b="1" dirty="0" smtClean="0">
                <a:latin typeface="+mn-lt"/>
                <a:ea typeface="+mn-ea"/>
              </a:rPr>
              <a:t>2BD</a:t>
            </a:r>
            <a:r>
              <a:rPr lang="zh-CN" altLang="en-US" sz="1600" b="1" dirty="0" smtClean="0">
                <a:latin typeface="+mn-lt"/>
                <a:ea typeface="+mn-ea"/>
              </a:rPr>
              <a:t>表示在链路上打个来回的时间可以发送的帧数。</a:t>
            </a:r>
            <a:endParaRPr lang="zh-CN" altLang="en-US" sz="1600" b="1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后退</a:t>
            </a:r>
            <a:r>
              <a:rPr lang="en-US" altLang="zh-CN"/>
              <a:t>n</a:t>
            </a:r>
            <a:r>
              <a:rPr lang="zh-CN" altLang="en-US"/>
              <a:t>帧</a:t>
            </a:r>
          </a:p>
        </p:txBody>
      </p:sp>
      <p:sp>
        <p:nvSpPr>
          <p:cNvPr id="67277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2773" name="Oval 5"/>
          <p:cNvSpPr>
            <a:spLocks noChangeArrowheads="1"/>
          </p:cNvSpPr>
          <p:nvPr/>
        </p:nvSpPr>
        <p:spPr bwMode="auto">
          <a:xfrm>
            <a:off x="755650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672774" name="Oval 6"/>
          <p:cNvSpPr>
            <a:spLocks noChangeArrowheads="1"/>
          </p:cNvSpPr>
          <p:nvPr/>
        </p:nvSpPr>
        <p:spPr bwMode="auto">
          <a:xfrm>
            <a:off x="133191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672775" name="Oval 7"/>
          <p:cNvSpPr>
            <a:spLocks noChangeArrowheads="1"/>
          </p:cNvSpPr>
          <p:nvPr/>
        </p:nvSpPr>
        <p:spPr bwMode="auto">
          <a:xfrm>
            <a:off x="1908175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72776" name="Oval 8"/>
          <p:cNvSpPr>
            <a:spLocks noChangeArrowheads="1"/>
          </p:cNvSpPr>
          <p:nvPr/>
        </p:nvSpPr>
        <p:spPr bwMode="auto">
          <a:xfrm>
            <a:off x="2484438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672777" name="Oval 9"/>
          <p:cNvSpPr>
            <a:spLocks noChangeArrowheads="1"/>
          </p:cNvSpPr>
          <p:nvPr/>
        </p:nvSpPr>
        <p:spPr bwMode="auto">
          <a:xfrm>
            <a:off x="3060700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672778" name="Oval 10"/>
          <p:cNvSpPr>
            <a:spLocks noChangeArrowheads="1"/>
          </p:cNvSpPr>
          <p:nvPr/>
        </p:nvSpPr>
        <p:spPr bwMode="auto">
          <a:xfrm>
            <a:off x="363696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672779" name="Oval 11"/>
          <p:cNvSpPr>
            <a:spLocks noChangeArrowheads="1"/>
          </p:cNvSpPr>
          <p:nvPr/>
        </p:nvSpPr>
        <p:spPr bwMode="auto">
          <a:xfrm>
            <a:off x="4213225" y="2343150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672780" name="Oval 12"/>
          <p:cNvSpPr>
            <a:spLocks noChangeArrowheads="1"/>
          </p:cNvSpPr>
          <p:nvPr/>
        </p:nvSpPr>
        <p:spPr bwMode="auto">
          <a:xfrm>
            <a:off x="4789488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7</a:t>
            </a:r>
          </a:p>
        </p:txBody>
      </p:sp>
      <p:sp>
        <p:nvSpPr>
          <p:cNvPr id="672781" name="Oval 13"/>
          <p:cNvSpPr>
            <a:spLocks noChangeArrowheads="1"/>
          </p:cNvSpPr>
          <p:nvPr/>
        </p:nvSpPr>
        <p:spPr bwMode="auto">
          <a:xfrm>
            <a:off x="5364163" y="2343150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8</a:t>
            </a:r>
          </a:p>
        </p:txBody>
      </p:sp>
      <p:sp>
        <p:nvSpPr>
          <p:cNvPr id="672782" name="Oval 14"/>
          <p:cNvSpPr>
            <a:spLocks noChangeArrowheads="1"/>
          </p:cNvSpPr>
          <p:nvPr/>
        </p:nvSpPr>
        <p:spPr bwMode="auto">
          <a:xfrm>
            <a:off x="5940425" y="2343150"/>
            <a:ext cx="468313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72783" name="Oval 15"/>
          <p:cNvSpPr>
            <a:spLocks noChangeArrowheads="1"/>
          </p:cNvSpPr>
          <p:nvPr/>
        </p:nvSpPr>
        <p:spPr bwMode="auto">
          <a:xfrm>
            <a:off x="6516688" y="2343150"/>
            <a:ext cx="468312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672784" name="Oval 16"/>
          <p:cNvSpPr>
            <a:spLocks noChangeArrowheads="1"/>
          </p:cNvSpPr>
          <p:nvPr/>
        </p:nvSpPr>
        <p:spPr bwMode="auto">
          <a:xfrm>
            <a:off x="7092950" y="2343150"/>
            <a:ext cx="468313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672785" name="Oval 17"/>
          <p:cNvSpPr>
            <a:spLocks noChangeArrowheads="1"/>
          </p:cNvSpPr>
          <p:nvPr/>
        </p:nvSpPr>
        <p:spPr bwMode="auto">
          <a:xfrm>
            <a:off x="7669213" y="2343150"/>
            <a:ext cx="468312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672786" name="Oval 18"/>
          <p:cNvSpPr>
            <a:spLocks noChangeArrowheads="1"/>
          </p:cNvSpPr>
          <p:nvPr/>
        </p:nvSpPr>
        <p:spPr bwMode="auto">
          <a:xfrm>
            <a:off x="8245475" y="2343150"/>
            <a:ext cx="468313" cy="45085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6</a:t>
            </a:r>
          </a:p>
        </p:txBody>
      </p:sp>
      <p:sp>
        <p:nvSpPr>
          <p:cNvPr id="672787" name="Oval 19"/>
          <p:cNvSpPr>
            <a:spLocks noChangeArrowheads="1"/>
          </p:cNvSpPr>
          <p:nvPr/>
        </p:nvSpPr>
        <p:spPr bwMode="auto">
          <a:xfrm>
            <a:off x="1547813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0</a:t>
            </a:r>
          </a:p>
        </p:txBody>
      </p:sp>
      <p:sp>
        <p:nvSpPr>
          <p:cNvPr id="672788" name="Oval 20"/>
          <p:cNvSpPr>
            <a:spLocks noChangeArrowheads="1"/>
          </p:cNvSpPr>
          <p:nvPr/>
        </p:nvSpPr>
        <p:spPr bwMode="auto">
          <a:xfrm>
            <a:off x="2124075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1</a:t>
            </a:r>
          </a:p>
        </p:txBody>
      </p:sp>
      <p:sp>
        <p:nvSpPr>
          <p:cNvPr id="672789" name="Oval 21"/>
          <p:cNvSpPr>
            <a:spLocks noChangeArrowheads="1"/>
          </p:cNvSpPr>
          <p:nvPr/>
        </p:nvSpPr>
        <p:spPr bwMode="auto">
          <a:xfrm>
            <a:off x="2700338" y="4791075"/>
            <a:ext cx="468312" cy="45085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solidFill>
                  <a:schemeClr val="bg1"/>
                </a:solidFill>
                <a:latin typeface="华文新魏" pitchFamily="2" charset="-122"/>
                <a:ea typeface="华文新魏" pitchFamily="2" charset="-122"/>
              </a:rPr>
              <a:t>E</a:t>
            </a:r>
          </a:p>
        </p:txBody>
      </p:sp>
      <p:sp>
        <p:nvSpPr>
          <p:cNvPr id="672790" name="Oval 22"/>
          <p:cNvSpPr>
            <a:spLocks noChangeArrowheads="1"/>
          </p:cNvSpPr>
          <p:nvPr/>
        </p:nvSpPr>
        <p:spPr bwMode="auto">
          <a:xfrm>
            <a:off x="3276600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1" name="Oval 23"/>
          <p:cNvSpPr>
            <a:spLocks noChangeArrowheads="1"/>
          </p:cNvSpPr>
          <p:nvPr/>
        </p:nvSpPr>
        <p:spPr bwMode="auto">
          <a:xfrm>
            <a:off x="3852863" y="4791075"/>
            <a:ext cx="468312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2" name="Oval 24"/>
          <p:cNvSpPr>
            <a:spLocks noChangeArrowheads="1"/>
          </p:cNvSpPr>
          <p:nvPr/>
        </p:nvSpPr>
        <p:spPr bwMode="auto">
          <a:xfrm>
            <a:off x="4429125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3" name="Oval 25"/>
          <p:cNvSpPr>
            <a:spLocks noChangeArrowheads="1"/>
          </p:cNvSpPr>
          <p:nvPr/>
        </p:nvSpPr>
        <p:spPr bwMode="auto">
          <a:xfrm>
            <a:off x="5005388" y="4795838"/>
            <a:ext cx="468312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4" name="Oval 26"/>
          <p:cNvSpPr>
            <a:spLocks noChangeArrowheads="1"/>
          </p:cNvSpPr>
          <p:nvPr/>
        </p:nvSpPr>
        <p:spPr bwMode="auto">
          <a:xfrm>
            <a:off x="5581650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5" name="Oval 27"/>
          <p:cNvSpPr>
            <a:spLocks noChangeArrowheads="1"/>
          </p:cNvSpPr>
          <p:nvPr/>
        </p:nvSpPr>
        <p:spPr bwMode="auto">
          <a:xfrm>
            <a:off x="6156325" y="4791075"/>
            <a:ext cx="468313" cy="4508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D</a:t>
            </a:r>
          </a:p>
        </p:txBody>
      </p:sp>
      <p:sp>
        <p:nvSpPr>
          <p:cNvPr id="672796" name="Oval 28"/>
          <p:cNvSpPr>
            <a:spLocks noChangeArrowheads="1"/>
          </p:cNvSpPr>
          <p:nvPr/>
        </p:nvSpPr>
        <p:spPr bwMode="auto">
          <a:xfrm>
            <a:off x="6732588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2</a:t>
            </a:r>
          </a:p>
        </p:txBody>
      </p:sp>
      <p:sp>
        <p:nvSpPr>
          <p:cNvPr id="672797" name="Oval 29"/>
          <p:cNvSpPr>
            <a:spLocks noChangeArrowheads="1"/>
          </p:cNvSpPr>
          <p:nvPr/>
        </p:nvSpPr>
        <p:spPr bwMode="auto">
          <a:xfrm>
            <a:off x="7308850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3</a:t>
            </a:r>
          </a:p>
        </p:txBody>
      </p:sp>
      <p:sp>
        <p:nvSpPr>
          <p:cNvPr id="672798" name="Oval 30"/>
          <p:cNvSpPr>
            <a:spLocks noChangeArrowheads="1"/>
          </p:cNvSpPr>
          <p:nvPr/>
        </p:nvSpPr>
        <p:spPr bwMode="auto">
          <a:xfrm>
            <a:off x="7885113" y="4791075"/>
            <a:ext cx="468312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4</a:t>
            </a:r>
          </a:p>
        </p:txBody>
      </p:sp>
      <p:sp>
        <p:nvSpPr>
          <p:cNvPr id="672799" name="Oval 31"/>
          <p:cNvSpPr>
            <a:spLocks noChangeArrowheads="1"/>
          </p:cNvSpPr>
          <p:nvPr/>
        </p:nvSpPr>
        <p:spPr bwMode="auto">
          <a:xfrm>
            <a:off x="8461375" y="4791075"/>
            <a:ext cx="468313" cy="45085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5</a:t>
            </a:r>
          </a:p>
        </p:txBody>
      </p:sp>
      <p:sp>
        <p:nvSpPr>
          <p:cNvPr id="672801" name="Line 33"/>
          <p:cNvSpPr>
            <a:spLocks noChangeShapeType="1"/>
          </p:cNvSpPr>
          <p:nvPr/>
        </p:nvSpPr>
        <p:spPr bwMode="auto">
          <a:xfrm>
            <a:off x="104457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2" name="Line 34"/>
          <p:cNvSpPr>
            <a:spLocks noChangeShapeType="1"/>
          </p:cNvSpPr>
          <p:nvPr/>
        </p:nvSpPr>
        <p:spPr bwMode="auto">
          <a:xfrm>
            <a:off x="162083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3" name="Line 35"/>
          <p:cNvSpPr>
            <a:spLocks noChangeShapeType="1"/>
          </p:cNvSpPr>
          <p:nvPr/>
        </p:nvSpPr>
        <p:spPr bwMode="auto">
          <a:xfrm>
            <a:off x="219710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4" name="Line 36"/>
          <p:cNvSpPr>
            <a:spLocks noChangeShapeType="1"/>
          </p:cNvSpPr>
          <p:nvPr/>
        </p:nvSpPr>
        <p:spPr bwMode="auto">
          <a:xfrm>
            <a:off x="277177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5" name="Line 37"/>
          <p:cNvSpPr>
            <a:spLocks noChangeShapeType="1"/>
          </p:cNvSpPr>
          <p:nvPr/>
        </p:nvSpPr>
        <p:spPr bwMode="auto">
          <a:xfrm>
            <a:off x="334803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6" name="Line 38"/>
          <p:cNvSpPr>
            <a:spLocks noChangeShapeType="1"/>
          </p:cNvSpPr>
          <p:nvPr/>
        </p:nvSpPr>
        <p:spPr bwMode="auto">
          <a:xfrm>
            <a:off x="392430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7" name="Line 39"/>
          <p:cNvSpPr>
            <a:spLocks noChangeShapeType="1"/>
          </p:cNvSpPr>
          <p:nvPr/>
        </p:nvSpPr>
        <p:spPr bwMode="auto">
          <a:xfrm>
            <a:off x="4500563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8" name="Line 40"/>
          <p:cNvSpPr>
            <a:spLocks noChangeShapeType="1"/>
          </p:cNvSpPr>
          <p:nvPr/>
        </p:nvSpPr>
        <p:spPr bwMode="auto">
          <a:xfrm>
            <a:off x="5076825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09" name="Line 41"/>
          <p:cNvSpPr>
            <a:spLocks noChangeShapeType="1"/>
          </p:cNvSpPr>
          <p:nvPr/>
        </p:nvSpPr>
        <p:spPr bwMode="auto">
          <a:xfrm>
            <a:off x="565308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0" name="Line 42"/>
          <p:cNvSpPr>
            <a:spLocks noChangeShapeType="1"/>
          </p:cNvSpPr>
          <p:nvPr/>
        </p:nvSpPr>
        <p:spPr bwMode="auto">
          <a:xfrm>
            <a:off x="622935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1" name="Line 43"/>
          <p:cNvSpPr>
            <a:spLocks noChangeShapeType="1"/>
          </p:cNvSpPr>
          <p:nvPr/>
        </p:nvSpPr>
        <p:spPr bwMode="auto">
          <a:xfrm>
            <a:off x="6805613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2" name="Line 44"/>
          <p:cNvSpPr>
            <a:spLocks noChangeShapeType="1"/>
          </p:cNvSpPr>
          <p:nvPr/>
        </p:nvSpPr>
        <p:spPr bwMode="auto">
          <a:xfrm>
            <a:off x="7380288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3" name="Line 45"/>
          <p:cNvSpPr>
            <a:spLocks noChangeShapeType="1"/>
          </p:cNvSpPr>
          <p:nvPr/>
        </p:nvSpPr>
        <p:spPr bwMode="auto">
          <a:xfrm>
            <a:off x="7956550" y="2779713"/>
            <a:ext cx="647700" cy="2016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4" name="Line 46"/>
          <p:cNvSpPr>
            <a:spLocks noChangeShapeType="1"/>
          </p:cNvSpPr>
          <p:nvPr/>
        </p:nvSpPr>
        <p:spPr bwMode="auto">
          <a:xfrm flipV="1">
            <a:off x="1836738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5" name="Line 47"/>
          <p:cNvSpPr>
            <a:spLocks noChangeShapeType="1"/>
          </p:cNvSpPr>
          <p:nvPr/>
        </p:nvSpPr>
        <p:spPr bwMode="auto">
          <a:xfrm flipV="1">
            <a:off x="2413000" y="2779713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6" name="Line 48"/>
          <p:cNvSpPr>
            <a:spLocks noChangeShapeType="1"/>
          </p:cNvSpPr>
          <p:nvPr/>
        </p:nvSpPr>
        <p:spPr bwMode="auto">
          <a:xfrm flipV="1">
            <a:off x="7021513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7" name="Line 49"/>
          <p:cNvSpPr>
            <a:spLocks noChangeShapeType="1"/>
          </p:cNvSpPr>
          <p:nvPr/>
        </p:nvSpPr>
        <p:spPr bwMode="auto">
          <a:xfrm flipV="1">
            <a:off x="7596188" y="2779713"/>
            <a:ext cx="792162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8" name="Line 50"/>
          <p:cNvSpPr>
            <a:spLocks noChangeShapeType="1"/>
          </p:cNvSpPr>
          <p:nvPr/>
        </p:nvSpPr>
        <p:spPr bwMode="auto">
          <a:xfrm flipV="1">
            <a:off x="8172450" y="2779713"/>
            <a:ext cx="792163" cy="2016125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19" name="Text Box 51"/>
          <p:cNvSpPr txBox="1">
            <a:spLocks noChangeArrowheads="1"/>
          </p:cNvSpPr>
          <p:nvPr/>
        </p:nvSpPr>
        <p:spPr bwMode="auto">
          <a:xfrm rot="17473268">
            <a:off x="1745457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Ack0</a:t>
            </a:r>
          </a:p>
        </p:txBody>
      </p:sp>
      <p:sp>
        <p:nvSpPr>
          <p:cNvPr id="672820" name="Text Box 52"/>
          <p:cNvSpPr txBox="1">
            <a:spLocks noChangeArrowheads="1"/>
          </p:cNvSpPr>
          <p:nvPr/>
        </p:nvSpPr>
        <p:spPr bwMode="auto">
          <a:xfrm rot="17473268">
            <a:off x="2321719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Ack1</a:t>
            </a:r>
          </a:p>
        </p:txBody>
      </p:sp>
      <p:sp>
        <p:nvSpPr>
          <p:cNvPr id="672821" name="Text Box 53"/>
          <p:cNvSpPr txBox="1">
            <a:spLocks noChangeArrowheads="1"/>
          </p:cNvSpPr>
          <p:nvPr/>
        </p:nvSpPr>
        <p:spPr bwMode="auto">
          <a:xfrm rot="17473268">
            <a:off x="6930232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Ack2</a:t>
            </a:r>
          </a:p>
        </p:txBody>
      </p:sp>
      <p:sp>
        <p:nvSpPr>
          <p:cNvPr id="672822" name="Text Box 54"/>
          <p:cNvSpPr txBox="1">
            <a:spLocks noChangeArrowheads="1"/>
          </p:cNvSpPr>
          <p:nvPr/>
        </p:nvSpPr>
        <p:spPr bwMode="auto">
          <a:xfrm rot="17473268">
            <a:off x="7506494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Ack3</a:t>
            </a:r>
          </a:p>
        </p:txBody>
      </p:sp>
      <p:sp>
        <p:nvSpPr>
          <p:cNvPr id="672823" name="Text Box 55"/>
          <p:cNvSpPr txBox="1">
            <a:spLocks noChangeArrowheads="1"/>
          </p:cNvSpPr>
          <p:nvPr/>
        </p:nvSpPr>
        <p:spPr bwMode="auto">
          <a:xfrm rot="17473268">
            <a:off x="8082757" y="3301206"/>
            <a:ext cx="865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Ack4</a:t>
            </a:r>
          </a:p>
        </p:txBody>
      </p:sp>
      <p:sp>
        <p:nvSpPr>
          <p:cNvPr id="672824" name="Text Box 56"/>
          <p:cNvSpPr txBox="1">
            <a:spLocks noChangeArrowheads="1"/>
          </p:cNvSpPr>
          <p:nvPr/>
        </p:nvSpPr>
        <p:spPr bwMode="auto">
          <a:xfrm>
            <a:off x="612775" y="1843088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发送方</a:t>
            </a:r>
          </a:p>
        </p:txBody>
      </p:sp>
      <p:sp>
        <p:nvSpPr>
          <p:cNvPr id="672825" name="Text Box 57"/>
          <p:cNvSpPr txBox="1">
            <a:spLocks noChangeArrowheads="1"/>
          </p:cNvSpPr>
          <p:nvPr/>
        </p:nvSpPr>
        <p:spPr bwMode="auto">
          <a:xfrm>
            <a:off x="612775" y="5300663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接收方</a:t>
            </a:r>
          </a:p>
        </p:txBody>
      </p:sp>
      <p:sp>
        <p:nvSpPr>
          <p:cNvPr id="672826" name="AutoShape 58"/>
          <p:cNvSpPr>
            <a:spLocks/>
          </p:cNvSpPr>
          <p:nvPr/>
        </p:nvSpPr>
        <p:spPr bwMode="auto">
          <a:xfrm rot="-5400000">
            <a:off x="4897437" y="3967163"/>
            <a:ext cx="142875" cy="2952750"/>
          </a:xfrm>
          <a:prstGeom prst="leftBrace">
            <a:avLst>
              <a:gd name="adj1" fmla="val 1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2827" name="Text Box 59"/>
          <p:cNvSpPr txBox="1">
            <a:spLocks noChangeArrowheads="1"/>
          </p:cNvSpPr>
          <p:nvPr/>
        </p:nvSpPr>
        <p:spPr bwMode="auto">
          <a:xfrm>
            <a:off x="3348038" y="5516563"/>
            <a:ext cx="3311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被数据链路层丢弃的帧</a:t>
            </a:r>
          </a:p>
        </p:txBody>
      </p:sp>
      <p:sp>
        <p:nvSpPr>
          <p:cNvPr id="672828" name="AutoShape 60"/>
          <p:cNvSpPr>
            <a:spLocks noChangeArrowheads="1"/>
          </p:cNvSpPr>
          <p:nvPr/>
        </p:nvSpPr>
        <p:spPr bwMode="auto">
          <a:xfrm>
            <a:off x="1979613" y="5659438"/>
            <a:ext cx="863600" cy="431800"/>
          </a:xfrm>
          <a:prstGeom prst="wedgeRoundRectCallout">
            <a:avLst>
              <a:gd name="adj1" fmla="val 47060"/>
              <a:gd name="adj2" fmla="val -147796"/>
              <a:gd name="adj3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0" tIns="0" rIns="0" bIns="0"/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>
                <a:solidFill>
                  <a:schemeClr val="bg1"/>
                </a:solidFill>
                <a:ea typeface="华文新魏" pitchFamily="2" charset="-122"/>
              </a:rPr>
              <a:t>出错</a:t>
            </a:r>
          </a:p>
        </p:txBody>
      </p:sp>
      <p:sp>
        <p:nvSpPr>
          <p:cNvPr id="672829" name="Line 61"/>
          <p:cNvSpPr>
            <a:spLocks noChangeShapeType="1"/>
          </p:cNvSpPr>
          <p:nvPr/>
        </p:nvSpPr>
        <p:spPr bwMode="auto">
          <a:xfrm>
            <a:off x="2124075" y="1843088"/>
            <a:ext cx="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30" name="Line 62"/>
          <p:cNvSpPr>
            <a:spLocks noChangeShapeType="1"/>
          </p:cNvSpPr>
          <p:nvPr/>
        </p:nvSpPr>
        <p:spPr bwMode="auto">
          <a:xfrm>
            <a:off x="6156325" y="1843088"/>
            <a:ext cx="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31" name="Text Box 63"/>
          <p:cNvSpPr txBox="1">
            <a:spLocks noChangeArrowheads="1"/>
          </p:cNvSpPr>
          <p:nvPr/>
        </p:nvSpPr>
        <p:spPr bwMode="auto">
          <a:xfrm>
            <a:off x="3421063" y="1771650"/>
            <a:ext cx="1439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超时间隔</a:t>
            </a:r>
          </a:p>
        </p:txBody>
      </p:sp>
      <p:sp>
        <p:nvSpPr>
          <p:cNvPr id="672832" name="Line 64"/>
          <p:cNvSpPr>
            <a:spLocks noChangeShapeType="1"/>
          </p:cNvSpPr>
          <p:nvPr/>
        </p:nvSpPr>
        <p:spPr bwMode="auto">
          <a:xfrm>
            <a:off x="4932363" y="1987550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33" name="Line 65"/>
          <p:cNvSpPr>
            <a:spLocks noChangeShapeType="1"/>
          </p:cNvSpPr>
          <p:nvPr/>
        </p:nvSpPr>
        <p:spPr bwMode="auto">
          <a:xfrm flipH="1">
            <a:off x="2124075" y="198755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34" name="Line 66"/>
          <p:cNvSpPr>
            <a:spLocks noChangeShapeType="1"/>
          </p:cNvSpPr>
          <p:nvPr/>
        </p:nvSpPr>
        <p:spPr bwMode="auto">
          <a:xfrm>
            <a:off x="7092950" y="5589588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2835" name="Text Box 67"/>
          <p:cNvSpPr txBox="1">
            <a:spLocks noChangeArrowheads="1"/>
          </p:cNvSpPr>
          <p:nvPr/>
        </p:nvSpPr>
        <p:spPr bwMode="auto">
          <a:xfrm>
            <a:off x="7740650" y="5373688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华文新魏" pitchFamily="2" charset="-122"/>
              </a:rPr>
              <a:t>时间</a:t>
            </a:r>
          </a:p>
        </p:txBody>
      </p:sp>
      <p:sp>
        <p:nvSpPr>
          <p:cNvPr id="672836" name="Text Box 68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2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6264275" cy="1008063"/>
          </a:xfrm>
        </p:spPr>
        <p:txBody>
          <a:bodyPr/>
          <a:lstStyle/>
          <a:p>
            <a:r>
              <a:rPr lang="zh-CN" altLang="en-US" sz="3600"/>
              <a:t>使用后退</a:t>
            </a:r>
            <a:r>
              <a:rPr lang="en-US" altLang="zh-CN" sz="3600"/>
              <a:t>n</a:t>
            </a:r>
            <a:r>
              <a:rPr lang="zh-CN" altLang="en-US" sz="3600"/>
              <a:t>帧的滑动窗口协议</a:t>
            </a:r>
            <a:r>
              <a:rPr lang="zh-CN" altLang="en-US" sz="2400"/>
              <a:t>（后退</a:t>
            </a:r>
            <a:r>
              <a:rPr lang="en-US" altLang="zh-CN" sz="2400"/>
              <a:t>n</a:t>
            </a:r>
            <a:r>
              <a:rPr lang="zh-CN" altLang="en-US" sz="2400"/>
              <a:t>帧</a:t>
            </a:r>
            <a:r>
              <a:rPr lang="en-US" altLang="zh-CN" sz="2400"/>
              <a:t>ARQ</a:t>
            </a:r>
            <a:r>
              <a:rPr lang="zh-CN" altLang="en-US" sz="2400"/>
              <a:t>协议）</a:t>
            </a:r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08512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发送窗口</a:t>
            </a:r>
            <a:r>
              <a:rPr lang="en-US" altLang="zh-CN" dirty="0">
                <a:solidFill>
                  <a:srgbClr val="FF0000"/>
                </a:solidFill>
              </a:rPr>
              <a:t>&gt;1</a:t>
            </a:r>
            <a:r>
              <a:rPr lang="zh-CN" altLang="en-US" dirty="0">
                <a:solidFill>
                  <a:srgbClr val="FF0000"/>
                </a:solidFill>
              </a:rPr>
              <a:t>，接收窗口</a:t>
            </a:r>
            <a:r>
              <a:rPr lang="en-US" altLang="zh-CN" dirty="0">
                <a:solidFill>
                  <a:srgbClr val="FF0000"/>
                </a:solidFill>
              </a:rPr>
              <a:t>=1</a:t>
            </a:r>
            <a:endParaRPr lang="zh-CN" altLang="en-US" dirty="0">
              <a:solidFill>
                <a:srgbClr val="FF0000"/>
              </a:solidFill>
            </a:endParaRPr>
          </a:p>
          <a:p>
            <a:pPr lvl="1">
              <a:lnSpc>
                <a:spcPct val="115000"/>
              </a:lnSpc>
            </a:pPr>
            <a:r>
              <a:rPr lang="zh-CN" altLang="en-US" dirty="0"/>
              <a:t>接收方仅接收正确且正期待的帧，并发确认；丢弃错帧或非期待帧及以后各帧。</a:t>
            </a:r>
          </a:p>
          <a:p>
            <a:pPr lvl="1">
              <a:lnSpc>
                <a:spcPct val="115000"/>
              </a:lnSpc>
            </a:pPr>
            <a:r>
              <a:rPr lang="zh-CN" altLang="en-US" dirty="0"/>
              <a:t>发送方待数据帧定时器超时，</a:t>
            </a:r>
            <a:r>
              <a:rPr lang="zh-CN" altLang="en-US" dirty="0">
                <a:solidFill>
                  <a:srgbClr val="0000FF"/>
                </a:solidFill>
              </a:rPr>
              <a:t>重发所有待确认帧，而不仅仅是错帧</a:t>
            </a:r>
            <a:r>
              <a:rPr lang="zh-CN" altLang="en-US" dirty="0"/>
              <a:t>。</a:t>
            </a:r>
          </a:p>
          <a:p>
            <a:pPr>
              <a:lnSpc>
                <a:spcPct val="115000"/>
              </a:lnSpc>
            </a:pPr>
            <a:r>
              <a:rPr lang="zh-CN" altLang="en-US" dirty="0">
                <a:solidFill>
                  <a:srgbClr val="FF0000"/>
                </a:solidFill>
              </a:rPr>
              <a:t>窗口大小</a:t>
            </a:r>
          </a:p>
          <a:p>
            <a:pPr lvl="1">
              <a:lnSpc>
                <a:spcPct val="115000"/>
              </a:lnSpc>
            </a:pPr>
            <a:r>
              <a:rPr lang="zh-CN" altLang="en-US" dirty="0"/>
              <a:t>对于帧序号位数为</a:t>
            </a:r>
            <a:r>
              <a:rPr lang="en-US" altLang="zh-CN" dirty="0" err="1" smtClean="0"/>
              <a:t>nbit</a:t>
            </a:r>
            <a:r>
              <a:rPr lang="zh-CN" altLang="en-US" dirty="0" smtClean="0"/>
              <a:t>，</a:t>
            </a:r>
            <a:r>
              <a:rPr lang="zh-CN" altLang="en-US" dirty="0"/>
              <a:t>其发送窗口大小</a:t>
            </a:r>
            <a:r>
              <a:rPr lang="en-US" altLang="zh-CN" dirty="0"/>
              <a:t>W</a:t>
            </a:r>
            <a:r>
              <a:rPr lang="en-US" altLang="zh-CN" baseline="-25000" dirty="0"/>
              <a:t>T</a:t>
            </a:r>
            <a:r>
              <a:rPr lang="zh-CN" altLang="en-US" dirty="0"/>
              <a:t>必满足</a:t>
            </a:r>
            <a:r>
              <a:rPr lang="en-US" altLang="zh-CN" dirty="0">
                <a:solidFill>
                  <a:srgbClr val="0000FF"/>
                </a:solidFill>
              </a:rPr>
              <a:t>W</a:t>
            </a:r>
            <a:r>
              <a:rPr lang="en-US" altLang="zh-CN" baseline="-25000" dirty="0">
                <a:solidFill>
                  <a:srgbClr val="0000FF"/>
                </a:solidFill>
              </a:rPr>
              <a:t>T</a:t>
            </a:r>
            <a:r>
              <a:rPr lang="en-US" altLang="zh-CN" dirty="0">
                <a:solidFill>
                  <a:srgbClr val="0000FF"/>
                </a:solidFill>
              </a:rPr>
              <a:t>≤2</a:t>
            </a:r>
            <a:r>
              <a:rPr lang="en-US" altLang="zh-CN" baseline="30000" dirty="0">
                <a:solidFill>
                  <a:srgbClr val="0000FF"/>
                </a:solidFill>
              </a:rPr>
              <a:t>n</a:t>
            </a:r>
            <a:r>
              <a:rPr lang="en-US" altLang="zh-CN" dirty="0">
                <a:solidFill>
                  <a:srgbClr val="0000FF"/>
                </a:solidFill>
              </a:rPr>
              <a:t>-1</a:t>
            </a:r>
            <a:r>
              <a:rPr lang="zh-CN" altLang="en-US" dirty="0"/>
              <a:t>。</a:t>
            </a:r>
          </a:p>
        </p:txBody>
      </p:sp>
      <p:sp>
        <p:nvSpPr>
          <p:cNvPr id="673796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3797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3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定理证明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7958138" cy="4679950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zh-CN" altLang="en-US" sz="2200" dirty="0">
                <a:solidFill>
                  <a:srgbClr val="FF0000"/>
                </a:solidFill>
              </a:rPr>
              <a:t>定理</a:t>
            </a:r>
            <a:r>
              <a:rPr lang="zh-CN" altLang="en-US" sz="2200" dirty="0"/>
              <a:t>：对于帧序号位数为</a:t>
            </a:r>
            <a:r>
              <a:rPr lang="en-US" altLang="zh-CN" sz="2200" dirty="0"/>
              <a:t>n</a:t>
            </a:r>
            <a:r>
              <a:rPr lang="zh-CN" altLang="en-US" sz="2200" dirty="0"/>
              <a:t>，其发送窗口大小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T</a:t>
            </a:r>
            <a:r>
              <a:rPr lang="zh-CN" altLang="en-US" sz="2200" dirty="0"/>
              <a:t>必满足</a:t>
            </a:r>
            <a:r>
              <a:rPr lang="en-US" altLang="zh-CN" sz="2200" dirty="0">
                <a:solidFill>
                  <a:srgbClr val="0000FF"/>
                </a:solidFill>
              </a:rPr>
              <a:t>W</a:t>
            </a:r>
            <a:r>
              <a:rPr lang="en-US" altLang="zh-CN" sz="2200" baseline="-25000" dirty="0">
                <a:solidFill>
                  <a:srgbClr val="0000FF"/>
                </a:solidFill>
              </a:rPr>
              <a:t>T</a:t>
            </a:r>
            <a:r>
              <a:rPr lang="en-US" altLang="zh-CN" sz="2200" dirty="0">
                <a:solidFill>
                  <a:srgbClr val="0000FF"/>
                </a:solidFill>
              </a:rPr>
              <a:t>≤2</a:t>
            </a:r>
            <a:r>
              <a:rPr lang="en-US" altLang="zh-CN" sz="2200" baseline="30000" dirty="0">
                <a:solidFill>
                  <a:srgbClr val="0000FF"/>
                </a:solidFill>
              </a:rPr>
              <a:t>n</a:t>
            </a:r>
            <a:r>
              <a:rPr lang="en-US" altLang="zh-CN" sz="2200" dirty="0">
                <a:solidFill>
                  <a:srgbClr val="0000FF"/>
                </a:solidFill>
              </a:rPr>
              <a:t>-1</a:t>
            </a:r>
            <a:r>
              <a:rPr lang="zh-CN" altLang="en-US" sz="2200" dirty="0"/>
              <a:t>。</a:t>
            </a:r>
          </a:p>
          <a:p>
            <a:pPr>
              <a:lnSpc>
                <a:spcPct val="115000"/>
              </a:lnSpc>
            </a:pPr>
            <a:r>
              <a:rPr lang="zh-CN" altLang="en-US" sz="2200" dirty="0">
                <a:solidFill>
                  <a:srgbClr val="FF0000"/>
                </a:solidFill>
              </a:rPr>
              <a:t>证明</a:t>
            </a:r>
            <a:r>
              <a:rPr lang="zh-CN" altLang="en-US" sz="2200" dirty="0"/>
              <a:t>：设接收窗口大小为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zh-CN" altLang="en-US" sz="2200" dirty="0"/>
              <a:t>，由后退</a:t>
            </a:r>
            <a:r>
              <a:rPr lang="en-US" altLang="zh-CN" sz="2200" dirty="0"/>
              <a:t>n</a:t>
            </a:r>
            <a:r>
              <a:rPr lang="zh-CN" altLang="en-US" sz="2200" dirty="0"/>
              <a:t>帧协议 可知， 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en-US" altLang="zh-CN" sz="2200" dirty="0"/>
              <a:t>=1</a:t>
            </a:r>
            <a:r>
              <a:rPr lang="zh-CN" altLang="en-US" sz="2200" dirty="0"/>
              <a:t>。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 dirty="0"/>
              <a:t>       ∵ 帧序号为</a:t>
            </a:r>
            <a:r>
              <a:rPr lang="en-US" altLang="zh-CN" sz="2200" dirty="0"/>
              <a:t>n           ∴  </a:t>
            </a:r>
            <a:r>
              <a:rPr lang="zh-CN" altLang="en-US" sz="2200" dirty="0"/>
              <a:t>帧序号空间是 </a:t>
            </a:r>
            <a:r>
              <a:rPr lang="en-US" altLang="zh-CN" sz="2200" dirty="0"/>
              <a:t>mod 2</a:t>
            </a:r>
            <a:r>
              <a:rPr lang="en-US" altLang="zh-CN" sz="2200" baseline="30000" dirty="0"/>
              <a:t>n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200" dirty="0"/>
              <a:t>      </a:t>
            </a:r>
            <a:r>
              <a:rPr lang="zh-CN" altLang="en-US" sz="2200" dirty="0"/>
              <a:t>显然，在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T</a:t>
            </a:r>
            <a:r>
              <a:rPr lang="zh-CN" altLang="en-US" sz="2200" dirty="0"/>
              <a:t>范围内序号不应重叠，否则产生二义性。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 dirty="0"/>
              <a:t>      又∵当且仅当对发送窗口上限帧序号的确认帧正在返回途中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 dirty="0"/>
              <a:t>             时，总存在 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en-US" altLang="zh-CN" sz="2200" dirty="0"/>
              <a:t> + W</a:t>
            </a:r>
            <a:r>
              <a:rPr lang="en-US" altLang="zh-CN" sz="2200" baseline="-25000" dirty="0"/>
              <a:t>T </a:t>
            </a:r>
            <a:r>
              <a:rPr lang="zh-CN" altLang="en-US" sz="2200" dirty="0"/>
              <a:t>覆盖范围最大，且 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en-US" altLang="zh-CN" sz="2200" dirty="0"/>
              <a:t> + W</a:t>
            </a:r>
            <a:r>
              <a:rPr lang="en-US" altLang="zh-CN" sz="2200" baseline="-25000" dirty="0"/>
              <a:t>T </a:t>
            </a:r>
            <a:r>
              <a:rPr lang="zh-CN" altLang="en-US" sz="2200" dirty="0"/>
              <a:t>范围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 dirty="0"/>
              <a:t>             内帧序号不重叠。</a:t>
            </a:r>
          </a:p>
          <a:p>
            <a:pPr>
              <a:lnSpc>
                <a:spcPct val="115000"/>
              </a:lnSpc>
              <a:buFont typeface="Wingdings" pitchFamily="2" charset="2"/>
              <a:buNone/>
            </a:pPr>
            <a:r>
              <a:rPr lang="zh-CN" altLang="en-US" sz="2200" dirty="0"/>
              <a:t>      于是 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en-US" altLang="zh-CN" sz="2200" dirty="0"/>
              <a:t> + W</a:t>
            </a:r>
            <a:r>
              <a:rPr lang="en-US" altLang="zh-CN" sz="2200" baseline="-25000" dirty="0"/>
              <a:t>T</a:t>
            </a:r>
            <a:r>
              <a:rPr lang="en-US" altLang="zh-CN" sz="2200" dirty="0"/>
              <a:t> ≤2</a:t>
            </a:r>
            <a:r>
              <a:rPr lang="en-US" altLang="zh-CN" sz="2200" baseline="30000" dirty="0"/>
              <a:t>n </a:t>
            </a:r>
            <a:r>
              <a:rPr lang="zh-CN" altLang="en-US" sz="2200" dirty="0"/>
              <a:t>，当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R</a:t>
            </a:r>
            <a:r>
              <a:rPr lang="en-US" altLang="zh-CN" sz="2200" dirty="0"/>
              <a:t> =1</a:t>
            </a:r>
            <a:r>
              <a:rPr lang="zh-CN" altLang="en-US" sz="2200" dirty="0"/>
              <a:t>时，有 </a:t>
            </a:r>
            <a:r>
              <a:rPr lang="en-US" altLang="zh-CN" sz="2200" dirty="0"/>
              <a:t>W</a:t>
            </a:r>
            <a:r>
              <a:rPr lang="en-US" altLang="zh-CN" sz="2200" baseline="-25000" dirty="0"/>
              <a:t>T</a:t>
            </a:r>
            <a:r>
              <a:rPr lang="en-US" altLang="zh-CN" sz="2200" dirty="0"/>
              <a:t> ≤2</a:t>
            </a:r>
            <a:r>
              <a:rPr lang="en-US" altLang="zh-CN" sz="2200" baseline="30000" dirty="0"/>
              <a:t>n</a:t>
            </a:r>
            <a:r>
              <a:rPr lang="en-US" altLang="zh-CN" sz="2200" dirty="0"/>
              <a:t> –1  </a:t>
            </a:r>
            <a:r>
              <a:rPr lang="zh-CN" altLang="en-US" sz="2200" dirty="0"/>
              <a:t>成立。 </a:t>
            </a:r>
          </a:p>
          <a:p>
            <a:pPr algn="r">
              <a:lnSpc>
                <a:spcPct val="115000"/>
              </a:lnSpc>
              <a:buFont typeface="Wingdings" pitchFamily="2" charset="2"/>
              <a:buNone/>
            </a:pPr>
            <a:r>
              <a:rPr lang="en-US" altLang="zh-CN" sz="2200" dirty="0"/>
              <a:t>&lt;</a:t>
            </a:r>
            <a:r>
              <a:rPr lang="zh-CN" altLang="en-US" sz="2200" dirty="0"/>
              <a:t>证毕</a:t>
            </a:r>
            <a:r>
              <a:rPr lang="en-US" altLang="zh-CN" sz="2200" dirty="0"/>
              <a:t>&gt;</a:t>
            </a:r>
          </a:p>
        </p:txBody>
      </p:sp>
      <p:sp>
        <p:nvSpPr>
          <p:cNvPr id="674820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4821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4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7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7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7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7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协议</a:t>
            </a:r>
            <a:r>
              <a:rPr lang="en-US" altLang="zh-CN" dirty="0"/>
              <a:t>5</a:t>
            </a:r>
            <a:r>
              <a:rPr lang="en-US" altLang="zh-CN" sz="4000" dirty="0"/>
              <a:t> </a:t>
            </a:r>
            <a:br>
              <a:rPr lang="en-US" altLang="zh-CN" sz="4000" dirty="0"/>
            </a:br>
            <a:r>
              <a:rPr lang="zh-CN" altLang="en-US" sz="2800" dirty="0"/>
              <a:t>（</a:t>
            </a:r>
            <a:r>
              <a:rPr lang="en-US" altLang="zh-CN" sz="2800" dirty="0"/>
              <a:t>sender + </a:t>
            </a:r>
            <a:r>
              <a:rPr lang="en-US" altLang="en-US" sz="2800" dirty="0"/>
              <a:t>receiver</a:t>
            </a:r>
            <a:r>
              <a:rPr lang="zh-CN" altLang="en-US" sz="2800" dirty="0"/>
              <a:t>）</a:t>
            </a:r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773238"/>
            <a:ext cx="4049713" cy="446405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void protocol5(void)</a:t>
            </a:r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{  </a:t>
            </a:r>
            <a:r>
              <a:rPr lang="en-US" altLang="zh-CN" sz="2400" noProof="1" smtClean="0"/>
              <a:t>……</a:t>
            </a:r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</a:t>
            </a:r>
            <a:r>
              <a:rPr lang="en-US" altLang="zh-CN" sz="2400" noProof="1" smtClean="0"/>
              <a:t>  enable_network_layer</a:t>
            </a:r>
            <a:r>
              <a:rPr lang="en-US" altLang="zh-CN" sz="2400" noProof="1"/>
              <a:t>();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FF0000"/>
                </a:solidFill>
              </a:rPr>
              <a:t>ack_expected = 0;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   next_frame_to_send = 0;</a:t>
            </a:r>
            <a:r>
              <a:rPr lang="en-US" altLang="zh-CN" sz="2400" noProof="1"/>
              <a:t> </a:t>
            </a:r>
            <a:endParaRPr lang="en-US" altLang="zh-CN" sz="2400" dirty="0"/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0000FF"/>
                </a:solidFill>
              </a:rPr>
              <a:t>frame_expected = 0;</a:t>
            </a:r>
          </a:p>
          <a:p>
            <a:pPr marL="0" indent="0">
              <a:lnSpc>
                <a:spcPct val="150000"/>
              </a:lnSpc>
              <a:spcBef>
                <a:spcPct val="10000"/>
              </a:spcBef>
              <a:buFont typeface="Wingdings" pitchFamily="2" charset="2"/>
              <a:buNone/>
            </a:pPr>
            <a:r>
              <a:rPr lang="en-US" altLang="zh-CN" sz="2400" noProof="1"/>
              <a:t>   </a:t>
            </a:r>
            <a:r>
              <a:rPr lang="en-US" altLang="zh-CN" sz="2400" noProof="1">
                <a:solidFill>
                  <a:srgbClr val="FF0000"/>
                </a:solidFill>
              </a:rPr>
              <a:t>nbuffered = 0;</a:t>
            </a:r>
            <a:r>
              <a:rPr lang="en-US" altLang="zh-CN" sz="2400" noProof="1"/>
              <a:t>	</a:t>
            </a:r>
            <a:endParaRPr lang="zh-CN" altLang="en-US" sz="2400" dirty="0"/>
          </a:p>
        </p:txBody>
      </p:sp>
      <p:sp>
        <p:nvSpPr>
          <p:cNvPr id="675844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5865" name="Oval 25"/>
          <p:cNvSpPr>
            <a:spLocks noChangeArrowheads="1"/>
          </p:cNvSpPr>
          <p:nvPr/>
        </p:nvSpPr>
        <p:spPr bwMode="auto">
          <a:xfrm>
            <a:off x="5364163" y="2205038"/>
            <a:ext cx="1663700" cy="153828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5866" name="Line 26"/>
          <p:cNvSpPr>
            <a:spLocks noChangeShapeType="1"/>
          </p:cNvSpPr>
          <p:nvPr/>
        </p:nvSpPr>
        <p:spPr bwMode="auto">
          <a:xfrm>
            <a:off x="5500688" y="2332038"/>
            <a:ext cx="260350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67" name="Line 27"/>
          <p:cNvSpPr>
            <a:spLocks noChangeShapeType="1"/>
          </p:cNvSpPr>
          <p:nvPr/>
        </p:nvSpPr>
        <p:spPr bwMode="auto">
          <a:xfrm>
            <a:off x="6191250" y="2065338"/>
            <a:ext cx="4763" cy="908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68" name="Line 28"/>
          <p:cNvSpPr>
            <a:spLocks noChangeShapeType="1"/>
          </p:cNvSpPr>
          <p:nvPr/>
        </p:nvSpPr>
        <p:spPr bwMode="auto">
          <a:xfrm>
            <a:off x="6196013" y="2957513"/>
            <a:ext cx="815975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69" name="Line 29"/>
          <p:cNvSpPr>
            <a:spLocks noChangeShapeType="1"/>
          </p:cNvSpPr>
          <p:nvPr/>
        </p:nvSpPr>
        <p:spPr bwMode="auto">
          <a:xfrm flipH="1">
            <a:off x="6191250" y="2417763"/>
            <a:ext cx="576263" cy="544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70" name="Line 30"/>
          <p:cNvSpPr>
            <a:spLocks noChangeShapeType="1"/>
          </p:cNvSpPr>
          <p:nvPr/>
        </p:nvSpPr>
        <p:spPr bwMode="auto">
          <a:xfrm>
            <a:off x="6196013" y="3616325"/>
            <a:ext cx="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71" name="Line 31"/>
          <p:cNvSpPr>
            <a:spLocks noChangeShapeType="1"/>
          </p:cNvSpPr>
          <p:nvPr/>
        </p:nvSpPr>
        <p:spPr bwMode="auto">
          <a:xfrm flipH="1">
            <a:off x="5500688" y="3392488"/>
            <a:ext cx="242887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72" name="Line 32"/>
          <p:cNvSpPr>
            <a:spLocks noChangeShapeType="1"/>
          </p:cNvSpPr>
          <p:nvPr/>
        </p:nvSpPr>
        <p:spPr bwMode="auto">
          <a:xfrm>
            <a:off x="5222875" y="2973388"/>
            <a:ext cx="280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73" name="Line 33"/>
          <p:cNvSpPr>
            <a:spLocks noChangeShapeType="1"/>
          </p:cNvSpPr>
          <p:nvPr/>
        </p:nvSpPr>
        <p:spPr bwMode="auto">
          <a:xfrm>
            <a:off x="6196013" y="2973388"/>
            <a:ext cx="708025" cy="658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74" name="Text Box 34"/>
          <p:cNvSpPr txBox="1">
            <a:spLocks noChangeArrowheads="1"/>
          </p:cNvSpPr>
          <p:nvPr/>
        </p:nvSpPr>
        <p:spPr bwMode="auto">
          <a:xfrm>
            <a:off x="6300788" y="234950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0</a:t>
            </a:r>
          </a:p>
        </p:txBody>
      </p:sp>
      <p:sp>
        <p:nvSpPr>
          <p:cNvPr id="675875" name="Text Box 35"/>
          <p:cNvSpPr txBox="1">
            <a:spLocks noChangeArrowheads="1"/>
          </p:cNvSpPr>
          <p:nvPr/>
        </p:nvSpPr>
        <p:spPr bwMode="auto">
          <a:xfrm>
            <a:off x="6588125" y="2636838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1</a:t>
            </a:r>
          </a:p>
        </p:txBody>
      </p:sp>
      <p:sp>
        <p:nvSpPr>
          <p:cNvPr id="675876" name="Text Box 36"/>
          <p:cNvSpPr txBox="1">
            <a:spLocks noChangeArrowheads="1"/>
          </p:cNvSpPr>
          <p:nvPr/>
        </p:nvSpPr>
        <p:spPr bwMode="auto">
          <a:xfrm>
            <a:off x="6588125" y="299720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2</a:t>
            </a:r>
          </a:p>
        </p:txBody>
      </p:sp>
      <p:sp>
        <p:nvSpPr>
          <p:cNvPr id="675877" name="Text Box 37"/>
          <p:cNvSpPr txBox="1">
            <a:spLocks noChangeArrowheads="1"/>
          </p:cNvSpPr>
          <p:nvPr/>
        </p:nvSpPr>
        <p:spPr bwMode="auto">
          <a:xfrm>
            <a:off x="6473825" y="3743325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3</a:t>
            </a:r>
          </a:p>
        </p:txBody>
      </p:sp>
      <p:sp>
        <p:nvSpPr>
          <p:cNvPr id="675878" name="Text Box 38"/>
          <p:cNvSpPr txBox="1">
            <a:spLocks noChangeArrowheads="1"/>
          </p:cNvSpPr>
          <p:nvPr/>
        </p:nvSpPr>
        <p:spPr bwMode="auto">
          <a:xfrm>
            <a:off x="5780088" y="3743325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4</a:t>
            </a:r>
          </a:p>
        </p:txBody>
      </p:sp>
      <p:sp>
        <p:nvSpPr>
          <p:cNvPr id="675879" name="Text Box 39"/>
          <p:cNvSpPr txBox="1">
            <a:spLocks noChangeArrowheads="1"/>
          </p:cNvSpPr>
          <p:nvPr/>
        </p:nvSpPr>
        <p:spPr bwMode="auto">
          <a:xfrm>
            <a:off x="5222875" y="3230563"/>
            <a:ext cx="138113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5</a:t>
            </a:r>
          </a:p>
        </p:txBody>
      </p:sp>
      <p:sp>
        <p:nvSpPr>
          <p:cNvPr id="675880" name="Text Box 40"/>
          <p:cNvSpPr txBox="1">
            <a:spLocks noChangeArrowheads="1"/>
          </p:cNvSpPr>
          <p:nvPr/>
        </p:nvSpPr>
        <p:spPr bwMode="auto">
          <a:xfrm>
            <a:off x="5222875" y="2462213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6</a:t>
            </a:r>
          </a:p>
        </p:txBody>
      </p:sp>
      <p:sp>
        <p:nvSpPr>
          <p:cNvPr id="675881" name="Text Box 41"/>
          <p:cNvSpPr txBox="1">
            <a:spLocks noChangeArrowheads="1"/>
          </p:cNvSpPr>
          <p:nvPr/>
        </p:nvSpPr>
        <p:spPr bwMode="auto">
          <a:xfrm>
            <a:off x="5780088" y="1947863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7</a:t>
            </a:r>
          </a:p>
        </p:txBody>
      </p:sp>
      <p:sp>
        <p:nvSpPr>
          <p:cNvPr id="675893" name="Text Box 53"/>
          <p:cNvSpPr txBox="1">
            <a:spLocks noChangeArrowheads="1"/>
          </p:cNvSpPr>
          <p:nvPr/>
        </p:nvSpPr>
        <p:spPr bwMode="auto">
          <a:xfrm>
            <a:off x="5651500" y="1628775"/>
            <a:ext cx="122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FF0000"/>
                </a:solidFill>
                <a:ea typeface="华文楷体" pitchFamily="2" charset="-122"/>
              </a:rPr>
              <a:t>发送窗口</a:t>
            </a:r>
          </a:p>
        </p:txBody>
      </p:sp>
      <p:sp>
        <p:nvSpPr>
          <p:cNvPr id="675894" name="Oval 54"/>
          <p:cNvSpPr>
            <a:spLocks noChangeArrowheads="1"/>
          </p:cNvSpPr>
          <p:nvPr/>
        </p:nvSpPr>
        <p:spPr bwMode="auto">
          <a:xfrm>
            <a:off x="5364163" y="4581525"/>
            <a:ext cx="1663700" cy="15382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zh-CN" altLang="en-US"/>
          </a:p>
        </p:txBody>
      </p:sp>
      <p:sp>
        <p:nvSpPr>
          <p:cNvPr id="675895" name="Line 55"/>
          <p:cNvSpPr>
            <a:spLocks noChangeShapeType="1"/>
          </p:cNvSpPr>
          <p:nvPr/>
        </p:nvSpPr>
        <p:spPr bwMode="auto">
          <a:xfrm>
            <a:off x="5500688" y="4708525"/>
            <a:ext cx="26035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96" name="Line 56"/>
          <p:cNvSpPr>
            <a:spLocks noChangeShapeType="1"/>
          </p:cNvSpPr>
          <p:nvPr/>
        </p:nvSpPr>
        <p:spPr bwMode="auto">
          <a:xfrm>
            <a:off x="6191250" y="4441825"/>
            <a:ext cx="4763" cy="377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97" name="Line 57"/>
          <p:cNvSpPr>
            <a:spLocks noChangeShapeType="1"/>
          </p:cNvSpPr>
          <p:nvPr/>
        </p:nvSpPr>
        <p:spPr bwMode="auto">
          <a:xfrm>
            <a:off x="6189663" y="5340350"/>
            <a:ext cx="976312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98" name="Line 58"/>
          <p:cNvSpPr>
            <a:spLocks noChangeShapeType="1"/>
          </p:cNvSpPr>
          <p:nvPr/>
        </p:nvSpPr>
        <p:spPr bwMode="auto">
          <a:xfrm flipH="1">
            <a:off x="6648450" y="4708525"/>
            <a:ext cx="242888" cy="220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899" name="Line 59"/>
          <p:cNvSpPr>
            <a:spLocks noChangeShapeType="1"/>
          </p:cNvSpPr>
          <p:nvPr/>
        </p:nvSpPr>
        <p:spPr bwMode="auto">
          <a:xfrm>
            <a:off x="6196013" y="5992813"/>
            <a:ext cx="0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00" name="Line 60"/>
          <p:cNvSpPr>
            <a:spLocks noChangeShapeType="1"/>
          </p:cNvSpPr>
          <p:nvPr/>
        </p:nvSpPr>
        <p:spPr bwMode="auto">
          <a:xfrm flipH="1">
            <a:off x="5500688" y="5768975"/>
            <a:ext cx="242887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01" name="Line 61"/>
          <p:cNvSpPr>
            <a:spLocks noChangeShapeType="1"/>
          </p:cNvSpPr>
          <p:nvPr/>
        </p:nvSpPr>
        <p:spPr bwMode="auto">
          <a:xfrm>
            <a:off x="5222875" y="5349875"/>
            <a:ext cx="280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02" name="Line 62"/>
          <p:cNvSpPr>
            <a:spLocks noChangeShapeType="1"/>
          </p:cNvSpPr>
          <p:nvPr/>
        </p:nvSpPr>
        <p:spPr bwMode="auto">
          <a:xfrm>
            <a:off x="6196013" y="5349875"/>
            <a:ext cx="708025" cy="658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03" name="Text Box 63"/>
          <p:cNvSpPr txBox="1">
            <a:spLocks noChangeArrowheads="1"/>
          </p:cNvSpPr>
          <p:nvPr/>
        </p:nvSpPr>
        <p:spPr bwMode="auto">
          <a:xfrm>
            <a:off x="6473825" y="432435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0</a:t>
            </a:r>
          </a:p>
        </p:txBody>
      </p:sp>
      <p:sp>
        <p:nvSpPr>
          <p:cNvPr id="675904" name="Text Box 64"/>
          <p:cNvSpPr txBox="1">
            <a:spLocks noChangeArrowheads="1"/>
          </p:cNvSpPr>
          <p:nvPr/>
        </p:nvSpPr>
        <p:spPr bwMode="auto">
          <a:xfrm>
            <a:off x="7027863" y="483870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1</a:t>
            </a:r>
          </a:p>
        </p:txBody>
      </p:sp>
      <p:sp>
        <p:nvSpPr>
          <p:cNvPr id="675905" name="Text Box 65"/>
          <p:cNvSpPr txBox="1">
            <a:spLocks noChangeArrowheads="1"/>
          </p:cNvSpPr>
          <p:nvPr/>
        </p:nvSpPr>
        <p:spPr bwMode="auto">
          <a:xfrm>
            <a:off x="6661150" y="5373688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2</a:t>
            </a:r>
          </a:p>
        </p:txBody>
      </p:sp>
      <p:sp>
        <p:nvSpPr>
          <p:cNvPr id="675906" name="Text Box 66"/>
          <p:cNvSpPr txBox="1">
            <a:spLocks noChangeArrowheads="1"/>
          </p:cNvSpPr>
          <p:nvPr/>
        </p:nvSpPr>
        <p:spPr bwMode="auto">
          <a:xfrm>
            <a:off x="6473825" y="6119813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3</a:t>
            </a:r>
          </a:p>
        </p:txBody>
      </p:sp>
      <p:sp>
        <p:nvSpPr>
          <p:cNvPr id="675907" name="Text Box 67"/>
          <p:cNvSpPr txBox="1">
            <a:spLocks noChangeArrowheads="1"/>
          </p:cNvSpPr>
          <p:nvPr/>
        </p:nvSpPr>
        <p:spPr bwMode="auto">
          <a:xfrm>
            <a:off x="5780088" y="6119813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4</a:t>
            </a:r>
          </a:p>
        </p:txBody>
      </p:sp>
      <p:sp>
        <p:nvSpPr>
          <p:cNvPr id="675908" name="Text Box 68"/>
          <p:cNvSpPr txBox="1">
            <a:spLocks noChangeArrowheads="1"/>
          </p:cNvSpPr>
          <p:nvPr/>
        </p:nvSpPr>
        <p:spPr bwMode="auto">
          <a:xfrm>
            <a:off x="5222875" y="5607050"/>
            <a:ext cx="13811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5</a:t>
            </a:r>
          </a:p>
        </p:txBody>
      </p:sp>
      <p:sp>
        <p:nvSpPr>
          <p:cNvPr id="675909" name="Text Box 69"/>
          <p:cNvSpPr txBox="1">
            <a:spLocks noChangeArrowheads="1"/>
          </p:cNvSpPr>
          <p:nvPr/>
        </p:nvSpPr>
        <p:spPr bwMode="auto">
          <a:xfrm>
            <a:off x="5222875" y="4838700"/>
            <a:ext cx="138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6</a:t>
            </a:r>
          </a:p>
        </p:txBody>
      </p:sp>
      <p:sp>
        <p:nvSpPr>
          <p:cNvPr id="675910" name="Text Box 70"/>
          <p:cNvSpPr txBox="1">
            <a:spLocks noChangeArrowheads="1"/>
          </p:cNvSpPr>
          <p:nvPr/>
        </p:nvSpPr>
        <p:spPr bwMode="auto">
          <a:xfrm>
            <a:off x="5780088" y="4324350"/>
            <a:ext cx="13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latin typeface="Arial" charset="0"/>
              </a:rPr>
              <a:t>7</a:t>
            </a:r>
          </a:p>
        </p:txBody>
      </p:sp>
      <p:sp>
        <p:nvSpPr>
          <p:cNvPr id="675912" name="Text Box 72"/>
          <p:cNvSpPr txBox="1">
            <a:spLocks noChangeArrowheads="1"/>
          </p:cNvSpPr>
          <p:nvPr/>
        </p:nvSpPr>
        <p:spPr bwMode="auto">
          <a:xfrm>
            <a:off x="6732588" y="1844675"/>
            <a:ext cx="1655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noProof="1">
                <a:solidFill>
                  <a:srgbClr val="000000"/>
                </a:solidFill>
              </a:rPr>
              <a:t>ack_expected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75913" name="Line 73"/>
          <p:cNvSpPr>
            <a:spLocks noChangeShapeType="1"/>
          </p:cNvSpPr>
          <p:nvPr/>
        </p:nvSpPr>
        <p:spPr bwMode="auto">
          <a:xfrm flipH="1">
            <a:off x="6516688" y="2133600"/>
            <a:ext cx="21590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14" name="Text Box 74"/>
          <p:cNvSpPr txBox="1">
            <a:spLocks noChangeArrowheads="1"/>
          </p:cNvSpPr>
          <p:nvPr/>
        </p:nvSpPr>
        <p:spPr bwMode="auto">
          <a:xfrm>
            <a:off x="6732588" y="3644900"/>
            <a:ext cx="2411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noProof="1">
                <a:solidFill>
                  <a:srgbClr val="000000"/>
                </a:solidFill>
              </a:rPr>
              <a:t>next_frame_to_send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75915" name="Line 75"/>
          <p:cNvSpPr>
            <a:spLocks noChangeShapeType="1"/>
          </p:cNvSpPr>
          <p:nvPr/>
        </p:nvSpPr>
        <p:spPr bwMode="auto">
          <a:xfrm flipH="1" flipV="1">
            <a:off x="6443663" y="3502025"/>
            <a:ext cx="3603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16" name="Text Box 76"/>
          <p:cNvSpPr txBox="1">
            <a:spLocks noChangeArrowheads="1"/>
          </p:cNvSpPr>
          <p:nvPr/>
        </p:nvSpPr>
        <p:spPr bwMode="auto">
          <a:xfrm>
            <a:off x="7092950" y="2493963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zh-CN" sz="2000" b="1">
                <a:solidFill>
                  <a:srgbClr val="000000"/>
                </a:solidFill>
              </a:rPr>
              <a:t>窗口大小</a:t>
            </a:r>
            <a:endParaRPr lang="zh-CN" altLang="en-US" sz="2000" b="1">
              <a:solidFill>
                <a:srgbClr val="000000"/>
              </a:solidFill>
            </a:endParaRPr>
          </a:p>
          <a:p>
            <a:r>
              <a:rPr lang="en-US" altLang="en-US" sz="2000" b="1" noProof="1">
                <a:solidFill>
                  <a:srgbClr val="000000"/>
                </a:solidFill>
              </a:rPr>
              <a:t>nbuffered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75917" name="Text Box 77"/>
          <p:cNvSpPr txBox="1">
            <a:spLocks noChangeArrowheads="1"/>
          </p:cNvSpPr>
          <p:nvPr/>
        </p:nvSpPr>
        <p:spPr bwMode="auto">
          <a:xfrm>
            <a:off x="5651500" y="4005263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b="1">
                <a:solidFill>
                  <a:srgbClr val="0000FF"/>
                </a:solidFill>
                <a:ea typeface="华文楷体" pitchFamily="2" charset="-122"/>
              </a:rPr>
              <a:t>接收窗口</a:t>
            </a:r>
          </a:p>
        </p:txBody>
      </p:sp>
      <p:sp>
        <p:nvSpPr>
          <p:cNvPr id="675918" name="Line 78"/>
          <p:cNvSpPr>
            <a:spLocks noChangeShapeType="1"/>
          </p:cNvSpPr>
          <p:nvPr/>
        </p:nvSpPr>
        <p:spPr bwMode="auto">
          <a:xfrm flipH="1" flipV="1">
            <a:off x="6877050" y="5518150"/>
            <a:ext cx="3603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675919" name="Text Box 79"/>
          <p:cNvSpPr txBox="1">
            <a:spLocks noChangeArrowheads="1"/>
          </p:cNvSpPr>
          <p:nvPr/>
        </p:nvSpPr>
        <p:spPr bwMode="auto">
          <a:xfrm>
            <a:off x="7056438" y="5589588"/>
            <a:ext cx="2087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b="1" noProof="1">
                <a:solidFill>
                  <a:srgbClr val="000000"/>
                </a:solidFill>
              </a:rPr>
              <a:t>frame_expected</a:t>
            </a:r>
            <a:endParaRPr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75920" name="Text Box 80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5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协议</a:t>
            </a:r>
            <a:r>
              <a:rPr lang="en-US" altLang="zh-CN" dirty="0"/>
              <a:t>5</a:t>
            </a:r>
            <a:br>
              <a:rPr lang="en-US" altLang="zh-CN" dirty="0"/>
            </a:br>
            <a:r>
              <a:rPr lang="zh-CN" altLang="en-US" sz="2800" dirty="0"/>
              <a:t>（续）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while (true) </a:t>
            </a:r>
            <a:endParaRPr lang="en-US" altLang="zh-CN" sz="2200" dirty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{    wait_for_event(&amp;event);</a:t>
            </a:r>
            <a:endParaRPr lang="en-US" altLang="zh-CN" sz="2200" dirty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2200" noProof="1"/>
              <a:t> </a:t>
            </a:r>
            <a:r>
              <a:rPr lang="en-US" altLang="zh-CN" sz="2200" noProof="1"/>
              <a:t>    switch(event)</a:t>
            </a:r>
            <a:endParaRPr lang="en-US" altLang="zh-CN" sz="2200" dirty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{     case network_layer_ready: </a:t>
            </a:r>
            <a:endParaRPr lang="en-US" altLang="zh-CN" sz="2200" dirty="0"/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        </a:t>
            </a:r>
            <a:r>
              <a:rPr lang="en-US" altLang="zh-CN" sz="2200" noProof="1">
                <a:solidFill>
                  <a:srgbClr val="FF0000"/>
                </a:solidFill>
              </a:rPr>
              <a:t>network_layer_ready</a:t>
            </a:r>
            <a:r>
              <a:rPr lang="zh-CN" altLang="zh-CN" sz="2200" dirty="0">
                <a:solidFill>
                  <a:srgbClr val="FF0000"/>
                </a:solidFill>
              </a:rPr>
              <a:t>处理</a:t>
            </a:r>
            <a:endParaRPr lang="zh-CN" altLang="en-US" sz="2200" dirty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case frame_arrival: </a:t>
            </a:r>
            <a:r>
              <a:rPr lang="en-US" altLang="zh-CN" sz="2200" noProof="1">
                <a:solidFill>
                  <a:srgbClr val="FF0000"/>
                </a:solidFill>
              </a:rPr>
              <a:t>frame_arrival</a:t>
            </a:r>
            <a:r>
              <a:rPr lang="zh-CN" altLang="zh-CN" sz="2200" dirty="0">
                <a:solidFill>
                  <a:srgbClr val="FF0000"/>
                </a:solidFill>
              </a:rPr>
              <a:t>处理</a:t>
            </a:r>
            <a:endParaRPr lang="zh-CN" altLang="en-US" sz="2200" dirty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case cksum_err:</a:t>
            </a:r>
            <a:r>
              <a:rPr lang="en-US" altLang="zh-CN" sz="2200" noProof="1">
                <a:solidFill>
                  <a:srgbClr val="FF0000"/>
                </a:solidFill>
              </a:rPr>
              <a:t>break</a:t>
            </a:r>
            <a:r>
              <a:rPr lang="zh-CN" altLang="zh-CN" sz="2200" dirty="0">
                <a:solidFill>
                  <a:srgbClr val="FF0000"/>
                </a:solidFill>
              </a:rPr>
              <a:t>；</a:t>
            </a:r>
            <a:endParaRPr lang="zh-CN" altLang="en-US" sz="2200" dirty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case timeout: </a:t>
            </a:r>
            <a:r>
              <a:rPr lang="en-US" altLang="zh-CN" sz="2200" noProof="1">
                <a:solidFill>
                  <a:srgbClr val="FF0000"/>
                </a:solidFill>
              </a:rPr>
              <a:t>timeout</a:t>
            </a:r>
            <a:r>
              <a:rPr lang="zh-CN" altLang="zh-CN" sz="2200" dirty="0">
                <a:solidFill>
                  <a:srgbClr val="FF0000"/>
                </a:solidFill>
              </a:rPr>
              <a:t>处理</a:t>
            </a:r>
            <a:endParaRPr lang="zh-CN" altLang="en-US" sz="2200" dirty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dirty="0"/>
              <a:t>     }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if (nbuffered &lt; MAX_SEQ)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enable_network_layer();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else</a:t>
            </a:r>
          </a:p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2200" noProof="1"/>
              <a:t>           disable_network_layer();  }  }</a:t>
            </a:r>
            <a:endParaRPr lang="zh-CN" altLang="en-US" sz="2200" dirty="0"/>
          </a:p>
        </p:txBody>
      </p:sp>
      <p:sp>
        <p:nvSpPr>
          <p:cNvPr id="676868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6869" name="Text Box 5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6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noProof="1" smtClean="0"/>
              <a:t>network_layer_ready</a:t>
            </a:r>
            <a:br>
              <a:rPr lang="en-US" altLang="zh-CN" sz="4000" noProof="1" smtClean="0"/>
            </a:br>
            <a:r>
              <a:rPr lang="zh-CN" altLang="en-US" sz="4000" dirty="0" smtClean="0">
                <a:latin typeface="隶书" pitchFamily="49" charset="-122"/>
              </a:rPr>
              <a:t>处理</a:t>
            </a:r>
            <a:endParaRPr lang="zh-CN" altLang="en-US" sz="4000" dirty="0">
              <a:latin typeface="隶书" pitchFamily="49" charset="-122"/>
            </a:endParaRP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1" y="1773238"/>
            <a:ext cx="8159750" cy="3240087"/>
          </a:xfrm>
        </p:spPr>
        <p:txBody>
          <a:bodyPr/>
          <a:lstStyle/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 smtClean="0">
                <a:solidFill>
                  <a:srgbClr val="FF0000"/>
                </a:solidFill>
              </a:rPr>
              <a:t>from_network_layer</a:t>
            </a:r>
            <a:r>
              <a:rPr lang="en-US" altLang="zh-CN" sz="2400" noProof="1" smtClean="0"/>
              <a:t>(&amp;</a:t>
            </a:r>
            <a:r>
              <a:rPr lang="en-US" altLang="zh-CN" sz="2400" noProof="1"/>
              <a:t>buffer[next_frame_to_send]); </a:t>
            </a:r>
          </a:p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nbuffered</a:t>
            </a:r>
            <a:r>
              <a:rPr lang="en-US" altLang="zh-CN" sz="2400" noProof="1"/>
              <a:t> = </a:t>
            </a:r>
            <a:r>
              <a:rPr lang="en-US" altLang="zh-CN" sz="2400" noProof="1">
                <a:solidFill>
                  <a:schemeClr val="tx1"/>
                </a:solidFill>
              </a:rPr>
              <a:t>nbuffered </a:t>
            </a:r>
            <a:r>
              <a:rPr lang="en-US" altLang="zh-CN" sz="2400" noProof="1"/>
              <a:t>+ 1;	   </a:t>
            </a:r>
            <a:endParaRPr lang="en-US" altLang="zh-CN" sz="2400" dirty="0"/>
          </a:p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send_data</a:t>
            </a:r>
            <a:r>
              <a:rPr lang="en-US" altLang="zh-CN" sz="2400" noProof="1"/>
              <a:t>(next_frame_to_send, </a:t>
            </a:r>
            <a:endParaRPr lang="en-US" altLang="zh-CN" sz="2400" dirty="0"/>
          </a:p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/>
              <a:t>                      frame_expected, buffer); </a:t>
            </a:r>
            <a:endParaRPr lang="en-US" altLang="zh-CN" sz="2400" dirty="0"/>
          </a:p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>
                <a:solidFill>
                  <a:srgbClr val="FF0000"/>
                </a:solidFill>
              </a:rPr>
              <a:t>inc</a:t>
            </a:r>
            <a:r>
              <a:rPr lang="en-US" altLang="zh-CN" sz="2400" noProof="1"/>
              <a:t>(next_frame_to_send</a:t>
            </a:r>
            <a:r>
              <a:rPr lang="en-US" altLang="zh-CN" sz="2400" noProof="1" smtClean="0"/>
              <a:t>);</a:t>
            </a:r>
          </a:p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en-US" altLang="zh-CN" sz="2400" noProof="1" smtClean="0"/>
              <a:t>break;</a:t>
            </a:r>
            <a:r>
              <a:rPr lang="en-US" altLang="zh-CN" sz="2400" noProof="1"/>
              <a:t>	</a:t>
            </a:r>
            <a:endParaRPr lang="zh-CN" altLang="en-US" sz="2400" dirty="0"/>
          </a:p>
        </p:txBody>
      </p:sp>
      <p:sp>
        <p:nvSpPr>
          <p:cNvPr id="677892" name="Text Box 4"/>
          <p:cNvSpPr txBox="1">
            <a:spLocks noChangeArrowheads="1"/>
          </p:cNvSpPr>
          <p:nvPr/>
        </p:nvSpPr>
        <p:spPr bwMode="auto">
          <a:xfrm>
            <a:off x="1346200" y="87313"/>
            <a:ext cx="7569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ea typeface="幼圆" pitchFamily="49" charset="-122"/>
                <a:hlinkClick r:id="rId3" action="ppaction://hlinksldjump"/>
              </a:rPr>
              <a:t>本章内容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4" action="ppaction://hlinksldjump"/>
              </a:rPr>
              <a:t>数据链路层协议</a:t>
            </a:r>
            <a:r>
              <a:rPr lang="en-US" altLang="zh-CN" sz="1200">
                <a:ea typeface="幼圆" pitchFamily="49" charset="-122"/>
              </a:rPr>
              <a:t>&gt;&gt;</a:t>
            </a:r>
            <a:r>
              <a:rPr lang="zh-CN" altLang="en-US" sz="1200">
                <a:ea typeface="幼圆" pitchFamily="49" charset="-122"/>
                <a:hlinkClick r:id="rId5" action="ppaction://hlinksldjump"/>
              </a:rPr>
              <a:t>滑动窗口协议 </a:t>
            </a:r>
            <a:endParaRPr lang="en-US" altLang="zh-CN" sz="1200">
              <a:ea typeface="幼圆" pitchFamily="49" charset="-122"/>
            </a:endParaRPr>
          </a:p>
        </p:txBody>
      </p:sp>
      <p:sp>
        <p:nvSpPr>
          <p:cNvPr id="677893" name="Text Box 5"/>
          <p:cNvSpPr txBox="1">
            <a:spLocks noChangeArrowheads="1"/>
          </p:cNvSpPr>
          <p:nvPr/>
        </p:nvSpPr>
        <p:spPr bwMode="auto">
          <a:xfrm>
            <a:off x="755650" y="5084763"/>
            <a:ext cx="7848600" cy="980911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00002E">
                <a:alpha val="50000"/>
              </a:srgbClr>
            </a:outerShdw>
          </a:effectLst>
        </p:spPr>
        <p:txBody>
          <a:bodyPr lIns="90000" tIns="46800" rIns="90000" bIns="4680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latin typeface="Arial" charset="0"/>
                <a:ea typeface="华文楷体" pitchFamily="2" charset="-122"/>
              </a:rPr>
              <a:t>       装配一个数据帧并发送，发送缓冲区数</a:t>
            </a:r>
            <a:r>
              <a:rPr lang="en-US" altLang="zh-CN" sz="2400" b="1" dirty="0">
                <a:latin typeface="Arial" charset="0"/>
                <a:ea typeface="华文楷体" pitchFamily="2" charset="-122"/>
              </a:rPr>
              <a:t>+1</a:t>
            </a:r>
            <a:r>
              <a:rPr lang="zh-CN" altLang="en-US" sz="2400" b="1" dirty="0">
                <a:latin typeface="Arial" charset="0"/>
                <a:ea typeface="华文楷体" pitchFamily="2" charset="-122"/>
              </a:rPr>
              <a:t>，准备发送下一数据帧。</a:t>
            </a:r>
          </a:p>
        </p:txBody>
      </p:sp>
      <p:sp>
        <p:nvSpPr>
          <p:cNvPr id="677894" name="Text Box 6"/>
          <p:cNvSpPr txBox="1">
            <a:spLocks noChangeArrowheads="1"/>
          </p:cNvSpPr>
          <p:nvPr/>
        </p:nvSpPr>
        <p:spPr bwMode="auto">
          <a:xfrm>
            <a:off x="8305800" y="0"/>
            <a:ext cx="838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>
                <a:latin typeface="幼圆" pitchFamily="49" charset="-122"/>
                <a:ea typeface="幼圆" pitchFamily="49" charset="-122"/>
              </a:rPr>
              <a:t>11 </a:t>
            </a:r>
            <a:r>
              <a:rPr lang="zh-CN" altLang="en-US" sz="1200">
                <a:latin typeface="幼圆" pitchFamily="49" charset="-122"/>
                <a:ea typeface="幼圆" pitchFamily="49" charset="-122"/>
              </a:rPr>
              <a:t>之 </a:t>
            </a:r>
            <a:r>
              <a:rPr lang="en-US" altLang="zh-CN" sz="1200">
                <a:latin typeface="幼圆" pitchFamily="49" charset="-122"/>
                <a:ea typeface="幼圆" pitchFamily="49" charset="-122"/>
              </a:rPr>
              <a:t>7</a:t>
            </a:r>
          </a:p>
        </p:txBody>
      </p:sp>
    </p:spTree>
  </p:cSld>
  <p:clrMapOvr>
    <a:masterClrMapping/>
  </p:clrMapOvr>
  <p:transition spd="slow">
    <p:random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ight Edge">
  <a:themeElements>
    <a:clrScheme name="Straight Edge 7">
      <a:dk1>
        <a:srgbClr val="000000"/>
      </a:dk1>
      <a:lt1>
        <a:srgbClr val="FFFFFF"/>
      </a:lt1>
      <a:dk2>
        <a:srgbClr val="000000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0000"/>
      </a:accent4>
      <a:accent5>
        <a:srgbClr val="E2E2CA"/>
      </a:accent5>
      <a:accent6>
        <a:srgbClr val="002D5C"/>
      </a:accent6>
      <a:hlink>
        <a:srgbClr val="000000"/>
      </a:hlink>
      <a:folHlink>
        <a:srgbClr val="800000"/>
      </a:folHlink>
    </a:clrScheme>
    <a:fontScheme name="Straight Edge">
      <a:majorFont>
        <a:latin typeface="Arial"/>
        <a:ea typeface="隶书"/>
        <a:cs typeface=""/>
      </a:majorFont>
      <a:minorFont>
        <a:latin typeface="Arial"/>
        <a:ea typeface="华文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1" lang="en-US" altLang="zh-CN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1" lang="en-US" altLang="zh-CN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5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292929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6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0066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7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0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1" lang="en-US" altLang="zh-CN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1" lang="en-US" altLang="zh-CN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3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292929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14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0066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15">
        <a:dk1>
          <a:srgbClr val="000000"/>
        </a:dk1>
        <a:lt1>
          <a:srgbClr val="FFFFFF"/>
        </a:lt1>
        <a:dk2>
          <a:srgbClr val="000000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002D5C"/>
        </a:accent6>
        <a:hlink>
          <a:srgbClr val="000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11148</TotalTime>
  <Words>12714</Words>
  <Application>Microsoft Office PowerPoint</Application>
  <PresentationFormat>全屏显示(4:3)</PresentationFormat>
  <Paragraphs>2643</Paragraphs>
  <Slides>179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179</vt:i4>
      </vt:variant>
    </vt:vector>
  </HeadingPairs>
  <TitlesOfParts>
    <vt:vector size="184" baseType="lpstr">
      <vt:lpstr>Straight Edge</vt:lpstr>
      <vt:lpstr>自定义设计方案</vt:lpstr>
      <vt:lpstr>Clip</vt:lpstr>
      <vt:lpstr>公式</vt:lpstr>
      <vt:lpstr>Visio</vt:lpstr>
      <vt:lpstr>第三章   数据链路层</vt:lpstr>
      <vt:lpstr>数据链路层</vt:lpstr>
      <vt:lpstr>一些术语</vt:lpstr>
      <vt:lpstr>数据传输过程</vt:lpstr>
      <vt:lpstr>数据链路层中的帧</vt:lpstr>
      <vt:lpstr>数据链路层目的和功能</vt:lpstr>
      <vt:lpstr>数据链路层功能</vt:lpstr>
      <vt:lpstr>服务类型一 （无确认的无连接服务）</vt:lpstr>
      <vt:lpstr>服务类型二 （有确认的无连接服务）</vt:lpstr>
      <vt:lpstr>服务类型三 （有确认的面向连接服务）</vt:lpstr>
      <vt:lpstr>数据成帧</vt:lpstr>
      <vt:lpstr>字节计数法</vt:lpstr>
      <vt:lpstr>使用字符填充的首尾定界符法</vt:lpstr>
      <vt:lpstr>举  例</vt:lpstr>
      <vt:lpstr>使用比特填充的首尾定界符法</vt:lpstr>
      <vt:lpstr>举  例</vt:lpstr>
      <vt:lpstr>违法编码法</vt:lpstr>
      <vt:lpstr>差错控制</vt:lpstr>
      <vt:lpstr>传输差错类型</vt:lpstr>
      <vt:lpstr>突发长度</vt:lpstr>
      <vt:lpstr>差错控制编码</vt:lpstr>
      <vt:lpstr>编码分类</vt:lpstr>
      <vt:lpstr>编码效率</vt:lpstr>
      <vt:lpstr>常用差错控制编码</vt:lpstr>
      <vt:lpstr>奇偶校验码</vt:lpstr>
      <vt:lpstr>奇偶校验码 偶校验</vt:lpstr>
      <vt:lpstr>二维奇偶校验码 偶校验</vt:lpstr>
      <vt:lpstr>二维奇偶校验码 检错能力</vt:lpstr>
      <vt:lpstr>循环冗余码 （CRC）</vt:lpstr>
      <vt:lpstr>例:发送端的编码</vt:lpstr>
      <vt:lpstr>例:接收端的校验</vt:lpstr>
      <vt:lpstr>标准生成多项式</vt:lpstr>
      <vt:lpstr>CRC性质</vt:lpstr>
      <vt:lpstr>CRC检错能力和应用</vt:lpstr>
      <vt:lpstr>硬件编码电路</vt:lpstr>
      <vt:lpstr>例:硬件编码电路</vt:lpstr>
      <vt:lpstr>例:工作过程 （数据:1101010）</vt:lpstr>
      <vt:lpstr>例:图示工作过程 （数据:1101010）</vt:lpstr>
      <vt:lpstr>海明码</vt:lpstr>
      <vt:lpstr>海明距离</vt:lpstr>
      <vt:lpstr>校验位位数</vt:lpstr>
      <vt:lpstr>发送方的编码 （纠错位的位置）</vt:lpstr>
      <vt:lpstr>发送方的编码 （信息位影响的纠错位）</vt:lpstr>
      <vt:lpstr>发送方的编码 （纠错位的取值）</vt:lpstr>
      <vt:lpstr>发送方的编码 （举例）</vt:lpstr>
      <vt:lpstr>接收方的编码 （方法）</vt:lpstr>
      <vt:lpstr>接收方的编码 （举例:无错）</vt:lpstr>
      <vt:lpstr>接收方的编码 （举例:有错）</vt:lpstr>
      <vt:lpstr>纠正突发错</vt:lpstr>
      <vt:lpstr>差错控制方法</vt:lpstr>
      <vt:lpstr>反馈检测法</vt:lpstr>
      <vt:lpstr>自动请求重发 （ARQ）</vt:lpstr>
      <vt:lpstr>特  点</vt:lpstr>
      <vt:lpstr>前向纠错 （FEC）</vt:lpstr>
      <vt:lpstr>流量控制</vt:lpstr>
      <vt:lpstr>数据链路层协议</vt:lpstr>
      <vt:lpstr>基本数据链路协议</vt:lpstr>
      <vt:lpstr>简化的通信模型</vt:lpstr>
      <vt:lpstr>帧格式</vt:lpstr>
      <vt:lpstr>函  数</vt:lpstr>
      <vt:lpstr>假  设</vt:lpstr>
      <vt:lpstr>图示数据传输</vt:lpstr>
      <vt:lpstr>协议1:sender</vt:lpstr>
      <vt:lpstr>协议1:receiver</vt:lpstr>
      <vt:lpstr>假  设</vt:lpstr>
      <vt:lpstr>图示流量控制</vt:lpstr>
      <vt:lpstr>协议2:sender</vt:lpstr>
      <vt:lpstr>协议2:receiver</vt:lpstr>
      <vt:lpstr>假  设</vt:lpstr>
      <vt:lpstr>图示差错控制 （停-等式协议）</vt:lpstr>
      <vt:lpstr>定时器和帧编号</vt:lpstr>
      <vt:lpstr>协议3:sender</vt:lpstr>
      <vt:lpstr>协议3:receiver</vt:lpstr>
      <vt:lpstr>停-等协议中的时间</vt:lpstr>
      <vt:lpstr>重传时间tout</vt:lpstr>
      <vt:lpstr>一个帧的平均重传次数</vt:lpstr>
      <vt:lpstr>信道利用率 </vt:lpstr>
      <vt:lpstr>滑动窗口协议 </vt:lpstr>
      <vt:lpstr>简化的通信模型</vt:lpstr>
      <vt:lpstr>帧格式</vt:lpstr>
      <vt:lpstr>函  数</vt:lpstr>
      <vt:lpstr>全双工的实现 </vt:lpstr>
      <vt:lpstr>双工的实现 </vt:lpstr>
      <vt:lpstr>滑动窗口</vt:lpstr>
      <vt:lpstr>发送窗口</vt:lpstr>
      <vt:lpstr>接收窗口</vt:lpstr>
      <vt:lpstr>滑动窗口思想举例</vt:lpstr>
      <vt:lpstr>1bit滑动窗口协议 （停-等协议）</vt:lpstr>
      <vt:lpstr>协议4  （sender + receiver）</vt:lpstr>
      <vt:lpstr>协议4  （sender + receiver）</vt:lpstr>
      <vt:lpstr>协议4分析</vt:lpstr>
      <vt:lpstr>协议4分析</vt:lpstr>
      <vt:lpstr>引  入</vt:lpstr>
      <vt:lpstr>后退n帧</vt:lpstr>
      <vt:lpstr>使用后退n帧的滑动窗口协议（后退n帧ARQ协议）</vt:lpstr>
      <vt:lpstr>定理证明</vt:lpstr>
      <vt:lpstr>协议5  （sender + receiver）</vt:lpstr>
      <vt:lpstr>协议5 （续）</vt:lpstr>
      <vt:lpstr>network_layer_ready 处理</vt:lpstr>
      <vt:lpstr>frame_arrival处理</vt:lpstr>
      <vt:lpstr>between函数</vt:lpstr>
      <vt:lpstr>timeout处理</vt:lpstr>
      <vt:lpstr>定时器的实现</vt:lpstr>
      <vt:lpstr>选择重发</vt:lpstr>
      <vt:lpstr>使用选择重发的滑动窗口协议（选择重发ARQ协议）</vt:lpstr>
      <vt:lpstr>定理证明</vt:lpstr>
      <vt:lpstr>协议6  （sender + receiver）</vt:lpstr>
      <vt:lpstr>协议6 （续）</vt:lpstr>
      <vt:lpstr>network_layer_ready</vt:lpstr>
      <vt:lpstr>frame_arrival</vt:lpstr>
      <vt:lpstr>frame_arrival （续）</vt:lpstr>
      <vt:lpstr>协议6更具有实用性</vt:lpstr>
      <vt:lpstr>协议效率分析</vt:lpstr>
      <vt:lpstr>课堂练习</vt:lpstr>
      <vt:lpstr>课堂练习</vt:lpstr>
      <vt:lpstr>协议描述和验证</vt:lpstr>
      <vt:lpstr>两种基本方法</vt:lpstr>
      <vt:lpstr>引  入</vt:lpstr>
      <vt:lpstr>FSM构成的要素</vt:lpstr>
      <vt:lpstr>协议的四元组模型 </vt:lpstr>
      <vt:lpstr>有限状态机的描述和验证</vt:lpstr>
      <vt:lpstr>例:半双工停-等协议分析</vt:lpstr>
      <vt:lpstr>例:半双工停-等协议分析</vt:lpstr>
      <vt:lpstr>例:半双工停-等协议分析</vt:lpstr>
      <vt:lpstr>例:半双工停-等协议分析</vt:lpstr>
      <vt:lpstr>Petri网的基本元素 </vt:lpstr>
      <vt:lpstr>状态变迁 </vt:lpstr>
      <vt:lpstr>状态变迁举例</vt:lpstr>
      <vt:lpstr>例:半双工停-等协议分析</vt:lpstr>
      <vt:lpstr>Petri网表示法</vt:lpstr>
      <vt:lpstr>数据链路层协议举例</vt:lpstr>
      <vt:lpstr>HDLC (High-level Data Link Control)</vt:lpstr>
      <vt:lpstr>HDLC</vt:lpstr>
      <vt:lpstr>基本概念</vt:lpstr>
      <vt:lpstr>站点类型</vt:lpstr>
      <vt:lpstr>链路类型</vt:lpstr>
      <vt:lpstr>传输模式</vt:lpstr>
      <vt:lpstr>数据帧</vt:lpstr>
      <vt:lpstr>HDLC的帧结构</vt:lpstr>
      <vt:lpstr>HDLC的帧结构</vt:lpstr>
      <vt:lpstr>帧类型</vt:lpstr>
      <vt:lpstr>信息帧（I帧）</vt:lpstr>
      <vt:lpstr>控制字段的格式</vt:lpstr>
      <vt:lpstr>监控帧（S帧）</vt:lpstr>
      <vt:lpstr>控制字段的格式</vt:lpstr>
      <vt:lpstr>监控帧的类型 流量控制</vt:lpstr>
      <vt:lpstr>监控帧的类型 差错控制</vt:lpstr>
      <vt:lpstr>无编号帧（U帧）</vt:lpstr>
      <vt:lpstr>控制字段的格式</vt:lpstr>
      <vt:lpstr>U帧的类型</vt:lpstr>
      <vt:lpstr>步骤一:初始化</vt:lpstr>
      <vt:lpstr>步骤二:数据传输 （半双工）</vt:lpstr>
      <vt:lpstr>步骤二:数据传输 （半双工）</vt:lpstr>
      <vt:lpstr>步骤二:数据传输 （半双工）</vt:lpstr>
      <vt:lpstr>步骤三:断开连接</vt:lpstr>
      <vt:lpstr>PPP （Point-to-Point Protocol）</vt:lpstr>
      <vt:lpstr>Internet接入方式 （路由器-路由器接入）</vt:lpstr>
      <vt:lpstr>Internet接入方式 （拨号主机-路由器接入）</vt:lpstr>
      <vt:lpstr>PPP</vt:lpstr>
      <vt:lpstr>PPP协议的组成</vt:lpstr>
      <vt:lpstr>PPP协议的状态图</vt:lpstr>
      <vt:lpstr>PPP协议的帧格式</vt:lpstr>
      <vt:lpstr>透明性传输</vt:lpstr>
      <vt:lpstr>PPP协议的帧格式</vt:lpstr>
      <vt:lpstr>PPP协议的帧格式</vt:lpstr>
      <vt:lpstr>PPP协议的帧格式</vt:lpstr>
      <vt:lpstr>问题:不使用序号和确认？</vt:lpstr>
      <vt:lpstr>LCP （Link Control Protocol）</vt:lpstr>
      <vt:lpstr>LCP分组</vt:lpstr>
      <vt:lpstr>通常的选项</vt:lpstr>
      <vt:lpstr>认证协议</vt:lpstr>
      <vt:lpstr>PAP (Password Authentication Protocol)</vt:lpstr>
      <vt:lpstr>PAP分组</vt:lpstr>
      <vt:lpstr>CHAP (Challenge-Handshake Authentication Protocol)</vt:lpstr>
      <vt:lpstr>CHAP分组</vt:lpstr>
      <vt:lpstr>NCP (Network Control Protocol)</vt:lpstr>
      <vt:lpstr>IPCP (Internet Protocol Control Protocol)</vt:lpstr>
      <vt:lpstr>PPP协议的工作过程</vt:lpstr>
      <vt:lpstr>作  业</vt:lpstr>
    </vt:vector>
  </TitlesOfParts>
  <Company>同济大学.电子与信息工程学院.计算机科学与工程系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第三章</dc:title>
  <dc:subject>数据链路层</dc:subject>
  <dc:creator>陆有军</dc:creator>
  <cp:lastModifiedBy>lyj</cp:lastModifiedBy>
  <cp:revision>386</cp:revision>
  <dcterms:created xsi:type="dcterms:W3CDTF">1601-01-01T00:00:00Z</dcterms:created>
  <dcterms:modified xsi:type="dcterms:W3CDTF">2025-10-29T03:43:54Z</dcterms:modified>
</cp:coreProperties>
</file>