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49"/>
  </p:notesMasterIdLst>
  <p:handoutMasterIdLst>
    <p:handoutMasterId r:id="rId250"/>
  </p:handoutMasterIdLst>
  <p:sldIdLst>
    <p:sldId id="544" r:id="rId2"/>
    <p:sldId id="263" r:id="rId3"/>
    <p:sldId id="545" r:id="rId4"/>
    <p:sldId id="882" r:id="rId5"/>
    <p:sldId id="880" r:id="rId6"/>
    <p:sldId id="881" r:id="rId7"/>
    <p:sldId id="883" r:id="rId8"/>
    <p:sldId id="884" r:id="rId9"/>
    <p:sldId id="874" r:id="rId10"/>
    <p:sldId id="885" r:id="rId11"/>
    <p:sldId id="886" r:id="rId12"/>
    <p:sldId id="890" r:id="rId13"/>
    <p:sldId id="894" r:id="rId14"/>
    <p:sldId id="895" r:id="rId15"/>
    <p:sldId id="891" r:id="rId16"/>
    <p:sldId id="896" r:id="rId17"/>
    <p:sldId id="897" r:id="rId18"/>
    <p:sldId id="898" r:id="rId19"/>
    <p:sldId id="899" r:id="rId20"/>
    <p:sldId id="900" r:id="rId21"/>
    <p:sldId id="892" r:id="rId22"/>
    <p:sldId id="901" r:id="rId23"/>
    <p:sldId id="903" r:id="rId24"/>
    <p:sldId id="905" r:id="rId25"/>
    <p:sldId id="912" r:id="rId26"/>
    <p:sldId id="906" r:id="rId27"/>
    <p:sldId id="893" r:id="rId28"/>
    <p:sldId id="907" r:id="rId29"/>
    <p:sldId id="910" r:id="rId30"/>
    <p:sldId id="909" r:id="rId31"/>
    <p:sldId id="908" r:id="rId32"/>
    <p:sldId id="911" r:id="rId33"/>
    <p:sldId id="913" r:id="rId34"/>
    <p:sldId id="916" r:id="rId35"/>
    <p:sldId id="914" r:id="rId36"/>
    <p:sldId id="917" r:id="rId37"/>
    <p:sldId id="887" r:id="rId38"/>
    <p:sldId id="918" r:id="rId39"/>
    <p:sldId id="919" r:id="rId40"/>
    <p:sldId id="1046" r:id="rId41"/>
    <p:sldId id="1047" r:id="rId42"/>
    <p:sldId id="1048" r:id="rId43"/>
    <p:sldId id="1049" r:id="rId44"/>
    <p:sldId id="920" r:id="rId45"/>
    <p:sldId id="921" r:id="rId46"/>
    <p:sldId id="922" r:id="rId47"/>
    <p:sldId id="888" r:id="rId48"/>
    <p:sldId id="923" r:id="rId49"/>
    <p:sldId id="1140" r:id="rId50"/>
    <p:sldId id="924" r:id="rId51"/>
    <p:sldId id="926" r:id="rId52"/>
    <p:sldId id="927" r:id="rId53"/>
    <p:sldId id="875" r:id="rId54"/>
    <p:sldId id="928" r:id="rId55"/>
    <p:sldId id="1141" r:id="rId56"/>
    <p:sldId id="930" r:id="rId57"/>
    <p:sldId id="934" r:id="rId58"/>
    <p:sldId id="936" r:id="rId59"/>
    <p:sldId id="937" r:id="rId60"/>
    <p:sldId id="938" r:id="rId61"/>
    <p:sldId id="939" r:id="rId62"/>
    <p:sldId id="971" r:id="rId63"/>
    <p:sldId id="967" r:id="rId64"/>
    <p:sldId id="940" r:id="rId65"/>
    <p:sldId id="941" r:id="rId66"/>
    <p:sldId id="968" r:id="rId67"/>
    <p:sldId id="969" r:id="rId68"/>
    <p:sldId id="943" r:id="rId69"/>
    <p:sldId id="944" r:id="rId70"/>
    <p:sldId id="945" r:id="rId71"/>
    <p:sldId id="970" r:id="rId72"/>
    <p:sldId id="946" r:id="rId73"/>
    <p:sldId id="947" r:id="rId74"/>
    <p:sldId id="948" r:id="rId75"/>
    <p:sldId id="949" r:id="rId76"/>
    <p:sldId id="950" r:id="rId77"/>
    <p:sldId id="951" r:id="rId78"/>
    <p:sldId id="952" r:id="rId79"/>
    <p:sldId id="953" r:id="rId80"/>
    <p:sldId id="954" r:id="rId81"/>
    <p:sldId id="955" r:id="rId82"/>
    <p:sldId id="956" r:id="rId83"/>
    <p:sldId id="958" r:id="rId84"/>
    <p:sldId id="957" r:id="rId85"/>
    <p:sldId id="1139" r:id="rId86"/>
    <p:sldId id="959" r:id="rId87"/>
    <p:sldId id="1142" r:id="rId88"/>
    <p:sldId id="960" r:id="rId89"/>
    <p:sldId id="961" r:id="rId90"/>
    <p:sldId id="962" r:id="rId91"/>
    <p:sldId id="963" r:id="rId92"/>
    <p:sldId id="965" r:id="rId93"/>
    <p:sldId id="1005" r:id="rId94"/>
    <p:sldId id="1006" r:id="rId95"/>
    <p:sldId id="1007" r:id="rId96"/>
    <p:sldId id="964" r:id="rId97"/>
    <p:sldId id="1003" r:id="rId98"/>
    <p:sldId id="966" r:id="rId99"/>
    <p:sldId id="935" r:id="rId100"/>
    <p:sldId id="972" r:id="rId101"/>
    <p:sldId id="973" r:id="rId102"/>
    <p:sldId id="1130" r:id="rId103"/>
    <p:sldId id="1131" r:id="rId104"/>
    <p:sldId id="1132" r:id="rId105"/>
    <p:sldId id="1133" r:id="rId106"/>
    <p:sldId id="974" r:id="rId107"/>
    <p:sldId id="975" r:id="rId108"/>
    <p:sldId id="976" r:id="rId109"/>
    <p:sldId id="931" r:id="rId110"/>
    <p:sldId id="977" r:id="rId111"/>
    <p:sldId id="978" r:id="rId112"/>
    <p:sldId id="979" r:id="rId113"/>
    <p:sldId id="980" r:id="rId114"/>
    <p:sldId id="932" r:id="rId115"/>
    <p:sldId id="933" r:id="rId116"/>
    <p:sldId id="982" r:id="rId117"/>
    <p:sldId id="983" r:id="rId118"/>
    <p:sldId id="984" r:id="rId119"/>
    <p:sldId id="985" r:id="rId120"/>
    <p:sldId id="986" r:id="rId121"/>
    <p:sldId id="1128" r:id="rId122"/>
    <p:sldId id="981" r:id="rId123"/>
    <p:sldId id="1050" r:id="rId124"/>
    <p:sldId id="987" r:id="rId125"/>
    <p:sldId id="1051" r:id="rId126"/>
    <p:sldId id="876" r:id="rId127"/>
    <p:sldId id="988" r:id="rId128"/>
    <p:sldId id="989" r:id="rId129"/>
    <p:sldId id="999" r:id="rId130"/>
    <p:sldId id="1000" r:id="rId131"/>
    <p:sldId id="1010" r:id="rId132"/>
    <p:sldId id="1052" r:id="rId133"/>
    <p:sldId id="1137" r:id="rId134"/>
    <p:sldId id="990" r:id="rId135"/>
    <p:sldId id="1011" r:id="rId136"/>
    <p:sldId id="1012" r:id="rId137"/>
    <p:sldId id="1013" r:id="rId138"/>
    <p:sldId id="1025" r:id="rId139"/>
    <p:sldId id="1024" r:id="rId140"/>
    <p:sldId id="1016" r:id="rId141"/>
    <p:sldId id="1053" r:id="rId142"/>
    <p:sldId id="1054" r:id="rId143"/>
    <p:sldId id="1027" r:id="rId144"/>
    <p:sldId id="1055" r:id="rId145"/>
    <p:sldId id="1057" r:id="rId146"/>
    <p:sldId id="1056" r:id="rId147"/>
    <p:sldId id="1129" r:id="rId148"/>
    <p:sldId id="1058" r:id="rId149"/>
    <p:sldId id="1059" r:id="rId150"/>
    <p:sldId id="1017" r:id="rId151"/>
    <p:sldId id="1026" r:id="rId152"/>
    <p:sldId id="1018" r:id="rId153"/>
    <p:sldId id="1022" r:id="rId154"/>
    <p:sldId id="1019" r:id="rId155"/>
    <p:sldId id="1061" r:id="rId156"/>
    <p:sldId id="1062" r:id="rId157"/>
    <p:sldId id="1063" r:id="rId158"/>
    <p:sldId id="1060" r:id="rId159"/>
    <p:sldId id="1020" r:id="rId160"/>
    <p:sldId id="1015" r:id="rId161"/>
    <p:sldId id="1014" r:id="rId162"/>
    <p:sldId id="991" r:id="rId163"/>
    <p:sldId id="1028" r:id="rId164"/>
    <p:sldId id="1029" r:id="rId165"/>
    <p:sldId id="1030" r:id="rId166"/>
    <p:sldId id="1138" r:id="rId167"/>
    <p:sldId id="1031" r:id="rId168"/>
    <p:sldId id="1035" r:id="rId169"/>
    <p:sldId id="1036" r:id="rId170"/>
    <p:sldId id="992" r:id="rId171"/>
    <p:sldId id="1136" r:id="rId172"/>
    <p:sldId id="1038" r:id="rId173"/>
    <p:sldId id="1040" r:id="rId174"/>
    <p:sldId id="1135" r:id="rId175"/>
    <p:sldId id="1041" r:id="rId176"/>
    <p:sldId id="1042" r:id="rId177"/>
    <p:sldId id="877" r:id="rId178"/>
    <p:sldId id="1064" r:id="rId179"/>
    <p:sldId id="1065" r:id="rId180"/>
    <p:sldId id="1066" r:id="rId181"/>
    <p:sldId id="1067" r:id="rId182"/>
    <p:sldId id="1068" r:id="rId183"/>
    <p:sldId id="1069" r:id="rId184"/>
    <p:sldId id="1070" r:id="rId185"/>
    <p:sldId id="1071" r:id="rId186"/>
    <p:sldId id="878" r:id="rId187"/>
    <p:sldId id="1072" r:id="rId188"/>
    <p:sldId id="1073" r:id="rId189"/>
    <p:sldId id="1074" r:id="rId190"/>
    <p:sldId id="1075" r:id="rId191"/>
    <p:sldId id="1078" r:id="rId192"/>
    <p:sldId id="1077" r:id="rId193"/>
    <p:sldId id="1076" r:id="rId194"/>
    <p:sldId id="1079" r:id="rId195"/>
    <p:sldId id="1080" r:id="rId196"/>
    <p:sldId id="1083" r:id="rId197"/>
    <p:sldId id="1081" r:id="rId198"/>
    <p:sldId id="1082" r:id="rId199"/>
    <p:sldId id="1084" r:id="rId200"/>
    <p:sldId id="1085" r:id="rId201"/>
    <p:sldId id="1086" r:id="rId202"/>
    <p:sldId id="1087" r:id="rId203"/>
    <p:sldId id="1089" r:id="rId204"/>
    <p:sldId id="1090" r:id="rId205"/>
    <p:sldId id="879" r:id="rId206"/>
    <p:sldId id="1044" r:id="rId207"/>
    <p:sldId id="1043" r:id="rId208"/>
    <p:sldId id="1092" r:id="rId209"/>
    <p:sldId id="1099" r:id="rId210"/>
    <p:sldId id="1098" r:id="rId211"/>
    <p:sldId id="1097" r:id="rId212"/>
    <p:sldId id="1100" r:id="rId213"/>
    <p:sldId id="1101" r:id="rId214"/>
    <p:sldId id="1102" r:id="rId215"/>
    <p:sldId id="1105" r:id="rId216"/>
    <p:sldId id="1103" r:id="rId217"/>
    <p:sldId id="1104" r:id="rId218"/>
    <p:sldId id="1096" r:id="rId219"/>
    <p:sldId id="1095" r:id="rId220"/>
    <p:sldId id="1094" r:id="rId221"/>
    <p:sldId id="1093" r:id="rId222"/>
    <p:sldId id="1106" r:id="rId223"/>
    <p:sldId id="1091" r:id="rId224"/>
    <p:sldId id="1107" r:id="rId225"/>
    <p:sldId id="1108" r:id="rId226"/>
    <p:sldId id="1109" r:id="rId227"/>
    <p:sldId id="1110" r:id="rId228"/>
    <p:sldId id="1111" r:id="rId229"/>
    <p:sldId id="1112" r:id="rId230"/>
    <p:sldId id="1113" r:id="rId231"/>
    <p:sldId id="1045" r:id="rId232"/>
    <p:sldId id="1114" r:id="rId233"/>
    <p:sldId id="1115" r:id="rId234"/>
    <p:sldId id="1116" r:id="rId235"/>
    <p:sldId id="1117" r:id="rId236"/>
    <p:sldId id="1119" r:id="rId237"/>
    <p:sldId id="1121" r:id="rId238"/>
    <p:sldId id="1122" r:id="rId239"/>
    <p:sldId id="1123" r:id="rId240"/>
    <p:sldId id="1120" r:id="rId241"/>
    <p:sldId id="1118" r:id="rId242"/>
    <p:sldId id="1124" r:id="rId243"/>
    <p:sldId id="1125" r:id="rId244"/>
    <p:sldId id="1126" r:id="rId245"/>
    <p:sldId id="1127" r:id="rId246"/>
    <p:sldId id="1134" r:id="rId247"/>
    <p:sldId id="871" r:id="rId248"/>
  </p:sldIdLst>
  <p:sldSz cx="9144000" cy="6858000" type="screen4x3"/>
  <p:notesSz cx="6858000" cy="9144000"/>
  <p:defaultTextStyle>
    <a:defPPr>
      <a:defRPr lang="en-US"/>
    </a:defPPr>
    <a:lvl1pPr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1pPr>
    <a:lvl2pPr marL="4572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2pPr>
    <a:lvl3pPr marL="9144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3pPr>
    <a:lvl4pPr marL="13716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4pPr>
    <a:lvl5pPr marL="18288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8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8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8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800" kern="1200">
        <a:solidFill>
          <a:schemeClr val="tx1"/>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FF00"/>
    <a:srgbClr val="00002E"/>
    <a:srgbClr val="B9DCFF"/>
    <a:srgbClr val="6699FF"/>
    <a:srgbClr val="3333FF"/>
    <a:srgbClr val="C5A1C1"/>
    <a:srgbClr val="008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9" autoAdjust="0"/>
    <p:restoredTop sz="45000" autoAdjust="0"/>
  </p:normalViewPr>
  <p:slideViewPr>
    <p:cSldViewPr>
      <p:cViewPr varScale="1">
        <p:scale>
          <a:sx n="65" d="100"/>
          <a:sy n="65" d="100"/>
        </p:scale>
        <p:origin x="42" y="366"/>
      </p:cViewPr>
      <p:guideLst>
        <p:guide orient="horz" pos="2160"/>
        <p:guide pos="2880"/>
      </p:guideLst>
    </p:cSldViewPr>
  </p:slideViewPr>
  <p:outlineViewPr>
    <p:cViewPr>
      <p:scale>
        <a:sx n="33" d="100"/>
        <a:sy n="33" d="100"/>
      </p:scale>
      <p:origin x="0" y="60066"/>
    </p:cViewPr>
  </p:outlineViewPr>
  <p:notesTextViewPr>
    <p:cViewPr>
      <p:scale>
        <a:sx n="100" d="100"/>
        <a:sy n="100" d="100"/>
      </p:scale>
      <p:origin x="0" y="0"/>
    </p:cViewPr>
  </p:notesTextViewPr>
  <p:sorterViewPr>
    <p:cViewPr>
      <p:scale>
        <a:sx n="66" d="100"/>
        <a:sy n="66" d="100"/>
      </p:scale>
      <p:origin x="0" y="12588"/>
    </p:cViewPr>
  </p:sorterViewPr>
  <p:notesViewPr>
    <p:cSldViewPr>
      <p:cViewPr varScale="1">
        <p:scale>
          <a:sx n="57" d="100"/>
          <a:sy n="57" d="100"/>
        </p:scale>
        <p:origin x="-175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handoutMaster" Target="handoutMasters/handoutMaster1.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viewProps" Target="view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theme" Target="theme/theme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tableStyles" Target="tableStyle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pPr>
              <a:defRPr/>
            </a:pPr>
            <a:endParaRPr lang="zh-CN" altLang="en-US"/>
          </a:p>
        </p:txBody>
      </p:sp>
      <p:sp>
        <p:nvSpPr>
          <p:cNvPr id="1126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pPr>
              <a:defRPr/>
            </a:pPr>
            <a:endParaRPr lang="en-US" altLang="zh-CN"/>
          </a:p>
        </p:txBody>
      </p:sp>
      <p:sp>
        <p:nvSpPr>
          <p:cNvPr id="1126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US" altLang="zh-CN"/>
          </a:p>
        </p:txBody>
      </p:sp>
      <p:sp>
        <p:nvSpPr>
          <p:cNvPr id="1126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a:defRPr/>
            </a:pPr>
            <a:fld id="{AA075338-8400-4EFC-90EC-704499FA5E91}" type="slidenum">
              <a:rPr lang="zh-CN" altLang="en-US"/>
              <a:pPr>
                <a:defRPr/>
              </a:pPr>
              <a:t>‹#›</a:t>
            </a:fld>
            <a:endParaRPr lang="en-US" altLang="zh-CN"/>
          </a:p>
        </p:txBody>
      </p:sp>
    </p:spTree>
    <p:extLst>
      <p:ext uri="{BB962C8B-B14F-4D97-AF65-F5344CB8AC3E}">
        <p14:creationId xmlns:p14="http://schemas.microsoft.com/office/powerpoint/2010/main" val="3095653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pPr>
              <a:defRPr/>
            </a:pPr>
            <a:endParaRPr lang="zh-CN" altLang="en-US"/>
          </a:p>
        </p:txBody>
      </p:sp>
      <p:sp>
        <p:nvSpPr>
          <p:cNvPr id="133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pPr>
              <a:defRPr/>
            </a:pPr>
            <a:endParaRPr lang="en-US" altLang="zh-CN"/>
          </a:p>
        </p:txBody>
      </p:sp>
      <p:sp>
        <p:nvSpPr>
          <p:cNvPr id="2416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US" altLang="zh-CN"/>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a:defRPr/>
            </a:pPr>
            <a:fld id="{4D515449-5DF4-45BC-AAE2-3BFF1BC7AD3A}" type="slidenum">
              <a:rPr lang="zh-CN" altLang="en-US"/>
              <a:pPr>
                <a:defRPr/>
              </a:pPr>
              <a:t>‹#›</a:t>
            </a:fld>
            <a:endParaRPr lang="en-US" altLang="zh-CN"/>
          </a:p>
        </p:txBody>
      </p:sp>
    </p:spTree>
    <p:extLst>
      <p:ext uri="{BB962C8B-B14F-4D97-AF65-F5344CB8AC3E}">
        <p14:creationId xmlns:p14="http://schemas.microsoft.com/office/powerpoint/2010/main" val="319539540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50000"/>
              </a:lnSpc>
            </a:pPr>
            <a:r>
              <a:rPr lang="zh-CN" altLang="en-US" sz="1200" dirty="0"/>
              <a:t>在一次成功传输后的第一个竞争时隙，所有站点同时竞争。如果只有一个站点申请，则获得信道。否则在下一竞争时隙，有一半站点参与竞争（递归），下一时隙由另一半站点参与竞争</a:t>
            </a:r>
          </a:p>
          <a:p>
            <a:pPr eaLnBrk="1" hangingPunct="1">
              <a:lnSpc>
                <a:spcPct val="150000"/>
              </a:lnSpc>
            </a:pPr>
            <a:r>
              <a:rPr lang="zh-CN" altLang="en-US" sz="1200" dirty="0"/>
              <a:t> 即将所有站点构成一棵完全二叉树。对二叉树作深度优先搜索</a:t>
            </a: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50</a:t>
            </a:fld>
            <a:endParaRPr lang="en-US" altLang="zh-CN"/>
          </a:p>
        </p:txBody>
      </p:sp>
    </p:spTree>
    <p:extLst>
      <p:ext uri="{BB962C8B-B14F-4D97-AF65-F5344CB8AC3E}">
        <p14:creationId xmlns:p14="http://schemas.microsoft.com/office/powerpoint/2010/main" val="25529290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Times New Roman" pitchFamily="18" charset="0"/>
                <a:ea typeface="宋体" pitchFamily="2" charset="-122"/>
                <a:cs typeface="+mn-cs"/>
              </a:rPr>
              <a:t>一个完整的</a:t>
            </a:r>
            <a:r>
              <a:rPr lang="en-US" altLang="zh-CN" sz="1200" b="0" i="0" kern="1200" dirty="0">
                <a:solidFill>
                  <a:schemeClr val="tx1"/>
                </a:solidFill>
                <a:effectLst/>
                <a:latin typeface="Times New Roman" pitchFamily="18" charset="0"/>
                <a:ea typeface="宋体" pitchFamily="2" charset="-122"/>
                <a:cs typeface="+mn-cs"/>
              </a:rPr>
              <a:t>802.11</a:t>
            </a:r>
            <a:r>
              <a:rPr lang="zh-CN" altLang="en-US" sz="1200" b="0" i="0" kern="1200" dirty="0">
                <a:solidFill>
                  <a:schemeClr val="tx1"/>
                </a:solidFill>
                <a:effectLst/>
                <a:latin typeface="Times New Roman" pitchFamily="18" charset="0"/>
                <a:ea typeface="宋体" pitchFamily="2" charset="-122"/>
                <a:cs typeface="+mn-cs"/>
              </a:rPr>
              <a:t>数据帧包含以下字段：</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1. </a:t>
            </a:r>
            <a:r>
              <a:rPr lang="zh-CN" altLang="en-US" sz="1200" b="1" i="0" kern="1200" dirty="0">
                <a:solidFill>
                  <a:schemeClr val="tx1"/>
                </a:solidFill>
                <a:effectLst/>
                <a:latin typeface="Times New Roman" pitchFamily="18" charset="0"/>
                <a:ea typeface="宋体" pitchFamily="2" charset="-122"/>
                <a:cs typeface="+mn-cs"/>
              </a:rPr>
              <a:t>帧控制域（</a:t>
            </a:r>
            <a:r>
              <a:rPr lang="en-US" altLang="zh-CN" sz="1200" b="1" i="0" kern="1200" dirty="0">
                <a:solidFill>
                  <a:schemeClr val="tx1"/>
                </a:solidFill>
                <a:effectLst/>
                <a:latin typeface="Times New Roman" pitchFamily="18" charset="0"/>
                <a:ea typeface="宋体" pitchFamily="2" charset="-122"/>
                <a:cs typeface="+mn-cs"/>
              </a:rPr>
              <a:t>Frame Control</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版本（</a:t>
            </a:r>
            <a:r>
              <a:rPr lang="en-US" altLang="zh-CN" sz="1200" b="1" i="0" kern="1200" dirty="0">
                <a:solidFill>
                  <a:schemeClr val="tx1"/>
                </a:solidFill>
                <a:effectLst/>
                <a:latin typeface="Times New Roman" pitchFamily="18" charset="0"/>
                <a:ea typeface="宋体" pitchFamily="2" charset="-122"/>
                <a:cs typeface="+mn-cs"/>
              </a:rPr>
              <a:t>Version</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‌：协议版本号，通常为</a:t>
            </a:r>
            <a:r>
              <a:rPr lang="en-US" altLang="zh-CN" sz="1200" b="0" i="0" kern="1200" dirty="0">
                <a:solidFill>
                  <a:schemeClr val="tx1"/>
                </a:solidFill>
                <a:effectLst/>
                <a:latin typeface="Times New Roman" pitchFamily="18" charset="0"/>
                <a:ea typeface="宋体" pitchFamily="2" charset="-122"/>
                <a:cs typeface="+mn-cs"/>
              </a:rPr>
              <a:t>0</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类型（</a:t>
            </a:r>
            <a:r>
              <a:rPr lang="en-US" altLang="zh-CN" sz="1200" b="1" i="0" kern="1200" dirty="0">
                <a:solidFill>
                  <a:schemeClr val="tx1"/>
                </a:solidFill>
                <a:effectLst/>
                <a:latin typeface="Times New Roman" pitchFamily="18" charset="0"/>
                <a:ea typeface="宋体" pitchFamily="2" charset="-122"/>
                <a:cs typeface="+mn-cs"/>
              </a:rPr>
              <a:t>Type</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‌：标识帧类型（数据帧</a:t>
            </a:r>
            <a:r>
              <a:rPr lang="en-US" altLang="zh-CN" sz="1200" b="0" i="0" kern="1200" dirty="0">
                <a:solidFill>
                  <a:schemeClr val="tx1"/>
                </a:solidFill>
                <a:effectLst/>
                <a:latin typeface="Times New Roman" pitchFamily="18" charset="0"/>
                <a:ea typeface="宋体" pitchFamily="2" charset="-122"/>
                <a:cs typeface="+mn-cs"/>
              </a:rPr>
              <a:t>0b10</a:t>
            </a:r>
            <a:r>
              <a:rPr lang="zh-CN" altLang="en-US" sz="1200" b="0" i="0" kern="1200" dirty="0">
                <a:solidFill>
                  <a:schemeClr val="tx1"/>
                </a:solidFill>
                <a:effectLst/>
                <a:latin typeface="Times New Roman" pitchFamily="18" charset="0"/>
                <a:ea typeface="宋体" pitchFamily="2" charset="-122"/>
                <a:cs typeface="+mn-cs"/>
              </a:rPr>
              <a:t>、控制帧</a:t>
            </a:r>
            <a:r>
              <a:rPr lang="en-US" altLang="zh-CN" sz="1200" b="0" i="0" kern="1200" dirty="0">
                <a:solidFill>
                  <a:schemeClr val="tx1"/>
                </a:solidFill>
                <a:effectLst/>
                <a:latin typeface="Times New Roman" pitchFamily="18" charset="0"/>
                <a:ea typeface="宋体" pitchFamily="2" charset="-122"/>
                <a:cs typeface="+mn-cs"/>
              </a:rPr>
              <a:t>0b01</a:t>
            </a:r>
            <a:r>
              <a:rPr lang="zh-CN" altLang="en-US" sz="1200" b="0" i="0" kern="1200" dirty="0">
                <a:solidFill>
                  <a:schemeClr val="tx1"/>
                </a:solidFill>
                <a:effectLst/>
                <a:latin typeface="Times New Roman" pitchFamily="18" charset="0"/>
                <a:ea typeface="宋体" pitchFamily="2" charset="-122"/>
                <a:cs typeface="+mn-cs"/>
              </a:rPr>
              <a:t>、管理帧</a:t>
            </a:r>
            <a:r>
              <a:rPr lang="en-US" altLang="zh-CN" sz="1200" b="0" i="0" kern="1200" dirty="0">
                <a:solidFill>
                  <a:schemeClr val="tx1"/>
                </a:solidFill>
                <a:effectLst/>
                <a:latin typeface="Times New Roman" pitchFamily="18" charset="0"/>
                <a:ea typeface="宋体" pitchFamily="2" charset="-122"/>
                <a:cs typeface="+mn-cs"/>
              </a:rPr>
              <a:t>0b00</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子类型（</a:t>
            </a:r>
            <a:r>
              <a:rPr lang="en-US" altLang="zh-CN" sz="1200" b="1" i="0" kern="1200" dirty="0">
                <a:solidFill>
                  <a:schemeClr val="tx1"/>
                </a:solidFill>
                <a:effectLst/>
                <a:latin typeface="Times New Roman" pitchFamily="18" charset="0"/>
                <a:ea typeface="宋体" pitchFamily="2" charset="-122"/>
                <a:cs typeface="+mn-cs"/>
              </a:rPr>
              <a:t>Subtype</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‌：进一步细化帧功能（如数据帧子类型包括普通数据、</a:t>
            </a:r>
            <a:r>
              <a:rPr lang="en-US" altLang="zh-CN" sz="1200" b="0" i="0" kern="1200" dirty="0" err="1">
                <a:solidFill>
                  <a:schemeClr val="tx1"/>
                </a:solidFill>
                <a:effectLst/>
                <a:latin typeface="Times New Roman" pitchFamily="18" charset="0"/>
                <a:ea typeface="宋体" pitchFamily="2" charset="-122"/>
                <a:cs typeface="+mn-cs"/>
              </a:rPr>
              <a:t>QoS</a:t>
            </a:r>
            <a:r>
              <a:rPr lang="zh-CN" altLang="en-US" sz="1200" b="0" i="0" kern="1200" dirty="0">
                <a:solidFill>
                  <a:schemeClr val="tx1"/>
                </a:solidFill>
                <a:effectLst/>
                <a:latin typeface="Times New Roman" pitchFamily="18" charset="0"/>
                <a:ea typeface="宋体" pitchFamily="2" charset="-122"/>
                <a:cs typeface="+mn-cs"/>
              </a:rPr>
              <a:t>数据等）‌。</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控制标志位</a:t>
            </a:r>
            <a:r>
              <a:rPr lang="zh-CN" altLang="en-US" sz="1200" b="0" i="0" kern="1200" dirty="0">
                <a:solidFill>
                  <a:schemeClr val="tx1"/>
                </a:solidFill>
                <a:effectLst/>
                <a:latin typeface="Times New Roman" pitchFamily="18" charset="0"/>
                <a:ea typeface="宋体" pitchFamily="2" charset="-122"/>
                <a:cs typeface="+mn-cs"/>
              </a:rPr>
              <a:t>‌：包括</a:t>
            </a:r>
            <a:r>
              <a:rPr lang="en-US" altLang="zh-CN" sz="1200" b="0" i="0" kern="1200" dirty="0">
                <a:solidFill>
                  <a:schemeClr val="tx1"/>
                </a:solidFill>
                <a:effectLst/>
                <a:latin typeface="Times New Roman" pitchFamily="18" charset="0"/>
                <a:ea typeface="宋体" pitchFamily="2" charset="-122"/>
                <a:cs typeface="+mn-cs"/>
              </a:rPr>
              <a:t>To DS/From DS</a:t>
            </a:r>
            <a:r>
              <a:rPr lang="zh-CN" altLang="en-US" sz="1200" b="0" i="0" kern="1200" dirty="0">
                <a:solidFill>
                  <a:schemeClr val="tx1"/>
                </a:solidFill>
                <a:effectLst/>
                <a:latin typeface="Times New Roman" pitchFamily="18" charset="0"/>
                <a:ea typeface="宋体" pitchFamily="2" charset="-122"/>
                <a:cs typeface="+mn-cs"/>
              </a:rPr>
              <a:t>（数据流向）、</a:t>
            </a:r>
            <a:r>
              <a:rPr lang="en-US" altLang="zh-CN" sz="1200" b="0" i="0" kern="1200" dirty="0">
                <a:solidFill>
                  <a:schemeClr val="tx1"/>
                </a:solidFill>
                <a:effectLst/>
                <a:latin typeface="Times New Roman" pitchFamily="18" charset="0"/>
                <a:ea typeface="宋体" pitchFamily="2" charset="-122"/>
                <a:cs typeface="+mn-cs"/>
              </a:rPr>
              <a:t>More Frag</a:t>
            </a:r>
            <a:r>
              <a:rPr lang="zh-CN" altLang="en-US" sz="1200" b="0" i="0" kern="1200" dirty="0">
                <a:solidFill>
                  <a:schemeClr val="tx1"/>
                </a:solidFill>
                <a:effectLst/>
                <a:latin typeface="Times New Roman" pitchFamily="18" charset="0"/>
                <a:ea typeface="宋体" pitchFamily="2" charset="-122"/>
                <a:cs typeface="+mn-cs"/>
              </a:rPr>
              <a:t>（分段标记）、</a:t>
            </a:r>
            <a:r>
              <a:rPr lang="en-US" altLang="zh-CN" sz="1200" b="0" i="0" kern="1200" dirty="0">
                <a:solidFill>
                  <a:schemeClr val="tx1"/>
                </a:solidFill>
                <a:effectLst/>
                <a:latin typeface="Times New Roman" pitchFamily="18" charset="0"/>
                <a:ea typeface="宋体" pitchFamily="2" charset="-122"/>
                <a:cs typeface="+mn-cs"/>
              </a:rPr>
              <a:t>Retry</a:t>
            </a:r>
            <a:r>
              <a:rPr lang="zh-CN" altLang="en-US" sz="1200" b="0" i="0" kern="1200" dirty="0">
                <a:solidFill>
                  <a:schemeClr val="tx1"/>
                </a:solidFill>
                <a:effectLst/>
                <a:latin typeface="Times New Roman" pitchFamily="18" charset="0"/>
                <a:ea typeface="宋体" pitchFamily="2" charset="-122"/>
                <a:cs typeface="+mn-cs"/>
              </a:rPr>
              <a:t>（重传标记）、</a:t>
            </a:r>
            <a:r>
              <a:rPr lang="en-US" altLang="zh-CN" sz="1200" b="0" i="0" kern="1200" dirty="0" err="1">
                <a:solidFill>
                  <a:schemeClr val="tx1"/>
                </a:solidFill>
                <a:effectLst/>
                <a:latin typeface="Times New Roman" pitchFamily="18" charset="0"/>
                <a:ea typeface="宋体" pitchFamily="2" charset="-122"/>
                <a:cs typeface="+mn-cs"/>
              </a:rPr>
              <a:t>Pwr</a:t>
            </a:r>
            <a:r>
              <a:rPr lang="en-US" altLang="zh-CN" sz="1200" b="0" i="0" kern="1200" dirty="0">
                <a:solidFill>
                  <a:schemeClr val="tx1"/>
                </a:solidFill>
                <a:effectLst/>
                <a:latin typeface="Times New Roman" pitchFamily="18" charset="0"/>
                <a:ea typeface="宋体" pitchFamily="2" charset="-122"/>
                <a:cs typeface="+mn-cs"/>
              </a:rPr>
              <a:t> </a:t>
            </a:r>
            <a:r>
              <a:rPr lang="en-US" altLang="zh-CN" sz="1200" b="0" i="0" kern="1200" dirty="0" err="1">
                <a:solidFill>
                  <a:schemeClr val="tx1"/>
                </a:solidFill>
                <a:effectLst/>
                <a:latin typeface="Times New Roman" pitchFamily="18" charset="0"/>
                <a:ea typeface="宋体" pitchFamily="2" charset="-122"/>
                <a:cs typeface="+mn-cs"/>
              </a:rPr>
              <a:t>Mgt</a:t>
            </a:r>
            <a:r>
              <a:rPr lang="zh-CN" altLang="en-US" sz="1200" b="0" i="0" kern="1200" dirty="0">
                <a:solidFill>
                  <a:schemeClr val="tx1"/>
                </a:solidFill>
                <a:effectLst/>
                <a:latin typeface="Times New Roman" pitchFamily="18" charset="0"/>
                <a:ea typeface="宋体" pitchFamily="2" charset="-122"/>
                <a:cs typeface="+mn-cs"/>
              </a:rPr>
              <a:t>（电源管理）等。</a:t>
            </a:r>
          </a:p>
          <a:p>
            <a:r>
              <a:rPr lang="en-US" altLang="zh-CN" sz="1200" b="0" i="0" kern="1200" dirty="0">
                <a:solidFill>
                  <a:schemeClr val="tx1"/>
                </a:solidFill>
                <a:effectLst/>
                <a:latin typeface="Times New Roman" pitchFamily="18" charset="0"/>
                <a:ea typeface="宋体" pitchFamily="2" charset="-122"/>
                <a:cs typeface="+mn-cs"/>
              </a:rPr>
              <a:t>2. </a:t>
            </a: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持续时间</a:t>
            </a:r>
            <a:r>
              <a:rPr lang="en-US" altLang="zh-CN" sz="1200" b="1" i="0" kern="1200" dirty="0">
                <a:solidFill>
                  <a:schemeClr val="tx1"/>
                </a:solidFill>
                <a:effectLst/>
                <a:latin typeface="Times New Roman" pitchFamily="18" charset="0"/>
                <a:ea typeface="宋体" pitchFamily="2" charset="-122"/>
                <a:cs typeface="+mn-cs"/>
              </a:rPr>
              <a:t>/ID</a:t>
            </a:r>
            <a:r>
              <a:rPr lang="zh-CN" altLang="en-US" sz="1200" b="1" i="0" kern="1200" dirty="0">
                <a:solidFill>
                  <a:schemeClr val="tx1"/>
                </a:solidFill>
                <a:effectLst/>
                <a:latin typeface="Times New Roman" pitchFamily="18" charset="0"/>
                <a:ea typeface="宋体" pitchFamily="2" charset="-122"/>
                <a:cs typeface="+mn-cs"/>
              </a:rPr>
              <a:t>域（</a:t>
            </a:r>
            <a:r>
              <a:rPr lang="en-US" altLang="zh-CN" sz="1200" b="1" i="0" kern="1200" dirty="0">
                <a:solidFill>
                  <a:schemeClr val="tx1"/>
                </a:solidFill>
                <a:effectLst/>
                <a:latin typeface="Times New Roman" pitchFamily="18" charset="0"/>
                <a:ea typeface="宋体" pitchFamily="2" charset="-122"/>
                <a:cs typeface="+mn-cs"/>
              </a:rPr>
              <a:t>Duration/ID</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p>
          <a:p>
            <a:pPr lvl="1"/>
            <a:r>
              <a:rPr lang="zh-CN" altLang="en-US" sz="1200" b="0" i="0" kern="1200" dirty="0">
                <a:solidFill>
                  <a:schemeClr val="tx1"/>
                </a:solidFill>
                <a:effectLst/>
                <a:latin typeface="Times New Roman" pitchFamily="18" charset="0"/>
                <a:ea typeface="宋体" pitchFamily="2" charset="-122"/>
                <a:cs typeface="+mn-cs"/>
              </a:rPr>
              <a:t>用于计算信道占用时间，或在省电模式下标识连接</a:t>
            </a:r>
            <a:r>
              <a:rPr lang="en-US" altLang="zh-CN" sz="1200" b="0" i="0" kern="1200" dirty="0">
                <a:solidFill>
                  <a:schemeClr val="tx1"/>
                </a:solidFill>
                <a:effectLst/>
                <a:latin typeface="Times New Roman" pitchFamily="18" charset="0"/>
                <a:ea typeface="宋体" pitchFamily="2" charset="-122"/>
                <a:cs typeface="+mn-cs"/>
              </a:rPr>
              <a:t>ID</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AID</a:t>
            </a:r>
            <a:r>
              <a:rPr lang="zh-CN" altLang="en-US" sz="1200" b="0" i="0" kern="1200" dirty="0">
                <a:solidFill>
                  <a:schemeClr val="tx1"/>
                </a:solidFill>
                <a:effectLst/>
                <a:latin typeface="Times New Roman" pitchFamily="18" charset="0"/>
                <a:ea typeface="宋体" pitchFamily="2" charset="-122"/>
                <a:cs typeface="+mn-cs"/>
              </a:rPr>
              <a:t>）。</a:t>
            </a:r>
          </a:p>
          <a:p>
            <a:r>
              <a:rPr lang="en-US" altLang="zh-CN" sz="1200" b="0" i="0" kern="1200" dirty="0">
                <a:solidFill>
                  <a:schemeClr val="tx1"/>
                </a:solidFill>
                <a:effectLst/>
                <a:latin typeface="Times New Roman" pitchFamily="18" charset="0"/>
                <a:ea typeface="宋体" pitchFamily="2" charset="-122"/>
                <a:cs typeface="+mn-cs"/>
              </a:rPr>
              <a:t>3. </a:t>
            </a: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地址域（</a:t>
            </a:r>
            <a:r>
              <a:rPr lang="en-US" altLang="zh-CN" sz="1200" b="1" i="0" kern="1200" dirty="0">
                <a:solidFill>
                  <a:schemeClr val="tx1"/>
                </a:solidFill>
                <a:effectLst/>
                <a:latin typeface="Times New Roman" pitchFamily="18" charset="0"/>
                <a:ea typeface="宋体" pitchFamily="2" charset="-122"/>
                <a:cs typeface="+mn-cs"/>
              </a:rPr>
              <a:t>Address</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p>
          <a:p>
            <a:pPr lvl="1"/>
            <a:r>
              <a:rPr lang="zh-CN" altLang="en-US" sz="1200" b="0" i="0" kern="1200" dirty="0">
                <a:solidFill>
                  <a:schemeClr val="tx1"/>
                </a:solidFill>
                <a:effectLst/>
                <a:latin typeface="Times New Roman" pitchFamily="18" charset="0"/>
                <a:ea typeface="宋体" pitchFamily="2" charset="-122"/>
                <a:cs typeface="+mn-cs"/>
              </a:rPr>
              <a:t>包含</a:t>
            </a:r>
            <a:r>
              <a:rPr lang="en-US" altLang="zh-CN" sz="1200" b="0" i="0" kern="1200" dirty="0">
                <a:solidFill>
                  <a:schemeClr val="tx1"/>
                </a:solidFill>
                <a:effectLst/>
                <a:latin typeface="Times New Roman" pitchFamily="18" charset="0"/>
                <a:ea typeface="宋体" pitchFamily="2" charset="-122"/>
                <a:cs typeface="+mn-cs"/>
              </a:rPr>
              <a:t>4</a:t>
            </a:r>
            <a:r>
              <a:rPr lang="zh-CN" altLang="en-US" sz="1200" b="0" i="0" kern="1200" dirty="0">
                <a:solidFill>
                  <a:schemeClr val="tx1"/>
                </a:solidFill>
                <a:effectLst/>
                <a:latin typeface="Times New Roman" pitchFamily="18" charset="0"/>
                <a:ea typeface="宋体" pitchFamily="2" charset="-122"/>
                <a:cs typeface="+mn-cs"/>
              </a:rPr>
              <a:t>个</a:t>
            </a:r>
            <a:r>
              <a:rPr lang="en-US" altLang="zh-CN" sz="1200" b="0" i="0" kern="1200" dirty="0">
                <a:solidFill>
                  <a:schemeClr val="tx1"/>
                </a:solidFill>
                <a:effectLst/>
                <a:latin typeface="Times New Roman" pitchFamily="18" charset="0"/>
                <a:ea typeface="宋体" pitchFamily="2" charset="-122"/>
                <a:cs typeface="+mn-cs"/>
              </a:rPr>
              <a:t>MAC</a:t>
            </a:r>
            <a:r>
              <a:rPr lang="zh-CN" altLang="en-US" sz="1200" b="0" i="0" kern="1200" dirty="0">
                <a:solidFill>
                  <a:schemeClr val="tx1"/>
                </a:solidFill>
                <a:effectLst/>
                <a:latin typeface="Times New Roman" pitchFamily="18" charset="0"/>
                <a:ea typeface="宋体" pitchFamily="2" charset="-122"/>
                <a:cs typeface="+mn-cs"/>
              </a:rPr>
              <a:t>地址字段：目的地址（</a:t>
            </a:r>
            <a:r>
              <a:rPr lang="en-US" altLang="zh-CN" sz="1200" b="0" i="0" kern="1200" dirty="0">
                <a:solidFill>
                  <a:schemeClr val="tx1"/>
                </a:solidFill>
                <a:effectLst/>
                <a:latin typeface="Times New Roman" pitchFamily="18" charset="0"/>
                <a:ea typeface="宋体" pitchFamily="2" charset="-122"/>
                <a:cs typeface="+mn-cs"/>
              </a:rPr>
              <a:t>DA</a:t>
            </a:r>
            <a:r>
              <a:rPr lang="zh-CN" altLang="en-US" sz="1200" b="0" i="0" kern="1200" dirty="0">
                <a:solidFill>
                  <a:schemeClr val="tx1"/>
                </a:solidFill>
                <a:effectLst/>
                <a:latin typeface="Times New Roman" pitchFamily="18" charset="0"/>
                <a:ea typeface="宋体" pitchFamily="2" charset="-122"/>
                <a:cs typeface="+mn-cs"/>
              </a:rPr>
              <a:t>）、源地址（</a:t>
            </a:r>
            <a:r>
              <a:rPr lang="en-US" altLang="zh-CN" sz="1200" b="0" i="0" kern="1200" dirty="0">
                <a:solidFill>
                  <a:schemeClr val="tx1"/>
                </a:solidFill>
                <a:effectLst/>
                <a:latin typeface="Times New Roman" pitchFamily="18" charset="0"/>
                <a:ea typeface="宋体" pitchFamily="2" charset="-122"/>
                <a:cs typeface="+mn-cs"/>
              </a:rPr>
              <a:t>SA</a:t>
            </a:r>
            <a:r>
              <a:rPr lang="zh-CN" altLang="en-US" sz="1200" b="0" i="0" kern="1200" dirty="0">
                <a:solidFill>
                  <a:schemeClr val="tx1"/>
                </a:solidFill>
                <a:effectLst/>
                <a:latin typeface="Times New Roman" pitchFamily="18" charset="0"/>
                <a:ea typeface="宋体" pitchFamily="2" charset="-122"/>
                <a:cs typeface="+mn-cs"/>
              </a:rPr>
              <a:t>）、接收地址（</a:t>
            </a:r>
            <a:r>
              <a:rPr lang="en-US" altLang="zh-CN" sz="1200" b="0" i="0" kern="1200" dirty="0">
                <a:solidFill>
                  <a:schemeClr val="tx1"/>
                </a:solidFill>
                <a:effectLst/>
                <a:latin typeface="Times New Roman" pitchFamily="18" charset="0"/>
                <a:ea typeface="宋体" pitchFamily="2" charset="-122"/>
                <a:cs typeface="+mn-cs"/>
              </a:rPr>
              <a:t>RA</a:t>
            </a:r>
            <a:r>
              <a:rPr lang="zh-CN" altLang="en-US" sz="1200" b="0" i="0" kern="1200" dirty="0">
                <a:solidFill>
                  <a:schemeClr val="tx1"/>
                </a:solidFill>
                <a:effectLst/>
                <a:latin typeface="Times New Roman" pitchFamily="18" charset="0"/>
                <a:ea typeface="宋体" pitchFamily="2" charset="-122"/>
                <a:cs typeface="+mn-cs"/>
              </a:rPr>
              <a:t>）、发送地址（</a:t>
            </a:r>
            <a:r>
              <a:rPr lang="en-US" altLang="zh-CN" sz="1200" b="0" i="0" kern="1200" dirty="0">
                <a:solidFill>
                  <a:schemeClr val="tx1"/>
                </a:solidFill>
                <a:effectLst/>
                <a:latin typeface="Times New Roman" pitchFamily="18" charset="0"/>
                <a:ea typeface="宋体" pitchFamily="2" charset="-122"/>
                <a:cs typeface="+mn-cs"/>
              </a:rPr>
              <a:t>TA</a:t>
            </a:r>
            <a:r>
              <a:rPr lang="zh-CN" altLang="en-US" sz="1200" b="0" i="0" kern="1200" dirty="0">
                <a:solidFill>
                  <a:schemeClr val="tx1"/>
                </a:solidFill>
                <a:effectLst/>
                <a:latin typeface="Times New Roman" pitchFamily="18" charset="0"/>
                <a:ea typeface="宋体" pitchFamily="2" charset="-122"/>
                <a:cs typeface="+mn-cs"/>
              </a:rPr>
              <a:t>）。</a:t>
            </a:r>
          </a:p>
          <a:p>
            <a:pPr lvl="1"/>
            <a:r>
              <a:rPr lang="zh-CN" altLang="en-US" sz="1200" b="0" i="0" kern="1200" dirty="0">
                <a:solidFill>
                  <a:schemeClr val="tx1"/>
                </a:solidFill>
                <a:effectLst/>
                <a:latin typeface="Times New Roman" pitchFamily="18" charset="0"/>
                <a:ea typeface="宋体" pitchFamily="2" charset="-122"/>
                <a:cs typeface="+mn-cs"/>
              </a:rPr>
              <a:t>数据帧通常需包含</a:t>
            </a:r>
            <a:r>
              <a:rPr lang="en-US" altLang="zh-CN" sz="1200" b="0" i="0" kern="1200" dirty="0">
                <a:solidFill>
                  <a:schemeClr val="tx1"/>
                </a:solidFill>
                <a:effectLst/>
                <a:latin typeface="Times New Roman" pitchFamily="18" charset="0"/>
                <a:ea typeface="宋体" pitchFamily="2" charset="-122"/>
                <a:cs typeface="+mn-cs"/>
              </a:rPr>
              <a:t>DA</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SA</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RA</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TA</a:t>
            </a:r>
            <a:r>
              <a:rPr lang="zh-CN" altLang="en-US" sz="1200" b="0" i="0" kern="1200" dirty="0">
                <a:solidFill>
                  <a:schemeClr val="tx1"/>
                </a:solidFill>
                <a:effectLst/>
                <a:latin typeface="Times New Roman" pitchFamily="18" charset="0"/>
                <a:ea typeface="宋体" pitchFamily="2" charset="-122"/>
                <a:cs typeface="+mn-cs"/>
              </a:rPr>
              <a:t>在跨</a:t>
            </a:r>
            <a:r>
              <a:rPr lang="en-US" altLang="zh-CN" sz="1200" b="0" i="0" kern="1200" dirty="0">
                <a:solidFill>
                  <a:schemeClr val="tx1"/>
                </a:solidFill>
                <a:effectLst/>
                <a:latin typeface="Times New Roman" pitchFamily="18" charset="0"/>
                <a:ea typeface="宋体" pitchFamily="2" charset="-122"/>
                <a:cs typeface="+mn-cs"/>
              </a:rPr>
              <a:t>BSS</a:t>
            </a:r>
            <a:r>
              <a:rPr lang="zh-CN" altLang="en-US" sz="1200" b="0" i="0" kern="1200" dirty="0">
                <a:solidFill>
                  <a:schemeClr val="tx1"/>
                </a:solidFill>
                <a:effectLst/>
                <a:latin typeface="Times New Roman" pitchFamily="18" charset="0"/>
                <a:ea typeface="宋体" pitchFamily="2" charset="-122"/>
                <a:cs typeface="+mn-cs"/>
              </a:rPr>
              <a:t>通信时使用。</a:t>
            </a:r>
          </a:p>
          <a:p>
            <a:r>
              <a:rPr lang="en-US" altLang="zh-CN" sz="1200" b="0" i="0" kern="1200" dirty="0">
                <a:solidFill>
                  <a:schemeClr val="tx1"/>
                </a:solidFill>
                <a:effectLst/>
                <a:latin typeface="Times New Roman" pitchFamily="18" charset="0"/>
                <a:ea typeface="宋体" pitchFamily="2" charset="-122"/>
                <a:cs typeface="+mn-cs"/>
              </a:rPr>
              <a:t>4. </a:t>
            </a: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序列控制域（</a:t>
            </a:r>
            <a:r>
              <a:rPr lang="en-US" altLang="zh-CN" sz="1200" b="1" i="0" kern="1200" dirty="0">
                <a:solidFill>
                  <a:schemeClr val="tx1"/>
                </a:solidFill>
                <a:effectLst/>
                <a:latin typeface="Times New Roman" pitchFamily="18" charset="0"/>
                <a:ea typeface="宋体" pitchFamily="2" charset="-122"/>
                <a:cs typeface="+mn-cs"/>
              </a:rPr>
              <a:t>Sequence Control</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p>
          <a:p>
            <a:pPr lvl="1"/>
            <a:r>
              <a:rPr lang="zh-CN" altLang="en-US" sz="1200" b="0" i="0" kern="1200" dirty="0">
                <a:solidFill>
                  <a:schemeClr val="tx1"/>
                </a:solidFill>
                <a:effectLst/>
                <a:latin typeface="Times New Roman" pitchFamily="18" charset="0"/>
                <a:ea typeface="宋体" pitchFamily="2" charset="-122"/>
                <a:cs typeface="+mn-cs"/>
              </a:rPr>
              <a:t>包含</a:t>
            </a:r>
            <a:r>
              <a:rPr lang="en-US" altLang="zh-CN" sz="1200" b="0" i="0" kern="1200" dirty="0">
                <a:solidFill>
                  <a:schemeClr val="tx1"/>
                </a:solidFill>
                <a:effectLst/>
                <a:latin typeface="Times New Roman" pitchFamily="18" charset="0"/>
                <a:ea typeface="宋体" pitchFamily="2" charset="-122"/>
                <a:cs typeface="+mn-cs"/>
              </a:rPr>
              <a:t>12</a:t>
            </a:r>
            <a:r>
              <a:rPr lang="zh-CN" altLang="en-US" sz="1200" b="0" i="0" kern="1200" dirty="0">
                <a:solidFill>
                  <a:schemeClr val="tx1"/>
                </a:solidFill>
                <a:effectLst/>
                <a:latin typeface="Times New Roman" pitchFamily="18" charset="0"/>
                <a:ea typeface="宋体" pitchFamily="2" charset="-122"/>
                <a:cs typeface="+mn-cs"/>
              </a:rPr>
              <a:t>位序列号和</a:t>
            </a:r>
            <a:r>
              <a:rPr lang="en-US" altLang="zh-CN" sz="1200" b="0" i="0" kern="1200" dirty="0">
                <a:solidFill>
                  <a:schemeClr val="tx1"/>
                </a:solidFill>
                <a:effectLst/>
                <a:latin typeface="Times New Roman" pitchFamily="18" charset="0"/>
                <a:ea typeface="宋体" pitchFamily="2" charset="-122"/>
                <a:cs typeface="+mn-cs"/>
              </a:rPr>
              <a:t>4</a:t>
            </a:r>
            <a:r>
              <a:rPr lang="zh-CN" altLang="en-US" sz="1200" b="0" i="0" kern="1200" dirty="0">
                <a:solidFill>
                  <a:schemeClr val="tx1"/>
                </a:solidFill>
                <a:effectLst/>
                <a:latin typeface="Times New Roman" pitchFamily="18" charset="0"/>
                <a:ea typeface="宋体" pitchFamily="2" charset="-122"/>
                <a:cs typeface="+mn-cs"/>
              </a:rPr>
              <a:t>位片段号，用于帧分段和重组。</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5. </a:t>
            </a:r>
            <a:r>
              <a:rPr lang="zh-CN" altLang="en-US" sz="1200" b="1" i="0" kern="1200" dirty="0">
                <a:solidFill>
                  <a:schemeClr val="tx1"/>
                </a:solidFill>
                <a:effectLst/>
                <a:latin typeface="Times New Roman" pitchFamily="18" charset="0"/>
                <a:ea typeface="宋体" pitchFamily="2" charset="-122"/>
                <a:cs typeface="+mn-cs"/>
              </a:rPr>
              <a:t>数据域（</a:t>
            </a:r>
            <a:r>
              <a:rPr lang="en-US" altLang="zh-CN" sz="1200" b="1" i="0" kern="1200" dirty="0">
                <a:solidFill>
                  <a:schemeClr val="tx1"/>
                </a:solidFill>
                <a:effectLst/>
                <a:latin typeface="Times New Roman" pitchFamily="18" charset="0"/>
                <a:ea typeface="宋体" pitchFamily="2" charset="-122"/>
                <a:cs typeface="+mn-cs"/>
              </a:rPr>
              <a:t>Data</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p>
          <a:p>
            <a:pPr lvl="1"/>
            <a:r>
              <a:rPr lang="zh-CN" altLang="en-US" sz="1200" b="0" i="0" kern="1200" dirty="0">
                <a:solidFill>
                  <a:schemeClr val="tx1"/>
                </a:solidFill>
                <a:effectLst/>
                <a:latin typeface="Times New Roman" pitchFamily="18" charset="0"/>
                <a:ea typeface="宋体" pitchFamily="2" charset="-122"/>
                <a:cs typeface="+mn-cs"/>
              </a:rPr>
              <a:t>封装上层数据，长度范围为</a:t>
            </a:r>
            <a:r>
              <a:rPr lang="en-US" altLang="zh-CN" sz="1200" b="0" i="0" kern="1200" dirty="0">
                <a:solidFill>
                  <a:schemeClr val="tx1"/>
                </a:solidFill>
                <a:effectLst/>
                <a:latin typeface="Times New Roman" pitchFamily="18" charset="0"/>
                <a:ea typeface="宋体" pitchFamily="2" charset="-122"/>
                <a:cs typeface="+mn-cs"/>
              </a:rPr>
              <a:t>0</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2312</a:t>
            </a:r>
            <a:r>
              <a:rPr lang="zh-CN" altLang="en-US" sz="1200" b="0" i="0" kern="1200" dirty="0">
                <a:solidFill>
                  <a:schemeClr val="tx1"/>
                </a:solidFill>
                <a:effectLst/>
                <a:latin typeface="Times New Roman" pitchFamily="18" charset="0"/>
                <a:ea typeface="宋体" pitchFamily="2" charset="-122"/>
                <a:cs typeface="+mn-cs"/>
              </a:rPr>
              <a:t>字节。</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6. </a:t>
            </a:r>
            <a:r>
              <a:rPr lang="zh-CN" altLang="en-US" sz="1200" b="1" i="0" kern="1200" dirty="0">
                <a:solidFill>
                  <a:schemeClr val="tx1"/>
                </a:solidFill>
                <a:effectLst/>
                <a:latin typeface="Times New Roman" pitchFamily="18" charset="0"/>
                <a:ea typeface="宋体" pitchFamily="2" charset="-122"/>
                <a:cs typeface="+mn-cs"/>
              </a:rPr>
              <a:t>帧校验序列（</a:t>
            </a:r>
            <a:r>
              <a:rPr lang="en-US" altLang="zh-CN" sz="1200" b="1" i="0" kern="1200" dirty="0">
                <a:solidFill>
                  <a:schemeClr val="tx1"/>
                </a:solidFill>
                <a:effectLst/>
                <a:latin typeface="Times New Roman" pitchFamily="18" charset="0"/>
                <a:ea typeface="宋体" pitchFamily="2" charset="-122"/>
                <a:cs typeface="+mn-cs"/>
              </a:rPr>
              <a:t>FCS</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p>
          <a:p>
            <a:pPr lvl="1"/>
            <a:r>
              <a:rPr lang="en-US" altLang="zh-CN" sz="1200" b="0" i="0" kern="1200" dirty="0">
                <a:solidFill>
                  <a:schemeClr val="tx1"/>
                </a:solidFill>
                <a:effectLst/>
                <a:latin typeface="Times New Roman" pitchFamily="18" charset="0"/>
                <a:ea typeface="宋体" pitchFamily="2" charset="-122"/>
                <a:cs typeface="+mn-cs"/>
              </a:rPr>
              <a:t>32</a:t>
            </a:r>
            <a:r>
              <a:rPr lang="zh-CN" altLang="en-US" sz="1200" b="0" i="0" kern="1200" dirty="0">
                <a:solidFill>
                  <a:schemeClr val="tx1"/>
                </a:solidFill>
                <a:effectLst/>
                <a:latin typeface="Times New Roman" pitchFamily="18" charset="0"/>
                <a:ea typeface="宋体" pitchFamily="2" charset="-122"/>
                <a:cs typeface="+mn-cs"/>
              </a:rPr>
              <a:t>位循环冗余校验码，用于错误检测。</a:t>
            </a:r>
          </a:p>
          <a:p>
            <a:r>
              <a:rPr lang="zh-CN" altLang="en-US" sz="1200" b="1" i="0" kern="1200" dirty="0">
                <a:solidFill>
                  <a:schemeClr val="tx1"/>
                </a:solidFill>
                <a:effectLst/>
                <a:latin typeface="Times New Roman" pitchFamily="18" charset="0"/>
                <a:ea typeface="宋体" pitchFamily="2" charset="-122"/>
                <a:cs typeface="+mn-cs"/>
              </a:rPr>
              <a:t>帧类型与子类型</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数据帧（</a:t>
            </a:r>
            <a:r>
              <a:rPr lang="en-US" altLang="zh-CN" sz="1200" b="1" i="0" kern="1200" dirty="0">
                <a:solidFill>
                  <a:schemeClr val="tx1"/>
                </a:solidFill>
                <a:effectLst/>
                <a:latin typeface="Times New Roman" pitchFamily="18" charset="0"/>
                <a:ea typeface="宋体" pitchFamily="2" charset="-122"/>
                <a:cs typeface="+mn-cs"/>
              </a:rPr>
              <a:t>Type=0b10</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‌：用于传输用户数据，支持多种子类型（如普通数据、</a:t>
            </a:r>
            <a:r>
              <a:rPr lang="en-US" altLang="zh-CN" sz="1200" b="0" i="0" kern="1200" dirty="0" err="1">
                <a:solidFill>
                  <a:schemeClr val="tx1"/>
                </a:solidFill>
                <a:effectLst/>
                <a:latin typeface="Times New Roman" pitchFamily="18" charset="0"/>
                <a:ea typeface="宋体" pitchFamily="2" charset="-122"/>
                <a:cs typeface="+mn-cs"/>
              </a:rPr>
              <a:t>QoS</a:t>
            </a:r>
            <a:r>
              <a:rPr lang="zh-CN" altLang="en-US" sz="1200" b="0" i="0" kern="1200" dirty="0">
                <a:solidFill>
                  <a:schemeClr val="tx1"/>
                </a:solidFill>
                <a:effectLst/>
                <a:latin typeface="Times New Roman" pitchFamily="18" charset="0"/>
                <a:ea typeface="宋体" pitchFamily="2" charset="-122"/>
                <a:cs typeface="+mn-cs"/>
              </a:rPr>
              <a:t>数据等）。</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控制帧（</a:t>
            </a:r>
            <a:r>
              <a:rPr lang="en-US" altLang="zh-CN" sz="1200" b="1" i="0" kern="1200" dirty="0">
                <a:solidFill>
                  <a:schemeClr val="tx1"/>
                </a:solidFill>
                <a:effectLst/>
                <a:latin typeface="Times New Roman" pitchFamily="18" charset="0"/>
                <a:ea typeface="宋体" pitchFamily="2" charset="-122"/>
                <a:cs typeface="+mn-cs"/>
              </a:rPr>
              <a:t>Type=0b01</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‌：用于信道访问控制（如</a:t>
            </a:r>
            <a:r>
              <a:rPr lang="en-US" altLang="zh-CN" sz="1200" b="0" i="0" kern="1200" dirty="0">
                <a:solidFill>
                  <a:schemeClr val="tx1"/>
                </a:solidFill>
                <a:effectLst/>
                <a:latin typeface="Times New Roman" pitchFamily="18" charset="0"/>
                <a:ea typeface="宋体" pitchFamily="2" charset="-122"/>
                <a:cs typeface="+mn-cs"/>
              </a:rPr>
              <a:t>ACK</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RTS/CTS</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管理帧（</a:t>
            </a:r>
            <a:r>
              <a:rPr lang="en-US" altLang="zh-CN" sz="1200" b="1" i="0" kern="1200" dirty="0">
                <a:solidFill>
                  <a:schemeClr val="tx1"/>
                </a:solidFill>
                <a:effectLst/>
                <a:latin typeface="Times New Roman" pitchFamily="18" charset="0"/>
                <a:ea typeface="宋体" pitchFamily="2" charset="-122"/>
                <a:cs typeface="+mn-cs"/>
              </a:rPr>
              <a:t>Type=0b00</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‌：用于网络管理（如</a:t>
            </a:r>
            <a:r>
              <a:rPr lang="en-US" altLang="zh-CN" sz="1200" b="0" i="0" kern="1200" dirty="0">
                <a:solidFill>
                  <a:schemeClr val="tx1"/>
                </a:solidFill>
                <a:effectLst/>
                <a:latin typeface="Times New Roman" pitchFamily="18" charset="0"/>
                <a:ea typeface="宋体" pitchFamily="2" charset="-122"/>
                <a:cs typeface="+mn-cs"/>
              </a:rPr>
              <a:t>Beacon</a:t>
            </a:r>
            <a:r>
              <a:rPr lang="zh-CN" altLang="en-US" sz="1200" b="0" i="0" kern="1200" dirty="0">
                <a:solidFill>
                  <a:schemeClr val="tx1"/>
                </a:solidFill>
                <a:effectLst/>
                <a:latin typeface="Times New Roman" pitchFamily="18" charset="0"/>
                <a:ea typeface="宋体" pitchFamily="2" charset="-122"/>
                <a:cs typeface="+mn-cs"/>
              </a:rPr>
              <a:t>帧、关联</a:t>
            </a:r>
            <a:r>
              <a:rPr lang="en-US" altLang="zh-CN" sz="1200" b="0"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认证请求）。</a:t>
            </a: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162</a:t>
            </a:fld>
            <a:endParaRPr lang="en-US" altLang="zh-CN"/>
          </a:p>
        </p:txBody>
      </p:sp>
    </p:spTree>
    <p:extLst>
      <p:ext uri="{BB962C8B-B14F-4D97-AF65-F5344CB8AC3E}">
        <p14:creationId xmlns:p14="http://schemas.microsoft.com/office/powerpoint/2010/main" val="60367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要点：</a:t>
            </a:r>
            <a:endParaRPr lang="en-US" altLang="zh-CN" dirty="0"/>
          </a:p>
          <a:p>
            <a:pPr marL="171450" indent="-171450">
              <a:buFont typeface="Arial" panose="020B0604020202020204" pitchFamily="34" charset="0"/>
              <a:buChar char="•"/>
            </a:pPr>
            <a:r>
              <a:rPr lang="zh-CN" altLang="en-US" dirty="0"/>
              <a:t>区分</a:t>
            </a:r>
            <a:r>
              <a:rPr lang="en-US" altLang="zh-CN" dirty="0"/>
              <a:t>SSID</a:t>
            </a:r>
            <a:r>
              <a:rPr lang="zh-CN" altLang="en-US" dirty="0"/>
              <a:t>和</a:t>
            </a:r>
            <a:r>
              <a:rPr lang="en-US" altLang="zh-CN" dirty="0"/>
              <a:t>BSSID</a:t>
            </a:r>
            <a:r>
              <a:rPr lang="zh-CN" altLang="en-US" dirty="0"/>
              <a:t>，可以使用学生连接</a:t>
            </a:r>
            <a:r>
              <a:rPr lang="en-US" altLang="zh-CN" dirty="0" err="1"/>
              <a:t>WiFi</a:t>
            </a:r>
            <a:r>
              <a:rPr lang="zh-CN" altLang="en-US" dirty="0"/>
              <a:t>的情况进行讲解</a:t>
            </a:r>
            <a:endParaRPr lang="en-US" altLang="zh-CN" dirty="0"/>
          </a:p>
          <a:p>
            <a:pPr marL="171450" indent="-171450">
              <a:buFont typeface="Arial" panose="020B0604020202020204" pitchFamily="34" charset="0"/>
              <a:buChar char="•"/>
            </a:pPr>
            <a:r>
              <a:rPr lang="zh-CN" altLang="en-US" dirty="0"/>
              <a:t>一个</a:t>
            </a:r>
            <a:r>
              <a:rPr lang="en-US" altLang="zh-CN" dirty="0"/>
              <a:t>ESS</a:t>
            </a:r>
            <a:r>
              <a:rPr lang="zh-CN" altLang="en-US" dirty="0"/>
              <a:t>有一个</a:t>
            </a:r>
            <a:r>
              <a:rPr lang="en-US" altLang="zh-CN" dirty="0"/>
              <a:t>SSID</a:t>
            </a:r>
            <a:r>
              <a:rPr lang="zh-CN" altLang="en-US" dirty="0"/>
              <a:t>，每个</a:t>
            </a:r>
            <a:r>
              <a:rPr lang="en-US" altLang="zh-CN" dirty="0"/>
              <a:t>ESS</a:t>
            </a:r>
            <a:r>
              <a:rPr lang="zh-CN" altLang="en-US" dirty="0"/>
              <a:t>可以包含多个</a:t>
            </a:r>
            <a:r>
              <a:rPr lang="en-US" altLang="zh-CN" dirty="0"/>
              <a:t>BSS</a:t>
            </a:r>
            <a:r>
              <a:rPr lang="zh-CN" altLang="en-US" dirty="0"/>
              <a:t>，每个</a:t>
            </a:r>
            <a:r>
              <a:rPr lang="en-US" altLang="zh-CN" dirty="0"/>
              <a:t>BSS</a:t>
            </a:r>
            <a:r>
              <a:rPr lang="zh-CN" altLang="en-US" dirty="0"/>
              <a:t>的</a:t>
            </a:r>
            <a:r>
              <a:rPr lang="en-US" altLang="zh-CN" dirty="0"/>
              <a:t>BSSID</a:t>
            </a:r>
            <a:r>
              <a:rPr lang="zh-CN" altLang="en-US" dirty="0"/>
              <a:t>不同的</a:t>
            </a:r>
            <a:endParaRPr lang="en-US" altLang="zh-CN" dirty="0"/>
          </a:p>
          <a:p>
            <a:pPr marL="171450" indent="-171450">
              <a:buFont typeface="Arial" panose="020B0604020202020204" pitchFamily="34" charset="0"/>
              <a:buChar char="•"/>
            </a:pPr>
            <a:endParaRPr lang="en-US" altLang="zh-CN" dirty="0"/>
          </a:p>
          <a:p>
            <a:r>
              <a:rPr lang="zh-CN" altLang="en-US" sz="1200" b="0" i="0" kern="1200" dirty="0">
                <a:solidFill>
                  <a:schemeClr val="tx1"/>
                </a:solidFill>
                <a:effectLst/>
                <a:latin typeface="Times New Roman" pitchFamily="18" charset="0"/>
                <a:ea typeface="宋体" pitchFamily="2" charset="-122"/>
                <a:cs typeface="+mn-cs"/>
              </a:rPr>
              <a:t>在手机上查看已连接</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的</a:t>
            </a:r>
            <a:r>
              <a:rPr lang="en-US" altLang="zh-CN" sz="1200" b="0" i="0" kern="1200" dirty="0">
                <a:solidFill>
                  <a:schemeClr val="tx1"/>
                </a:solidFill>
                <a:effectLst/>
                <a:latin typeface="Times New Roman" pitchFamily="18" charset="0"/>
                <a:ea typeface="宋体" pitchFamily="2" charset="-122"/>
                <a:cs typeface="+mn-cs"/>
              </a:rPr>
              <a:t>SSID</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，操作步骤如下：</a:t>
            </a:r>
          </a:p>
          <a:p>
            <a:r>
              <a:rPr lang="zh-CN" altLang="en-US" sz="1200" b="1" i="0" kern="1200" dirty="0">
                <a:solidFill>
                  <a:schemeClr val="tx1"/>
                </a:solidFill>
                <a:effectLst/>
                <a:latin typeface="Times New Roman" pitchFamily="18" charset="0"/>
                <a:ea typeface="宋体" pitchFamily="2" charset="-122"/>
                <a:cs typeface="+mn-cs"/>
              </a:rPr>
              <a:t>查看</a:t>
            </a:r>
            <a:r>
              <a:rPr lang="en-US" altLang="zh-CN" sz="1200" b="1" i="0" kern="1200" dirty="0">
                <a:solidFill>
                  <a:schemeClr val="tx1"/>
                </a:solidFill>
                <a:effectLst/>
                <a:latin typeface="Times New Roman" pitchFamily="18" charset="0"/>
                <a:ea typeface="宋体" pitchFamily="2" charset="-122"/>
                <a:cs typeface="+mn-cs"/>
              </a:rPr>
              <a:t>SSID</a:t>
            </a:r>
            <a:r>
              <a:rPr lang="zh-CN" altLang="en-US" sz="1200" b="1" i="0" kern="1200" dirty="0">
                <a:solidFill>
                  <a:schemeClr val="tx1"/>
                </a:solidFill>
                <a:effectLst/>
                <a:latin typeface="Times New Roman" pitchFamily="18" charset="0"/>
                <a:ea typeface="宋体" pitchFamily="2" charset="-122"/>
                <a:cs typeface="+mn-cs"/>
              </a:rPr>
              <a:t>（</a:t>
            </a:r>
            <a:r>
              <a:rPr lang="en-US" altLang="zh-CN" sz="1200" b="1" i="0" kern="1200" dirty="0" err="1">
                <a:solidFill>
                  <a:schemeClr val="tx1"/>
                </a:solidFill>
                <a:effectLst/>
                <a:latin typeface="Times New Roman" pitchFamily="18" charset="0"/>
                <a:ea typeface="宋体" pitchFamily="2" charset="-122"/>
                <a:cs typeface="+mn-cs"/>
              </a:rPr>
              <a:t>WiFi</a:t>
            </a:r>
            <a:r>
              <a:rPr lang="zh-CN" altLang="en-US" sz="1200" b="1" i="0" kern="1200" dirty="0">
                <a:solidFill>
                  <a:schemeClr val="tx1"/>
                </a:solidFill>
                <a:effectLst/>
                <a:latin typeface="Times New Roman" pitchFamily="18" charset="0"/>
                <a:ea typeface="宋体" pitchFamily="2" charset="-122"/>
                <a:cs typeface="+mn-cs"/>
              </a:rPr>
              <a:t>名称）</a:t>
            </a:r>
          </a:p>
          <a:p>
            <a:pPr marL="685800" lvl="1" indent="-228600">
              <a:buFont typeface="+mj-lt"/>
              <a:buAutoNum type="arabicPeriod"/>
            </a:pPr>
            <a:r>
              <a:rPr lang="zh-CN" altLang="en-US" sz="1200" b="0" i="0" kern="1200" dirty="0">
                <a:solidFill>
                  <a:schemeClr val="tx1"/>
                </a:solidFill>
                <a:effectLst/>
                <a:latin typeface="Times New Roman" pitchFamily="18" charset="0"/>
                <a:ea typeface="宋体" pitchFamily="2" charset="-122"/>
                <a:cs typeface="+mn-cs"/>
              </a:rPr>
              <a:t>打开手机</a:t>
            </a:r>
            <a:r>
              <a:rPr lang="en-US" altLang="zh-CN" sz="1200" b="0"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设置</a:t>
            </a:r>
            <a:r>
              <a:rPr lang="en-US" altLang="zh-CN" sz="1200" b="0"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应用。</a:t>
            </a:r>
          </a:p>
          <a:p>
            <a:pPr marL="685800" lvl="1" indent="-228600">
              <a:buFont typeface="+mj-lt"/>
              <a:buAutoNum type="arabicPeriod"/>
            </a:pPr>
            <a:r>
              <a:rPr lang="zh-CN" altLang="en-US" sz="1200" b="0" i="0" kern="1200" dirty="0">
                <a:solidFill>
                  <a:schemeClr val="tx1"/>
                </a:solidFill>
                <a:effectLst/>
                <a:latin typeface="Times New Roman" pitchFamily="18" charset="0"/>
                <a:ea typeface="宋体" pitchFamily="2" charset="-122"/>
                <a:cs typeface="+mn-cs"/>
              </a:rPr>
              <a:t>进入</a:t>
            </a:r>
            <a:r>
              <a:rPr lang="en-US" altLang="zh-CN" sz="1200" b="0" i="0" kern="1200" dirty="0">
                <a:solidFill>
                  <a:schemeClr val="tx1"/>
                </a:solidFill>
                <a:effectLst/>
                <a:latin typeface="Times New Roman" pitchFamily="18" charset="0"/>
                <a:ea typeface="宋体" pitchFamily="2" charset="-122"/>
                <a:cs typeface="+mn-cs"/>
              </a:rPr>
              <a:t>【WLAN】</a:t>
            </a:r>
            <a:r>
              <a:rPr lang="zh-CN" altLang="en-US" sz="1200" b="0" i="0" kern="1200" dirty="0">
                <a:solidFill>
                  <a:schemeClr val="tx1"/>
                </a:solidFill>
                <a:effectLst/>
                <a:latin typeface="Times New Roman" pitchFamily="18" charset="0"/>
                <a:ea typeface="宋体" pitchFamily="2" charset="-122"/>
                <a:cs typeface="+mn-cs"/>
              </a:rPr>
              <a:t>或</a:t>
            </a:r>
            <a:r>
              <a:rPr lang="en-US" altLang="zh-CN" sz="1200" b="0"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无线网络</a:t>
            </a:r>
            <a:r>
              <a:rPr lang="en-US" altLang="zh-CN" sz="1200" b="0"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选项。</a:t>
            </a:r>
          </a:p>
          <a:p>
            <a:pPr marL="685800" lvl="1" indent="-228600">
              <a:buFont typeface="+mj-lt"/>
              <a:buAutoNum type="arabicPeriod"/>
            </a:pPr>
            <a:r>
              <a:rPr lang="zh-CN" altLang="en-US" sz="1200" b="0" i="0" kern="1200" dirty="0">
                <a:solidFill>
                  <a:schemeClr val="tx1"/>
                </a:solidFill>
                <a:effectLst/>
                <a:latin typeface="Times New Roman" pitchFamily="18" charset="0"/>
                <a:ea typeface="宋体" pitchFamily="2" charset="-122"/>
                <a:cs typeface="+mn-cs"/>
              </a:rPr>
              <a:t>在已连接的网络列表中，当前连接的</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名称即为</a:t>
            </a:r>
            <a:r>
              <a:rPr lang="en-US" altLang="zh-CN" sz="1200" b="0" i="0" kern="1200" dirty="0">
                <a:solidFill>
                  <a:schemeClr val="tx1"/>
                </a:solidFill>
                <a:effectLst/>
                <a:latin typeface="Times New Roman" pitchFamily="18" charset="0"/>
                <a:ea typeface="宋体" pitchFamily="2" charset="-122"/>
                <a:cs typeface="+mn-cs"/>
              </a:rPr>
              <a:t>SSID‌</a:t>
            </a:r>
            <a:r>
              <a:rPr lang="zh-CN" altLang="en-US" sz="1200" b="0" i="0" kern="1200" dirty="0">
                <a:solidFill>
                  <a:schemeClr val="tx1"/>
                </a:solidFill>
                <a:effectLst/>
                <a:latin typeface="Times New Roman" pitchFamily="18" charset="0"/>
                <a:ea typeface="宋体" pitchFamily="2" charset="-122"/>
                <a:cs typeface="+mn-cs"/>
              </a:rPr>
              <a:t>。</a:t>
            </a:r>
          </a:p>
          <a:p>
            <a:r>
              <a:rPr lang="zh-CN" altLang="en-US" sz="1200" b="1" i="0" kern="1200" dirty="0">
                <a:solidFill>
                  <a:schemeClr val="tx1"/>
                </a:solidFill>
                <a:effectLst/>
                <a:latin typeface="Times New Roman" pitchFamily="18" charset="0"/>
                <a:ea typeface="宋体" pitchFamily="2" charset="-122"/>
                <a:cs typeface="+mn-cs"/>
              </a:rPr>
              <a:t>查看</a:t>
            </a:r>
            <a:r>
              <a:rPr lang="en-US" altLang="zh-CN" sz="1200" b="1" i="0" kern="1200" dirty="0">
                <a:solidFill>
                  <a:schemeClr val="tx1"/>
                </a:solidFill>
                <a:effectLst/>
                <a:latin typeface="Times New Roman" pitchFamily="18" charset="0"/>
                <a:ea typeface="宋体" pitchFamily="2" charset="-122"/>
                <a:cs typeface="+mn-cs"/>
              </a:rPr>
              <a:t>BSSID</a:t>
            </a:r>
            <a:r>
              <a:rPr lang="zh-CN" altLang="en-US" sz="1200" b="1" i="0" kern="1200" dirty="0">
                <a:solidFill>
                  <a:schemeClr val="tx1"/>
                </a:solidFill>
                <a:effectLst/>
                <a:latin typeface="Times New Roman" pitchFamily="18" charset="0"/>
                <a:ea typeface="宋体" pitchFamily="2" charset="-122"/>
                <a:cs typeface="+mn-cs"/>
              </a:rPr>
              <a:t>（路由器</a:t>
            </a:r>
            <a:r>
              <a:rPr lang="en-US" altLang="zh-CN" sz="1200" b="1" i="0" kern="1200" dirty="0">
                <a:solidFill>
                  <a:schemeClr val="tx1"/>
                </a:solidFill>
                <a:effectLst/>
                <a:latin typeface="Times New Roman" pitchFamily="18" charset="0"/>
                <a:ea typeface="宋体" pitchFamily="2" charset="-122"/>
                <a:cs typeface="+mn-cs"/>
              </a:rPr>
              <a:t>MAC</a:t>
            </a:r>
            <a:r>
              <a:rPr lang="zh-CN" altLang="en-US" sz="1200" b="1" i="0" kern="1200" dirty="0">
                <a:solidFill>
                  <a:schemeClr val="tx1"/>
                </a:solidFill>
                <a:effectLst/>
                <a:latin typeface="Times New Roman" pitchFamily="18" charset="0"/>
                <a:ea typeface="宋体" pitchFamily="2" charset="-122"/>
                <a:cs typeface="+mn-cs"/>
              </a:rPr>
              <a:t>地址）</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安卓设备</a:t>
            </a:r>
            <a:r>
              <a:rPr lang="zh-CN" altLang="en-US" sz="1200" b="0" i="0" kern="1200" dirty="0">
                <a:solidFill>
                  <a:schemeClr val="tx1"/>
                </a:solidFill>
                <a:effectLst/>
                <a:latin typeface="Times New Roman" pitchFamily="18" charset="0"/>
                <a:ea typeface="宋体" pitchFamily="2" charset="-122"/>
                <a:cs typeface="+mn-cs"/>
              </a:rPr>
              <a:t>‌：部分系统（如华为）在</a:t>
            </a:r>
            <a:r>
              <a:rPr lang="en-US" altLang="zh-CN" sz="1200" b="0" i="0" kern="1200" dirty="0">
                <a:solidFill>
                  <a:schemeClr val="tx1"/>
                </a:solidFill>
                <a:effectLst/>
                <a:latin typeface="Times New Roman" pitchFamily="18" charset="0"/>
                <a:ea typeface="宋体" pitchFamily="2" charset="-122"/>
                <a:cs typeface="+mn-cs"/>
              </a:rPr>
              <a:t>WLAN</a:t>
            </a:r>
            <a:r>
              <a:rPr lang="zh-CN" altLang="en-US" sz="1200" b="0" i="0" kern="1200" dirty="0">
                <a:solidFill>
                  <a:schemeClr val="tx1"/>
                </a:solidFill>
                <a:effectLst/>
                <a:latin typeface="Times New Roman" pitchFamily="18" charset="0"/>
                <a:ea typeface="宋体" pitchFamily="2" charset="-122"/>
                <a:cs typeface="+mn-cs"/>
              </a:rPr>
              <a:t>详情页会直接显示</a:t>
            </a:r>
            <a:r>
              <a:rPr lang="en-US" altLang="zh-CN" sz="1200" b="0" i="0" kern="1200" dirty="0">
                <a:solidFill>
                  <a:schemeClr val="tx1"/>
                </a:solidFill>
                <a:effectLst/>
                <a:latin typeface="Times New Roman" pitchFamily="18" charset="0"/>
                <a:ea typeface="宋体" pitchFamily="2" charset="-122"/>
                <a:cs typeface="+mn-cs"/>
              </a:rPr>
              <a:t>BSSID‌2</a:t>
            </a:r>
            <a:r>
              <a:rPr lang="zh-CN" altLang="en-US" sz="1200" b="0" i="0" kern="1200" dirty="0">
                <a:solidFill>
                  <a:schemeClr val="tx1"/>
                </a:solidFill>
                <a:effectLst/>
                <a:latin typeface="Times New Roman" pitchFamily="18" charset="0"/>
                <a:ea typeface="宋体" pitchFamily="2" charset="-122"/>
                <a:cs typeface="+mn-cs"/>
              </a:rPr>
              <a:t>。若未显示，可通过第三方工具（如“</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分析助手”）查看。</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iOS</a:t>
            </a:r>
            <a:r>
              <a:rPr lang="zh-CN" altLang="en-US" sz="1200" b="1" i="0" kern="1200" dirty="0">
                <a:solidFill>
                  <a:schemeClr val="tx1"/>
                </a:solidFill>
                <a:effectLst/>
                <a:latin typeface="Times New Roman" pitchFamily="18" charset="0"/>
                <a:ea typeface="宋体" pitchFamily="2" charset="-122"/>
                <a:cs typeface="+mn-cs"/>
              </a:rPr>
              <a:t>设备</a:t>
            </a:r>
            <a:r>
              <a:rPr lang="zh-CN" altLang="en-US" sz="1200" b="0" i="0" kern="1200" dirty="0">
                <a:solidFill>
                  <a:schemeClr val="tx1"/>
                </a:solidFill>
                <a:effectLst/>
                <a:latin typeface="Times New Roman" pitchFamily="18" charset="0"/>
                <a:ea typeface="宋体" pitchFamily="2" charset="-122"/>
                <a:cs typeface="+mn-cs"/>
              </a:rPr>
              <a:t>‌：需通过代码获取（需开启定位权限），或使用系统设置中的网络信息页面查看。</a:t>
            </a:r>
          </a:p>
          <a:p>
            <a:r>
              <a:rPr lang="zh-CN" altLang="en-US" sz="1200" b="1" i="0" kern="1200" dirty="0">
                <a:solidFill>
                  <a:schemeClr val="tx1"/>
                </a:solidFill>
                <a:effectLst/>
                <a:latin typeface="Times New Roman" pitchFamily="18" charset="0"/>
                <a:ea typeface="宋体" pitchFamily="2" charset="-122"/>
                <a:cs typeface="+mn-cs"/>
              </a:rPr>
              <a:t>注意事项</a:t>
            </a:r>
          </a:p>
          <a:p>
            <a:pPr marL="628650" lvl="1" indent="-171450">
              <a:buFont typeface="Arial" panose="020B0604020202020204" pitchFamily="34" charset="0"/>
              <a:buChar char="•"/>
            </a:pP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是路由器的物理</a:t>
            </a:r>
            <a:r>
              <a:rPr lang="en-US" altLang="zh-CN" sz="1200" b="0" i="0" kern="1200" dirty="0">
                <a:solidFill>
                  <a:schemeClr val="tx1"/>
                </a:solidFill>
                <a:effectLst/>
                <a:latin typeface="Times New Roman" pitchFamily="18" charset="0"/>
                <a:ea typeface="宋体" pitchFamily="2" charset="-122"/>
                <a:cs typeface="+mn-cs"/>
              </a:rPr>
              <a:t>MAC</a:t>
            </a:r>
            <a:r>
              <a:rPr lang="zh-CN" altLang="en-US" sz="1200" b="0" i="0" kern="1200" dirty="0">
                <a:solidFill>
                  <a:schemeClr val="tx1"/>
                </a:solidFill>
                <a:effectLst/>
                <a:latin typeface="Times New Roman" pitchFamily="18" charset="0"/>
                <a:ea typeface="宋体" pitchFamily="2" charset="-122"/>
                <a:cs typeface="+mn-cs"/>
              </a:rPr>
              <a:t>地址，与</a:t>
            </a:r>
            <a:r>
              <a:rPr lang="en-US" altLang="zh-CN" sz="1200" b="0" i="0" kern="1200" dirty="0">
                <a:solidFill>
                  <a:schemeClr val="tx1"/>
                </a:solidFill>
                <a:effectLst/>
                <a:latin typeface="Times New Roman" pitchFamily="18" charset="0"/>
                <a:ea typeface="宋体" pitchFamily="2" charset="-122"/>
                <a:cs typeface="+mn-cs"/>
              </a:rPr>
              <a:t>IP</a:t>
            </a:r>
            <a:r>
              <a:rPr lang="zh-CN" altLang="en-US" sz="1200" b="0" i="0" kern="1200" dirty="0">
                <a:solidFill>
                  <a:schemeClr val="tx1"/>
                </a:solidFill>
                <a:effectLst/>
                <a:latin typeface="Times New Roman" pitchFamily="18" charset="0"/>
                <a:ea typeface="宋体" pitchFamily="2" charset="-122"/>
                <a:cs typeface="+mn-cs"/>
              </a:rPr>
              <a:t>地址不同（</a:t>
            </a:r>
            <a:r>
              <a:rPr lang="en-US" altLang="zh-CN" sz="1200" b="0" i="0" kern="1200" dirty="0">
                <a:solidFill>
                  <a:schemeClr val="tx1"/>
                </a:solidFill>
                <a:effectLst/>
                <a:latin typeface="Times New Roman" pitchFamily="18" charset="0"/>
                <a:ea typeface="宋体" pitchFamily="2" charset="-122"/>
                <a:cs typeface="+mn-cs"/>
              </a:rPr>
              <a:t>IP</a:t>
            </a:r>
            <a:r>
              <a:rPr lang="zh-CN" altLang="en-US" sz="1200" b="0" i="0" kern="1200" dirty="0">
                <a:solidFill>
                  <a:schemeClr val="tx1"/>
                </a:solidFill>
                <a:effectLst/>
                <a:latin typeface="Times New Roman" pitchFamily="18" charset="0"/>
                <a:ea typeface="宋体" pitchFamily="2" charset="-122"/>
                <a:cs typeface="+mn-cs"/>
              </a:rPr>
              <a:t>属于网络层，</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属于数据链路层）‌。</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若</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显示异常，需检查手机是否开启位置权限。</a:t>
            </a:r>
          </a:p>
          <a:p>
            <a:pPr marL="171450" indent="-171450">
              <a:buFont typeface="Arial" panose="020B0604020202020204" pitchFamily="34" charset="0"/>
              <a:buChar char="•"/>
            </a:pPr>
            <a:endParaRPr lang="en-US" altLang="zh-CN" dirty="0"/>
          </a:p>
          <a:p>
            <a:r>
              <a:rPr lang="zh-CN" altLang="en-US" sz="1200" b="0" i="0" kern="1200" dirty="0">
                <a:solidFill>
                  <a:schemeClr val="tx1"/>
                </a:solidFill>
                <a:effectLst/>
                <a:latin typeface="Times New Roman" pitchFamily="18" charset="0"/>
                <a:ea typeface="宋体" pitchFamily="2" charset="-122"/>
                <a:cs typeface="+mn-cs"/>
              </a:rPr>
              <a:t>在电脑上查看</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的</a:t>
            </a:r>
            <a:r>
              <a:rPr lang="en-US" altLang="zh-CN" sz="1200" b="0" i="0" kern="1200" dirty="0">
                <a:solidFill>
                  <a:schemeClr val="tx1"/>
                </a:solidFill>
                <a:effectLst/>
                <a:latin typeface="Times New Roman" pitchFamily="18" charset="0"/>
                <a:ea typeface="宋体" pitchFamily="2" charset="-122"/>
                <a:cs typeface="+mn-cs"/>
              </a:rPr>
              <a:t>SSID</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，可以通过以下方法实现，具体操作因操作系统而异：</a:t>
            </a:r>
          </a:p>
          <a:p>
            <a:r>
              <a:rPr lang="en-US" altLang="zh-CN" sz="1200" b="1" i="0" kern="1200" dirty="0">
                <a:solidFill>
                  <a:schemeClr val="tx1"/>
                </a:solidFill>
                <a:effectLst/>
                <a:latin typeface="Times New Roman" pitchFamily="18" charset="0"/>
                <a:ea typeface="宋体" pitchFamily="2" charset="-122"/>
                <a:cs typeface="+mn-cs"/>
              </a:rPr>
              <a:t>Windows</a:t>
            </a:r>
            <a:r>
              <a:rPr lang="zh-CN" altLang="en-US" sz="1200" b="1" i="0" kern="1200" dirty="0">
                <a:solidFill>
                  <a:schemeClr val="tx1"/>
                </a:solidFill>
                <a:effectLst/>
                <a:latin typeface="Times New Roman" pitchFamily="18" charset="0"/>
                <a:ea typeface="宋体" pitchFamily="2" charset="-122"/>
                <a:cs typeface="+mn-cs"/>
              </a:rPr>
              <a:t>系统</a:t>
            </a:r>
          </a:p>
          <a:p>
            <a:r>
              <a:rPr lang="en-US" altLang="zh-CN" sz="1200" b="0" i="0" kern="1200" dirty="0">
                <a:solidFill>
                  <a:schemeClr val="tx1"/>
                </a:solidFill>
                <a:effectLst/>
                <a:latin typeface="Times New Roman" pitchFamily="18" charset="0"/>
                <a:ea typeface="宋体" pitchFamily="2" charset="-122"/>
                <a:cs typeface="+mn-cs"/>
              </a:rPr>
              <a:t>1. </a:t>
            </a: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使用命令提示符</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打开命令提示符（</a:t>
            </a:r>
            <a:r>
              <a:rPr lang="en-US" altLang="zh-CN" sz="1200" b="0" i="0" kern="1200" dirty="0">
                <a:solidFill>
                  <a:schemeClr val="tx1"/>
                </a:solidFill>
                <a:effectLst/>
                <a:latin typeface="Times New Roman" pitchFamily="18" charset="0"/>
                <a:ea typeface="宋体" pitchFamily="2" charset="-122"/>
                <a:cs typeface="+mn-cs"/>
              </a:rPr>
              <a:t>Win + R </a:t>
            </a:r>
            <a:r>
              <a:rPr lang="zh-CN" altLang="en-US" sz="1200" b="0" i="0" kern="1200" dirty="0">
                <a:solidFill>
                  <a:schemeClr val="tx1"/>
                </a:solidFill>
                <a:effectLst/>
                <a:latin typeface="Times New Roman" pitchFamily="18" charset="0"/>
                <a:ea typeface="宋体" pitchFamily="2" charset="-122"/>
                <a:cs typeface="+mn-cs"/>
              </a:rPr>
              <a:t>输入 </a:t>
            </a:r>
            <a:r>
              <a:rPr lang="en-US" altLang="zh-CN" sz="1200" b="0" i="0" kern="1200" dirty="0" err="1">
                <a:solidFill>
                  <a:schemeClr val="tx1"/>
                </a:solidFill>
                <a:effectLst/>
                <a:latin typeface="Times New Roman" pitchFamily="18" charset="0"/>
                <a:ea typeface="宋体" pitchFamily="2" charset="-122"/>
                <a:cs typeface="+mn-cs"/>
              </a:rPr>
              <a:t>cmd</a:t>
            </a:r>
            <a:r>
              <a:rPr lang="en-US" altLang="zh-CN" sz="1200" b="0" i="0" kern="1200" dirty="0">
                <a:solidFill>
                  <a:schemeClr val="tx1"/>
                </a:solidFill>
                <a:effectLst/>
                <a:latin typeface="Times New Roman" pitchFamily="18" charset="0"/>
                <a:ea typeface="宋体" pitchFamily="2" charset="-122"/>
                <a:cs typeface="+mn-cs"/>
              </a:rPr>
              <a:t> </a:t>
            </a:r>
            <a:r>
              <a:rPr lang="zh-CN" altLang="en-US" sz="1200" b="0" i="0" kern="1200" dirty="0">
                <a:solidFill>
                  <a:schemeClr val="tx1"/>
                </a:solidFill>
                <a:effectLst/>
                <a:latin typeface="Times New Roman" pitchFamily="18" charset="0"/>
                <a:ea typeface="宋体" pitchFamily="2" charset="-122"/>
                <a:cs typeface="+mn-cs"/>
              </a:rPr>
              <a:t>回车），输入以下命令查看附近所有</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的</a:t>
            </a:r>
            <a:r>
              <a:rPr lang="en-US" altLang="zh-CN" sz="1200" b="0" i="0" kern="1200" dirty="0">
                <a:solidFill>
                  <a:schemeClr val="tx1"/>
                </a:solidFill>
                <a:effectLst/>
                <a:latin typeface="Times New Roman" pitchFamily="18" charset="0"/>
                <a:ea typeface="宋体" pitchFamily="2" charset="-122"/>
                <a:cs typeface="+mn-cs"/>
              </a:rPr>
              <a:t>SSID</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0" i="0" kern="1200" dirty="0">
                <a:solidFill>
                  <a:schemeClr val="tx1"/>
                </a:solidFill>
                <a:effectLst/>
                <a:latin typeface="Times New Roman" pitchFamily="18" charset="0"/>
                <a:ea typeface="宋体" pitchFamily="2" charset="-122"/>
                <a:cs typeface="+mn-cs"/>
              </a:rPr>
              <a:t>        </a:t>
            </a:r>
            <a:r>
              <a:rPr lang="en-US" altLang="zh-CN" sz="1200" b="0" i="0" kern="1200" dirty="0" err="1">
                <a:solidFill>
                  <a:schemeClr val="tx1"/>
                </a:solidFill>
                <a:effectLst/>
                <a:latin typeface="Times New Roman" pitchFamily="18" charset="0"/>
                <a:ea typeface="宋体" pitchFamily="2" charset="-122"/>
                <a:cs typeface="+mn-cs"/>
              </a:rPr>
              <a:t>netsh</a:t>
            </a:r>
            <a:r>
              <a:rPr lang="en-US" altLang="zh-CN" sz="1200" b="0" i="0" kern="1200" dirty="0">
                <a:solidFill>
                  <a:schemeClr val="tx1"/>
                </a:solidFill>
                <a:effectLst/>
                <a:latin typeface="Times New Roman" pitchFamily="18" charset="0"/>
                <a:ea typeface="宋体" pitchFamily="2" charset="-122"/>
                <a:cs typeface="+mn-cs"/>
              </a:rPr>
              <a:t> </a:t>
            </a:r>
            <a:r>
              <a:rPr lang="en-US" altLang="zh-CN" sz="1200" b="0" i="0" kern="1200" dirty="0" err="1">
                <a:solidFill>
                  <a:schemeClr val="tx1"/>
                </a:solidFill>
                <a:effectLst/>
                <a:latin typeface="Times New Roman" pitchFamily="18" charset="0"/>
                <a:ea typeface="宋体" pitchFamily="2" charset="-122"/>
                <a:cs typeface="+mn-cs"/>
              </a:rPr>
              <a:t>wlan</a:t>
            </a:r>
            <a:r>
              <a:rPr lang="en-US" altLang="zh-CN" sz="1200" b="0" i="0" kern="1200" dirty="0">
                <a:solidFill>
                  <a:schemeClr val="tx1"/>
                </a:solidFill>
                <a:effectLst/>
                <a:latin typeface="Times New Roman" pitchFamily="18" charset="0"/>
                <a:ea typeface="宋体" pitchFamily="2" charset="-122"/>
                <a:cs typeface="+mn-cs"/>
              </a:rPr>
              <a:t> show networks mode=</a:t>
            </a:r>
            <a:r>
              <a:rPr lang="en-US" altLang="zh-CN" sz="1200" b="0" i="0" kern="1200" dirty="0" err="1">
                <a:solidFill>
                  <a:schemeClr val="tx1"/>
                </a:solidFill>
                <a:effectLst/>
                <a:latin typeface="Times New Roman" pitchFamily="18" charset="0"/>
                <a:ea typeface="宋体" pitchFamily="2" charset="-122"/>
                <a:cs typeface="+mn-cs"/>
              </a:rPr>
              <a:t>bssid</a:t>
            </a:r>
            <a:r>
              <a:rPr lang="en-US" altLang="zh-CN" sz="1200" b="0" i="0" kern="1200" dirty="0">
                <a:solidFill>
                  <a:schemeClr val="tx1"/>
                </a:solidFill>
                <a:effectLst/>
                <a:latin typeface="Times New Roman" pitchFamily="18" charset="0"/>
                <a:ea typeface="宋体" pitchFamily="2" charset="-122"/>
                <a:cs typeface="+mn-cs"/>
              </a:rPr>
              <a:t> </a:t>
            </a:r>
          </a:p>
          <a:p>
            <a:r>
              <a:rPr lang="zh-CN" altLang="en-US" sz="1200" b="0" i="0" kern="1200" dirty="0">
                <a:solidFill>
                  <a:schemeClr val="tx1"/>
                </a:solidFill>
                <a:effectLst/>
                <a:latin typeface="Times New Roman" pitchFamily="18" charset="0"/>
                <a:ea typeface="宋体" pitchFamily="2" charset="-122"/>
                <a:cs typeface="+mn-cs"/>
              </a:rPr>
              <a:t>此命令会列出所有可检测到的</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网络，包含</a:t>
            </a:r>
            <a:r>
              <a:rPr lang="en-US" altLang="zh-CN" sz="1200" b="0" i="0" kern="1200" dirty="0">
                <a:solidFill>
                  <a:schemeClr val="tx1"/>
                </a:solidFill>
                <a:effectLst/>
                <a:latin typeface="Times New Roman" pitchFamily="18" charset="0"/>
                <a:ea typeface="宋体" pitchFamily="2" charset="-122"/>
                <a:cs typeface="+mn-cs"/>
              </a:rPr>
              <a:t>SSID</a:t>
            </a:r>
            <a:r>
              <a:rPr lang="zh-CN" altLang="en-US" sz="1200" b="0" i="0" kern="1200" dirty="0">
                <a:solidFill>
                  <a:schemeClr val="tx1"/>
                </a:solidFill>
                <a:effectLst/>
                <a:latin typeface="Times New Roman" pitchFamily="18" charset="0"/>
                <a:ea typeface="宋体" pitchFamily="2" charset="-122"/>
                <a:cs typeface="+mn-cs"/>
              </a:rPr>
              <a:t>（名称）、</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MAC</a:t>
            </a:r>
            <a:r>
              <a:rPr lang="zh-CN" altLang="en-US" sz="1200" b="0" i="0" kern="1200" dirty="0">
                <a:solidFill>
                  <a:schemeClr val="tx1"/>
                </a:solidFill>
                <a:effectLst/>
                <a:latin typeface="Times New Roman" pitchFamily="18" charset="0"/>
                <a:ea typeface="宋体" pitchFamily="2" charset="-122"/>
                <a:cs typeface="+mn-cs"/>
              </a:rPr>
              <a:t>地址）、信道、信号强度等信息。</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2. </a:t>
            </a:r>
            <a:r>
              <a:rPr lang="zh-CN" altLang="en-US" sz="1200" b="1" i="0" kern="1200" dirty="0">
                <a:solidFill>
                  <a:schemeClr val="tx1"/>
                </a:solidFill>
                <a:effectLst/>
                <a:latin typeface="Times New Roman" pitchFamily="18" charset="0"/>
                <a:ea typeface="宋体" pitchFamily="2" charset="-122"/>
                <a:cs typeface="+mn-cs"/>
              </a:rPr>
              <a:t>查看已连接</a:t>
            </a:r>
            <a:r>
              <a:rPr lang="en-US" altLang="zh-CN" sz="1200" b="1" i="0" kern="1200" dirty="0" err="1">
                <a:solidFill>
                  <a:schemeClr val="tx1"/>
                </a:solidFill>
                <a:effectLst/>
                <a:latin typeface="Times New Roman" pitchFamily="18" charset="0"/>
                <a:ea typeface="宋体" pitchFamily="2" charset="-122"/>
                <a:cs typeface="+mn-cs"/>
              </a:rPr>
              <a:t>WiFi</a:t>
            </a:r>
            <a:r>
              <a:rPr lang="zh-CN" altLang="en-US" sz="1200" b="1" i="0" kern="1200" dirty="0">
                <a:solidFill>
                  <a:schemeClr val="tx1"/>
                </a:solidFill>
                <a:effectLst/>
                <a:latin typeface="Times New Roman" pitchFamily="18" charset="0"/>
                <a:ea typeface="宋体" pitchFamily="2" charset="-122"/>
                <a:cs typeface="+mn-cs"/>
              </a:rPr>
              <a:t>的详细信息</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输入以下命令可查看当前连接</a:t>
            </a:r>
            <a:r>
              <a:rPr lang="en-US" altLang="zh-CN" sz="1200" b="0" i="0" kern="1200" dirty="0" err="1">
                <a:solidFill>
                  <a:schemeClr val="tx1"/>
                </a:solidFill>
                <a:effectLst/>
                <a:latin typeface="Times New Roman" pitchFamily="18" charset="0"/>
                <a:ea typeface="宋体" pitchFamily="2" charset="-122"/>
                <a:cs typeface="+mn-cs"/>
              </a:rPr>
              <a:t>WiFi</a:t>
            </a:r>
            <a:r>
              <a:rPr lang="zh-CN" altLang="en-US" sz="1200" b="0" i="0" kern="1200" dirty="0">
                <a:solidFill>
                  <a:schemeClr val="tx1"/>
                </a:solidFill>
                <a:effectLst/>
                <a:latin typeface="Times New Roman" pitchFamily="18" charset="0"/>
                <a:ea typeface="宋体" pitchFamily="2" charset="-122"/>
                <a:cs typeface="+mn-cs"/>
              </a:rPr>
              <a:t>的接口信息，包括</a:t>
            </a:r>
            <a:r>
              <a:rPr lang="en-US" altLang="zh-CN" sz="1200" b="0" i="0" kern="1200" dirty="0">
                <a:solidFill>
                  <a:schemeClr val="tx1"/>
                </a:solidFill>
                <a:effectLst/>
                <a:latin typeface="Times New Roman" pitchFamily="18" charset="0"/>
                <a:ea typeface="宋体" pitchFamily="2" charset="-122"/>
                <a:cs typeface="+mn-cs"/>
              </a:rPr>
              <a:t>SSID</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0" i="0" kern="1200" dirty="0">
                <a:solidFill>
                  <a:schemeClr val="tx1"/>
                </a:solidFill>
                <a:effectLst/>
                <a:latin typeface="Times New Roman" pitchFamily="18" charset="0"/>
                <a:ea typeface="宋体" pitchFamily="2" charset="-122"/>
                <a:cs typeface="+mn-cs"/>
              </a:rPr>
              <a:t>        </a:t>
            </a:r>
            <a:r>
              <a:rPr lang="en-US" altLang="zh-CN" sz="1200" b="0" i="0" kern="1200" dirty="0" err="1">
                <a:solidFill>
                  <a:schemeClr val="tx1"/>
                </a:solidFill>
                <a:effectLst/>
                <a:latin typeface="Times New Roman" pitchFamily="18" charset="0"/>
                <a:ea typeface="宋体" pitchFamily="2" charset="-122"/>
                <a:cs typeface="+mn-cs"/>
              </a:rPr>
              <a:t>netsh</a:t>
            </a:r>
            <a:r>
              <a:rPr lang="en-US" altLang="zh-CN" sz="1200" b="0" i="0" kern="1200" dirty="0">
                <a:solidFill>
                  <a:schemeClr val="tx1"/>
                </a:solidFill>
                <a:effectLst/>
                <a:latin typeface="Times New Roman" pitchFamily="18" charset="0"/>
                <a:ea typeface="宋体" pitchFamily="2" charset="-122"/>
                <a:cs typeface="+mn-cs"/>
              </a:rPr>
              <a:t> </a:t>
            </a:r>
            <a:r>
              <a:rPr lang="en-US" altLang="zh-CN" sz="1200" b="0" i="0" kern="1200" dirty="0" err="1">
                <a:solidFill>
                  <a:schemeClr val="tx1"/>
                </a:solidFill>
                <a:effectLst/>
                <a:latin typeface="Times New Roman" pitchFamily="18" charset="0"/>
                <a:ea typeface="宋体" pitchFamily="2" charset="-122"/>
                <a:cs typeface="+mn-cs"/>
              </a:rPr>
              <a:t>wlan</a:t>
            </a:r>
            <a:r>
              <a:rPr lang="en-US" altLang="zh-CN" sz="1200" b="0" i="0" kern="1200" dirty="0">
                <a:solidFill>
                  <a:schemeClr val="tx1"/>
                </a:solidFill>
                <a:effectLst/>
                <a:latin typeface="Times New Roman" pitchFamily="18" charset="0"/>
                <a:ea typeface="宋体" pitchFamily="2" charset="-122"/>
                <a:cs typeface="+mn-cs"/>
              </a:rPr>
              <a:t> show interfaces</a:t>
            </a:r>
          </a:p>
          <a:p>
            <a:r>
              <a:rPr lang="zh-CN" altLang="en-US" sz="1200" b="0" i="0" kern="1200" dirty="0">
                <a:solidFill>
                  <a:schemeClr val="tx1"/>
                </a:solidFill>
                <a:effectLst/>
                <a:latin typeface="Times New Roman" pitchFamily="18" charset="0"/>
                <a:ea typeface="宋体" pitchFamily="2" charset="-122"/>
                <a:cs typeface="+mn-cs"/>
              </a:rPr>
              <a:t>输出结果中会明确标注 </a:t>
            </a:r>
            <a:r>
              <a:rPr lang="en-US" altLang="zh-CN" sz="1200" b="0" i="0" kern="1200" dirty="0">
                <a:solidFill>
                  <a:schemeClr val="tx1"/>
                </a:solidFill>
                <a:effectLst/>
                <a:latin typeface="Times New Roman" pitchFamily="18" charset="0"/>
                <a:ea typeface="宋体" pitchFamily="2" charset="-122"/>
                <a:cs typeface="+mn-cs"/>
              </a:rPr>
              <a:t>SSID </a:t>
            </a:r>
            <a:r>
              <a:rPr lang="zh-CN" altLang="en-US" sz="1200" b="0" i="0" kern="1200" dirty="0">
                <a:solidFill>
                  <a:schemeClr val="tx1"/>
                </a:solidFill>
                <a:effectLst/>
                <a:latin typeface="Times New Roman" pitchFamily="18" charset="0"/>
                <a:ea typeface="宋体" pitchFamily="2" charset="-122"/>
                <a:cs typeface="+mn-cs"/>
              </a:rPr>
              <a:t>和 </a:t>
            </a:r>
            <a:r>
              <a:rPr lang="en-US" altLang="zh-CN" sz="1200" b="0" i="0" kern="1200" dirty="0">
                <a:solidFill>
                  <a:schemeClr val="tx1"/>
                </a:solidFill>
                <a:effectLst/>
                <a:latin typeface="Times New Roman" pitchFamily="18" charset="0"/>
                <a:ea typeface="宋体" pitchFamily="2" charset="-122"/>
                <a:cs typeface="+mn-cs"/>
              </a:rPr>
              <a:t>BSSID</a:t>
            </a:r>
            <a:r>
              <a:rPr lang="zh-CN" altLang="en-US" sz="1200" b="0" i="0" kern="1200" dirty="0">
                <a:solidFill>
                  <a:schemeClr val="tx1"/>
                </a:solidFill>
                <a:effectLst/>
                <a:latin typeface="Times New Roman" pitchFamily="18" charset="0"/>
                <a:ea typeface="宋体" pitchFamily="2" charset="-122"/>
                <a:cs typeface="+mn-cs"/>
              </a:rPr>
              <a:t>。</a:t>
            </a: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166</a:t>
            </a:fld>
            <a:endParaRPr lang="en-US" altLang="zh-CN"/>
          </a:p>
        </p:txBody>
      </p:sp>
    </p:spTree>
    <p:extLst>
      <p:ext uri="{BB962C8B-B14F-4D97-AF65-F5344CB8AC3E}">
        <p14:creationId xmlns:p14="http://schemas.microsoft.com/office/powerpoint/2010/main" val="3464038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此页是与学生互动</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可以现场演示教学查询</a:t>
            </a:r>
            <a:r>
              <a:rPr lang="en-US" altLang="zh-CN" dirty="0"/>
              <a:t>MAC</a:t>
            </a:r>
            <a:r>
              <a:rPr lang="zh-CN" altLang="en-US" dirty="0"/>
              <a:t>地址的命令</a:t>
            </a:r>
            <a:r>
              <a:rPr lang="en-US" altLang="zh-CN" dirty="0"/>
              <a:t>(ipconfig</a:t>
            </a:r>
            <a:r>
              <a:rPr lang="zh-CN" altLang="en-US" dirty="0"/>
              <a:t> </a:t>
            </a:r>
            <a:r>
              <a:rPr lang="en-US" altLang="zh-CN" dirty="0"/>
              <a:t>/all)</a:t>
            </a:r>
            <a:r>
              <a:rPr lang="zh-CN" altLang="en-US" dirty="0"/>
              <a:t>，</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然后让学生查询自己电脑或手机的</a:t>
            </a:r>
            <a:r>
              <a:rPr lang="en-US" altLang="zh-CN" dirty="0"/>
              <a:t>MAC</a:t>
            </a:r>
            <a:r>
              <a:rPr lang="zh-CN" altLang="en-US" dirty="0"/>
              <a:t>地址（手机或</a:t>
            </a:r>
            <a:r>
              <a:rPr lang="en-US" altLang="zh-CN" dirty="0"/>
              <a:t>Linux</a:t>
            </a:r>
            <a:r>
              <a:rPr lang="zh-CN" altLang="en-US" dirty="0"/>
              <a:t>平台不能使用</a:t>
            </a:r>
            <a:r>
              <a:rPr lang="en-US" altLang="zh-CN" dirty="0"/>
              <a:t>ipconfig</a:t>
            </a:r>
            <a:r>
              <a:rPr lang="zh-CN" altLang="en-US" dirty="0"/>
              <a:t>命令）</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然后在</a:t>
            </a:r>
            <a:r>
              <a:rPr lang="en-US" altLang="zh-CN" dirty="0"/>
              <a:t>OUI lookup tool</a:t>
            </a:r>
            <a:r>
              <a:rPr lang="zh-CN" altLang="en-US" dirty="0"/>
              <a:t>页面中查询得到设备厂商名称</a:t>
            </a:r>
            <a:r>
              <a:rPr lang="en-US" altLang="zh-CN" dirty="0"/>
              <a:t>,</a:t>
            </a:r>
            <a:r>
              <a:rPr lang="zh-CN" altLang="en-US" dirty="0"/>
              <a:t>也可在</a:t>
            </a:r>
            <a:r>
              <a:rPr lang="en-US" altLang="zh-CN" sz="1200" b="0" i="0" kern="1200" dirty="0">
                <a:solidFill>
                  <a:schemeClr val="tx1"/>
                </a:solidFill>
                <a:effectLst/>
                <a:latin typeface="Times New Roman" pitchFamily="18" charset="0"/>
                <a:ea typeface="宋体" pitchFamily="2" charset="-122"/>
                <a:cs typeface="+mn-cs"/>
              </a:rPr>
              <a:t>https://www.wireshark.org/tools/oui-lookup.html</a:t>
            </a:r>
            <a:r>
              <a:rPr lang="zh-CN" altLang="en-US" sz="1200" b="0" i="0" kern="1200" dirty="0">
                <a:solidFill>
                  <a:schemeClr val="tx1"/>
                </a:solidFill>
                <a:effectLst/>
                <a:latin typeface="Times New Roman" pitchFamily="18" charset="0"/>
                <a:ea typeface="宋体" pitchFamily="2" charset="-122"/>
                <a:cs typeface="+mn-cs"/>
              </a:rPr>
              <a:t>中查询</a:t>
            </a:r>
            <a:r>
              <a:rPr lang="zh-CN" altLang="en-US" dirty="0"/>
              <a:t>。</a:t>
            </a:r>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87</a:t>
            </a:fld>
            <a:endParaRPr lang="en-US" altLang="zh-CN"/>
          </a:p>
        </p:txBody>
      </p:sp>
    </p:spTree>
    <p:extLst>
      <p:ext uri="{BB962C8B-B14F-4D97-AF65-F5344CB8AC3E}">
        <p14:creationId xmlns:p14="http://schemas.microsoft.com/office/powerpoint/2010/main" val="1814694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kern="1200" dirty="0">
                <a:solidFill>
                  <a:schemeClr val="tx1"/>
                </a:solidFill>
                <a:effectLst/>
                <a:latin typeface="Times New Roman" pitchFamily="18" charset="0"/>
                <a:ea typeface="宋体" pitchFamily="2" charset="-122"/>
                <a:cs typeface="+mn-cs"/>
              </a:rPr>
              <a:t>FDDI</a:t>
            </a:r>
            <a:r>
              <a:rPr lang="zh-CN" altLang="en-US" sz="1200" b="0" i="0" kern="1200" dirty="0">
                <a:solidFill>
                  <a:schemeClr val="tx1"/>
                </a:solidFill>
                <a:effectLst/>
                <a:latin typeface="Times New Roman" pitchFamily="18" charset="0"/>
                <a:ea typeface="宋体" pitchFamily="2" charset="-122"/>
                <a:cs typeface="+mn-cs"/>
              </a:rPr>
              <a:t>（光纤分布式数据接口）和</a:t>
            </a:r>
            <a:r>
              <a:rPr lang="en-US" altLang="zh-CN" sz="1200" b="0" i="0" kern="1200" dirty="0">
                <a:solidFill>
                  <a:schemeClr val="tx1"/>
                </a:solidFill>
                <a:effectLst/>
                <a:latin typeface="Times New Roman" pitchFamily="18" charset="0"/>
                <a:ea typeface="宋体" pitchFamily="2" charset="-122"/>
                <a:cs typeface="+mn-cs"/>
              </a:rPr>
              <a:t>FC</a:t>
            </a:r>
            <a:r>
              <a:rPr lang="zh-CN" altLang="en-US" sz="1200" b="0" i="0" kern="1200" dirty="0">
                <a:solidFill>
                  <a:schemeClr val="tx1"/>
                </a:solidFill>
                <a:effectLst/>
                <a:latin typeface="Times New Roman" pitchFamily="18" charset="0"/>
                <a:ea typeface="宋体" pitchFamily="2" charset="-122"/>
                <a:cs typeface="+mn-cs"/>
              </a:rPr>
              <a:t>（光纤通道）是两种高速网络技术，主要用于局域网和存储网络。</a:t>
            </a:r>
          </a:p>
          <a:p>
            <a:r>
              <a:rPr lang="en-US" altLang="zh-CN" sz="1200" b="1" i="0" kern="1200" dirty="0">
                <a:solidFill>
                  <a:schemeClr val="tx1"/>
                </a:solidFill>
                <a:effectLst/>
                <a:latin typeface="Times New Roman" pitchFamily="18" charset="0"/>
                <a:ea typeface="宋体" pitchFamily="2" charset="-122"/>
                <a:cs typeface="+mn-cs"/>
              </a:rPr>
              <a:t>FDDI</a:t>
            </a:r>
            <a:r>
              <a:rPr lang="zh-CN" altLang="en-US" sz="1200" b="1" i="0" kern="1200" dirty="0">
                <a:solidFill>
                  <a:schemeClr val="tx1"/>
                </a:solidFill>
                <a:effectLst/>
                <a:latin typeface="Times New Roman" pitchFamily="18" charset="0"/>
                <a:ea typeface="宋体" pitchFamily="2" charset="-122"/>
                <a:cs typeface="+mn-cs"/>
              </a:rPr>
              <a:t>（光纤分布式数据接口）</a:t>
            </a:r>
          </a:p>
          <a:p>
            <a:r>
              <a:rPr lang="zh-CN" altLang="en-US" sz="1200" b="0" i="0" kern="1200" dirty="0">
                <a:solidFill>
                  <a:schemeClr val="tx1"/>
                </a:solidFill>
                <a:effectLst/>
                <a:latin typeface="Times New Roman" pitchFamily="18" charset="0"/>
                <a:ea typeface="宋体" pitchFamily="2" charset="-122"/>
                <a:cs typeface="+mn-cs"/>
              </a:rPr>
              <a:t>特点：</a:t>
            </a: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采用主副双环结构，主环故障时自动切换到备用环，确保高可靠性 。</a:t>
            </a:r>
            <a:endParaRPr lang="en-US" altLang="zh-CN" sz="1200" b="0" i="0" kern="1200" dirty="0">
              <a:solidFill>
                <a:schemeClr val="tx1"/>
              </a:solidFill>
              <a:effectLst/>
              <a:latin typeface="Times New Roman" pitchFamily="18" charset="0"/>
              <a:ea typeface="宋体" pitchFamily="2" charset="-122"/>
              <a:cs typeface="+mn-cs"/>
            </a:endParaRP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传输速率：</a:t>
            </a:r>
            <a:r>
              <a:rPr lang="en-US" altLang="zh-CN" sz="1200" b="0" i="0" kern="1200" dirty="0">
                <a:solidFill>
                  <a:schemeClr val="tx1"/>
                </a:solidFill>
                <a:effectLst/>
                <a:latin typeface="Times New Roman" pitchFamily="18" charset="0"/>
                <a:ea typeface="宋体" pitchFamily="2" charset="-122"/>
                <a:cs typeface="+mn-cs"/>
              </a:rPr>
              <a:t>100Mbps</a:t>
            </a:r>
            <a:r>
              <a:rPr lang="zh-CN" altLang="en-US" sz="1200" b="0" i="0" kern="1200" dirty="0">
                <a:solidFill>
                  <a:schemeClr val="tx1"/>
                </a:solidFill>
                <a:effectLst/>
                <a:latin typeface="Times New Roman" pitchFamily="18" charset="0"/>
                <a:ea typeface="宋体" pitchFamily="2" charset="-122"/>
                <a:cs typeface="+mn-cs"/>
              </a:rPr>
              <a:t>，最大传输距离</a:t>
            </a:r>
            <a:r>
              <a:rPr lang="en-US" altLang="zh-CN" sz="1200" b="0" i="0" kern="1200" dirty="0">
                <a:solidFill>
                  <a:schemeClr val="tx1"/>
                </a:solidFill>
                <a:effectLst/>
                <a:latin typeface="Times New Roman" pitchFamily="18" charset="0"/>
                <a:ea typeface="宋体" pitchFamily="2" charset="-122"/>
                <a:cs typeface="+mn-cs"/>
              </a:rPr>
              <a:t>200</a:t>
            </a:r>
            <a:r>
              <a:rPr lang="zh-CN" altLang="en-US" sz="1200" b="0" i="0" kern="1200" dirty="0">
                <a:solidFill>
                  <a:schemeClr val="tx1"/>
                </a:solidFill>
                <a:effectLst/>
                <a:latin typeface="Times New Roman" pitchFamily="18" charset="0"/>
                <a:ea typeface="宋体" pitchFamily="2" charset="-122"/>
                <a:cs typeface="+mn-cs"/>
              </a:rPr>
              <a:t>公里 。</a:t>
            </a:r>
            <a:endParaRPr lang="en-US" altLang="zh-CN" sz="1200" b="0" i="0" kern="1200" dirty="0">
              <a:solidFill>
                <a:schemeClr val="tx1"/>
              </a:solidFill>
              <a:effectLst/>
              <a:latin typeface="Times New Roman" pitchFamily="18" charset="0"/>
              <a:ea typeface="宋体" pitchFamily="2" charset="-122"/>
              <a:cs typeface="+mn-cs"/>
            </a:endParaRP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抗干扰能力：光纤传输，不受电磁干扰，安全性高 。</a:t>
            </a:r>
            <a:endParaRPr lang="en-US" altLang="zh-CN" sz="1200" b="0" i="0" kern="1200" dirty="0">
              <a:solidFill>
                <a:schemeClr val="tx1"/>
              </a:solidFill>
              <a:effectLst/>
              <a:latin typeface="Times New Roman" pitchFamily="18" charset="0"/>
              <a:ea typeface="宋体" pitchFamily="2" charset="-122"/>
              <a:cs typeface="+mn-cs"/>
            </a:endParaRP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应用场景：早期局域网，已逐渐被更高速技术替代 。</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1" i="0" kern="1200" dirty="0">
                <a:solidFill>
                  <a:schemeClr val="tx1"/>
                </a:solidFill>
                <a:effectLst/>
                <a:latin typeface="Times New Roman" pitchFamily="18" charset="0"/>
                <a:ea typeface="宋体" pitchFamily="2" charset="-122"/>
                <a:cs typeface="+mn-cs"/>
              </a:rPr>
              <a:t>FC</a:t>
            </a:r>
            <a:r>
              <a:rPr lang="zh-CN" altLang="en-US" sz="1200" b="1" i="0" kern="1200" dirty="0">
                <a:solidFill>
                  <a:schemeClr val="tx1"/>
                </a:solidFill>
                <a:effectLst/>
                <a:latin typeface="Times New Roman" pitchFamily="18" charset="0"/>
                <a:ea typeface="宋体" pitchFamily="2" charset="-122"/>
                <a:cs typeface="+mn-cs"/>
              </a:rPr>
              <a:t>（光纤通道）</a:t>
            </a:r>
          </a:p>
          <a:p>
            <a:r>
              <a:rPr lang="zh-CN" altLang="en-US" sz="1200" b="0" i="0" kern="1200" dirty="0">
                <a:solidFill>
                  <a:schemeClr val="tx1"/>
                </a:solidFill>
                <a:effectLst/>
                <a:latin typeface="Times New Roman" pitchFamily="18" charset="0"/>
                <a:ea typeface="宋体" pitchFamily="2" charset="-122"/>
                <a:cs typeface="+mn-cs"/>
              </a:rPr>
              <a:t>特点：</a:t>
            </a: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支持</a:t>
            </a:r>
            <a:r>
              <a:rPr lang="en-US" altLang="zh-CN" sz="1200" b="0" i="0" kern="1200" dirty="0">
                <a:solidFill>
                  <a:schemeClr val="tx1"/>
                </a:solidFill>
                <a:effectLst/>
                <a:latin typeface="Times New Roman" pitchFamily="18" charset="0"/>
                <a:ea typeface="宋体" pitchFamily="2" charset="-122"/>
                <a:cs typeface="+mn-cs"/>
              </a:rPr>
              <a:t>1-128Gbps</a:t>
            </a:r>
            <a:r>
              <a:rPr lang="zh-CN" altLang="en-US" sz="1200" b="0" i="0" kern="1200" dirty="0">
                <a:solidFill>
                  <a:schemeClr val="tx1"/>
                </a:solidFill>
                <a:effectLst/>
                <a:latin typeface="Times New Roman" pitchFamily="18" charset="0"/>
                <a:ea typeface="宋体" pitchFamily="2" charset="-122"/>
                <a:cs typeface="+mn-cs"/>
              </a:rPr>
              <a:t>速率，传输距离可达</a:t>
            </a:r>
            <a:r>
              <a:rPr lang="en-US" altLang="zh-CN" sz="1200" b="0" i="0" kern="1200" dirty="0">
                <a:solidFill>
                  <a:schemeClr val="tx1"/>
                </a:solidFill>
                <a:effectLst/>
                <a:latin typeface="Times New Roman" pitchFamily="18" charset="0"/>
                <a:ea typeface="宋体" pitchFamily="2" charset="-122"/>
                <a:cs typeface="+mn-cs"/>
              </a:rPr>
              <a:t>10</a:t>
            </a:r>
            <a:r>
              <a:rPr lang="zh-CN" altLang="en-US" sz="1200" b="0" i="0" kern="1200" dirty="0">
                <a:solidFill>
                  <a:schemeClr val="tx1"/>
                </a:solidFill>
                <a:effectLst/>
                <a:latin typeface="Times New Roman" pitchFamily="18" charset="0"/>
                <a:ea typeface="宋体" pitchFamily="2" charset="-122"/>
                <a:cs typeface="+mn-cs"/>
              </a:rPr>
              <a:t>公里 。</a:t>
            </a:r>
            <a:endParaRPr lang="en-US" altLang="zh-CN" sz="1200" b="0" i="0" kern="1200" dirty="0">
              <a:solidFill>
                <a:schemeClr val="tx1"/>
              </a:solidFill>
              <a:effectLst/>
              <a:latin typeface="Times New Roman" pitchFamily="18" charset="0"/>
              <a:ea typeface="宋体" pitchFamily="2" charset="-122"/>
              <a:cs typeface="+mn-cs"/>
            </a:endParaRP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协议栈分五层，兼容</a:t>
            </a:r>
            <a:r>
              <a:rPr lang="en-US" altLang="zh-CN" sz="1200" b="0" i="0" kern="1200" dirty="0">
                <a:solidFill>
                  <a:schemeClr val="tx1"/>
                </a:solidFill>
                <a:effectLst/>
                <a:latin typeface="Times New Roman" pitchFamily="18" charset="0"/>
                <a:ea typeface="宋体" pitchFamily="2" charset="-122"/>
                <a:cs typeface="+mn-cs"/>
              </a:rPr>
              <a:t>SCSI</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IP</a:t>
            </a:r>
            <a:r>
              <a:rPr lang="zh-CN" altLang="en-US" sz="1200" b="0" i="0" kern="1200" dirty="0">
                <a:solidFill>
                  <a:schemeClr val="tx1"/>
                </a:solidFill>
                <a:effectLst/>
                <a:latin typeface="Times New Roman" pitchFamily="18" charset="0"/>
                <a:ea typeface="宋体" pitchFamily="2" charset="-122"/>
                <a:cs typeface="+mn-cs"/>
              </a:rPr>
              <a:t>等协议 。 </a:t>
            </a:r>
            <a:endParaRPr lang="en-US" altLang="zh-CN" sz="1200" b="0" i="0" kern="1200" dirty="0">
              <a:solidFill>
                <a:schemeClr val="tx1"/>
              </a:solidFill>
              <a:effectLst/>
              <a:latin typeface="Times New Roman" pitchFamily="18" charset="0"/>
              <a:ea typeface="宋体" pitchFamily="2" charset="-122"/>
              <a:cs typeface="+mn-cs"/>
            </a:endParaRP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拓扑结构：点对点、仲裁环、交换式网络（通过光纤通道交换机扩展） 。</a:t>
            </a:r>
            <a:endParaRPr lang="en-US" altLang="zh-CN" sz="1200" b="0" i="0" kern="1200" dirty="0">
              <a:solidFill>
                <a:schemeClr val="tx1"/>
              </a:solidFill>
              <a:effectLst/>
              <a:latin typeface="Times New Roman" pitchFamily="18" charset="0"/>
              <a:ea typeface="宋体" pitchFamily="2" charset="-122"/>
              <a:cs typeface="+mn-cs"/>
            </a:endParaRPr>
          </a:p>
          <a:p>
            <a:pPr marL="171450"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应用场景：存储区域网络（</a:t>
            </a:r>
            <a:r>
              <a:rPr lang="en-US" altLang="zh-CN" sz="1200" b="0" i="0" kern="1200" dirty="0">
                <a:solidFill>
                  <a:schemeClr val="tx1"/>
                </a:solidFill>
                <a:effectLst/>
                <a:latin typeface="Times New Roman" pitchFamily="18" charset="0"/>
                <a:ea typeface="宋体" pitchFamily="2" charset="-122"/>
                <a:cs typeface="+mn-cs"/>
              </a:rPr>
              <a:t>SAN</a:t>
            </a:r>
            <a:r>
              <a:rPr lang="zh-CN" altLang="en-US" sz="1200" b="0" i="0" kern="1200" dirty="0">
                <a:solidFill>
                  <a:schemeClr val="tx1"/>
                </a:solidFill>
                <a:effectLst/>
                <a:latin typeface="Times New Roman" pitchFamily="18" charset="0"/>
                <a:ea typeface="宋体" pitchFamily="2" charset="-122"/>
                <a:cs typeface="+mn-cs"/>
              </a:rPr>
              <a:t>），如</a:t>
            </a:r>
            <a:r>
              <a:rPr lang="en-US" altLang="zh-CN" sz="1200" b="0" i="0" kern="1200" dirty="0">
                <a:solidFill>
                  <a:schemeClr val="tx1"/>
                </a:solidFill>
                <a:effectLst/>
                <a:latin typeface="Times New Roman" pitchFamily="18" charset="0"/>
                <a:ea typeface="宋体" pitchFamily="2" charset="-122"/>
                <a:cs typeface="+mn-cs"/>
              </a:rPr>
              <a:t>FCP</a:t>
            </a:r>
            <a:r>
              <a:rPr lang="zh-CN" altLang="en-US" sz="1200" b="0" i="0" kern="1200" dirty="0">
                <a:solidFill>
                  <a:schemeClr val="tx1"/>
                </a:solidFill>
                <a:effectLst/>
                <a:latin typeface="Times New Roman" pitchFamily="18" charset="0"/>
                <a:ea typeface="宋体" pitchFamily="2" charset="-122"/>
                <a:cs typeface="+mn-cs"/>
              </a:rPr>
              <a:t>协议传输</a:t>
            </a:r>
            <a:r>
              <a:rPr lang="en-US" altLang="zh-CN" sz="1200" b="0" i="0" kern="1200" dirty="0">
                <a:solidFill>
                  <a:schemeClr val="tx1"/>
                </a:solidFill>
                <a:effectLst/>
                <a:latin typeface="Times New Roman" pitchFamily="18" charset="0"/>
                <a:ea typeface="宋体" pitchFamily="2" charset="-122"/>
                <a:cs typeface="+mn-cs"/>
              </a:rPr>
              <a:t>SCSI</a:t>
            </a:r>
            <a:r>
              <a:rPr lang="zh-CN" altLang="en-US" sz="1200" b="0" i="0" kern="1200" dirty="0">
                <a:solidFill>
                  <a:schemeClr val="tx1"/>
                </a:solidFill>
                <a:effectLst/>
                <a:latin typeface="Times New Roman" pitchFamily="18" charset="0"/>
                <a:ea typeface="宋体" pitchFamily="2" charset="-122"/>
                <a:cs typeface="+mn-cs"/>
              </a:rPr>
              <a:t>命令 。</a:t>
            </a:r>
            <a:endParaRPr lang="en-US" altLang="zh-CN" sz="1200" b="0" i="0" kern="1200" dirty="0">
              <a:solidFill>
                <a:schemeClr val="tx1"/>
              </a:solidFill>
              <a:effectLst/>
              <a:latin typeface="Times New Roman" pitchFamily="18" charset="0"/>
              <a:ea typeface="宋体" pitchFamily="2" charset="-122"/>
              <a:cs typeface="+mn-cs"/>
            </a:endParaRPr>
          </a:p>
          <a:p>
            <a:pPr marL="0" indent="0">
              <a:buFont typeface="Arial" panose="020B0604020202020204" pitchFamily="34" charset="0"/>
              <a:buNone/>
            </a:pPr>
            <a:r>
              <a:rPr lang="zh-CN" altLang="en-US" sz="1200" b="0" i="0" kern="1200" dirty="0">
                <a:solidFill>
                  <a:schemeClr val="tx1"/>
                </a:solidFill>
                <a:effectLst/>
                <a:latin typeface="Times New Roman" pitchFamily="18" charset="0"/>
                <a:ea typeface="宋体" pitchFamily="2" charset="-122"/>
                <a:cs typeface="+mn-cs"/>
              </a:rPr>
              <a:t>两者均基于光纤，但</a:t>
            </a:r>
            <a:r>
              <a:rPr lang="en-US" altLang="zh-CN" sz="1200" b="0" i="0" kern="1200" dirty="0">
                <a:solidFill>
                  <a:schemeClr val="tx1"/>
                </a:solidFill>
                <a:effectLst/>
                <a:latin typeface="Times New Roman" pitchFamily="18" charset="0"/>
                <a:ea typeface="宋体" pitchFamily="2" charset="-122"/>
                <a:cs typeface="+mn-cs"/>
              </a:rPr>
              <a:t>FDDI</a:t>
            </a:r>
            <a:r>
              <a:rPr lang="zh-CN" altLang="en-US" sz="1200" b="0" i="0" kern="1200" dirty="0">
                <a:solidFill>
                  <a:schemeClr val="tx1"/>
                </a:solidFill>
                <a:effectLst/>
                <a:latin typeface="Times New Roman" pitchFamily="18" charset="0"/>
                <a:ea typeface="宋体" pitchFamily="2" charset="-122"/>
                <a:cs typeface="+mn-cs"/>
              </a:rPr>
              <a:t>侧重局域网，</a:t>
            </a:r>
            <a:r>
              <a:rPr lang="en-US" altLang="zh-CN" sz="1200" b="0" i="0" kern="1200" dirty="0">
                <a:solidFill>
                  <a:schemeClr val="tx1"/>
                </a:solidFill>
                <a:effectLst/>
                <a:latin typeface="Times New Roman" pitchFamily="18" charset="0"/>
                <a:ea typeface="宋体" pitchFamily="2" charset="-122"/>
                <a:cs typeface="+mn-cs"/>
              </a:rPr>
              <a:t>FC</a:t>
            </a:r>
            <a:r>
              <a:rPr lang="zh-CN" altLang="en-US" sz="1200" b="0" i="0" kern="1200" dirty="0">
                <a:solidFill>
                  <a:schemeClr val="tx1"/>
                </a:solidFill>
                <a:effectLst/>
                <a:latin typeface="Times New Roman" pitchFamily="18" charset="0"/>
                <a:ea typeface="宋体" pitchFamily="2" charset="-122"/>
                <a:cs typeface="+mn-cs"/>
              </a:rPr>
              <a:t>侧重存储网络。</a:t>
            </a:r>
            <a:endParaRPr lang="en-US" altLang="zh-CN" sz="1200" b="0" i="0" kern="1200" dirty="0">
              <a:solidFill>
                <a:schemeClr val="tx1"/>
              </a:solidFill>
              <a:effectLst/>
              <a:latin typeface="Times New Roman" pitchFamily="18" charset="0"/>
              <a:ea typeface="宋体"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109</a:t>
            </a:fld>
            <a:endParaRPr lang="en-US" altLang="zh-CN"/>
          </a:p>
        </p:txBody>
      </p:sp>
    </p:spTree>
    <p:extLst>
      <p:ext uri="{BB962C8B-B14F-4D97-AF65-F5344CB8AC3E}">
        <p14:creationId xmlns:p14="http://schemas.microsoft.com/office/powerpoint/2010/main" val="928474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i="0" kern="1200" dirty="0">
                <a:solidFill>
                  <a:schemeClr val="tx1"/>
                </a:solidFill>
                <a:effectLst/>
                <a:latin typeface="Times New Roman" pitchFamily="18" charset="0"/>
                <a:ea typeface="宋体" pitchFamily="2" charset="-122"/>
                <a:cs typeface="+mn-cs"/>
              </a:rPr>
              <a:t>1. </a:t>
            </a:r>
            <a:r>
              <a:rPr lang="en-US" altLang="zh-CN" sz="1200" b="1" i="0" kern="1200" dirty="0" err="1">
                <a:solidFill>
                  <a:schemeClr val="tx1"/>
                </a:solidFill>
                <a:effectLst/>
                <a:latin typeface="Times New Roman" pitchFamily="18" charset="0"/>
                <a:ea typeface="宋体" pitchFamily="2" charset="-122"/>
                <a:cs typeface="+mn-cs"/>
              </a:rPr>
              <a:t>AlleycatX</a:t>
            </a:r>
            <a:r>
              <a:rPr lang="en-US" altLang="zh-CN" sz="1200" b="1" i="0" kern="1200" dirty="0">
                <a:solidFill>
                  <a:schemeClr val="tx1"/>
                </a:solidFill>
                <a:effectLst/>
                <a:latin typeface="Times New Roman" pitchFamily="18" charset="0"/>
                <a:ea typeface="宋体" pitchFamily="2" charset="-122"/>
                <a:cs typeface="+mn-cs"/>
              </a:rPr>
              <a:t> 98DX3257 </a:t>
            </a:r>
            <a:r>
              <a:rPr lang="zh-CN" altLang="en-US" sz="1200" b="1" i="0" kern="1200" dirty="0">
                <a:solidFill>
                  <a:schemeClr val="tx1"/>
                </a:solidFill>
                <a:effectLst/>
                <a:latin typeface="Times New Roman" pitchFamily="18" charset="0"/>
                <a:ea typeface="宋体" pitchFamily="2" charset="-122"/>
                <a:cs typeface="+mn-cs"/>
              </a:rPr>
              <a:t>是一颗高集成度的以太网交换芯片。</a:t>
            </a:r>
            <a:endParaRPr lang="zh-CN" altLang="en-US" sz="1200" b="0" i="0" kern="1200" dirty="0">
              <a:solidFill>
                <a:schemeClr val="tx1"/>
              </a:solidFill>
              <a:effectLst/>
              <a:latin typeface="Times New Roman" pitchFamily="18" charset="0"/>
              <a:ea typeface="宋体" pitchFamily="2" charset="-122"/>
              <a:cs typeface="+mn-cs"/>
            </a:endParaRPr>
          </a:p>
          <a:p>
            <a:pPr marL="228600" indent="-228600">
              <a:buFont typeface="+mj-ea"/>
              <a:buAutoNum type="circleNumDbPlain"/>
            </a:pPr>
            <a:r>
              <a:rPr lang="zh-CN" altLang="en-US" sz="1200" b="1" i="0" kern="1200" dirty="0">
                <a:solidFill>
                  <a:schemeClr val="tx1"/>
                </a:solidFill>
                <a:effectLst/>
                <a:latin typeface="Times New Roman" pitchFamily="18" charset="0"/>
                <a:ea typeface="宋体" pitchFamily="2" charset="-122"/>
                <a:cs typeface="+mn-cs"/>
              </a:rPr>
              <a:t>核心功能：它是一颗“交换机</a:t>
            </a:r>
            <a:r>
              <a:rPr lang="en-US" altLang="zh-CN" sz="1200" b="1" i="0" kern="1200" dirty="0">
                <a:solidFill>
                  <a:schemeClr val="tx1"/>
                </a:solidFill>
                <a:effectLst/>
                <a:latin typeface="Times New Roman" pitchFamily="18" charset="0"/>
                <a:ea typeface="宋体" pitchFamily="2" charset="-122"/>
                <a:cs typeface="+mn-cs"/>
              </a:rPr>
              <a:t>-on-a-Chip”</a:t>
            </a:r>
          </a:p>
          <a:p>
            <a:r>
              <a:rPr lang="zh-CN" altLang="en-US" sz="1200" b="0" i="0" kern="1200" dirty="0">
                <a:solidFill>
                  <a:schemeClr val="tx1"/>
                </a:solidFill>
                <a:effectLst/>
                <a:latin typeface="Times New Roman" pitchFamily="18" charset="0"/>
                <a:ea typeface="宋体" pitchFamily="2" charset="-122"/>
                <a:cs typeface="+mn-cs"/>
              </a:rPr>
              <a:t>您可以把它想象成一台微型计算机的“</a:t>
            </a:r>
            <a:r>
              <a:rPr lang="en-US" altLang="zh-CN" sz="1200" b="0" i="0" kern="1200" dirty="0">
                <a:solidFill>
                  <a:schemeClr val="tx1"/>
                </a:solidFill>
                <a:effectLst/>
                <a:latin typeface="Times New Roman" pitchFamily="18" charset="0"/>
                <a:ea typeface="宋体" pitchFamily="2" charset="-122"/>
                <a:cs typeface="+mn-cs"/>
              </a:rPr>
              <a:t>CPU”</a:t>
            </a:r>
            <a:r>
              <a:rPr lang="zh-CN" altLang="en-US" sz="1200" b="0" i="0" kern="1200" dirty="0">
                <a:solidFill>
                  <a:schemeClr val="tx1"/>
                </a:solidFill>
                <a:effectLst/>
                <a:latin typeface="Times New Roman" pitchFamily="18" charset="0"/>
                <a:ea typeface="宋体" pitchFamily="2" charset="-122"/>
                <a:cs typeface="+mn-cs"/>
              </a:rPr>
              <a:t>，但它的专长是处理网络数据交换。它的主要工作是：</a:t>
            </a:r>
          </a:p>
          <a:p>
            <a:r>
              <a:rPr lang="zh-CN" altLang="en-US" sz="1200" b="1" i="0" kern="1200" dirty="0">
                <a:solidFill>
                  <a:schemeClr val="tx1"/>
                </a:solidFill>
                <a:effectLst/>
                <a:latin typeface="Times New Roman" pitchFamily="18" charset="0"/>
                <a:ea typeface="宋体" pitchFamily="2" charset="-122"/>
                <a:cs typeface="+mn-cs"/>
              </a:rPr>
              <a:t>数据包交换与路由：</a:t>
            </a:r>
            <a:r>
              <a:rPr lang="zh-CN" altLang="en-US" sz="1200" b="0" i="0" kern="1200" dirty="0">
                <a:solidFill>
                  <a:schemeClr val="tx1"/>
                </a:solidFill>
                <a:effectLst/>
                <a:latin typeface="Times New Roman" pitchFamily="18" charset="0"/>
                <a:ea typeface="宋体" pitchFamily="2" charset="-122"/>
                <a:cs typeface="+mn-cs"/>
              </a:rPr>
              <a:t> 在多个网络端口之间，根据数据包的目的地址，以极高的速度和极低的延迟进行转发和路由。</a:t>
            </a:r>
          </a:p>
          <a:p>
            <a:r>
              <a:rPr lang="zh-CN" altLang="en-US" sz="1200" b="1" i="0" kern="1200" dirty="0">
                <a:solidFill>
                  <a:schemeClr val="tx1"/>
                </a:solidFill>
                <a:effectLst/>
                <a:latin typeface="Times New Roman" pitchFamily="18" charset="0"/>
                <a:ea typeface="宋体" pitchFamily="2" charset="-122"/>
                <a:cs typeface="+mn-cs"/>
              </a:rPr>
              <a:t>高速互联：</a:t>
            </a:r>
            <a:r>
              <a:rPr lang="zh-CN" altLang="en-US" sz="1200" b="0" i="0" kern="1200" dirty="0">
                <a:solidFill>
                  <a:schemeClr val="tx1"/>
                </a:solidFill>
                <a:effectLst/>
                <a:latin typeface="Times New Roman" pitchFamily="18" charset="0"/>
                <a:ea typeface="宋体" pitchFamily="2" charset="-122"/>
                <a:cs typeface="+mn-cs"/>
              </a:rPr>
              <a:t> 支持高带宽的以太网接口，例如大量的</a:t>
            </a:r>
            <a:r>
              <a:rPr lang="en-US" altLang="zh-CN" sz="1200" b="0" i="0" kern="1200" dirty="0">
                <a:solidFill>
                  <a:schemeClr val="tx1"/>
                </a:solidFill>
                <a:effectLst/>
                <a:latin typeface="Times New Roman" pitchFamily="18" charset="0"/>
                <a:ea typeface="宋体" pitchFamily="2" charset="-122"/>
                <a:cs typeface="+mn-cs"/>
              </a:rPr>
              <a:t>1GbE</a:t>
            </a:r>
            <a:r>
              <a:rPr lang="zh-CN" altLang="en-US" sz="1200" b="0" i="0" kern="1200" dirty="0">
                <a:solidFill>
                  <a:schemeClr val="tx1"/>
                </a:solidFill>
                <a:effectLst/>
                <a:latin typeface="Times New Roman" pitchFamily="18" charset="0"/>
                <a:ea typeface="宋体" pitchFamily="2" charset="-122"/>
                <a:cs typeface="+mn-cs"/>
              </a:rPr>
              <a:t>（千兆）、</a:t>
            </a:r>
            <a:r>
              <a:rPr lang="en-US" altLang="zh-CN" sz="1200" b="0" i="0" kern="1200" dirty="0">
                <a:solidFill>
                  <a:schemeClr val="tx1"/>
                </a:solidFill>
                <a:effectLst/>
                <a:latin typeface="Times New Roman" pitchFamily="18" charset="0"/>
                <a:ea typeface="宋体" pitchFamily="2" charset="-122"/>
                <a:cs typeface="+mn-cs"/>
              </a:rPr>
              <a:t>2.5GbE</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5GbE</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10GbE</a:t>
            </a:r>
            <a:r>
              <a:rPr lang="zh-CN" altLang="en-US" sz="1200" b="0" i="0" kern="1200" dirty="0">
                <a:solidFill>
                  <a:schemeClr val="tx1"/>
                </a:solidFill>
                <a:effectLst/>
                <a:latin typeface="Times New Roman" pitchFamily="18" charset="0"/>
                <a:ea typeface="宋体" pitchFamily="2" charset="-122"/>
                <a:cs typeface="+mn-cs"/>
              </a:rPr>
              <a:t>端口，以及上行的高速接口（如</a:t>
            </a:r>
            <a:r>
              <a:rPr lang="en-US" altLang="zh-CN" sz="1200" b="0" i="0" kern="1200" dirty="0">
                <a:solidFill>
                  <a:schemeClr val="tx1"/>
                </a:solidFill>
                <a:effectLst/>
                <a:latin typeface="Times New Roman" pitchFamily="18" charset="0"/>
                <a:ea typeface="宋体" pitchFamily="2" charset="-122"/>
                <a:cs typeface="+mn-cs"/>
              </a:rPr>
              <a:t>25GbE</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40GbE</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100GbE</a:t>
            </a:r>
            <a:r>
              <a:rPr lang="zh-CN" altLang="en-US" sz="1200" b="0" i="0" kern="1200" dirty="0">
                <a:solidFill>
                  <a:schemeClr val="tx1"/>
                </a:solidFill>
                <a:effectLst/>
                <a:latin typeface="Times New Roman" pitchFamily="18" charset="0"/>
                <a:ea typeface="宋体" pitchFamily="2" charset="-122"/>
                <a:cs typeface="+mn-cs"/>
              </a:rPr>
              <a:t>）。</a:t>
            </a:r>
          </a:p>
          <a:p>
            <a:r>
              <a:rPr lang="zh-CN" altLang="en-US" sz="1200" b="1" i="0" kern="1200" dirty="0">
                <a:solidFill>
                  <a:schemeClr val="tx1"/>
                </a:solidFill>
                <a:effectLst/>
                <a:latin typeface="Times New Roman" pitchFamily="18" charset="0"/>
                <a:ea typeface="宋体" pitchFamily="2" charset="-122"/>
                <a:cs typeface="+mn-cs"/>
              </a:rPr>
              <a:t>网络功能集成：</a:t>
            </a:r>
            <a:r>
              <a:rPr lang="zh-CN" altLang="en-US" sz="1200" b="0" i="0" kern="1200" dirty="0">
                <a:solidFill>
                  <a:schemeClr val="tx1"/>
                </a:solidFill>
                <a:effectLst/>
                <a:latin typeface="Times New Roman" pitchFamily="18" charset="0"/>
                <a:ea typeface="宋体" pitchFamily="2" charset="-122"/>
                <a:cs typeface="+mn-cs"/>
              </a:rPr>
              <a:t> 它内部集成了许多先进的网络功能，从而减轻了设备中央处理器（</a:t>
            </a:r>
            <a:r>
              <a:rPr lang="en-US" altLang="zh-CN" sz="1200" b="0" i="0" kern="1200" dirty="0">
                <a:solidFill>
                  <a:schemeClr val="tx1"/>
                </a:solidFill>
                <a:effectLst/>
                <a:latin typeface="Times New Roman" pitchFamily="18" charset="0"/>
                <a:ea typeface="宋体" pitchFamily="2" charset="-122"/>
                <a:cs typeface="+mn-cs"/>
              </a:rPr>
              <a:t>CPU</a:t>
            </a:r>
            <a:r>
              <a:rPr lang="zh-CN" altLang="en-US" sz="1200" b="0" i="0" kern="1200" dirty="0">
                <a:solidFill>
                  <a:schemeClr val="tx1"/>
                </a:solidFill>
                <a:effectLst/>
                <a:latin typeface="Times New Roman" pitchFamily="18" charset="0"/>
                <a:ea typeface="宋体" pitchFamily="2" charset="-122"/>
                <a:cs typeface="+mn-cs"/>
              </a:rPr>
              <a:t>）的负担。</a:t>
            </a:r>
          </a:p>
          <a:p>
            <a:pPr marL="228600" indent="-228600">
              <a:buFont typeface="+mj-ea"/>
              <a:buAutoNum type="circleNumDbPlain" startAt="2"/>
            </a:pPr>
            <a:r>
              <a:rPr lang="zh-CN" altLang="en-US" sz="1200" b="1" i="0" kern="1200" dirty="0">
                <a:solidFill>
                  <a:schemeClr val="tx1"/>
                </a:solidFill>
                <a:effectLst/>
                <a:latin typeface="Times New Roman" pitchFamily="18" charset="0"/>
                <a:ea typeface="宋体" pitchFamily="2" charset="-122"/>
                <a:cs typeface="+mn-cs"/>
              </a:rPr>
              <a:t>主要特性和应用场景：</a:t>
            </a:r>
          </a:p>
          <a:p>
            <a:r>
              <a:rPr lang="zh-CN" altLang="en-US" sz="1200" b="1" i="0" kern="1200" dirty="0">
                <a:solidFill>
                  <a:schemeClr val="tx1"/>
                </a:solidFill>
                <a:effectLst/>
                <a:latin typeface="Times New Roman" pitchFamily="18" charset="0"/>
                <a:ea typeface="宋体" pitchFamily="2" charset="-122"/>
                <a:cs typeface="+mn-cs"/>
              </a:rPr>
              <a:t>高端口密度：</a:t>
            </a:r>
            <a:r>
              <a:rPr lang="zh-CN" altLang="en-US" sz="1200" b="0" i="0" kern="1200" dirty="0">
                <a:solidFill>
                  <a:schemeClr val="tx1"/>
                </a:solidFill>
                <a:effectLst/>
                <a:latin typeface="Times New Roman" pitchFamily="18" charset="0"/>
                <a:ea typeface="宋体" pitchFamily="2" charset="-122"/>
                <a:cs typeface="+mn-cs"/>
              </a:rPr>
              <a:t> 这颗芯片能够支持和管理非常多的以太网端口，这使得它非常适合用于构建：</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接入层交换机：</a:t>
            </a:r>
            <a:r>
              <a:rPr lang="zh-CN" altLang="en-US" sz="1200" b="0" i="0" kern="1200" dirty="0">
                <a:solidFill>
                  <a:schemeClr val="tx1"/>
                </a:solidFill>
                <a:effectLst/>
                <a:latin typeface="Times New Roman" pitchFamily="18" charset="0"/>
                <a:ea typeface="宋体" pitchFamily="2" charset="-122"/>
                <a:cs typeface="+mn-cs"/>
              </a:rPr>
              <a:t> 例如办公室、会议室、宿舍中使用的，需要连接大量电脑、</a:t>
            </a:r>
            <a:r>
              <a:rPr lang="en-US" altLang="zh-CN" sz="1200" b="0" i="0" kern="1200" dirty="0">
                <a:solidFill>
                  <a:schemeClr val="tx1"/>
                </a:solidFill>
                <a:effectLst/>
                <a:latin typeface="Times New Roman" pitchFamily="18" charset="0"/>
                <a:ea typeface="宋体" pitchFamily="2" charset="-122"/>
                <a:cs typeface="+mn-cs"/>
              </a:rPr>
              <a:t>IP</a:t>
            </a:r>
            <a:r>
              <a:rPr lang="zh-CN" altLang="en-US" sz="1200" b="0" i="0" kern="1200" dirty="0">
                <a:solidFill>
                  <a:schemeClr val="tx1"/>
                </a:solidFill>
                <a:effectLst/>
                <a:latin typeface="Times New Roman" pitchFamily="18" charset="0"/>
                <a:ea typeface="宋体" pitchFamily="2" charset="-122"/>
                <a:cs typeface="+mn-cs"/>
              </a:rPr>
              <a:t>电话、摄像机的交换机。</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聚合交换机：</a:t>
            </a:r>
            <a:r>
              <a:rPr lang="zh-CN" altLang="en-US" sz="1200" b="0" i="0" kern="1200" dirty="0">
                <a:solidFill>
                  <a:schemeClr val="tx1"/>
                </a:solidFill>
                <a:effectLst/>
                <a:latin typeface="Times New Roman" pitchFamily="18" charset="0"/>
                <a:ea typeface="宋体" pitchFamily="2" charset="-122"/>
                <a:cs typeface="+mn-cs"/>
              </a:rPr>
              <a:t> 用于汇聚多个接入层交换机的流量。</a:t>
            </a:r>
          </a:p>
          <a:p>
            <a:r>
              <a:rPr lang="zh-CN" altLang="en-US" sz="1200" b="1" i="0" kern="1200" dirty="0">
                <a:solidFill>
                  <a:schemeClr val="tx1"/>
                </a:solidFill>
                <a:effectLst/>
                <a:latin typeface="Times New Roman" pitchFamily="18" charset="0"/>
                <a:ea typeface="宋体" pitchFamily="2" charset="-122"/>
                <a:cs typeface="+mn-cs"/>
              </a:rPr>
              <a:t>高性能：</a:t>
            </a:r>
            <a:r>
              <a:rPr lang="zh-CN" altLang="en-US" sz="1200" b="0" i="0" kern="1200" dirty="0">
                <a:solidFill>
                  <a:schemeClr val="tx1"/>
                </a:solidFill>
                <a:effectLst/>
                <a:latin typeface="Times New Roman" pitchFamily="18" charset="0"/>
                <a:ea typeface="宋体" pitchFamily="2" charset="-122"/>
                <a:cs typeface="+mn-cs"/>
              </a:rPr>
              <a:t> 提供极高的数据吞吐量，确保网络无阻塞。</a:t>
            </a:r>
          </a:p>
          <a:p>
            <a:r>
              <a:rPr lang="zh-CN" altLang="en-US" sz="1200" b="1" i="0" kern="1200" dirty="0">
                <a:solidFill>
                  <a:schemeClr val="tx1"/>
                </a:solidFill>
                <a:effectLst/>
                <a:latin typeface="Times New Roman" pitchFamily="18" charset="0"/>
                <a:ea typeface="宋体" pitchFamily="2" charset="-122"/>
                <a:cs typeface="+mn-cs"/>
              </a:rPr>
              <a:t>先进功能支持：</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en-US" altLang="zh-CN" sz="1200" b="1" i="0" kern="1200" dirty="0">
                <a:solidFill>
                  <a:schemeClr val="tx1"/>
                </a:solidFill>
                <a:effectLst/>
                <a:latin typeface="Times New Roman" pitchFamily="18" charset="0"/>
                <a:ea typeface="宋体" pitchFamily="2" charset="-122"/>
                <a:cs typeface="+mn-cs"/>
              </a:rPr>
              <a:t>VLAN</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 虚拟局域网，用于隔离广播域和增强安全。</a:t>
            </a:r>
          </a:p>
          <a:p>
            <a:pPr marL="628650" lvl="1" indent="-171450">
              <a:buFont typeface="Arial" panose="020B0604020202020204" pitchFamily="34" charset="0"/>
              <a:buChar char="•"/>
            </a:pPr>
            <a:r>
              <a:rPr lang="en-US" altLang="zh-CN" sz="1200" b="1" i="0" kern="1200" dirty="0" err="1">
                <a:solidFill>
                  <a:schemeClr val="tx1"/>
                </a:solidFill>
                <a:effectLst/>
                <a:latin typeface="Times New Roman" pitchFamily="18" charset="0"/>
                <a:ea typeface="宋体" pitchFamily="2" charset="-122"/>
                <a:cs typeface="+mn-cs"/>
              </a:rPr>
              <a:t>QoS</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 服务质量，可以对不同类型的流量（如语音、视频）进行优先级排序，保证关键应用的流畅。</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安全特性：</a:t>
            </a:r>
            <a:r>
              <a:rPr lang="zh-CN" altLang="en-US" sz="1200" b="0" i="0" kern="1200" dirty="0">
                <a:solidFill>
                  <a:schemeClr val="tx1"/>
                </a:solidFill>
                <a:effectLst/>
                <a:latin typeface="Times New Roman" pitchFamily="18" charset="0"/>
                <a:ea typeface="宋体" pitchFamily="2" charset="-122"/>
                <a:cs typeface="+mn-cs"/>
              </a:rPr>
              <a:t> 如访问控制列表，用于过滤非法访问。</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节能以太网：</a:t>
            </a:r>
            <a:r>
              <a:rPr lang="zh-CN" altLang="en-US" sz="1200" b="0" i="0" kern="1200" dirty="0">
                <a:solidFill>
                  <a:schemeClr val="tx1"/>
                </a:solidFill>
                <a:effectLst/>
                <a:latin typeface="Times New Roman" pitchFamily="18" charset="0"/>
                <a:ea typeface="宋体" pitchFamily="2" charset="-122"/>
                <a:cs typeface="+mn-cs"/>
              </a:rPr>
              <a:t> 在端口空闲时降低功耗。</a:t>
            </a:r>
          </a:p>
          <a:p>
            <a:endParaRPr lang="en-US" altLang="zh-CN" sz="1200" b="1" i="0" kern="1200" dirty="0">
              <a:solidFill>
                <a:schemeClr val="tx1"/>
              </a:solidFill>
              <a:effectLst/>
              <a:latin typeface="Times New Roman" pitchFamily="18" charset="0"/>
              <a:ea typeface="宋体" pitchFamily="2" charset="-122"/>
              <a:cs typeface="+mn-cs"/>
            </a:endParaRPr>
          </a:p>
          <a:p>
            <a:r>
              <a:rPr lang="en-US" altLang="zh-CN" sz="1200" b="1" i="0" kern="1200" dirty="0">
                <a:solidFill>
                  <a:schemeClr val="tx1"/>
                </a:solidFill>
                <a:effectLst/>
                <a:latin typeface="Times New Roman" pitchFamily="18" charset="0"/>
                <a:ea typeface="宋体" pitchFamily="2" charset="-122"/>
                <a:cs typeface="+mn-cs"/>
              </a:rPr>
              <a:t>2. 88E1690 </a:t>
            </a:r>
            <a:r>
              <a:rPr lang="zh-CN" altLang="en-US" sz="1200" b="1" i="0" kern="1200" dirty="0">
                <a:solidFill>
                  <a:schemeClr val="tx1"/>
                </a:solidFill>
                <a:effectLst/>
                <a:latin typeface="Times New Roman" pitchFamily="18" charset="0"/>
                <a:ea typeface="宋体" pitchFamily="2" charset="-122"/>
                <a:cs typeface="+mn-cs"/>
              </a:rPr>
              <a:t>是一颗物理层收发器芯片，通常被称为 </a:t>
            </a:r>
            <a:r>
              <a:rPr lang="en-US" altLang="zh-CN" sz="1200" b="1" i="0" kern="1200" dirty="0">
                <a:solidFill>
                  <a:schemeClr val="tx1"/>
                </a:solidFill>
                <a:effectLst/>
                <a:latin typeface="Times New Roman" pitchFamily="18" charset="0"/>
                <a:ea typeface="宋体" pitchFamily="2" charset="-122"/>
                <a:cs typeface="+mn-cs"/>
              </a:rPr>
              <a:t>PHY </a:t>
            </a:r>
            <a:r>
              <a:rPr lang="zh-CN" altLang="en-US" sz="1200" b="1" i="0" kern="1200" dirty="0">
                <a:solidFill>
                  <a:schemeClr val="tx1"/>
                </a:solidFill>
                <a:effectLst/>
                <a:latin typeface="Times New Roman" pitchFamily="18" charset="0"/>
                <a:ea typeface="宋体" pitchFamily="2" charset="-122"/>
                <a:cs typeface="+mn-cs"/>
              </a:rPr>
              <a:t>芯片。</a:t>
            </a:r>
            <a:endParaRPr lang="zh-CN" altLang="en-US" sz="1200" b="0" i="0" kern="1200" dirty="0">
              <a:solidFill>
                <a:schemeClr val="tx1"/>
              </a:solidFill>
              <a:effectLst/>
              <a:latin typeface="Times New Roman" pitchFamily="18" charset="0"/>
              <a:ea typeface="宋体" pitchFamily="2" charset="-122"/>
              <a:cs typeface="+mn-cs"/>
            </a:endParaRPr>
          </a:p>
          <a:p>
            <a:pPr marL="228600" indent="-228600">
              <a:buFont typeface="+mj-ea"/>
              <a:buAutoNum type="circleNumDbPlain"/>
            </a:pPr>
            <a:r>
              <a:rPr lang="zh-CN" altLang="en-US" sz="1200" b="1" i="0" kern="1200" dirty="0">
                <a:solidFill>
                  <a:schemeClr val="tx1"/>
                </a:solidFill>
                <a:effectLst/>
                <a:latin typeface="Times New Roman" pitchFamily="18" charset="0"/>
                <a:ea typeface="宋体" pitchFamily="2" charset="-122"/>
                <a:cs typeface="+mn-cs"/>
              </a:rPr>
              <a:t>核心功能：它是网络设备的“翻译官”和“信号调制解调器”</a:t>
            </a:r>
          </a:p>
          <a:p>
            <a:r>
              <a:rPr lang="zh-CN" altLang="en-US" sz="1200" b="0" i="0" kern="1200" dirty="0">
                <a:solidFill>
                  <a:schemeClr val="tx1"/>
                </a:solidFill>
                <a:effectLst/>
                <a:latin typeface="Times New Roman" pitchFamily="18" charset="0"/>
                <a:ea typeface="宋体" pitchFamily="2" charset="-122"/>
                <a:cs typeface="+mn-cs"/>
              </a:rPr>
              <a:t>它的主要作用是在</a:t>
            </a:r>
            <a:r>
              <a:rPr lang="zh-CN" altLang="en-US" sz="1200" b="1" i="0" kern="1200" dirty="0">
                <a:solidFill>
                  <a:schemeClr val="tx1"/>
                </a:solidFill>
                <a:effectLst/>
                <a:latin typeface="Times New Roman" pitchFamily="18" charset="0"/>
                <a:ea typeface="宋体" pitchFamily="2" charset="-122"/>
                <a:cs typeface="+mn-cs"/>
              </a:rPr>
              <a:t>数字世界</a:t>
            </a:r>
            <a:r>
              <a:rPr lang="zh-CN" altLang="en-US" sz="1200" b="0" i="0" kern="1200" dirty="0">
                <a:solidFill>
                  <a:schemeClr val="tx1"/>
                </a:solidFill>
                <a:effectLst/>
                <a:latin typeface="Times New Roman" pitchFamily="18" charset="0"/>
                <a:ea typeface="宋体" pitchFamily="2" charset="-122"/>
                <a:cs typeface="+mn-cs"/>
              </a:rPr>
              <a:t>和</a:t>
            </a:r>
            <a:r>
              <a:rPr lang="zh-CN" altLang="en-US" sz="1200" b="1" i="0" kern="1200" dirty="0">
                <a:solidFill>
                  <a:schemeClr val="tx1"/>
                </a:solidFill>
                <a:effectLst/>
                <a:latin typeface="Times New Roman" pitchFamily="18" charset="0"/>
                <a:ea typeface="宋体" pitchFamily="2" charset="-122"/>
                <a:cs typeface="+mn-cs"/>
              </a:rPr>
              <a:t>模拟世界</a:t>
            </a:r>
            <a:r>
              <a:rPr lang="zh-CN" altLang="en-US" sz="1200" b="0" i="0" kern="1200" dirty="0">
                <a:solidFill>
                  <a:schemeClr val="tx1"/>
                </a:solidFill>
                <a:effectLst/>
                <a:latin typeface="Times New Roman" pitchFamily="18" charset="0"/>
                <a:ea typeface="宋体" pitchFamily="2" charset="-122"/>
                <a:cs typeface="+mn-cs"/>
              </a:rPr>
              <a:t>之间架起一座桥梁。</a:t>
            </a:r>
          </a:p>
          <a:p>
            <a:r>
              <a:rPr lang="zh-CN" altLang="en-US" sz="1200" b="1" i="0" kern="1200" dirty="0">
                <a:solidFill>
                  <a:schemeClr val="tx1"/>
                </a:solidFill>
                <a:effectLst/>
                <a:latin typeface="Times New Roman" pitchFamily="18" charset="0"/>
                <a:ea typeface="宋体" pitchFamily="2" charset="-122"/>
                <a:cs typeface="+mn-cs"/>
              </a:rPr>
              <a:t>信号转换：</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在设备内部，数据是以纯净的</a:t>
            </a:r>
            <a:r>
              <a:rPr lang="zh-CN" altLang="en-US" sz="1200" b="1" i="0" kern="1200" dirty="0">
                <a:solidFill>
                  <a:schemeClr val="tx1"/>
                </a:solidFill>
                <a:effectLst/>
                <a:latin typeface="Times New Roman" pitchFamily="18" charset="0"/>
                <a:ea typeface="宋体" pitchFamily="2" charset="-122"/>
                <a:cs typeface="+mn-cs"/>
              </a:rPr>
              <a:t>数字信号</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0</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1</a:t>
            </a:r>
            <a:r>
              <a:rPr lang="zh-CN" altLang="en-US" sz="1200" b="0" i="0" kern="1200" dirty="0">
                <a:solidFill>
                  <a:schemeClr val="tx1"/>
                </a:solidFill>
                <a:effectLst/>
                <a:latin typeface="Times New Roman" pitchFamily="18" charset="0"/>
                <a:ea typeface="宋体" pitchFamily="2" charset="-122"/>
                <a:cs typeface="+mn-cs"/>
              </a:rPr>
              <a:t>）形式存在的。</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但当数据要通过网线传输时，它必须转换成在铜线上传输的</a:t>
            </a:r>
            <a:r>
              <a:rPr lang="zh-CN" altLang="en-US" sz="1200" b="1" i="0" kern="1200" dirty="0">
                <a:solidFill>
                  <a:schemeClr val="tx1"/>
                </a:solidFill>
                <a:effectLst/>
                <a:latin typeface="Times New Roman" pitchFamily="18" charset="0"/>
                <a:ea typeface="宋体" pitchFamily="2" charset="-122"/>
                <a:cs typeface="+mn-cs"/>
              </a:rPr>
              <a:t>模拟信号</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en-US" altLang="zh-CN" sz="1200" b="1" i="0" kern="1200" dirty="0">
                <a:solidFill>
                  <a:schemeClr val="tx1"/>
                </a:solidFill>
                <a:effectLst/>
                <a:latin typeface="Times New Roman" pitchFamily="18" charset="0"/>
                <a:ea typeface="宋体" pitchFamily="2" charset="-122"/>
                <a:cs typeface="+mn-cs"/>
              </a:rPr>
              <a:t>88E1690</a:t>
            </a:r>
            <a:r>
              <a:rPr lang="zh-CN" altLang="en-US" sz="1200" b="0" i="0" kern="1200" dirty="0">
                <a:solidFill>
                  <a:schemeClr val="tx1"/>
                </a:solidFill>
                <a:effectLst/>
                <a:latin typeface="Times New Roman" pitchFamily="18" charset="0"/>
                <a:ea typeface="宋体" pitchFamily="2" charset="-122"/>
                <a:cs typeface="+mn-cs"/>
              </a:rPr>
              <a:t> 的核心功能就是进行这种数模转换。它从</a:t>
            </a:r>
            <a:r>
              <a:rPr lang="en-US" altLang="zh-CN" sz="1200" b="0" i="0" kern="1200" dirty="0">
                <a:solidFill>
                  <a:schemeClr val="tx1"/>
                </a:solidFill>
                <a:effectLst/>
                <a:latin typeface="Times New Roman" pitchFamily="18" charset="0"/>
                <a:ea typeface="宋体" pitchFamily="2" charset="-122"/>
                <a:cs typeface="+mn-cs"/>
              </a:rPr>
              <a:t>MAC</a:t>
            </a:r>
            <a:r>
              <a:rPr lang="zh-CN" altLang="en-US" sz="1200" b="0" i="0" kern="1200" dirty="0">
                <a:solidFill>
                  <a:schemeClr val="tx1"/>
                </a:solidFill>
                <a:effectLst/>
                <a:latin typeface="Times New Roman" pitchFamily="18" charset="0"/>
                <a:ea typeface="宋体" pitchFamily="2" charset="-122"/>
                <a:cs typeface="+mn-cs"/>
              </a:rPr>
              <a:t>芯片（或交换芯片）接收数字信号，将其转换成适合在网线上传输的模拟信号；反之，从网线接收模拟信号，并将其还原为数字信号。</a:t>
            </a:r>
          </a:p>
          <a:p>
            <a:r>
              <a:rPr lang="zh-CN" altLang="en-US" sz="1200" b="1" i="0" kern="1200" dirty="0">
                <a:solidFill>
                  <a:schemeClr val="tx1"/>
                </a:solidFill>
                <a:effectLst/>
                <a:latin typeface="Times New Roman" pitchFamily="18" charset="0"/>
                <a:ea typeface="宋体" pitchFamily="2" charset="-122"/>
                <a:cs typeface="+mn-cs"/>
              </a:rPr>
              <a:t>链路管理：</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它负责管理物理链路的建立和维护，例如：</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自动协商：</a:t>
            </a:r>
            <a:r>
              <a:rPr lang="zh-CN" altLang="en-US" sz="1200" b="0" i="0" kern="1200" dirty="0">
                <a:solidFill>
                  <a:schemeClr val="tx1"/>
                </a:solidFill>
                <a:effectLst/>
                <a:latin typeface="Times New Roman" pitchFamily="18" charset="0"/>
                <a:ea typeface="宋体" pitchFamily="2" charset="-122"/>
                <a:cs typeface="+mn-cs"/>
              </a:rPr>
              <a:t> 与链路另一端的设备（如另一台交换机或电脑网卡）协商最佳的连接速度（</a:t>
            </a:r>
            <a:r>
              <a:rPr lang="en-US" altLang="zh-CN" sz="1200" b="0" i="0" kern="1200" dirty="0">
                <a:solidFill>
                  <a:schemeClr val="tx1"/>
                </a:solidFill>
                <a:effectLst/>
                <a:latin typeface="Times New Roman" pitchFamily="18" charset="0"/>
                <a:ea typeface="宋体" pitchFamily="2" charset="-122"/>
                <a:cs typeface="+mn-cs"/>
              </a:rPr>
              <a:t>10/100/1000 Mbps</a:t>
            </a:r>
            <a:r>
              <a:rPr lang="zh-CN" altLang="en-US" sz="1200" b="0" i="0" kern="1200" dirty="0">
                <a:solidFill>
                  <a:schemeClr val="tx1"/>
                </a:solidFill>
                <a:effectLst/>
                <a:latin typeface="Times New Roman" pitchFamily="18" charset="0"/>
                <a:ea typeface="宋体" pitchFamily="2" charset="-122"/>
                <a:cs typeface="+mn-cs"/>
              </a:rPr>
              <a:t>）和双工模式。</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电缆诊断：</a:t>
            </a:r>
            <a:r>
              <a:rPr lang="zh-CN" altLang="en-US" sz="1200" b="0" i="0" kern="1200" dirty="0">
                <a:solidFill>
                  <a:schemeClr val="tx1"/>
                </a:solidFill>
                <a:effectLst/>
                <a:latin typeface="Times New Roman" pitchFamily="18" charset="0"/>
                <a:ea typeface="宋体" pitchFamily="2" charset="-122"/>
                <a:cs typeface="+mn-cs"/>
              </a:rPr>
              <a:t> 可以检测电缆的长度、状态以及是否存在故障（如开路、短路）。</a:t>
            </a:r>
          </a:p>
          <a:p>
            <a:pPr marL="228600" indent="-228600">
              <a:buFont typeface="+mj-ea"/>
              <a:buAutoNum type="circleNumDbPlain" startAt="2"/>
            </a:pPr>
            <a:r>
              <a:rPr lang="zh-CN" altLang="en-US" sz="1200" b="1" i="0" kern="1200" dirty="0">
                <a:solidFill>
                  <a:schemeClr val="tx1"/>
                </a:solidFill>
                <a:effectLst/>
                <a:latin typeface="Times New Roman" pitchFamily="18" charset="0"/>
                <a:ea typeface="宋体" pitchFamily="2" charset="-122"/>
                <a:cs typeface="+mn-cs"/>
              </a:rPr>
              <a:t>它与交换芯片（如 </a:t>
            </a:r>
            <a:r>
              <a:rPr lang="en-US" altLang="zh-CN" sz="1200" b="1" i="0" kern="1200" dirty="0">
                <a:solidFill>
                  <a:schemeClr val="tx1"/>
                </a:solidFill>
                <a:effectLst/>
                <a:latin typeface="Times New Roman" pitchFamily="18" charset="0"/>
                <a:ea typeface="宋体" pitchFamily="2" charset="-122"/>
                <a:cs typeface="+mn-cs"/>
              </a:rPr>
              <a:t>98DX3257</a:t>
            </a:r>
            <a:r>
              <a:rPr lang="zh-CN" altLang="en-US" sz="1200" b="1" i="0" kern="1200" dirty="0">
                <a:solidFill>
                  <a:schemeClr val="tx1"/>
                </a:solidFill>
                <a:effectLst/>
                <a:latin typeface="Times New Roman" pitchFamily="18" charset="0"/>
                <a:ea typeface="宋体" pitchFamily="2" charset="-122"/>
                <a:cs typeface="+mn-cs"/>
              </a:rPr>
              <a:t>）的关系</a:t>
            </a:r>
          </a:p>
          <a:p>
            <a:r>
              <a:rPr lang="zh-CN" altLang="en-US" sz="1200" b="0" i="0" kern="1200" dirty="0">
                <a:solidFill>
                  <a:schemeClr val="tx1"/>
                </a:solidFill>
                <a:effectLst/>
                <a:latin typeface="Times New Roman" pitchFamily="18" charset="0"/>
                <a:ea typeface="宋体" pitchFamily="2" charset="-122"/>
                <a:cs typeface="+mn-cs"/>
              </a:rPr>
              <a:t>为了更好地理解，我们可以用一个简单的比喻：</a:t>
            </a:r>
          </a:p>
          <a:p>
            <a:r>
              <a:rPr lang="zh-CN" altLang="en-US" sz="1200" b="1" i="0" kern="1200" dirty="0">
                <a:solidFill>
                  <a:schemeClr val="tx1"/>
                </a:solidFill>
                <a:effectLst/>
                <a:latin typeface="Times New Roman" pitchFamily="18" charset="0"/>
                <a:ea typeface="宋体" pitchFamily="2" charset="-122"/>
                <a:cs typeface="+mn-cs"/>
              </a:rPr>
              <a:t>交换芯片是交换机的大脑。</a:t>
            </a:r>
            <a:endParaRPr lang="zh-CN" altLang="en-US" sz="1200" b="0" i="0" kern="1200" dirty="0">
              <a:solidFill>
                <a:schemeClr val="tx1"/>
              </a:solidFill>
              <a:effectLst/>
              <a:latin typeface="Times New Roman" pitchFamily="18" charset="0"/>
              <a:ea typeface="宋体" pitchFamily="2" charset="-122"/>
              <a:cs typeface="+mn-cs"/>
            </a:endParaRPr>
          </a:p>
          <a:p>
            <a:pPr lvl="1"/>
            <a:r>
              <a:rPr lang="zh-CN" altLang="en-US" sz="1200" b="0" i="0" kern="1200" dirty="0">
                <a:solidFill>
                  <a:schemeClr val="tx1"/>
                </a:solidFill>
                <a:effectLst/>
                <a:latin typeface="Times New Roman" pitchFamily="18" charset="0"/>
                <a:ea typeface="宋体" pitchFamily="2" charset="-122"/>
                <a:cs typeface="+mn-cs"/>
              </a:rPr>
              <a:t>它负责做出智能决策：数据包从哪里来，要发送到哪里去。它处理的是数据链路层（</a:t>
            </a:r>
            <a:r>
              <a:rPr lang="en-US" altLang="zh-CN" sz="1200" b="0" i="0" kern="1200" dirty="0">
                <a:solidFill>
                  <a:schemeClr val="tx1"/>
                </a:solidFill>
                <a:effectLst/>
                <a:latin typeface="Times New Roman" pitchFamily="18" charset="0"/>
                <a:ea typeface="宋体" pitchFamily="2" charset="-122"/>
                <a:cs typeface="+mn-cs"/>
              </a:rPr>
              <a:t>Layer 2</a:t>
            </a:r>
            <a:r>
              <a:rPr lang="zh-CN" altLang="en-US" sz="1200" b="0" i="0" kern="1200" dirty="0">
                <a:solidFill>
                  <a:schemeClr val="tx1"/>
                </a:solidFill>
                <a:effectLst/>
                <a:latin typeface="Times New Roman" pitchFamily="18" charset="0"/>
                <a:ea typeface="宋体" pitchFamily="2" charset="-122"/>
                <a:cs typeface="+mn-cs"/>
              </a:rPr>
              <a:t>）的帧。</a:t>
            </a:r>
          </a:p>
          <a:p>
            <a:r>
              <a:rPr lang="en-US" altLang="zh-CN" sz="1200" b="1" i="0" kern="1200" dirty="0">
                <a:solidFill>
                  <a:schemeClr val="tx1"/>
                </a:solidFill>
                <a:effectLst/>
                <a:latin typeface="Times New Roman" pitchFamily="18" charset="0"/>
                <a:ea typeface="宋体" pitchFamily="2" charset="-122"/>
                <a:cs typeface="+mn-cs"/>
              </a:rPr>
              <a:t>PHY </a:t>
            </a:r>
            <a:r>
              <a:rPr lang="zh-CN" altLang="en-US" sz="1200" b="1" i="0" kern="1200" dirty="0">
                <a:solidFill>
                  <a:schemeClr val="tx1"/>
                </a:solidFill>
                <a:effectLst/>
                <a:latin typeface="Times New Roman" pitchFamily="18" charset="0"/>
                <a:ea typeface="宋体" pitchFamily="2" charset="-122"/>
                <a:cs typeface="+mn-cs"/>
              </a:rPr>
              <a:t>芯片是交换机的嘴巴和耳朵。</a:t>
            </a:r>
            <a:endParaRPr lang="zh-CN" altLang="en-US" sz="1200" b="0" i="0" kern="1200" dirty="0">
              <a:solidFill>
                <a:schemeClr val="tx1"/>
              </a:solidFill>
              <a:effectLst/>
              <a:latin typeface="Times New Roman" pitchFamily="18" charset="0"/>
              <a:ea typeface="宋体" pitchFamily="2" charset="-122"/>
              <a:cs typeface="+mn-cs"/>
            </a:endParaRPr>
          </a:p>
          <a:p>
            <a:pPr lvl="1"/>
            <a:r>
              <a:rPr lang="zh-CN" altLang="en-US" sz="1200" b="0" i="0" kern="1200" dirty="0">
                <a:solidFill>
                  <a:schemeClr val="tx1"/>
                </a:solidFill>
                <a:effectLst/>
                <a:latin typeface="Times New Roman" pitchFamily="18" charset="0"/>
                <a:ea typeface="宋体" pitchFamily="2" charset="-122"/>
                <a:cs typeface="+mn-cs"/>
              </a:rPr>
              <a:t>它负责实际“说出”和“收听”电信号。它处理的是物理层（</a:t>
            </a:r>
            <a:r>
              <a:rPr lang="en-US" altLang="zh-CN" sz="1200" b="0" i="0" kern="1200" dirty="0">
                <a:solidFill>
                  <a:schemeClr val="tx1"/>
                </a:solidFill>
                <a:effectLst/>
                <a:latin typeface="Times New Roman" pitchFamily="18" charset="0"/>
                <a:ea typeface="宋体" pitchFamily="2" charset="-122"/>
                <a:cs typeface="+mn-cs"/>
              </a:rPr>
              <a:t>Layer 1</a:t>
            </a:r>
            <a:r>
              <a:rPr lang="zh-CN" altLang="en-US" sz="1200" b="0" i="0" kern="1200" dirty="0">
                <a:solidFill>
                  <a:schemeClr val="tx1"/>
                </a:solidFill>
                <a:effectLst/>
                <a:latin typeface="Times New Roman" pitchFamily="18" charset="0"/>
                <a:ea typeface="宋体" pitchFamily="2" charset="-122"/>
                <a:cs typeface="+mn-cs"/>
              </a:rPr>
              <a:t>）的比特流。</a:t>
            </a:r>
          </a:p>
          <a:p>
            <a:r>
              <a:rPr lang="zh-CN" altLang="en-US" sz="1200" b="0" i="0" kern="1200" dirty="0">
                <a:solidFill>
                  <a:schemeClr val="tx1"/>
                </a:solidFill>
                <a:effectLst/>
                <a:latin typeface="Times New Roman" pitchFamily="18" charset="0"/>
                <a:ea typeface="宋体" pitchFamily="2" charset="-122"/>
                <a:cs typeface="+mn-cs"/>
              </a:rPr>
              <a:t>在一个典型的交换机中：</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核心的</a:t>
            </a:r>
            <a:r>
              <a:rPr lang="zh-CN" altLang="en-US" sz="1200" b="1" i="0" kern="1200" dirty="0">
                <a:solidFill>
                  <a:schemeClr val="tx1"/>
                </a:solidFill>
                <a:effectLst/>
                <a:latin typeface="Times New Roman" pitchFamily="18" charset="0"/>
                <a:ea typeface="宋体" pitchFamily="2" charset="-122"/>
                <a:cs typeface="+mn-cs"/>
              </a:rPr>
              <a:t>交换芯片</a:t>
            </a:r>
            <a:r>
              <a:rPr lang="zh-CN" altLang="en-US" sz="1200" b="0" i="0" kern="1200" dirty="0">
                <a:solidFill>
                  <a:schemeClr val="tx1"/>
                </a:solidFill>
                <a:effectLst/>
                <a:latin typeface="Times New Roman" pitchFamily="18" charset="0"/>
                <a:ea typeface="宋体" pitchFamily="2" charset="-122"/>
                <a:cs typeface="+mn-cs"/>
              </a:rPr>
              <a:t> 数量很少（通常只有一颗）。</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但</a:t>
            </a:r>
            <a:r>
              <a:rPr lang="en-US" altLang="zh-CN" sz="1200" b="1" i="0" kern="1200" dirty="0">
                <a:solidFill>
                  <a:schemeClr val="tx1"/>
                </a:solidFill>
                <a:effectLst/>
                <a:latin typeface="Times New Roman" pitchFamily="18" charset="0"/>
                <a:ea typeface="宋体" pitchFamily="2" charset="-122"/>
                <a:cs typeface="+mn-cs"/>
              </a:rPr>
              <a:t>PHY</a:t>
            </a:r>
            <a:r>
              <a:rPr lang="zh-CN" altLang="en-US" sz="1200" b="1" i="0" kern="1200" dirty="0">
                <a:solidFill>
                  <a:schemeClr val="tx1"/>
                </a:solidFill>
                <a:effectLst/>
                <a:latin typeface="Times New Roman" pitchFamily="18" charset="0"/>
                <a:ea typeface="宋体" pitchFamily="2" charset="-122"/>
                <a:cs typeface="+mn-cs"/>
              </a:rPr>
              <a:t>芯片</a:t>
            </a:r>
            <a:r>
              <a:rPr lang="zh-CN" altLang="en-US" sz="1200" b="0" i="0" kern="1200" dirty="0">
                <a:solidFill>
                  <a:schemeClr val="tx1"/>
                </a:solidFill>
                <a:effectLst/>
                <a:latin typeface="Times New Roman" pitchFamily="18" charset="0"/>
                <a:ea typeface="宋体" pitchFamily="2" charset="-122"/>
                <a:cs typeface="+mn-cs"/>
              </a:rPr>
              <a:t> 的数量往往与端口数量相关。有时，交换芯片内部会集成一些</a:t>
            </a:r>
            <a:r>
              <a:rPr lang="en-US" altLang="zh-CN" sz="1200" b="0" i="0" kern="1200" dirty="0">
                <a:solidFill>
                  <a:schemeClr val="tx1"/>
                </a:solidFill>
                <a:effectLst/>
                <a:latin typeface="Times New Roman" pitchFamily="18" charset="0"/>
                <a:ea typeface="宋体" pitchFamily="2" charset="-122"/>
                <a:cs typeface="+mn-cs"/>
              </a:rPr>
              <a:t>PHY</a:t>
            </a:r>
            <a:r>
              <a:rPr lang="zh-CN" altLang="en-US" sz="1200" b="0" i="0" kern="1200" dirty="0">
                <a:solidFill>
                  <a:schemeClr val="tx1"/>
                </a:solidFill>
                <a:effectLst/>
                <a:latin typeface="Times New Roman" pitchFamily="18" charset="0"/>
                <a:ea typeface="宋体" pitchFamily="2" charset="-122"/>
                <a:cs typeface="+mn-cs"/>
              </a:rPr>
              <a:t>功能，但对于需要大量端口或特定功能（如长距离传输）的场景，则会使用外置的</a:t>
            </a:r>
            <a:r>
              <a:rPr lang="en-US" altLang="zh-CN" sz="1200" b="0" i="0" kern="1200" dirty="0">
                <a:solidFill>
                  <a:schemeClr val="tx1"/>
                </a:solidFill>
                <a:effectLst/>
                <a:latin typeface="Times New Roman" pitchFamily="18" charset="0"/>
                <a:ea typeface="宋体" pitchFamily="2" charset="-122"/>
                <a:cs typeface="+mn-cs"/>
              </a:rPr>
              <a:t>PHY</a:t>
            </a:r>
            <a:r>
              <a:rPr lang="zh-CN" altLang="en-US" sz="1200" b="0" i="0" kern="1200" dirty="0">
                <a:solidFill>
                  <a:schemeClr val="tx1"/>
                </a:solidFill>
                <a:effectLst/>
                <a:latin typeface="Times New Roman" pitchFamily="18" charset="0"/>
                <a:ea typeface="宋体" pitchFamily="2" charset="-122"/>
                <a:cs typeface="+mn-cs"/>
              </a:rPr>
              <a:t>芯片，例如 </a:t>
            </a:r>
            <a:r>
              <a:rPr lang="en-US" altLang="zh-CN" sz="1200" b="1" i="0" kern="1200" dirty="0">
                <a:solidFill>
                  <a:schemeClr val="tx1"/>
                </a:solidFill>
                <a:effectLst/>
                <a:latin typeface="Times New Roman" pitchFamily="18" charset="0"/>
                <a:ea typeface="宋体" pitchFamily="2" charset="-122"/>
                <a:cs typeface="+mn-cs"/>
              </a:rPr>
              <a:t>88E1690</a:t>
            </a:r>
            <a:r>
              <a:rPr lang="zh-CN" altLang="en-US" sz="1200" b="0" i="0" kern="1200" dirty="0">
                <a:solidFill>
                  <a:schemeClr val="tx1"/>
                </a:solidFill>
                <a:effectLst/>
                <a:latin typeface="Times New Roman" pitchFamily="18" charset="0"/>
                <a:ea typeface="宋体" pitchFamily="2" charset="-122"/>
                <a:cs typeface="+mn-cs"/>
              </a:rPr>
              <a:t>。</a:t>
            </a:r>
          </a:p>
          <a:p>
            <a:pPr marL="228600" indent="-228600">
              <a:buFont typeface="+mj-ea"/>
              <a:buAutoNum type="circleNumDbPlain" startAt="3"/>
            </a:pPr>
            <a:r>
              <a:rPr lang="zh-CN" altLang="en-US" sz="1200" b="1" i="0" kern="1200" dirty="0">
                <a:solidFill>
                  <a:schemeClr val="tx1"/>
                </a:solidFill>
                <a:effectLst/>
                <a:latin typeface="Times New Roman" pitchFamily="18" charset="0"/>
                <a:ea typeface="宋体" pitchFamily="2" charset="-122"/>
                <a:cs typeface="+mn-cs"/>
              </a:rPr>
              <a:t>主要特性和应用场景：</a:t>
            </a:r>
          </a:p>
          <a:p>
            <a:r>
              <a:rPr lang="zh-CN" altLang="en-US" sz="1200" b="1" i="0" kern="1200" dirty="0">
                <a:solidFill>
                  <a:schemeClr val="tx1"/>
                </a:solidFill>
                <a:effectLst/>
                <a:latin typeface="Times New Roman" pitchFamily="18" charset="0"/>
                <a:ea typeface="宋体" pitchFamily="2" charset="-122"/>
                <a:cs typeface="+mn-cs"/>
              </a:rPr>
              <a:t>接口支持：</a:t>
            </a:r>
            <a:r>
              <a:rPr lang="zh-CN" altLang="en-US" sz="1200" b="0" i="0" kern="1200" dirty="0">
                <a:solidFill>
                  <a:schemeClr val="tx1"/>
                </a:solidFill>
                <a:effectLst/>
                <a:latin typeface="Times New Roman" pitchFamily="18" charset="0"/>
                <a:ea typeface="宋体" pitchFamily="2" charset="-122"/>
                <a:cs typeface="+mn-cs"/>
              </a:rPr>
              <a:t> 通常支持 </a:t>
            </a:r>
            <a:r>
              <a:rPr lang="en-US" altLang="zh-CN" sz="1200" b="0" i="0" kern="1200" dirty="0">
                <a:solidFill>
                  <a:schemeClr val="tx1"/>
                </a:solidFill>
                <a:effectLst/>
                <a:latin typeface="Times New Roman" pitchFamily="18" charset="0"/>
                <a:ea typeface="宋体" pitchFamily="2" charset="-122"/>
                <a:cs typeface="+mn-cs"/>
              </a:rPr>
              <a:t>10/100/1000 Mbps</a:t>
            </a:r>
            <a:r>
              <a:rPr lang="zh-CN" altLang="en-US" sz="1200" b="0" i="0" kern="1200" dirty="0">
                <a:solidFill>
                  <a:schemeClr val="tx1"/>
                </a:solidFill>
                <a:effectLst/>
                <a:latin typeface="Times New Roman" pitchFamily="18" charset="0"/>
                <a:ea typeface="宋体" pitchFamily="2" charset="-122"/>
                <a:cs typeface="+mn-cs"/>
              </a:rPr>
              <a:t>（千兆以太网）速率。</a:t>
            </a:r>
          </a:p>
          <a:p>
            <a:r>
              <a:rPr lang="zh-CN" altLang="en-US" sz="1200" b="1" i="0" kern="1200" dirty="0">
                <a:solidFill>
                  <a:schemeClr val="tx1"/>
                </a:solidFill>
                <a:effectLst/>
                <a:latin typeface="Times New Roman" pitchFamily="18" charset="0"/>
                <a:ea typeface="宋体" pitchFamily="2" charset="-122"/>
                <a:cs typeface="+mn-cs"/>
              </a:rPr>
              <a:t>介质连接：</a:t>
            </a:r>
            <a:r>
              <a:rPr lang="zh-CN" altLang="en-US" sz="1200" b="0" i="0" kern="1200" dirty="0">
                <a:solidFill>
                  <a:schemeClr val="tx1"/>
                </a:solidFill>
                <a:effectLst/>
                <a:latin typeface="Times New Roman" pitchFamily="18" charset="0"/>
                <a:ea typeface="宋体" pitchFamily="2" charset="-122"/>
                <a:cs typeface="+mn-cs"/>
              </a:rPr>
              <a:t> 用于通过</a:t>
            </a:r>
            <a:r>
              <a:rPr lang="en-US" altLang="zh-CN" sz="1200" b="0" i="0" kern="1200" dirty="0">
                <a:solidFill>
                  <a:schemeClr val="tx1"/>
                </a:solidFill>
                <a:effectLst/>
                <a:latin typeface="Times New Roman" pitchFamily="18" charset="0"/>
                <a:ea typeface="宋体" pitchFamily="2" charset="-122"/>
                <a:cs typeface="+mn-cs"/>
              </a:rPr>
              <a:t>RJ45</a:t>
            </a:r>
            <a:r>
              <a:rPr lang="zh-CN" altLang="en-US" sz="1200" b="0" i="0" kern="1200" dirty="0">
                <a:solidFill>
                  <a:schemeClr val="tx1"/>
                </a:solidFill>
                <a:effectLst/>
                <a:latin typeface="Times New Roman" pitchFamily="18" charset="0"/>
                <a:ea typeface="宋体" pitchFamily="2" charset="-122"/>
                <a:cs typeface="+mn-cs"/>
              </a:rPr>
              <a:t>接口连接双绞线（网线）。</a:t>
            </a:r>
          </a:p>
          <a:p>
            <a:r>
              <a:rPr lang="zh-CN" altLang="en-US" sz="1200" b="1" i="0" kern="1200" dirty="0">
                <a:solidFill>
                  <a:schemeClr val="tx1"/>
                </a:solidFill>
                <a:effectLst/>
                <a:latin typeface="Times New Roman" pitchFamily="18" charset="0"/>
                <a:ea typeface="宋体" pitchFamily="2" charset="-122"/>
                <a:cs typeface="+mn-cs"/>
              </a:rPr>
              <a:t>应用设备：</a:t>
            </a:r>
            <a:r>
              <a:rPr lang="zh-CN" altLang="en-US" sz="1200" b="0" i="0" kern="1200" dirty="0">
                <a:solidFill>
                  <a:schemeClr val="tx1"/>
                </a:solidFill>
                <a:effectLst/>
                <a:latin typeface="Times New Roman" pitchFamily="18" charset="0"/>
                <a:ea typeface="宋体" pitchFamily="2" charset="-122"/>
                <a:cs typeface="+mn-cs"/>
              </a:rPr>
              <a:t> 广泛应用于：</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网络交换机：</a:t>
            </a:r>
            <a:r>
              <a:rPr lang="zh-CN" altLang="en-US" sz="1200" b="0" i="0" kern="1200" dirty="0">
                <a:solidFill>
                  <a:schemeClr val="tx1"/>
                </a:solidFill>
                <a:effectLst/>
                <a:latin typeface="Times New Roman" pitchFamily="18" charset="0"/>
                <a:ea typeface="宋体" pitchFamily="2" charset="-122"/>
                <a:cs typeface="+mn-cs"/>
              </a:rPr>
              <a:t> 作为端口的物理层接口。</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网络接口卡：</a:t>
            </a:r>
            <a:r>
              <a:rPr lang="zh-CN" altLang="en-US" sz="1200" b="0" i="0" kern="1200" dirty="0">
                <a:solidFill>
                  <a:schemeClr val="tx1"/>
                </a:solidFill>
                <a:effectLst/>
                <a:latin typeface="Times New Roman" pitchFamily="18" charset="0"/>
                <a:ea typeface="宋体" pitchFamily="2" charset="-122"/>
                <a:cs typeface="+mn-cs"/>
              </a:rPr>
              <a:t> 安装在服务器或电脑上。</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嵌入式系统：</a:t>
            </a:r>
            <a:r>
              <a:rPr lang="zh-CN" altLang="en-US" sz="1200" b="0" i="0" kern="1200" dirty="0">
                <a:solidFill>
                  <a:schemeClr val="tx1"/>
                </a:solidFill>
                <a:effectLst/>
                <a:latin typeface="Times New Roman" pitchFamily="18" charset="0"/>
                <a:ea typeface="宋体" pitchFamily="2" charset="-122"/>
                <a:cs typeface="+mn-cs"/>
              </a:rPr>
              <a:t> 任何需要有线网络连接的设备。</a:t>
            </a:r>
          </a:p>
          <a:p>
            <a:endParaRPr lang="en-US" altLang="zh-CN" sz="1200" b="1" i="0" kern="1200" dirty="0">
              <a:solidFill>
                <a:schemeClr val="tx1"/>
              </a:solidFill>
              <a:effectLst/>
              <a:latin typeface="Times New Roman" pitchFamily="18" charset="0"/>
              <a:ea typeface="宋体" pitchFamily="2" charset="-122"/>
              <a:cs typeface="+mn-cs"/>
            </a:endParaRPr>
          </a:p>
          <a:p>
            <a:r>
              <a:rPr lang="en-US" altLang="zh-CN" sz="1200" b="1" i="0" kern="1200" dirty="0">
                <a:solidFill>
                  <a:schemeClr val="tx1"/>
                </a:solidFill>
                <a:effectLst/>
                <a:latin typeface="Times New Roman" pitchFamily="18" charset="0"/>
                <a:ea typeface="宋体" pitchFamily="2" charset="-122"/>
                <a:cs typeface="+mn-cs"/>
              </a:rPr>
              <a:t>3. PD69208 </a:t>
            </a:r>
            <a:r>
              <a:rPr lang="zh-CN" altLang="en-US" sz="1200" b="1" i="0" kern="1200" dirty="0">
                <a:solidFill>
                  <a:schemeClr val="tx1"/>
                </a:solidFill>
                <a:effectLst/>
                <a:latin typeface="Times New Roman" pitchFamily="18" charset="0"/>
                <a:ea typeface="宋体" pitchFamily="2" charset="-122"/>
                <a:cs typeface="+mn-cs"/>
              </a:rPr>
              <a:t>是一颗符合 </a:t>
            </a:r>
            <a:r>
              <a:rPr lang="en-US" altLang="zh-CN" sz="1200" b="1" i="0" kern="1200" dirty="0" err="1">
                <a:solidFill>
                  <a:schemeClr val="tx1"/>
                </a:solidFill>
                <a:effectLst/>
                <a:latin typeface="Times New Roman" pitchFamily="18" charset="0"/>
                <a:ea typeface="宋体" pitchFamily="2" charset="-122"/>
                <a:cs typeface="+mn-cs"/>
              </a:rPr>
              <a:t>PoE</a:t>
            </a:r>
            <a:r>
              <a:rPr lang="en-US" altLang="zh-CN" sz="1200" b="1" i="0" kern="1200" dirty="0">
                <a:solidFill>
                  <a:schemeClr val="tx1"/>
                </a:solidFill>
                <a:effectLst/>
                <a:latin typeface="Times New Roman" pitchFamily="18" charset="0"/>
                <a:ea typeface="宋体" pitchFamily="2" charset="-122"/>
                <a:cs typeface="+mn-cs"/>
              </a:rPr>
              <a:t> </a:t>
            </a:r>
            <a:r>
              <a:rPr lang="zh-CN" altLang="en-US" sz="1200" b="1" i="0" kern="1200" dirty="0">
                <a:solidFill>
                  <a:schemeClr val="tx1"/>
                </a:solidFill>
                <a:effectLst/>
                <a:latin typeface="Times New Roman" pitchFamily="18" charset="0"/>
                <a:ea typeface="宋体" pitchFamily="2" charset="-122"/>
                <a:cs typeface="+mn-cs"/>
              </a:rPr>
              <a:t>供电标准的、高集成度的 </a:t>
            </a:r>
            <a:r>
              <a:rPr lang="en-US" altLang="zh-CN" sz="1200" b="1" i="0" kern="1200" dirty="0" err="1">
                <a:solidFill>
                  <a:schemeClr val="tx1"/>
                </a:solidFill>
                <a:effectLst/>
                <a:latin typeface="Times New Roman" pitchFamily="18" charset="0"/>
                <a:ea typeface="宋体" pitchFamily="2" charset="-122"/>
                <a:cs typeface="+mn-cs"/>
              </a:rPr>
              <a:t>PoE</a:t>
            </a:r>
            <a:r>
              <a:rPr lang="en-US" altLang="zh-CN" sz="1200" b="1" i="0" kern="1200" dirty="0">
                <a:solidFill>
                  <a:schemeClr val="tx1"/>
                </a:solidFill>
                <a:effectLst/>
                <a:latin typeface="Times New Roman" pitchFamily="18" charset="0"/>
                <a:ea typeface="宋体" pitchFamily="2" charset="-122"/>
                <a:cs typeface="+mn-cs"/>
              </a:rPr>
              <a:t> </a:t>
            </a:r>
            <a:r>
              <a:rPr lang="zh-CN" altLang="en-US" sz="1200" b="1" i="0" kern="1200" dirty="0">
                <a:solidFill>
                  <a:schemeClr val="tx1"/>
                </a:solidFill>
                <a:effectLst/>
                <a:latin typeface="Times New Roman" pitchFamily="18" charset="0"/>
                <a:ea typeface="宋体" pitchFamily="2" charset="-122"/>
                <a:cs typeface="+mn-cs"/>
              </a:rPr>
              <a:t>管理器</a:t>
            </a:r>
            <a:r>
              <a:rPr lang="en-US" altLang="zh-CN" sz="1200" b="1" i="0" kern="1200" dirty="0">
                <a:solidFill>
                  <a:schemeClr val="tx1"/>
                </a:solidFill>
                <a:effectLst/>
                <a:latin typeface="Times New Roman" pitchFamily="18" charset="0"/>
                <a:ea typeface="宋体" pitchFamily="2" charset="-122"/>
                <a:cs typeface="+mn-cs"/>
              </a:rPr>
              <a:t>/</a:t>
            </a:r>
            <a:r>
              <a:rPr lang="en-US" altLang="zh-CN" sz="1200" b="1" i="0" kern="1200" dirty="0" err="1">
                <a:solidFill>
                  <a:schemeClr val="tx1"/>
                </a:solidFill>
                <a:effectLst/>
                <a:latin typeface="Times New Roman" pitchFamily="18" charset="0"/>
                <a:ea typeface="宋体" pitchFamily="2" charset="-122"/>
                <a:cs typeface="+mn-cs"/>
              </a:rPr>
              <a:t>PoE</a:t>
            </a:r>
            <a:r>
              <a:rPr lang="en-US" altLang="zh-CN" sz="1200" b="1" i="0" kern="1200" dirty="0">
                <a:solidFill>
                  <a:schemeClr val="tx1"/>
                </a:solidFill>
                <a:effectLst/>
                <a:latin typeface="Times New Roman" pitchFamily="18" charset="0"/>
                <a:ea typeface="宋体" pitchFamily="2" charset="-122"/>
                <a:cs typeface="+mn-cs"/>
              </a:rPr>
              <a:t> </a:t>
            </a:r>
            <a:r>
              <a:rPr lang="zh-CN" altLang="en-US" sz="1200" b="1" i="0" kern="1200" dirty="0">
                <a:solidFill>
                  <a:schemeClr val="tx1"/>
                </a:solidFill>
                <a:effectLst/>
                <a:latin typeface="Times New Roman" pitchFamily="18" charset="0"/>
                <a:ea typeface="宋体" pitchFamily="2" charset="-122"/>
                <a:cs typeface="+mn-cs"/>
              </a:rPr>
              <a:t>控制器芯片。</a:t>
            </a:r>
            <a:endParaRPr lang="zh-CN" altLang="en-US" sz="1200" b="0" i="0" kern="1200" dirty="0">
              <a:solidFill>
                <a:schemeClr val="tx1"/>
              </a:solidFill>
              <a:effectLst/>
              <a:latin typeface="Times New Roman" pitchFamily="18" charset="0"/>
              <a:ea typeface="宋体" pitchFamily="2" charset="-122"/>
              <a:cs typeface="+mn-cs"/>
            </a:endParaRPr>
          </a:p>
          <a:p>
            <a:pPr marL="228600" indent="-228600">
              <a:buFont typeface="+mj-ea"/>
              <a:buAutoNum type="circleNumDbPlain"/>
            </a:pPr>
            <a:r>
              <a:rPr lang="zh-CN" altLang="en-US" sz="1200" b="1" i="0" kern="1200" dirty="0">
                <a:solidFill>
                  <a:schemeClr val="tx1"/>
                </a:solidFill>
                <a:effectLst/>
                <a:latin typeface="Times New Roman" pitchFamily="18" charset="0"/>
                <a:ea typeface="宋体" pitchFamily="2" charset="-122"/>
                <a:cs typeface="+mn-cs"/>
              </a:rPr>
              <a:t>核心功能：它是网络设备的“智能电源管家”</a:t>
            </a:r>
          </a:p>
          <a:p>
            <a:r>
              <a:rPr lang="zh-CN" altLang="en-US" sz="1200" b="0" i="0" kern="1200" dirty="0">
                <a:solidFill>
                  <a:schemeClr val="tx1"/>
                </a:solidFill>
                <a:effectLst/>
                <a:latin typeface="Times New Roman" pitchFamily="18" charset="0"/>
                <a:ea typeface="宋体" pitchFamily="2" charset="-122"/>
                <a:cs typeface="+mn-cs"/>
              </a:rPr>
              <a:t>它的主要职责是</a:t>
            </a:r>
            <a:r>
              <a:rPr lang="zh-CN" altLang="en-US" sz="1200" b="1" i="0" kern="1200" dirty="0">
                <a:solidFill>
                  <a:schemeClr val="tx1"/>
                </a:solidFill>
                <a:effectLst/>
                <a:latin typeface="Times New Roman" pitchFamily="18" charset="0"/>
                <a:ea typeface="宋体" pitchFamily="2" charset="-122"/>
                <a:cs typeface="+mn-cs"/>
              </a:rPr>
              <a:t>通过以太网网线</a:t>
            </a:r>
            <a:r>
              <a:rPr lang="zh-CN" altLang="en-US" sz="1200" b="0" i="0" kern="1200" dirty="0">
                <a:solidFill>
                  <a:schemeClr val="tx1"/>
                </a:solidFill>
                <a:effectLst/>
                <a:latin typeface="Times New Roman" pitchFamily="18" charset="0"/>
                <a:ea typeface="宋体" pitchFamily="2" charset="-122"/>
                <a:cs typeface="+mn-cs"/>
              </a:rPr>
              <a:t>为连接的设备</a:t>
            </a:r>
            <a:r>
              <a:rPr lang="zh-CN" altLang="en-US" sz="1200" b="1" i="0" kern="1200" dirty="0">
                <a:solidFill>
                  <a:schemeClr val="tx1"/>
                </a:solidFill>
                <a:effectLst/>
                <a:latin typeface="Times New Roman" pitchFamily="18" charset="0"/>
                <a:ea typeface="宋体" pitchFamily="2" charset="-122"/>
                <a:cs typeface="+mn-cs"/>
              </a:rPr>
              <a:t>供电</a:t>
            </a:r>
            <a:r>
              <a:rPr lang="zh-CN" altLang="en-US" sz="1200" b="0" i="0" kern="1200" dirty="0">
                <a:solidFill>
                  <a:schemeClr val="tx1"/>
                </a:solidFill>
                <a:effectLst/>
                <a:latin typeface="Times New Roman" pitchFamily="18" charset="0"/>
                <a:ea typeface="宋体" pitchFamily="2" charset="-122"/>
                <a:cs typeface="+mn-cs"/>
              </a:rPr>
              <a:t>和</a:t>
            </a:r>
            <a:r>
              <a:rPr lang="zh-CN" altLang="en-US" sz="1200" b="1" i="0" kern="1200" dirty="0">
                <a:solidFill>
                  <a:schemeClr val="tx1"/>
                </a:solidFill>
                <a:effectLst/>
                <a:latin typeface="Times New Roman" pitchFamily="18" charset="0"/>
                <a:ea typeface="宋体" pitchFamily="2" charset="-122"/>
                <a:cs typeface="+mn-cs"/>
              </a:rPr>
              <a:t>管理电源</a:t>
            </a:r>
            <a:r>
              <a:rPr lang="zh-CN" altLang="en-US" sz="1200" b="0" i="0" kern="1200" dirty="0">
                <a:solidFill>
                  <a:schemeClr val="tx1"/>
                </a:solidFill>
                <a:effectLst/>
                <a:latin typeface="Times New Roman" pitchFamily="18" charset="0"/>
                <a:ea typeface="宋体" pitchFamily="2" charset="-122"/>
                <a:cs typeface="+mn-cs"/>
              </a:rPr>
              <a:t>。</a:t>
            </a:r>
          </a:p>
          <a:p>
            <a:r>
              <a:rPr lang="en-US" altLang="zh-CN" sz="1200" b="1" i="0" kern="1200" dirty="0" err="1">
                <a:solidFill>
                  <a:schemeClr val="tx1"/>
                </a:solidFill>
                <a:effectLst/>
                <a:latin typeface="Times New Roman" pitchFamily="18" charset="0"/>
                <a:ea typeface="宋体" pitchFamily="2" charset="-122"/>
                <a:cs typeface="+mn-cs"/>
              </a:rPr>
              <a:t>PoE</a:t>
            </a:r>
            <a:r>
              <a:rPr lang="en-US" altLang="zh-CN" sz="1200" b="1" i="0" kern="1200" dirty="0">
                <a:solidFill>
                  <a:schemeClr val="tx1"/>
                </a:solidFill>
                <a:effectLst/>
                <a:latin typeface="Times New Roman" pitchFamily="18" charset="0"/>
                <a:ea typeface="宋体" pitchFamily="2" charset="-122"/>
                <a:cs typeface="+mn-cs"/>
              </a:rPr>
              <a:t> </a:t>
            </a:r>
            <a:r>
              <a:rPr lang="zh-CN" altLang="en-US" sz="1200" b="1" i="0" kern="1200" dirty="0">
                <a:solidFill>
                  <a:schemeClr val="tx1"/>
                </a:solidFill>
                <a:effectLst/>
                <a:latin typeface="Times New Roman" pitchFamily="18" charset="0"/>
                <a:ea typeface="宋体" pitchFamily="2" charset="-122"/>
                <a:cs typeface="+mn-cs"/>
              </a:rPr>
              <a:t>供电：</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en-US" altLang="zh-CN" sz="1200" b="0" i="0" kern="1200" dirty="0" err="1">
                <a:solidFill>
                  <a:schemeClr val="tx1"/>
                </a:solidFill>
                <a:effectLst/>
                <a:latin typeface="Times New Roman" pitchFamily="18" charset="0"/>
                <a:ea typeface="宋体" pitchFamily="2" charset="-122"/>
                <a:cs typeface="+mn-cs"/>
              </a:rPr>
              <a:t>PoE</a:t>
            </a:r>
            <a:r>
              <a:rPr lang="en-US" altLang="zh-CN" sz="1200" b="0" i="0" kern="1200" dirty="0">
                <a:solidFill>
                  <a:schemeClr val="tx1"/>
                </a:solidFill>
                <a:effectLst/>
                <a:latin typeface="Times New Roman" pitchFamily="18" charset="0"/>
                <a:ea typeface="宋体" pitchFamily="2" charset="-122"/>
                <a:cs typeface="+mn-cs"/>
              </a:rPr>
              <a:t> </a:t>
            </a:r>
            <a:r>
              <a:rPr lang="zh-CN" altLang="en-US" sz="1200" b="0" i="0" kern="1200" dirty="0">
                <a:solidFill>
                  <a:schemeClr val="tx1"/>
                </a:solidFill>
                <a:effectLst/>
                <a:latin typeface="Times New Roman" pitchFamily="18" charset="0"/>
                <a:ea typeface="宋体" pitchFamily="2" charset="-122"/>
                <a:cs typeface="+mn-cs"/>
              </a:rPr>
              <a:t>允许交换机通过标准的网线（如 </a:t>
            </a:r>
            <a:r>
              <a:rPr lang="en-US" altLang="zh-CN" sz="1200" b="0" i="0" kern="1200" dirty="0">
                <a:solidFill>
                  <a:schemeClr val="tx1"/>
                </a:solidFill>
                <a:effectLst/>
                <a:latin typeface="Times New Roman" pitchFamily="18" charset="0"/>
                <a:ea typeface="宋体" pitchFamily="2" charset="-122"/>
                <a:cs typeface="+mn-cs"/>
              </a:rPr>
              <a:t>Cat5e</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Cat6</a:t>
            </a:r>
            <a:r>
              <a:rPr lang="zh-CN" altLang="en-US" sz="1200" b="0" i="0" kern="1200" dirty="0">
                <a:solidFill>
                  <a:schemeClr val="tx1"/>
                </a:solidFill>
                <a:effectLst/>
                <a:latin typeface="Times New Roman" pitchFamily="18" charset="0"/>
                <a:ea typeface="宋体" pitchFamily="2" charset="-122"/>
                <a:cs typeface="+mn-cs"/>
              </a:rPr>
              <a:t>）同时为设备传输数据和电力。</a:t>
            </a:r>
          </a:p>
          <a:p>
            <a:pPr marL="628650" lvl="1" indent="-171450">
              <a:buFont typeface="Arial" panose="020B0604020202020204" pitchFamily="34" charset="0"/>
              <a:buChar char="•"/>
            </a:pPr>
            <a:r>
              <a:rPr lang="en-US" altLang="zh-CN" sz="1200" b="1" i="0" kern="1200" dirty="0">
                <a:solidFill>
                  <a:schemeClr val="tx1"/>
                </a:solidFill>
                <a:effectLst/>
                <a:latin typeface="Times New Roman" pitchFamily="18" charset="0"/>
                <a:ea typeface="宋体" pitchFamily="2" charset="-122"/>
                <a:cs typeface="+mn-cs"/>
              </a:rPr>
              <a:t>PD69208</a:t>
            </a:r>
            <a:r>
              <a:rPr lang="zh-CN" altLang="en-US" sz="1200" b="0" i="0" kern="1200" dirty="0">
                <a:solidFill>
                  <a:schemeClr val="tx1"/>
                </a:solidFill>
                <a:effectLst/>
                <a:latin typeface="Times New Roman" pitchFamily="18" charset="0"/>
                <a:ea typeface="宋体" pitchFamily="2" charset="-122"/>
                <a:cs typeface="+mn-cs"/>
              </a:rPr>
              <a:t> 芯片就是负责在交换机端实现这一功能的硬件核心。它被称为 </a:t>
            </a:r>
            <a:r>
              <a:rPr lang="en-US" altLang="zh-CN" sz="1200" b="1" i="0" kern="1200" dirty="0">
                <a:solidFill>
                  <a:schemeClr val="tx1"/>
                </a:solidFill>
                <a:effectLst/>
                <a:latin typeface="Times New Roman" pitchFamily="18" charset="0"/>
                <a:ea typeface="宋体" pitchFamily="2" charset="-122"/>
                <a:cs typeface="+mn-cs"/>
              </a:rPr>
              <a:t>PSE</a:t>
            </a:r>
            <a:r>
              <a:rPr lang="zh-CN" altLang="en-US" sz="1200" b="0" i="0" kern="1200" dirty="0">
                <a:solidFill>
                  <a:schemeClr val="tx1"/>
                </a:solidFill>
                <a:effectLst/>
                <a:latin typeface="Times New Roman" pitchFamily="18" charset="0"/>
                <a:ea typeface="宋体" pitchFamily="2" charset="-122"/>
                <a:cs typeface="+mn-cs"/>
              </a:rPr>
              <a:t>，即</a:t>
            </a:r>
            <a:r>
              <a:rPr lang="zh-CN" altLang="en-US" sz="1200" b="1" i="0" kern="1200" dirty="0">
                <a:solidFill>
                  <a:schemeClr val="tx1"/>
                </a:solidFill>
                <a:effectLst/>
                <a:latin typeface="Times New Roman" pitchFamily="18" charset="0"/>
                <a:ea typeface="宋体" pitchFamily="2" charset="-122"/>
                <a:cs typeface="+mn-cs"/>
              </a:rPr>
              <a:t>供电设备</a:t>
            </a:r>
            <a:r>
              <a:rPr lang="zh-CN" altLang="en-US" sz="1200" b="0" i="0" kern="1200" dirty="0">
                <a:solidFill>
                  <a:schemeClr val="tx1"/>
                </a:solidFill>
                <a:effectLst/>
                <a:latin typeface="Times New Roman" pitchFamily="18" charset="0"/>
                <a:ea typeface="宋体" pitchFamily="2" charset="-122"/>
                <a:cs typeface="+mn-cs"/>
              </a:rPr>
              <a:t>。</a:t>
            </a:r>
          </a:p>
          <a:p>
            <a:r>
              <a:rPr lang="zh-CN" altLang="en-US" sz="1200" b="1" i="0" kern="1200" dirty="0">
                <a:solidFill>
                  <a:schemeClr val="tx1"/>
                </a:solidFill>
                <a:effectLst/>
                <a:latin typeface="Times New Roman" pitchFamily="18" charset="0"/>
                <a:ea typeface="宋体" pitchFamily="2" charset="-122"/>
                <a:cs typeface="+mn-cs"/>
              </a:rPr>
              <a:t>智能电源管理：</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检测与分类：</a:t>
            </a:r>
            <a:r>
              <a:rPr lang="zh-CN" altLang="en-US" sz="1200" b="0" i="0" kern="1200" dirty="0">
                <a:solidFill>
                  <a:schemeClr val="tx1"/>
                </a:solidFill>
                <a:effectLst/>
                <a:latin typeface="Times New Roman" pitchFamily="18" charset="0"/>
                <a:ea typeface="宋体" pitchFamily="2" charset="-122"/>
                <a:cs typeface="+mn-cs"/>
              </a:rPr>
              <a:t> 当一台设备（如</a:t>
            </a:r>
            <a:r>
              <a:rPr lang="en-US" altLang="zh-CN" sz="1200" b="0" i="0" kern="1200" dirty="0">
                <a:solidFill>
                  <a:schemeClr val="tx1"/>
                </a:solidFill>
                <a:effectLst/>
                <a:latin typeface="Times New Roman" pitchFamily="18" charset="0"/>
                <a:ea typeface="宋体" pitchFamily="2" charset="-122"/>
                <a:cs typeface="+mn-cs"/>
              </a:rPr>
              <a:t>IP</a:t>
            </a:r>
            <a:r>
              <a:rPr lang="zh-CN" altLang="en-US" sz="1200" b="0" i="0" kern="1200" dirty="0">
                <a:solidFill>
                  <a:schemeClr val="tx1"/>
                </a:solidFill>
                <a:effectLst/>
                <a:latin typeface="Times New Roman" pitchFamily="18" charset="0"/>
                <a:ea typeface="宋体" pitchFamily="2" charset="-122"/>
                <a:cs typeface="+mn-cs"/>
              </a:rPr>
              <a:t>电话、无线</a:t>
            </a:r>
            <a:r>
              <a:rPr lang="en-US" altLang="zh-CN" sz="1200" b="0" i="0" kern="1200" dirty="0">
                <a:solidFill>
                  <a:schemeClr val="tx1"/>
                </a:solidFill>
                <a:effectLst/>
                <a:latin typeface="Times New Roman" pitchFamily="18" charset="0"/>
                <a:ea typeface="宋体" pitchFamily="2" charset="-122"/>
                <a:cs typeface="+mn-cs"/>
              </a:rPr>
              <a:t>AP</a:t>
            </a:r>
            <a:r>
              <a:rPr lang="zh-CN" altLang="en-US" sz="1200" b="0" i="0" kern="1200" dirty="0">
                <a:solidFill>
                  <a:schemeClr val="tx1"/>
                </a:solidFill>
                <a:effectLst/>
                <a:latin typeface="Times New Roman" pitchFamily="18" charset="0"/>
                <a:ea typeface="宋体" pitchFamily="2" charset="-122"/>
                <a:cs typeface="+mn-cs"/>
              </a:rPr>
              <a:t>、摄像头）连接到端口时，</a:t>
            </a:r>
            <a:r>
              <a:rPr lang="en-US" altLang="zh-CN" sz="1200" b="0" i="0" kern="1200" dirty="0">
                <a:solidFill>
                  <a:schemeClr val="tx1"/>
                </a:solidFill>
                <a:effectLst/>
                <a:latin typeface="Times New Roman" pitchFamily="18" charset="0"/>
                <a:ea typeface="宋体" pitchFamily="2" charset="-122"/>
                <a:cs typeface="+mn-cs"/>
              </a:rPr>
              <a:t>PD69208</a:t>
            </a:r>
            <a:r>
              <a:rPr lang="zh-CN" altLang="en-US" sz="1200" b="0" i="0" kern="1200" dirty="0">
                <a:solidFill>
                  <a:schemeClr val="tx1"/>
                </a:solidFill>
                <a:effectLst/>
                <a:latin typeface="Times New Roman" pitchFamily="18" charset="0"/>
                <a:ea typeface="宋体" pitchFamily="2" charset="-122"/>
                <a:cs typeface="+mn-cs"/>
              </a:rPr>
              <a:t>会首先进行检测，判断它是否是一台需要供电的 </a:t>
            </a:r>
            <a:r>
              <a:rPr lang="en-US" altLang="zh-CN" sz="1200" b="1" i="0" kern="1200" dirty="0">
                <a:solidFill>
                  <a:schemeClr val="tx1"/>
                </a:solidFill>
                <a:effectLst/>
                <a:latin typeface="Times New Roman" pitchFamily="18" charset="0"/>
                <a:ea typeface="宋体" pitchFamily="2" charset="-122"/>
                <a:cs typeface="+mn-cs"/>
              </a:rPr>
              <a:t>PD</a:t>
            </a:r>
            <a:r>
              <a:rPr lang="zh-CN" altLang="en-US" sz="1200" b="0" i="0" kern="1200" dirty="0">
                <a:solidFill>
                  <a:schemeClr val="tx1"/>
                </a:solidFill>
                <a:effectLst/>
                <a:latin typeface="Times New Roman" pitchFamily="18" charset="0"/>
                <a:ea typeface="宋体" pitchFamily="2" charset="-122"/>
                <a:cs typeface="+mn-cs"/>
              </a:rPr>
              <a:t>。然后，它会对</a:t>
            </a:r>
            <a:r>
              <a:rPr lang="en-US" altLang="zh-CN" sz="1200" b="0" i="0" kern="1200" dirty="0">
                <a:solidFill>
                  <a:schemeClr val="tx1"/>
                </a:solidFill>
                <a:effectLst/>
                <a:latin typeface="Times New Roman" pitchFamily="18" charset="0"/>
                <a:ea typeface="宋体" pitchFamily="2" charset="-122"/>
                <a:cs typeface="+mn-cs"/>
              </a:rPr>
              <a:t>PD</a:t>
            </a:r>
            <a:r>
              <a:rPr lang="zh-CN" altLang="en-US" sz="1200" b="0" i="0" kern="1200" dirty="0">
                <a:solidFill>
                  <a:schemeClr val="tx1"/>
                </a:solidFill>
                <a:effectLst/>
                <a:latin typeface="Times New Roman" pitchFamily="18" charset="0"/>
                <a:ea typeface="宋体" pitchFamily="2" charset="-122"/>
                <a:cs typeface="+mn-cs"/>
              </a:rPr>
              <a:t>设备进行“分类”，确定其大致的功耗等级。</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供电与控制：</a:t>
            </a:r>
            <a:r>
              <a:rPr lang="zh-CN" altLang="en-US" sz="1200" b="0" i="0" kern="1200" dirty="0">
                <a:solidFill>
                  <a:schemeClr val="tx1"/>
                </a:solidFill>
                <a:effectLst/>
                <a:latin typeface="Times New Roman" pitchFamily="18" charset="0"/>
                <a:ea typeface="宋体" pitchFamily="2" charset="-122"/>
                <a:cs typeface="+mn-cs"/>
              </a:rPr>
              <a:t> 在确认安全后，芯片会为端口供电。它可以精确地控制每个端口的供电开关、监控实时电压、电流和功率。</a:t>
            </a:r>
          </a:p>
          <a:p>
            <a:pPr marL="628650" lvl="1" indent="-171450">
              <a:buFont typeface="Arial" panose="020B0604020202020204" pitchFamily="34" charset="0"/>
              <a:buChar char="•"/>
            </a:pPr>
            <a:r>
              <a:rPr lang="zh-CN" altLang="en-US" sz="1200" b="1" i="0" kern="1200" dirty="0">
                <a:solidFill>
                  <a:schemeClr val="tx1"/>
                </a:solidFill>
                <a:effectLst/>
                <a:latin typeface="Times New Roman" pitchFamily="18" charset="0"/>
                <a:ea typeface="宋体" pitchFamily="2" charset="-122"/>
                <a:cs typeface="+mn-cs"/>
              </a:rPr>
              <a:t>优先级与预算管理：</a:t>
            </a:r>
            <a:r>
              <a:rPr lang="zh-CN" altLang="en-US" sz="1200" b="0" i="0" kern="1200" dirty="0">
                <a:solidFill>
                  <a:schemeClr val="tx1"/>
                </a:solidFill>
                <a:effectLst/>
                <a:latin typeface="Times New Roman" pitchFamily="18" charset="0"/>
                <a:ea typeface="宋体" pitchFamily="2" charset="-122"/>
                <a:cs typeface="+mn-cs"/>
              </a:rPr>
              <a:t> 在交换机总电源预算有限的情况下，芯片可以根据预设的端口优先级，智能地决定为哪些设备供电，甚至切断次要设备的电源，以确保关键设备（如电话）不断电。这支持</a:t>
            </a:r>
            <a:r>
              <a:rPr lang="zh-CN" altLang="en-US" sz="1200" b="1" i="0" kern="1200" dirty="0">
                <a:solidFill>
                  <a:schemeClr val="tx1"/>
                </a:solidFill>
                <a:effectLst/>
                <a:latin typeface="Times New Roman" pitchFamily="18" charset="0"/>
                <a:ea typeface="宋体" pitchFamily="2" charset="-122"/>
                <a:cs typeface="+mn-cs"/>
              </a:rPr>
              <a:t>通用</a:t>
            </a:r>
            <a:r>
              <a:rPr lang="en-US" altLang="zh-CN" sz="1200" b="1" i="0" kern="1200" dirty="0" err="1">
                <a:solidFill>
                  <a:schemeClr val="tx1"/>
                </a:solidFill>
                <a:effectLst/>
                <a:latin typeface="Times New Roman" pitchFamily="18" charset="0"/>
                <a:ea typeface="宋体" pitchFamily="2" charset="-122"/>
                <a:cs typeface="+mn-cs"/>
              </a:rPr>
              <a:t>PoE</a:t>
            </a: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err="1">
                <a:solidFill>
                  <a:schemeClr val="tx1"/>
                </a:solidFill>
                <a:effectLst/>
                <a:latin typeface="Times New Roman" pitchFamily="18" charset="0"/>
                <a:ea typeface="宋体" pitchFamily="2" charset="-122"/>
                <a:cs typeface="+mn-cs"/>
              </a:rPr>
              <a:t>PoE</a:t>
            </a:r>
            <a:r>
              <a:rPr lang="en-US" altLang="zh-CN"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 和</a:t>
            </a:r>
            <a:r>
              <a:rPr lang="en-US" altLang="zh-CN" sz="1200" b="1" i="0" kern="1200" dirty="0" err="1">
                <a:solidFill>
                  <a:schemeClr val="tx1"/>
                </a:solidFill>
                <a:effectLst/>
                <a:latin typeface="Times New Roman" pitchFamily="18" charset="0"/>
                <a:ea typeface="宋体" pitchFamily="2" charset="-122"/>
                <a:cs typeface="+mn-cs"/>
              </a:rPr>
              <a:t>PoE</a:t>
            </a:r>
            <a:r>
              <a:rPr lang="en-US" altLang="zh-CN"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 标准。</a:t>
            </a:r>
          </a:p>
          <a:p>
            <a:pPr marL="228600" indent="-228600">
              <a:buFont typeface="+mj-ea"/>
              <a:buAutoNum type="circleNumDbPlain" startAt="2"/>
            </a:pPr>
            <a:r>
              <a:rPr lang="zh-CN" altLang="en-US" sz="1200" b="1" i="0" kern="1200" dirty="0">
                <a:solidFill>
                  <a:schemeClr val="tx1"/>
                </a:solidFill>
                <a:effectLst/>
                <a:latin typeface="Times New Roman" pitchFamily="18" charset="0"/>
                <a:ea typeface="宋体" pitchFamily="2" charset="-122"/>
                <a:cs typeface="+mn-cs"/>
              </a:rPr>
              <a:t>主要特性和应用场景：</a:t>
            </a:r>
          </a:p>
          <a:p>
            <a:r>
              <a:rPr lang="zh-CN" altLang="en-US" sz="1200" b="1" i="0" kern="1200" dirty="0">
                <a:solidFill>
                  <a:schemeClr val="tx1"/>
                </a:solidFill>
                <a:effectLst/>
                <a:latin typeface="Times New Roman" pitchFamily="18" charset="0"/>
                <a:ea typeface="宋体" pitchFamily="2" charset="-122"/>
                <a:cs typeface="+mn-cs"/>
              </a:rPr>
              <a:t>高端口密度：</a:t>
            </a:r>
            <a:r>
              <a:rPr lang="zh-CN" altLang="en-US" sz="1200" b="0" i="0" kern="1200" dirty="0">
                <a:solidFill>
                  <a:schemeClr val="tx1"/>
                </a:solidFill>
                <a:effectLst/>
                <a:latin typeface="Times New Roman" pitchFamily="18" charset="0"/>
                <a:ea typeface="宋体" pitchFamily="2" charset="-122"/>
                <a:cs typeface="+mn-cs"/>
              </a:rPr>
              <a:t> 一颗 </a:t>
            </a:r>
            <a:r>
              <a:rPr lang="en-US" altLang="zh-CN" sz="1200" b="0" i="0" kern="1200" dirty="0">
                <a:solidFill>
                  <a:schemeClr val="tx1"/>
                </a:solidFill>
                <a:effectLst/>
                <a:latin typeface="Times New Roman" pitchFamily="18" charset="0"/>
                <a:ea typeface="宋体" pitchFamily="2" charset="-122"/>
                <a:cs typeface="+mn-cs"/>
              </a:rPr>
              <a:t>PD69208 </a:t>
            </a:r>
            <a:r>
              <a:rPr lang="zh-CN" altLang="en-US" sz="1200" b="0" i="0" kern="1200" dirty="0">
                <a:solidFill>
                  <a:schemeClr val="tx1"/>
                </a:solidFill>
                <a:effectLst/>
                <a:latin typeface="Times New Roman" pitchFamily="18" charset="0"/>
                <a:ea typeface="宋体" pitchFamily="2" charset="-122"/>
                <a:cs typeface="+mn-cs"/>
              </a:rPr>
              <a:t>芯片可以同时管理和控制</a:t>
            </a:r>
            <a:r>
              <a:rPr lang="zh-CN" altLang="en-US" sz="1200" b="1" i="0" kern="1200" dirty="0">
                <a:solidFill>
                  <a:schemeClr val="tx1"/>
                </a:solidFill>
                <a:effectLst/>
                <a:latin typeface="Times New Roman" pitchFamily="18" charset="0"/>
                <a:ea typeface="宋体" pitchFamily="2" charset="-122"/>
                <a:cs typeface="+mn-cs"/>
              </a:rPr>
              <a:t>多个</a:t>
            </a:r>
            <a:r>
              <a:rPr lang="zh-CN" altLang="en-US" sz="1200" b="0" i="0" kern="1200" dirty="0">
                <a:solidFill>
                  <a:schemeClr val="tx1"/>
                </a:solidFill>
                <a:effectLst/>
                <a:latin typeface="Times New Roman" pitchFamily="18" charset="0"/>
                <a:ea typeface="宋体" pitchFamily="2" charset="-122"/>
                <a:cs typeface="+mn-cs"/>
              </a:rPr>
              <a:t>以太网端口的供电（例如</a:t>
            </a:r>
            <a:r>
              <a:rPr lang="en-US" altLang="zh-CN" sz="1200" b="0" i="0" kern="1200" dirty="0">
                <a:solidFill>
                  <a:schemeClr val="tx1"/>
                </a:solidFill>
                <a:effectLst/>
                <a:latin typeface="Times New Roman" pitchFamily="18" charset="0"/>
                <a:ea typeface="宋体" pitchFamily="2" charset="-122"/>
                <a:cs typeface="+mn-cs"/>
              </a:rPr>
              <a:t>8</a:t>
            </a:r>
            <a:r>
              <a:rPr lang="zh-CN" altLang="en-US" sz="1200" b="0" i="0" kern="1200" dirty="0">
                <a:solidFill>
                  <a:schemeClr val="tx1"/>
                </a:solidFill>
                <a:effectLst/>
                <a:latin typeface="Times New Roman" pitchFamily="18" charset="0"/>
                <a:ea typeface="宋体" pitchFamily="2" charset="-122"/>
                <a:cs typeface="+mn-cs"/>
              </a:rPr>
              <a:t>个端口）。</a:t>
            </a:r>
          </a:p>
          <a:p>
            <a:r>
              <a:rPr lang="zh-CN" altLang="en-US" sz="1200" b="1" i="0" kern="1200" dirty="0">
                <a:solidFill>
                  <a:schemeClr val="tx1"/>
                </a:solidFill>
                <a:effectLst/>
                <a:latin typeface="Times New Roman" pitchFamily="18" charset="0"/>
                <a:ea typeface="宋体" pitchFamily="2" charset="-122"/>
                <a:cs typeface="+mn-cs"/>
              </a:rPr>
              <a:t>支持先进</a:t>
            </a:r>
            <a:r>
              <a:rPr lang="en-US" altLang="zh-CN" sz="1200" b="1" i="0" kern="1200" dirty="0" err="1">
                <a:solidFill>
                  <a:schemeClr val="tx1"/>
                </a:solidFill>
                <a:effectLst/>
                <a:latin typeface="Times New Roman" pitchFamily="18" charset="0"/>
                <a:ea typeface="宋体" pitchFamily="2" charset="-122"/>
                <a:cs typeface="+mn-cs"/>
              </a:rPr>
              <a:t>PoE</a:t>
            </a:r>
            <a:r>
              <a:rPr lang="zh-CN" altLang="en-US" sz="1200" b="1" i="0" kern="1200" dirty="0">
                <a:solidFill>
                  <a:schemeClr val="tx1"/>
                </a:solidFill>
                <a:effectLst/>
                <a:latin typeface="Times New Roman" pitchFamily="18" charset="0"/>
                <a:ea typeface="宋体" pitchFamily="2" charset="-122"/>
                <a:cs typeface="+mn-cs"/>
              </a:rPr>
              <a:t>标准：</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en-US" altLang="zh-CN" sz="1200" b="1" i="0" kern="1200" dirty="0">
                <a:solidFill>
                  <a:schemeClr val="tx1"/>
                </a:solidFill>
                <a:effectLst/>
                <a:latin typeface="Times New Roman" pitchFamily="18" charset="0"/>
                <a:ea typeface="宋体" pitchFamily="2" charset="-122"/>
                <a:cs typeface="+mn-cs"/>
              </a:rPr>
              <a:t>IEEE 802.3af</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en-US" altLang="zh-CN" sz="1200" b="1" i="0" kern="1200" dirty="0">
                <a:solidFill>
                  <a:schemeClr val="tx1"/>
                </a:solidFill>
                <a:effectLst/>
                <a:latin typeface="Times New Roman" pitchFamily="18" charset="0"/>
                <a:ea typeface="宋体" pitchFamily="2" charset="-122"/>
                <a:cs typeface="+mn-cs"/>
              </a:rPr>
              <a:t>IEEE 802.3at</a:t>
            </a:r>
            <a:endParaRPr lang="zh-CN" altLang="en-US" sz="1200" b="0" i="0" kern="1200" dirty="0">
              <a:solidFill>
                <a:schemeClr val="tx1"/>
              </a:solidFill>
              <a:effectLst/>
              <a:latin typeface="Times New Roman" pitchFamily="18" charset="0"/>
              <a:ea typeface="宋体" pitchFamily="2" charset="-122"/>
              <a:cs typeface="+mn-cs"/>
            </a:endParaRPr>
          </a:p>
          <a:p>
            <a:pPr marL="628650" lvl="1" indent="-171450">
              <a:buFont typeface="Arial" panose="020B0604020202020204" pitchFamily="34" charset="0"/>
              <a:buChar char="•"/>
            </a:pPr>
            <a:r>
              <a:rPr lang="en-US" altLang="zh-CN" sz="1200" b="1" i="0" kern="1200" dirty="0">
                <a:solidFill>
                  <a:schemeClr val="tx1"/>
                </a:solidFill>
                <a:effectLst/>
                <a:latin typeface="Times New Roman" pitchFamily="18" charset="0"/>
                <a:ea typeface="宋体" pitchFamily="2" charset="-122"/>
                <a:cs typeface="+mn-cs"/>
              </a:rPr>
              <a:t>IEEE 802.3bt</a:t>
            </a:r>
            <a:endParaRPr lang="zh-CN" altLang="en-US" sz="1200" b="0" i="0" kern="1200" dirty="0">
              <a:solidFill>
                <a:schemeClr val="tx1"/>
              </a:solidFill>
              <a:effectLst/>
              <a:latin typeface="Times New Roman" pitchFamily="18" charset="0"/>
              <a:ea typeface="宋体" pitchFamily="2" charset="-122"/>
              <a:cs typeface="+mn-cs"/>
            </a:endParaRPr>
          </a:p>
          <a:p>
            <a:r>
              <a:rPr lang="zh-CN" altLang="en-US" sz="1200" b="1" i="0" kern="1200" dirty="0">
                <a:solidFill>
                  <a:schemeClr val="tx1"/>
                </a:solidFill>
                <a:effectLst/>
                <a:latin typeface="Times New Roman" pitchFamily="18" charset="0"/>
                <a:ea typeface="宋体" pitchFamily="2" charset="-122"/>
                <a:cs typeface="+mn-cs"/>
              </a:rPr>
              <a:t>数字化管理：</a:t>
            </a:r>
            <a:r>
              <a:rPr lang="zh-CN" altLang="en-US" sz="1200" b="0" i="0" kern="1200" dirty="0">
                <a:solidFill>
                  <a:schemeClr val="tx1"/>
                </a:solidFill>
                <a:effectLst/>
                <a:latin typeface="Times New Roman" pitchFamily="18" charset="0"/>
                <a:ea typeface="宋体" pitchFamily="2" charset="-122"/>
                <a:cs typeface="+mn-cs"/>
              </a:rPr>
              <a:t> 它通过数字接口（如</a:t>
            </a:r>
            <a:r>
              <a:rPr lang="en-US" altLang="zh-CN" sz="1200" b="0" i="0" kern="1200" dirty="0">
                <a:solidFill>
                  <a:schemeClr val="tx1"/>
                </a:solidFill>
                <a:effectLst/>
                <a:latin typeface="Times New Roman" pitchFamily="18" charset="0"/>
                <a:ea typeface="宋体" pitchFamily="2" charset="-122"/>
                <a:cs typeface="+mn-cs"/>
              </a:rPr>
              <a:t>I2C</a:t>
            </a:r>
            <a:r>
              <a:rPr lang="zh-CN" altLang="en-US" sz="1200" b="0" i="0" kern="1200" dirty="0">
                <a:solidFill>
                  <a:schemeClr val="tx1"/>
                </a:solidFill>
                <a:effectLst/>
                <a:latin typeface="Times New Roman" pitchFamily="18" charset="0"/>
                <a:ea typeface="宋体" pitchFamily="2" charset="-122"/>
                <a:cs typeface="+mn-cs"/>
              </a:rPr>
              <a:t>）与交换机的主</a:t>
            </a:r>
            <a:r>
              <a:rPr lang="en-US" altLang="zh-CN" sz="1200" b="0" i="0" kern="1200" dirty="0">
                <a:solidFill>
                  <a:schemeClr val="tx1"/>
                </a:solidFill>
                <a:effectLst/>
                <a:latin typeface="Times New Roman" pitchFamily="18" charset="0"/>
                <a:ea typeface="宋体" pitchFamily="2" charset="-122"/>
                <a:cs typeface="+mn-cs"/>
              </a:rPr>
              <a:t>CPU/</a:t>
            </a:r>
            <a:r>
              <a:rPr lang="zh-CN" altLang="en-US" sz="1200" b="0" i="0" kern="1200" dirty="0">
                <a:solidFill>
                  <a:schemeClr val="tx1"/>
                </a:solidFill>
                <a:effectLst/>
                <a:latin typeface="Times New Roman" pitchFamily="18" charset="0"/>
                <a:ea typeface="宋体" pitchFamily="2" charset="-122"/>
                <a:cs typeface="+mn-cs"/>
              </a:rPr>
              <a:t>管理引擎通信。网络管理员可以通过命令行或</a:t>
            </a:r>
            <a:r>
              <a:rPr lang="en-US" altLang="zh-CN" sz="1200" b="0" i="0" kern="1200" dirty="0">
                <a:solidFill>
                  <a:schemeClr val="tx1"/>
                </a:solidFill>
                <a:effectLst/>
                <a:latin typeface="Times New Roman" pitchFamily="18" charset="0"/>
                <a:ea typeface="宋体" pitchFamily="2" charset="-122"/>
                <a:cs typeface="+mn-cs"/>
              </a:rPr>
              <a:t>Web</a:t>
            </a:r>
            <a:r>
              <a:rPr lang="zh-CN" altLang="en-US" sz="1200" b="0" i="0" kern="1200" dirty="0">
                <a:solidFill>
                  <a:schemeClr val="tx1"/>
                </a:solidFill>
                <a:effectLst/>
                <a:latin typeface="Times New Roman" pitchFamily="18" charset="0"/>
                <a:ea typeface="宋体" pitchFamily="2" charset="-122"/>
                <a:cs typeface="+mn-cs"/>
              </a:rPr>
              <a:t>界面远程查看每个端口的用电情况，甚至远程重启连接的设备。</a:t>
            </a:r>
          </a:p>
          <a:p>
            <a:r>
              <a:rPr lang="zh-CN" altLang="en-US" sz="1200" b="1" i="0" kern="1200" dirty="0">
                <a:solidFill>
                  <a:schemeClr val="tx1"/>
                </a:solidFill>
                <a:effectLst/>
                <a:latin typeface="Times New Roman" pitchFamily="18" charset="0"/>
                <a:ea typeface="宋体" pitchFamily="2" charset="-122"/>
                <a:cs typeface="+mn-cs"/>
              </a:rPr>
              <a:t>安全保护：</a:t>
            </a:r>
            <a:r>
              <a:rPr lang="zh-CN" altLang="en-US" sz="1200" b="0" i="0" kern="1200" dirty="0">
                <a:solidFill>
                  <a:schemeClr val="tx1"/>
                </a:solidFill>
                <a:effectLst/>
                <a:latin typeface="Times New Roman" pitchFamily="18" charset="0"/>
                <a:ea typeface="宋体" pitchFamily="2" charset="-122"/>
                <a:cs typeface="+mn-cs"/>
              </a:rPr>
              <a:t> 提供过流、过压、短路、过热等保护功能，防止损坏供电设备或受电设备。</a:t>
            </a: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121</a:t>
            </a:fld>
            <a:endParaRPr lang="en-US" altLang="zh-CN"/>
          </a:p>
        </p:txBody>
      </p:sp>
    </p:spTree>
    <p:extLst>
      <p:ext uri="{BB962C8B-B14F-4D97-AF65-F5344CB8AC3E}">
        <p14:creationId xmlns:p14="http://schemas.microsoft.com/office/powerpoint/2010/main" val="3746405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kern="1200" dirty="0">
                <a:solidFill>
                  <a:schemeClr val="tx1"/>
                </a:solidFill>
                <a:effectLst/>
                <a:latin typeface="Times New Roman" pitchFamily="18" charset="0"/>
                <a:ea typeface="宋体" pitchFamily="2" charset="-122"/>
                <a:cs typeface="+mn-cs"/>
              </a:rPr>
              <a:t>10GBASE-CX4</a:t>
            </a:r>
            <a:r>
              <a:rPr lang="zh-CN" altLang="en-US" sz="1200" b="0" i="0" kern="1200" dirty="0">
                <a:solidFill>
                  <a:schemeClr val="tx1"/>
                </a:solidFill>
                <a:effectLst/>
                <a:latin typeface="Times New Roman" pitchFamily="18" charset="0"/>
                <a:ea typeface="宋体" pitchFamily="2" charset="-122"/>
                <a:cs typeface="+mn-cs"/>
              </a:rPr>
              <a:t>是基于铜缆的</a:t>
            </a:r>
            <a:r>
              <a:rPr lang="en-US" altLang="zh-CN" sz="1200" b="0" i="0" kern="1200" dirty="0">
                <a:solidFill>
                  <a:schemeClr val="tx1"/>
                </a:solidFill>
                <a:effectLst/>
                <a:latin typeface="Times New Roman" pitchFamily="18" charset="0"/>
                <a:ea typeface="宋体" pitchFamily="2" charset="-122"/>
                <a:cs typeface="+mn-cs"/>
              </a:rPr>
              <a:t>10Gbps</a:t>
            </a:r>
            <a:r>
              <a:rPr lang="zh-CN" altLang="en-US" sz="1200" b="0" i="0" kern="1200" dirty="0">
                <a:solidFill>
                  <a:schemeClr val="tx1"/>
                </a:solidFill>
                <a:effectLst/>
                <a:latin typeface="Times New Roman" pitchFamily="18" charset="0"/>
                <a:ea typeface="宋体" pitchFamily="2" charset="-122"/>
                <a:cs typeface="+mn-cs"/>
              </a:rPr>
              <a:t>以太网标准，使用</a:t>
            </a:r>
            <a:r>
              <a:rPr lang="en-US" altLang="zh-CN" sz="1200" b="0" i="0" kern="1200" dirty="0">
                <a:solidFill>
                  <a:schemeClr val="tx1"/>
                </a:solidFill>
                <a:effectLst/>
                <a:latin typeface="Times New Roman" pitchFamily="18" charset="0"/>
                <a:ea typeface="宋体" pitchFamily="2" charset="-122"/>
                <a:cs typeface="+mn-cs"/>
              </a:rPr>
              <a:t>4</a:t>
            </a:r>
            <a:r>
              <a:rPr lang="zh-CN" altLang="en-US" sz="1200" b="0" i="0" kern="1200" dirty="0">
                <a:solidFill>
                  <a:schemeClr val="tx1"/>
                </a:solidFill>
                <a:effectLst/>
                <a:latin typeface="Times New Roman" pitchFamily="18" charset="0"/>
                <a:ea typeface="宋体" pitchFamily="2" charset="-122"/>
                <a:cs typeface="+mn-cs"/>
              </a:rPr>
              <a:t>通道并行传输技术，支持全双工操作，适用于短距离高速数据传输场景。</a:t>
            </a:r>
          </a:p>
          <a:p>
            <a:r>
              <a:rPr lang="zh-CN" altLang="en-US" sz="1200" b="1" i="0" kern="1200" dirty="0">
                <a:solidFill>
                  <a:schemeClr val="tx1"/>
                </a:solidFill>
                <a:effectLst/>
                <a:latin typeface="Times New Roman" pitchFamily="18" charset="0"/>
                <a:ea typeface="宋体" pitchFamily="2" charset="-122"/>
                <a:cs typeface="+mn-cs"/>
              </a:rPr>
              <a:t>核心技术特点</a:t>
            </a:r>
          </a:p>
          <a:p>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物理层架构</a:t>
            </a:r>
            <a:r>
              <a:rPr lang="zh-CN" altLang="en-US" sz="1200" b="0" i="0" kern="1200" dirty="0">
                <a:solidFill>
                  <a:schemeClr val="tx1"/>
                </a:solidFill>
                <a:effectLst/>
                <a:latin typeface="Times New Roman" pitchFamily="18" charset="0"/>
                <a:ea typeface="宋体" pitchFamily="2" charset="-122"/>
                <a:cs typeface="+mn-cs"/>
              </a:rPr>
              <a:t>‌：包含</a:t>
            </a:r>
            <a:r>
              <a:rPr lang="en-US" altLang="zh-CN" sz="1200" b="0" i="0" kern="1200" dirty="0">
                <a:solidFill>
                  <a:schemeClr val="tx1"/>
                </a:solidFill>
                <a:effectLst/>
                <a:latin typeface="Times New Roman" pitchFamily="18" charset="0"/>
                <a:ea typeface="宋体" pitchFamily="2" charset="-122"/>
                <a:cs typeface="+mn-cs"/>
              </a:rPr>
              <a:t>PMD</a:t>
            </a:r>
            <a:r>
              <a:rPr lang="zh-CN" altLang="en-US" sz="1200" b="0" i="0" kern="1200" dirty="0">
                <a:solidFill>
                  <a:schemeClr val="tx1"/>
                </a:solidFill>
                <a:effectLst/>
                <a:latin typeface="Times New Roman" pitchFamily="18" charset="0"/>
                <a:ea typeface="宋体" pitchFamily="2" charset="-122"/>
                <a:cs typeface="+mn-cs"/>
              </a:rPr>
              <a:t>（物理介质相关子层）、</a:t>
            </a:r>
            <a:r>
              <a:rPr lang="en-US" altLang="zh-CN" sz="1200" b="0" i="0" kern="1200" dirty="0">
                <a:solidFill>
                  <a:schemeClr val="tx1"/>
                </a:solidFill>
                <a:effectLst/>
                <a:latin typeface="Times New Roman" pitchFamily="18" charset="0"/>
                <a:ea typeface="宋体" pitchFamily="2" charset="-122"/>
                <a:cs typeface="+mn-cs"/>
              </a:rPr>
              <a:t>PCS</a:t>
            </a:r>
            <a:r>
              <a:rPr lang="zh-CN" altLang="en-US" sz="1200" b="0" i="0" kern="1200" dirty="0">
                <a:solidFill>
                  <a:schemeClr val="tx1"/>
                </a:solidFill>
                <a:effectLst/>
                <a:latin typeface="Times New Roman" pitchFamily="18" charset="0"/>
                <a:ea typeface="宋体" pitchFamily="2" charset="-122"/>
                <a:cs typeface="+mn-cs"/>
              </a:rPr>
              <a:t>（物理编码子层）和</a:t>
            </a:r>
            <a:r>
              <a:rPr lang="en-US" altLang="zh-CN" sz="1200" b="0" i="0" kern="1200" dirty="0">
                <a:solidFill>
                  <a:schemeClr val="tx1"/>
                </a:solidFill>
                <a:effectLst/>
                <a:latin typeface="Times New Roman" pitchFamily="18" charset="0"/>
                <a:ea typeface="宋体" pitchFamily="2" charset="-122"/>
                <a:cs typeface="+mn-cs"/>
              </a:rPr>
              <a:t>PMA</a:t>
            </a:r>
            <a:r>
              <a:rPr lang="zh-CN" altLang="en-US" sz="1200" b="0" i="0" kern="1200" dirty="0">
                <a:solidFill>
                  <a:schemeClr val="tx1"/>
                </a:solidFill>
                <a:effectLst/>
                <a:latin typeface="Times New Roman" pitchFamily="18" charset="0"/>
                <a:ea typeface="宋体" pitchFamily="2" charset="-122"/>
                <a:cs typeface="+mn-cs"/>
              </a:rPr>
              <a:t>（物理介质附加子层），通过</a:t>
            </a:r>
            <a:r>
              <a:rPr lang="en-US" altLang="zh-CN" sz="1200" b="0" i="0" kern="1200" dirty="0">
                <a:solidFill>
                  <a:schemeClr val="tx1"/>
                </a:solidFill>
                <a:effectLst/>
                <a:latin typeface="Times New Roman" pitchFamily="18" charset="0"/>
                <a:ea typeface="宋体" pitchFamily="2" charset="-122"/>
                <a:cs typeface="+mn-cs"/>
              </a:rPr>
              <a:t>XGMII</a:t>
            </a:r>
            <a:r>
              <a:rPr lang="zh-CN" altLang="en-US" sz="1200" b="0" i="0" kern="1200" dirty="0">
                <a:solidFill>
                  <a:schemeClr val="tx1"/>
                </a:solidFill>
                <a:effectLst/>
                <a:latin typeface="Times New Roman" pitchFamily="18" charset="0"/>
                <a:ea typeface="宋体" pitchFamily="2" charset="-122"/>
                <a:cs typeface="+mn-cs"/>
              </a:rPr>
              <a:t>接口与</a:t>
            </a:r>
            <a:r>
              <a:rPr lang="en-US" altLang="zh-CN" sz="1200" b="0" i="0" kern="1200" dirty="0">
                <a:solidFill>
                  <a:schemeClr val="tx1"/>
                </a:solidFill>
                <a:effectLst/>
                <a:latin typeface="Times New Roman" pitchFamily="18" charset="0"/>
                <a:ea typeface="宋体" pitchFamily="2" charset="-122"/>
                <a:cs typeface="+mn-cs"/>
              </a:rPr>
              <a:t>MAC</a:t>
            </a:r>
            <a:r>
              <a:rPr lang="zh-CN" altLang="en-US" sz="1200" b="0" i="0" kern="1200" dirty="0">
                <a:solidFill>
                  <a:schemeClr val="tx1"/>
                </a:solidFill>
                <a:effectLst/>
                <a:latin typeface="Times New Roman" pitchFamily="18" charset="0"/>
                <a:ea typeface="宋体" pitchFamily="2" charset="-122"/>
                <a:cs typeface="+mn-cs"/>
              </a:rPr>
              <a:t>层交互 。</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数据传输机制</a:t>
            </a:r>
            <a:r>
              <a:rPr lang="zh-CN" altLang="en-US" sz="1200" b="0" i="0" kern="1200" dirty="0">
                <a:solidFill>
                  <a:schemeClr val="tx1"/>
                </a:solidFill>
                <a:effectLst/>
                <a:latin typeface="Times New Roman" pitchFamily="18" charset="0"/>
                <a:ea typeface="宋体" pitchFamily="2" charset="-122"/>
                <a:cs typeface="+mn-cs"/>
              </a:rPr>
              <a:t>‌：</a:t>
            </a:r>
          </a:p>
          <a:p>
            <a:r>
              <a:rPr lang="zh-CN" altLang="en-US" sz="1200" b="0" i="0" kern="1200" dirty="0">
                <a:solidFill>
                  <a:schemeClr val="tx1"/>
                </a:solidFill>
                <a:effectLst/>
                <a:latin typeface="Times New Roman" pitchFamily="18" charset="0"/>
                <a:ea typeface="宋体" pitchFamily="2" charset="-122"/>
                <a:cs typeface="+mn-cs"/>
              </a:rPr>
              <a:t>下行方向：将</a:t>
            </a:r>
            <a:r>
              <a:rPr lang="en-US" altLang="zh-CN" sz="1200" b="0" i="0" kern="1200" dirty="0">
                <a:solidFill>
                  <a:schemeClr val="tx1"/>
                </a:solidFill>
                <a:effectLst/>
                <a:latin typeface="Times New Roman" pitchFamily="18" charset="0"/>
                <a:ea typeface="宋体" pitchFamily="2" charset="-122"/>
                <a:cs typeface="+mn-cs"/>
              </a:rPr>
              <a:t>32</a:t>
            </a:r>
            <a:r>
              <a:rPr lang="zh-CN" altLang="en-US" sz="1200" b="0" i="0" kern="1200" dirty="0">
                <a:solidFill>
                  <a:schemeClr val="tx1"/>
                </a:solidFill>
                <a:effectLst/>
                <a:latin typeface="Times New Roman" pitchFamily="18" charset="0"/>
                <a:ea typeface="宋体" pitchFamily="2" charset="-122"/>
                <a:cs typeface="+mn-cs"/>
              </a:rPr>
              <a:t>位并行</a:t>
            </a:r>
            <a:r>
              <a:rPr lang="en-US" altLang="zh-CN" sz="1200" b="0" i="0" kern="1200" dirty="0">
                <a:solidFill>
                  <a:schemeClr val="tx1"/>
                </a:solidFill>
                <a:effectLst/>
                <a:latin typeface="Times New Roman" pitchFamily="18" charset="0"/>
                <a:ea typeface="宋体" pitchFamily="2" charset="-122"/>
                <a:cs typeface="+mn-cs"/>
              </a:rPr>
              <a:t>XGMII</a:t>
            </a:r>
            <a:r>
              <a:rPr lang="zh-CN" altLang="en-US" sz="1200" b="0" i="0" kern="1200" dirty="0">
                <a:solidFill>
                  <a:schemeClr val="tx1"/>
                </a:solidFill>
                <a:effectLst/>
                <a:latin typeface="Times New Roman" pitchFamily="18" charset="0"/>
                <a:ea typeface="宋体" pitchFamily="2" charset="-122"/>
                <a:cs typeface="+mn-cs"/>
              </a:rPr>
              <a:t>数据分</a:t>
            </a:r>
            <a:r>
              <a:rPr lang="en-US" altLang="zh-CN" sz="1200" b="0" i="0" kern="1200" dirty="0">
                <a:solidFill>
                  <a:schemeClr val="tx1"/>
                </a:solidFill>
                <a:effectLst/>
                <a:latin typeface="Times New Roman" pitchFamily="18" charset="0"/>
                <a:ea typeface="宋体" pitchFamily="2" charset="-122"/>
                <a:cs typeface="+mn-cs"/>
              </a:rPr>
              <a:t>4</a:t>
            </a:r>
            <a:r>
              <a:rPr lang="zh-CN" altLang="en-US" sz="1200" b="0" i="0" kern="1200" dirty="0">
                <a:solidFill>
                  <a:schemeClr val="tx1"/>
                </a:solidFill>
                <a:effectLst/>
                <a:latin typeface="Times New Roman" pitchFamily="18" charset="0"/>
                <a:ea typeface="宋体" pitchFamily="2" charset="-122"/>
                <a:cs typeface="+mn-cs"/>
              </a:rPr>
              <a:t>组（每组</a:t>
            </a:r>
            <a:r>
              <a:rPr lang="en-US" altLang="zh-CN" sz="1200" b="0" i="0" kern="1200" dirty="0">
                <a:solidFill>
                  <a:schemeClr val="tx1"/>
                </a:solidFill>
                <a:effectLst/>
                <a:latin typeface="Times New Roman" pitchFamily="18" charset="0"/>
                <a:ea typeface="宋体" pitchFamily="2" charset="-122"/>
                <a:cs typeface="+mn-cs"/>
              </a:rPr>
              <a:t>8</a:t>
            </a:r>
            <a:r>
              <a:rPr lang="zh-CN" altLang="en-US" sz="1200" b="0" i="0" kern="1200" dirty="0">
                <a:solidFill>
                  <a:schemeClr val="tx1"/>
                </a:solidFill>
                <a:effectLst/>
                <a:latin typeface="Times New Roman" pitchFamily="18" charset="0"/>
                <a:ea typeface="宋体" pitchFamily="2" charset="-122"/>
                <a:cs typeface="+mn-cs"/>
              </a:rPr>
              <a:t>位），经</a:t>
            </a:r>
            <a:r>
              <a:rPr lang="en-US" altLang="zh-CN" sz="1200" b="0" i="0" kern="1200" dirty="0">
                <a:solidFill>
                  <a:schemeClr val="tx1"/>
                </a:solidFill>
                <a:effectLst/>
                <a:latin typeface="Times New Roman" pitchFamily="18" charset="0"/>
                <a:ea typeface="宋体" pitchFamily="2" charset="-122"/>
                <a:cs typeface="+mn-cs"/>
              </a:rPr>
              <a:t>8B/10B</a:t>
            </a:r>
            <a:r>
              <a:rPr lang="zh-CN" altLang="en-US" sz="1200" b="0" i="0" kern="1200" dirty="0">
                <a:solidFill>
                  <a:schemeClr val="tx1"/>
                </a:solidFill>
                <a:effectLst/>
                <a:latin typeface="Times New Roman" pitchFamily="18" charset="0"/>
                <a:ea typeface="宋体" pitchFamily="2" charset="-122"/>
                <a:cs typeface="+mn-cs"/>
              </a:rPr>
              <a:t>编码后转换为</a:t>
            </a:r>
            <a:r>
              <a:rPr lang="en-US" altLang="zh-CN" sz="1200" b="0" i="0" kern="1200" dirty="0">
                <a:solidFill>
                  <a:schemeClr val="tx1"/>
                </a:solidFill>
                <a:effectLst/>
                <a:latin typeface="Times New Roman" pitchFamily="18" charset="0"/>
                <a:ea typeface="宋体" pitchFamily="2" charset="-122"/>
                <a:cs typeface="+mn-cs"/>
              </a:rPr>
              <a:t>40</a:t>
            </a:r>
            <a:r>
              <a:rPr lang="zh-CN" altLang="en-US" sz="1200" b="0" i="0" kern="1200" dirty="0">
                <a:solidFill>
                  <a:schemeClr val="tx1"/>
                </a:solidFill>
                <a:effectLst/>
                <a:latin typeface="Times New Roman" pitchFamily="18" charset="0"/>
                <a:ea typeface="宋体" pitchFamily="2" charset="-122"/>
                <a:cs typeface="+mn-cs"/>
              </a:rPr>
              <a:t>位串行码组（</a:t>
            </a:r>
            <a:r>
              <a:rPr lang="en-US" altLang="zh-CN" sz="1200" b="0" i="0" kern="1200" dirty="0">
                <a:solidFill>
                  <a:schemeClr val="tx1"/>
                </a:solidFill>
                <a:effectLst/>
                <a:latin typeface="Times New Roman" pitchFamily="18" charset="0"/>
                <a:ea typeface="宋体" pitchFamily="2" charset="-122"/>
                <a:cs typeface="+mn-cs"/>
              </a:rPr>
              <a:t>10</a:t>
            </a:r>
            <a:r>
              <a:rPr lang="zh-CN" altLang="en-US" sz="1200" b="0" i="0" kern="1200" dirty="0">
                <a:solidFill>
                  <a:schemeClr val="tx1"/>
                </a:solidFill>
                <a:effectLst/>
                <a:latin typeface="Times New Roman" pitchFamily="18" charset="0"/>
                <a:ea typeface="宋体" pitchFamily="2" charset="-122"/>
                <a:cs typeface="+mn-cs"/>
              </a:rPr>
              <a:t>位</a:t>
            </a:r>
            <a:r>
              <a:rPr lang="en-US" altLang="zh-CN" sz="1200" b="0"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通道），发送至</a:t>
            </a:r>
            <a:r>
              <a:rPr lang="en-US" altLang="zh-CN" sz="1200" b="0" i="0" kern="1200" dirty="0">
                <a:solidFill>
                  <a:schemeClr val="tx1"/>
                </a:solidFill>
                <a:effectLst/>
                <a:latin typeface="Times New Roman" pitchFamily="18" charset="0"/>
                <a:ea typeface="宋体" pitchFamily="2" charset="-122"/>
                <a:cs typeface="+mn-cs"/>
              </a:rPr>
              <a:t>PMD </a:t>
            </a:r>
            <a:r>
              <a:rPr lang="zh-CN" altLang="en-US" sz="1200" b="0" i="0" kern="1200" dirty="0">
                <a:solidFill>
                  <a:schemeClr val="tx1"/>
                </a:solidFill>
                <a:effectLst/>
                <a:latin typeface="Times New Roman" pitchFamily="18" charset="0"/>
                <a:ea typeface="宋体" pitchFamily="2" charset="-122"/>
                <a:cs typeface="+mn-cs"/>
              </a:rPr>
              <a:t>。 ‌</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0" i="0" kern="1200" dirty="0">
                <a:solidFill>
                  <a:schemeClr val="tx1"/>
                </a:solidFill>
                <a:effectLst/>
                <a:latin typeface="Times New Roman" pitchFamily="18" charset="0"/>
                <a:ea typeface="宋体" pitchFamily="2" charset="-122"/>
                <a:cs typeface="+mn-cs"/>
              </a:rPr>
              <a:t>上行方向：接收</a:t>
            </a:r>
            <a:r>
              <a:rPr lang="en-US" altLang="zh-CN" sz="1200" b="0" i="0" kern="1200" dirty="0">
                <a:solidFill>
                  <a:schemeClr val="tx1"/>
                </a:solidFill>
                <a:effectLst/>
                <a:latin typeface="Times New Roman" pitchFamily="18" charset="0"/>
                <a:ea typeface="宋体" pitchFamily="2" charset="-122"/>
                <a:cs typeface="+mn-cs"/>
              </a:rPr>
              <a:t>PMD</a:t>
            </a:r>
            <a:r>
              <a:rPr lang="zh-CN" altLang="en-US" sz="1200" b="0" i="0" kern="1200" dirty="0">
                <a:solidFill>
                  <a:schemeClr val="tx1"/>
                </a:solidFill>
                <a:effectLst/>
                <a:latin typeface="Times New Roman" pitchFamily="18" charset="0"/>
                <a:ea typeface="宋体" pitchFamily="2" charset="-122"/>
                <a:cs typeface="+mn-cs"/>
              </a:rPr>
              <a:t>的</a:t>
            </a:r>
            <a:r>
              <a:rPr lang="en-US" altLang="zh-CN" sz="1200" b="0" i="0" kern="1200" dirty="0">
                <a:solidFill>
                  <a:schemeClr val="tx1"/>
                </a:solidFill>
                <a:effectLst/>
                <a:latin typeface="Times New Roman" pitchFamily="18" charset="0"/>
                <a:ea typeface="宋体" pitchFamily="2" charset="-122"/>
                <a:cs typeface="+mn-cs"/>
              </a:rPr>
              <a:t>40</a:t>
            </a:r>
            <a:r>
              <a:rPr lang="zh-CN" altLang="en-US" sz="1200" b="0" i="0" kern="1200" dirty="0">
                <a:solidFill>
                  <a:schemeClr val="tx1"/>
                </a:solidFill>
                <a:effectLst/>
                <a:latin typeface="Times New Roman" pitchFamily="18" charset="0"/>
                <a:ea typeface="宋体" pitchFamily="2" charset="-122"/>
                <a:cs typeface="+mn-cs"/>
              </a:rPr>
              <a:t>位串行码组，解码还原为</a:t>
            </a:r>
            <a:r>
              <a:rPr lang="en-US" altLang="zh-CN" sz="1200" b="0" i="0" kern="1200" dirty="0">
                <a:solidFill>
                  <a:schemeClr val="tx1"/>
                </a:solidFill>
                <a:effectLst/>
                <a:latin typeface="Times New Roman" pitchFamily="18" charset="0"/>
                <a:ea typeface="宋体" pitchFamily="2" charset="-122"/>
                <a:cs typeface="+mn-cs"/>
              </a:rPr>
              <a:t>32</a:t>
            </a:r>
            <a:r>
              <a:rPr lang="zh-CN" altLang="en-US" sz="1200" b="0" i="0" kern="1200" dirty="0">
                <a:solidFill>
                  <a:schemeClr val="tx1"/>
                </a:solidFill>
                <a:effectLst/>
                <a:latin typeface="Times New Roman" pitchFamily="18" charset="0"/>
                <a:ea typeface="宋体" pitchFamily="2" charset="-122"/>
                <a:cs typeface="+mn-cs"/>
              </a:rPr>
              <a:t>位并行</a:t>
            </a:r>
            <a:r>
              <a:rPr lang="en-US" altLang="zh-CN" sz="1200" b="0" i="0" kern="1200" dirty="0">
                <a:solidFill>
                  <a:schemeClr val="tx1"/>
                </a:solidFill>
                <a:effectLst/>
                <a:latin typeface="Times New Roman" pitchFamily="18" charset="0"/>
                <a:ea typeface="宋体" pitchFamily="2" charset="-122"/>
                <a:cs typeface="+mn-cs"/>
              </a:rPr>
              <a:t>XGMII</a:t>
            </a:r>
            <a:r>
              <a:rPr lang="zh-CN" altLang="en-US" sz="1200" b="0" i="0" kern="1200" dirty="0">
                <a:solidFill>
                  <a:schemeClr val="tx1"/>
                </a:solidFill>
                <a:effectLst/>
                <a:latin typeface="Times New Roman" pitchFamily="18" charset="0"/>
                <a:ea typeface="宋体" pitchFamily="2" charset="-122"/>
                <a:cs typeface="+mn-cs"/>
              </a:rPr>
              <a:t>数据 。</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时钟与同步</a:t>
            </a:r>
            <a:r>
              <a:rPr lang="zh-CN" altLang="en-US" sz="1200" b="0" i="0" kern="1200" dirty="0">
                <a:solidFill>
                  <a:schemeClr val="tx1"/>
                </a:solidFill>
                <a:effectLst/>
                <a:latin typeface="Times New Roman" pitchFamily="18" charset="0"/>
                <a:ea typeface="宋体" pitchFamily="2" charset="-122"/>
                <a:cs typeface="+mn-cs"/>
              </a:rPr>
              <a:t>‌：</a:t>
            </a:r>
          </a:p>
          <a:p>
            <a:r>
              <a:rPr lang="zh-CN" altLang="en-US" sz="1200" b="0" i="0" kern="1200" dirty="0">
                <a:solidFill>
                  <a:schemeClr val="tx1"/>
                </a:solidFill>
                <a:effectLst/>
                <a:latin typeface="Times New Roman" pitchFamily="18" charset="0"/>
                <a:ea typeface="宋体" pitchFamily="2" charset="-122"/>
                <a:cs typeface="+mn-cs"/>
              </a:rPr>
              <a:t>时钟频率：</a:t>
            </a:r>
            <a:r>
              <a:rPr lang="en-US" altLang="zh-CN" sz="1200" b="0" i="0" kern="1200" dirty="0">
                <a:solidFill>
                  <a:schemeClr val="tx1"/>
                </a:solidFill>
                <a:effectLst/>
                <a:latin typeface="Times New Roman" pitchFamily="18" charset="0"/>
                <a:ea typeface="宋体" pitchFamily="2" charset="-122"/>
                <a:cs typeface="+mn-cs"/>
              </a:rPr>
              <a:t>10Gbps</a:t>
            </a:r>
            <a:r>
              <a:rPr lang="zh-CN" altLang="en-US" sz="1200" b="0" i="0" kern="1200" dirty="0">
                <a:solidFill>
                  <a:schemeClr val="tx1"/>
                </a:solidFill>
                <a:effectLst/>
                <a:latin typeface="Times New Roman" pitchFamily="18" charset="0"/>
                <a:ea typeface="宋体" pitchFamily="2" charset="-122"/>
                <a:cs typeface="+mn-cs"/>
              </a:rPr>
              <a:t>模式下为</a:t>
            </a:r>
            <a:r>
              <a:rPr lang="en-US" altLang="zh-CN" sz="1200" b="0" i="0" kern="1200" dirty="0">
                <a:solidFill>
                  <a:schemeClr val="tx1"/>
                </a:solidFill>
                <a:effectLst/>
                <a:latin typeface="Times New Roman" pitchFamily="18" charset="0"/>
                <a:ea typeface="宋体" pitchFamily="2" charset="-122"/>
                <a:cs typeface="+mn-cs"/>
              </a:rPr>
              <a:t>156.25MHz</a:t>
            </a:r>
            <a:r>
              <a:rPr lang="zh-CN" altLang="en-US" sz="1200" b="0" i="0" kern="1200" dirty="0">
                <a:solidFill>
                  <a:schemeClr val="tx1"/>
                </a:solidFill>
                <a:effectLst/>
                <a:latin typeface="Times New Roman" pitchFamily="18" charset="0"/>
                <a:ea typeface="宋体" pitchFamily="2" charset="-122"/>
                <a:cs typeface="+mn-cs"/>
              </a:rPr>
              <a:t>（双沿采样），</a:t>
            </a:r>
            <a:r>
              <a:rPr lang="en-US" altLang="zh-CN" sz="1200" b="0" i="0" kern="1200" dirty="0">
                <a:solidFill>
                  <a:schemeClr val="tx1"/>
                </a:solidFill>
                <a:effectLst/>
                <a:latin typeface="Times New Roman" pitchFamily="18" charset="0"/>
                <a:ea typeface="宋体" pitchFamily="2" charset="-122"/>
                <a:cs typeface="+mn-cs"/>
              </a:rPr>
              <a:t>5Gbps</a:t>
            </a:r>
            <a:r>
              <a:rPr lang="zh-CN" altLang="en-US" sz="1200" b="0" i="0" kern="1200" dirty="0">
                <a:solidFill>
                  <a:schemeClr val="tx1"/>
                </a:solidFill>
                <a:effectLst/>
                <a:latin typeface="Times New Roman" pitchFamily="18" charset="0"/>
                <a:ea typeface="宋体" pitchFamily="2" charset="-122"/>
                <a:cs typeface="+mn-cs"/>
              </a:rPr>
              <a:t>为</a:t>
            </a:r>
            <a:r>
              <a:rPr lang="en-US" altLang="zh-CN" sz="1200" b="0" i="0" kern="1200" dirty="0">
                <a:solidFill>
                  <a:schemeClr val="tx1"/>
                </a:solidFill>
                <a:effectLst/>
                <a:latin typeface="Times New Roman" pitchFamily="18" charset="0"/>
                <a:ea typeface="宋体" pitchFamily="2" charset="-122"/>
                <a:cs typeface="+mn-cs"/>
              </a:rPr>
              <a:t>78.125MHz</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2.5Gbps</a:t>
            </a:r>
            <a:r>
              <a:rPr lang="zh-CN" altLang="en-US" sz="1200" b="0" i="0" kern="1200" dirty="0">
                <a:solidFill>
                  <a:schemeClr val="tx1"/>
                </a:solidFill>
                <a:effectLst/>
                <a:latin typeface="Times New Roman" pitchFamily="18" charset="0"/>
                <a:ea typeface="宋体" pitchFamily="2" charset="-122"/>
                <a:cs typeface="+mn-cs"/>
              </a:rPr>
              <a:t>为</a:t>
            </a:r>
            <a:r>
              <a:rPr lang="en-US" altLang="zh-CN" sz="1200" b="0" i="0" kern="1200" dirty="0">
                <a:solidFill>
                  <a:schemeClr val="tx1"/>
                </a:solidFill>
                <a:effectLst/>
                <a:latin typeface="Times New Roman" pitchFamily="18" charset="0"/>
                <a:ea typeface="宋体" pitchFamily="2" charset="-122"/>
                <a:cs typeface="+mn-cs"/>
              </a:rPr>
              <a:t>39.0625MHz </a:t>
            </a:r>
            <a:r>
              <a:rPr lang="zh-CN" altLang="en-US" sz="1200" b="0" i="0" kern="1200" dirty="0">
                <a:solidFill>
                  <a:schemeClr val="tx1"/>
                </a:solidFill>
                <a:effectLst/>
                <a:latin typeface="Times New Roman" pitchFamily="18" charset="0"/>
                <a:ea typeface="宋体" pitchFamily="2" charset="-122"/>
                <a:cs typeface="+mn-cs"/>
              </a:rPr>
              <a:t>。</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0" i="0" kern="1200" dirty="0">
                <a:solidFill>
                  <a:schemeClr val="tx1"/>
                </a:solidFill>
                <a:effectLst/>
                <a:latin typeface="Times New Roman" pitchFamily="18" charset="0"/>
                <a:ea typeface="宋体" pitchFamily="2" charset="-122"/>
                <a:cs typeface="+mn-cs"/>
              </a:rPr>
              <a:t>通道对齐：</a:t>
            </a:r>
            <a:r>
              <a:rPr lang="en-US" altLang="zh-CN" sz="1200" b="0" i="0" kern="1200" dirty="0">
                <a:solidFill>
                  <a:schemeClr val="tx1"/>
                </a:solidFill>
                <a:effectLst/>
                <a:latin typeface="Times New Roman" pitchFamily="18" charset="0"/>
                <a:ea typeface="宋体" pitchFamily="2" charset="-122"/>
                <a:cs typeface="+mn-cs"/>
              </a:rPr>
              <a:t>4</a:t>
            </a:r>
            <a:r>
              <a:rPr lang="zh-CN" altLang="en-US" sz="1200" b="0" i="0" kern="1200" dirty="0">
                <a:solidFill>
                  <a:schemeClr val="tx1"/>
                </a:solidFill>
                <a:effectLst/>
                <a:latin typeface="Times New Roman" pitchFamily="18" charset="0"/>
                <a:ea typeface="宋体" pitchFamily="2" charset="-122"/>
                <a:cs typeface="+mn-cs"/>
              </a:rPr>
              <a:t>个数据通道（</a:t>
            </a:r>
            <a:r>
              <a:rPr lang="en-US" altLang="zh-CN" sz="1200" b="0" i="0" kern="1200" dirty="0">
                <a:solidFill>
                  <a:schemeClr val="tx1"/>
                </a:solidFill>
                <a:effectLst/>
                <a:latin typeface="Times New Roman" pitchFamily="18" charset="0"/>
                <a:ea typeface="宋体" pitchFamily="2" charset="-122"/>
                <a:cs typeface="+mn-cs"/>
              </a:rPr>
              <a:t>Lane</a:t>
            </a:r>
            <a:r>
              <a:rPr lang="zh-CN" altLang="en-US" sz="1200" b="0" i="0" kern="1200" dirty="0">
                <a:solidFill>
                  <a:schemeClr val="tx1"/>
                </a:solidFill>
                <a:effectLst/>
                <a:latin typeface="Times New Roman" pitchFamily="18" charset="0"/>
                <a:ea typeface="宋体" pitchFamily="2" charset="-122"/>
                <a:cs typeface="+mn-cs"/>
              </a:rPr>
              <a:t>）共享公共时钟，按循环序列发送数据 。 </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节能功能</a:t>
            </a:r>
            <a:r>
              <a:rPr lang="zh-CN" altLang="en-US" sz="1200" b="0" i="0" kern="1200" dirty="0">
                <a:solidFill>
                  <a:schemeClr val="tx1"/>
                </a:solidFill>
                <a:effectLst/>
                <a:latin typeface="Times New Roman" pitchFamily="18" charset="0"/>
                <a:ea typeface="宋体" pitchFamily="2" charset="-122"/>
                <a:cs typeface="+mn-cs"/>
              </a:rPr>
              <a:t>‌：支持</a:t>
            </a:r>
            <a:r>
              <a:rPr lang="en-US" altLang="zh-CN" sz="1200" b="0" i="0" kern="1200" dirty="0">
                <a:solidFill>
                  <a:schemeClr val="tx1"/>
                </a:solidFill>
                <a:effectLst/>
                <a:latin typeface="Times New Roman" pitchFamily="18" charset="0"/>
                <a:ea typeface="宋体" pitchFamily="2" charset="-122"/>
                <a:cs typeface="+mn-cs"/>
              </a:rPr>
              <a:t>EEE</a:t>
            </a:r>
            <a:r>
              <a:rPr lang="zh-CN" altLang="en-US" sz="1200" b="0" i="0" kern="1200" dirty="0">
                <a:solidFill>
                  <a:schemeClr val="tx1"/>
                </a:solidFill>
                <a:effectLst/>
                <a:latin typeface="Times New Roman" pitchFamily="18" charset="0"/>
                <a:ea typeface="宋体" pitchFamily="2" charset="-122"/>
                <a:cs typeface="+mn-cs"/>
              </a:rPr>
              <a:t>（节能以太网），通过</a:t>
            </a:r>
            <a:r>
              <a:rPr lang="en-US" altLang="zh-CN" sz="1200" b="0" i="0" kern="1200" dirty="0">
                <a:solidFill>
                  <a:schemeClr val="tx1"/>
                </a:solidFill>
                <a:effectLst/>
                <a:latin typeface="Times New Roman" pitchFamily="18" charset="0"/>
                <a:ea typeface="宋体" pitchFamily="2" charset="-122"/>
                <a:cs typeface="+mn-cs"/>
              </a:rPr>
              <a:t>LPI</a:t>
            </a:r>
            <a:r>
              <a:rPr lang="zh-CN" altLang="en-US" sz="1200" b="0" i="0" kern="1200" dirty="0">
                <a:solidFill>
                  <a:schemeClr val="tx1"/>
                </a:solidFill>
                <a:effectLst/>
                <a:latin typeface="Times New Roman" pitchFamily="18" charset="0"/>
                <a:ea typeface="宋体" pitchFamily="2" charset="-122"/>
                <a:cs typeface="+mn-cs"/>
              </a:rPr>
              <a:t>信令降低功耗 。</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1" i="0" kern="1200" dirty="0">
                <a:solidFill>
                  <a:schemeClr val="tx1"/>
                </a:solidFill>
                <a:effectLst/>
                <a:latin typeface="Times New Roman" pitchFamily="18" charset="0"/>
                <a:ea typeface="宋体" pitchFamily="2" charset="-122"/>
                <a:cs typeface="+mn-cs"/>
              </a:rPr>
              <a:t>接口与兼容性</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XGMII</a:t>
            </a:r>
            <a:r>
              <a:rPr lang="zh-CN" altLang="en-US" sz="1200" b="1" i="0" kern="1200" dirty="0">
                <a:solidFill>
                  <a:schemeClr val="tx1"/>
                </a:solidFill>
                <a:effectLst/>
                <a:latin typeface="Times New Roman" pitchFamily="18" charset="0"/>
                <a:ea typeface="宋体" pitchFamily="2" charset="-122"/>
                <a:cs typeface="+mn-cs"/>
              </a:rPr>
              <a:t>接口</a:t>
            </a:r>
            <a:r>
              <a:rPr lang="zh-CN" altLang="en-US" sz="1200" b="0" i="0" kern="1200" dirty="0">
                <a:solidFill>
                  <a:schemeClr val="tx1"/>
                </a:solidFill>
                <a:effectLst/>
                <a:latin typeface="Times New Roman" pitchFamily="18" charset="0"/>
                <a:ea typeface="宋体" pitchFamily="2" charset="-122"/>
                <a:cs typeface="+mn-cs"/>
              </a:rPr>
              <a:t>‌：提供</a:t>
            </a:r>
            <a:r>
              <a:rPr lang="en-US" altLang="zh-CN" sz="1200" b="0" i="0" kern="1200" dirty="0">
                <a:solidFill>
                  <a:schemeClr val="tx1"/>
                </a:solidFill>
                <a:effectLst/>
                <a:latin typeface="Times New Roman" pitchFamily="18" charset="0"/>
                <a:ea typeface="宋体" pitchFamily="2" charset="-122"/>
                <a:cs typeface="+mn-cs"/>
              </a:rPr>
              <a:t>32</a:t>
            </a:r>
            <a:r>
              <a:rPr lang="zh-CN" altLang="en-US" sz="1200" b="0" i="0" kern="1200" dirty="0">
                <a:solidFill>
                  <a:schemeClr val="tx1"/>
                </a:solidFill>
                <a:effectLst/>
                <a:latin typeface="Times New Roman" pitchFamily="18" charset="0"/>
                <a:ea typeface="宋体" pitchFamily="2" charset="-122"/>
                <a:cs typeface="+mn-cs"/>
              </a:rPr>
              <a:t>位数据总线（</a:t>
            </a:r>
            <a:r>
              <a:rPr lang="en-US" altLang="zh-CN" sz="1200" b="0" i="0" kern="1200" dirty="0">
                <a:solidFill>
                  <a:schemeClr val="tx1"/>
                </a:solidFill>
                <a:effectLst/>
                <a:latin typeface="Times New Roman" pitchFamily="18" charset="0"/>
                <a:ea typeface="宋体" pitchFamily="2" charset="-122"/>
                <a:cs typeface="+mn-cs"/>
              </a:rPr>
              <a:t>TXD&lt;31:0&gt;/RXD&lt;31:0&gt;</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4</a:t>
            </a:r>
            <a:r>
              <a:rPr lang="zh-CN" altLang="en-US" sz="1200" b="0" i="0" kern="1200" dirty="0">
                <a:solidFill>
                  <a:schemeClr val="tx1"/>
                </a:solidFill>
                <a:effectLst/>
                <a:latin typeface="Times New Roman" pitchFamily="18" charset="0"/>
                <a:ea typeface="宋体" pitchFamily="2" charset="-122"/>
                <a:cs typeface="+mn-cs"/>
              </a:rPr>
              <a:t>位控制总线（</a:t>
            </a:r>
            <a:r>
              <a:rPr lang="en-US" altLang="zh-CN" sz="1200" b="0" i="0" kern="1200" dirty="0">
                <a:solidFill>
                  <a:schemeClr val="tx1"/>
                </a:solidFill>
                <a:effectLst/>
                <a:latin typeface="Times New Roman" pitchFamily="18" charset="0"/>
                <a:ea typeface="宋体" pitchFamily="2" charset="-122"/>
                <a:cs typeface="+mn-cs"/>
              </a:rPr>
              <a:t>TXC&lt;3:0&gt;/RXC&lt;3:0&gt;</a:t>
            </a:r>
            <a:r>
              <a:rPr lang="zh-CN" altLang="en-US" sz="1200" b="0" i="0" kern="1200" dirty="0">
                <a:solidFill>
                  <a:schemeClr val="tx1"/>
                </a:solidFill>
                <a:effectLst/>
                <a:latin typeface="Times New Roman" pitchFamily="18" charset="0"/>
                <a:ea typeface="宋体" pitchFamily="2" charset="-122"/>
                <a:cs typeface="+mn-cs"/>
              </a:rPr>
              <a:t>）及</a:t>
            </a:r>
            <a:r>
              <a:rPr lang="en-US" altLang="zh-CN" sz="1200" b="0" i="0" kern="1200" dirty="0">
                <a:solidFill>
                  <a:schemeClr val="tx1"/>
                </a:solidFill>
                <a:effectLst/>
                <a:latin typeface="Times New Roman" pitchFamily="18" charset="0"/>
                <a:ea typeface="宋体" pitchFamily="2" charset="-122"/>
                <a:cs typeface="+mn-cs"/>
              </a:rPr>
              <a:t>1</a:t>
            </a:r>
            <a:r>
              <a:rPr lang="zh-CN" altLang="en-US" sz="1200" b="0" i="0" kern="1200" dirty="0">
                <a:solidFill>
                  <a:schemeClr val="tx1"/>
                </a:solidFill>
                <a:effectLst/>
                <a:latin typeface="Times New Roman" pitchFamily="18" charset="0"/>
                <a:ea typeface="宋体" pitchFamily="2" charset="-122"/>
                <a:cs typeface="+mn-cs"/>
              </a:rPr>
              <a:t>个时钟信号（</a:t>
            </a:r>
            <a:r>
              <a:rPr lang="en-US" altLang="zh-CN" sz="1200" b="0" i="0" kern="1200" dirty="0">
                <a:solidFill>
                  <a:schemeClr val="tx1"/>
                </a:solidFill>
                <a:effectLst/>
                <a:latin typeface="Times New Roman" pitchFamily="18" charset="0"/>
                <a:ea typeface="宋体" pitchFamily="2" charset="-122"/>
                <a:cs typeface="+mn-cs"/>
              </a:rPr>
              <a:t>TX_CLK/RX_CLK</a:t>
            </a:r>
            <a:r>
              <a:rPr lang="zh-CN" altLang="en-US" sz="1200" b="0" i="0" kern="1200" dirty="0">
                <a:solidFill>
                  <a:schemeClr val="tx1"/>
                </a:solidFill>
                <a:effectLst/>
                <a:latin typeface="Times New Roman" pitchFamily="18" charset="0"/>
                <a:ea typeface="宋体" pitchFamily="2" charset="-122"/>
                <a:cs typeface="+mn-cs"/>
              </a:rPr>
              <a:t>） 。</a:t>
            </a:r>
            <a:endParaRPr lang="en-US" altLang="zh-CN" sz="1200" b="0" i="0" kern="1200" dirty="0">
              <a:solidFill>
                <a:schemeClr val="tx1"/>
              </a:solidFill>
              <a:effectLst/>
              <a:latin typeface="Times New Roman" pitchFamily="18" charset="0"/>
              <a:ea typeface="宋体" pitchFamily="2" charset="-122"/>
              <a:cs typeface="+mn-cs"/>
            </a:endParaRPr>
          </a:p>
          <a:p>
            <a:r>
              <a:rPr lang="en-US" altLang="zh-CN"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MDIO</a:t>
            </a:r>
            <a:r>
              <a:rPr lang="zh-CN" altLang="en-US" sz="1200" b="1" i="0" kern="1200" dirty="0">
                <a:solidFill>
                  <a:schemeClr val="tx1"/>
                </a:solidFill>
                <a:effectLst/>
                <a:latin typeface="Times New Roman" pitchFamily="18" charset="0"/>
                <a:ea typeface="宋体" pitchFamily="2" charset="-122"/>
                <a:cs typeface="+mn-cs"/>
              </a:rPr>
              <a:t>管理</a:t>
            </a:r>
            <a:r>
              <a:rPr lang="zh-CN" altLang="en-US" sz="1200" b="0" i="0" kern="1200" dirty="0">
                <a:solidFill>
                  <a:schemeClr val="tx1"/>
                </a:solidFill>
                <a:effectLst/>
                <a:latin typeface="Times New Roman" pitchFamily="18" charset="0"/>
                <a:ea typeface="宋体" pitchFamily="2" charset="-122"/>
                <a:cs typeface="+mn-cs"/>
              </a:rPr>
              <a:t>‌：通过</a:t>
            </a:r>
            <a:r>
              <a:rPr lang="en-US" altLang="zh-CN" sz="1200" b="0" i="0" kern="1200" dirty="0">
                <a:solidFill>
                  <a:schemeClr val="tx1"/>
                </a:solidFill>
                <a:effectLst/>
                <a:latin typeface="Times New Roman" pitchFamily="18" charset="0"/>
                <a:ea typeface="宋体" pitchFamily="2" charset="-122"/>
                <a:cs typeface="+mn-cs"/>
              </a:rPr>
              <a:t>C45</a:t>
            </a:r>
            <a:r>
              <a:rPr lang="zh-CN" altLang="en-US" sz="1200" b="0" i="0" kern="1200" dirty="0">
                <a:solidFill>
                  <a:schemeClr val="tx1"/>
                </a:solidFill>
                <a:effectLst/>
                <a:latin typeface="Times New Roman" pitchFamily="18" charset="0"/>
                <a:ea typeface="宋体" pitchFamily="2" charset="-122"/>
                <a:cs typeface="+mn-cs"/>
              </a:rPr>
              <a:t>标准的</a:t>
            </a:r>
            <a:r>
              <a:rPr lang="en-US" altLang="zh-CN" sz="1200" b="0" i="0" kern="1200" dirty="0">
                <a:solidFill>
                  <a:schemeClr val="tx1"/>
                </a:solidFill>
                <a:effectLst/>
                <a:latin typeface="Times New Roman" pitchFamily="18" charset="0"/>
                <a:ea typeface="宋体" pitchFamily="2" charset="-122"/>
                <a:cs typeface="+mn-cs"/>
              </a:rPr>
              <a:t>MDIO</a:t>
            </a:r>
            <a:r>
              <a:rPr lang="zh-CN" altLang="en-US" sz="1200" b="0" i="0" kern="1200" dirty="0">
                <a:solidFill>
                  <a:schemeClr val="tx1"/>
                </a:solidFill>
                <a:effectLst/>
                <a:latin typeface="Times New Roman" pitchFamily="18" charset="0"/>
                <a:ea typeface="宋体" pitchFamily="2" charset="-122"/>
                <a:cs typeface="+mn-cs"/>
              </a:rPr>
              <a:t>接口实现链路状态监控和配置 。 ‌</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1" i="0" kern="1200" dirty="0">
                <a:solidFill>
                  <a:schemeClr val="tx1"/>
                </a:solidFill>
                <a:effectLst/>
                <a:latin typeface="Times New Roman" pitchFamily="18" charset="0"/>
                <a:ea typeface="宋体" pitchFamily="2" charset="-122"/>
                <a:cs typeface="+mn-cs"/>
              </a:rPr>
              <a:t>应用场景</a:t>
            </a:r>
          </a:p>
          <a:p>
            <a:r>
              <a:rPr lang="zh-CN" altLang="en-US" sz="1200" b="0" i="0" kern="1200" dirty="0">
                <a:solidFill>
                  <a:schemeClr val="tx1"/>
                </a:solidFill>
                <a:effectLst/>
                <a:latin typeface="Times New Roman" pitchFamily="18" charset="0"/>
                <a:ea typeface="宋体" pitchFamily="2" charset="-122"/>
                <a:cs typeface="+mn-cs"/>
              </a:rPr>
              <a:t>适用于数据中心、高性能计算等需要短距离（通常≤</a:t>
            </a:r>
            <a:r>
              <a:rPr lang="en-US" altLang="zh-CN" sz="1200" b="0" i="0" kern="1200" dirty="0">
                <a:solidFill>
                  <a:schemeClr val="tx1"/>
                </a:solidFill>
                <a:effectLst/>
                <a:latin typeface="Times New Roman" pitchFamily="18" charset="0"/>
                <a:ea typeface="宋体" pitchFamily="2" charset="-122"/>
                <a:cs typeface="+mn-cs"/>
              </a:rPr>
              <a:t>15</a:t>
            </a:r>
            <a:r>
              <a:rPr lang="zh-CN" altLang="en-US" sz="1200" b="0" i="0" kern="1200" dirty="0">
                <a:solidFill>
                  <a:schemeClr val="tx1"/>
                </a:solidFill>
                <a:effectLst/>
                <a:latin typeface="Times New Roman" pitchFamily="18" charset="0"/>
                <a:ea typeface="宋体" pitchFamily="2" charset="-122"/>
                <a:cs typeface="+mn-cs"/>
              </a:rPr>
              <a:t>米）高速互连的场景，例如服务器与交换机之间的直连 。</a:t>
            </a:r>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123</a:t>
            </a:fld>
            <a:endParaRPr lang="en-US" altLang="zh-CN"/>
          </a:p>
        </p:txBody>
      </p:sp>
    </p:spTree>
    <p:extLst>
      <p:ext uri="{BB962C8B-B14F-4D97-AF65-F5344CB8AC3E}">
        <p14:creationId xmlns:p14="http://schemas.microsoft.com/office/powerpoint/2010/main" val="4067055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kern="1200" dirty="0">
                <a:solidFill>
                  <a:schemeClr val="tx1"/>
                </a:solidFill>
                <a:effectLst/>
                <a:latin typeface="Times New Roman" pitchFamily="18" charset="0"/>
                <a:ea typeface="宋体" pitchFamily="2" charset="-122"/>
                <a:cs typeface="+mn-cs"/>
              </a:rPr>
              <a:t>HR-DSSS</a:t>
            </a:r>
            <a:r>
              <a:rPr lang="zh-CN" altLang="en-US" sz="1200" b="0" i="0" kern="1200" dirty="0">
                <a:solidFill>
                  <a:schemeClr val="tx1"/>
                </a:solidFill>
                <a:effectLst/>
                <a:latin typeface="Times New Roman" pitchFamily="18" charset="0"/>
                <a:ea typeface="宋体" pitchFamily="2" charset="-122"/>
                <a:cs typeface="+mn-cs"/>
              </a:rPr>
              <a:t>（高速直接序列扩频）是一种数字调制技术，主要用于无线通信系统中实现高速数据传输和抗干扰。以下是其核心特点和应用场景：</a:t>
            </a:r>
          </a:p>
          <a:p>
            <a:r>
              <a:rPr lang="zh-CN" altLang="en-US" sz="1200" b="1" i="0" kern="1200" dirty="0">
                <a:solidFill>
                  <a:schemeClr val="tx1"/>
                </a:solidFill>
                <a:effectLst/>
                <a:latin typeface="Times New Roman" pitchFamily="18" charset="0"/>
                <a:ea typeface="宋体" pitchFamily="2" charset="-122"/>
                <a:cs typeface="+mn-cs"/>
              </a:rPr>
              <a:t>技术原理</a:t>
            </a:r>
          </a:p>
          <a:p>
            <a:r>
              <a:rPr lang="zh-CN" altLang="en-US" sz="1200" b="0" i="0" kern="1200" dirty="0">
                <a:solidFill>
                  <a:schemeClr val="tx1"/>
                </a:solidFill>
                <a:effectLst/>
                <a:latin typeface="Times New Roman" pitchFamily="18" charset="0"/>
                <a:ea typeface="宋体" pitchFamily="2" charset="-122"/>
                <a:cs typeface="+mn-cs"/>
              </a:rPr>
              <a:t>扩频机制：通过将原始数据与伪随机码片序列进行逐位运算（如异或），扩展信号带宽，降低功率密度。</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0" i="0" kern="1200" dirty="0">
                <a:solidFill>
                  <a:schemeClr val="tx1"/>
                </a:solidFill>
                <a:effectLst/>
                <a:latin typeface="Times New Roman" pitchFamily="18" charset="0"/>
                <a:ea typeface="宋体" pitchFamily="2" charset="-122"/>
                <a:cs typeface="+mn-cs"/>
              </a:rPr>
              <a:t>抗干扰能力：宽频带特性有效抵抗窄带干扰和多径效应，提升传输稳定性。</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1" i="0" kern="1200" dirty="0">
                <a:solidFill>
                  <a:schemeClr val="tx1"/>
                </a:solidFill>
                <a:effectLst/>
                <a:latin typeface="Times New Roman" pitchFamily="18" charset="0"/>
                <a:ea typeface="宋体" pitchFamily="2" charset="-122"/>
                <a:cs typeface="+mn-cs"/>
              </a:rPr>
              <a:t>应用领域</a:t>
            </a:r>
          </a:p>
          <a:p>
            <a:r>
              <a:rPr lang="en-US" altLang="zh-CN" sz="1200" b="0" i="0" kern="1200" dirty="0">
                <a:solidFill>
                  <a:schemeClr val="tx1"/>
                </a:solidFill>
                <a:effectLst/>
                <a:latin typeface="Times New Roman" pitchFamily="18" charset="0"/>
                <a:ea typeface="宋体" pitchFamily="2" charset="-122"/>
                <a:cs typeface="+mn-cs"/>
              </a:rPr>
              <a:t>IEEE 802.11b</a:t>
            </a:r>
            <a:r>
              <a:rPr lang="zh-CN" altLang="en-US" sz="1200" b="0" i="0" kern="1200" dirty="0">
                <a:solidFill>
                  <a:schemeClr val="tx1"/>
                </a:solidFill>
                <a:effectLst/>
                <a:latin typeface="Times New Roman" pitchFamily="18" charset="0"/>
                <a:ea typeface="宋体" pitchFamily="2" charset="-122"/>
                <a:cs typeface="+mn-cs"/>
              </a:rPr>
              <a:t>：早期无线局域网标准采用</a:t>
            </a:r>
            <a:r>
              <a:rPr lang="en-US" altLang="zh-CN" sz="1200" b="0" i="0" kern="1200" dirty="0">
                <a:solidFill>
                  <a:schemeClr val="tx1"/>
                </a:solidFill>
                <a:effectLst/>
                <a:latin typeface="Times New Roman" pitchFamily="18" charset="0"/>
                <a:ea typeface="宋体" pitchFamily="2" charset="-122"/>
                <a:cs typeface="+mn-cs"/>
              </a:rPr>
              <a:t>HR-DSSS</a:t>
            </a:r>
            <a:r>
              <a:rPr lang="zh-CN" altLang="en-US" sz="1200" b="0" i="0" kern="1200" dirty="0">
                <a:solidFill>
                  <a:schemeClr val="tx1"/>
                </a:solidFill>
                <a:effectLst/>
                <a:latin typeface="Times New Roman" pitchFamily="18" charset="0"/>
                <a:ea typeface="宋体" pitchFamily="2" charset="-122"/>
                <a:cs typeface="+mn-cs"/>
              </a:rPr>
              <a:t>实现高速传输。</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0" i="0" kern="1200" dirty="0">
                <a:solidFill>
                  <a:schemeClr val="tx1"/>
                </a:solidFill>
                <a:effectLst/>
                <a:latin typeface="Times New Roman" pitchFamily="18" charset="0"/>
                <a:ea typeface="宋体" pitchFamily="2" charset="-122"/>
                <a:cs typeface="+mn-cs"/>
              </a:rPr>
              <a:t>蓝牙、卫星通信：适用于对传输质量要求较高的场景。 ‌</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1" i="0" kern="1200" dirty="0">
                <a:solidFill>
                  <a:schemeClr val="tx1"/>
                </a:solidFill>
                <a:effectLst/>
                <a:latin typeface="Times New Roman" pitchFamily="18" charset="0"/>
                <a:ea typeface="宋体" pitchFamily="2" charset="-122"/>
                <a:cs typeface="+mn-cs"/>
              </a:rPr>
              <a:t>优势</a:t>
            </a:r>
          </a:p>
          <a:p>
            <a:r>
              <a:rPr lang="zh-CN" altLang="en-US" sz="1200" b="0" i="0" kern="1200" dirty="0">
                <a:solidFill>
                  <a:schemeClr val="tx1"/>
                </a:solidFill>
                <a:effectLst/>
                <a:latin typeface="Times New Roman" pitchFamily="18" charset="0"/>
                <a:ea typeface="宋体" pitchFamily="2" charset="-122"/>
                <a:cs typeface="+mn-cs"/>
              </a:rPr>
              <a:t>高速率：支持较大数据量的无线传输。</a:t>
            </a:r>
            <a:endParaRPr lang="en-US" altLang="zh-CN" sz="1200" b="0" i="0" kern="1200" dirty="0">
              <a:solidFill>
                <a:schemeClr val="tx1"/>
              </a:solidFill>
              <a:effectLst/>
              <a:latin typeface="Times New Roman" pitchFamily="18" charset="0"/>
              <a:ea typeface="宋体" pitchFamily="2" charset="-122"/>
              <a:cs typeface="+mn-cs"/>
            </a:endParaRPr>
          </a:p>
          <a:p>
            <a:r>
              <a:rPr lang="zh-CN" altLang="en-US" sz="1200" b="0" i="0" kern="1200" dirty="0">
                <a:solidFill>
                  <a:schemeClr val="tx1"/>
                </a:solidFill>
                <a:effectLst/>
                <a:latin typeface="Times New Roman" pitchFamily="18" charset="0"/>
                <a:ea typeface="宋体" pitchFamily="2" charset="-122"/>
                <a:cs typeface="+mn-cs"/>
              </a:rPr>
              <a:t>鲁棒性：在复杂电磁环境中保持通信质量。 ‌</a:t>
            </a:r>
            <a:endParaRPr lang="en-US" altLang="zh-CN" sz="1200" b="0" i="0" kern="1200" dirty="0">
              <a:solidFill>
                <a:schemeClr val="tx1"/>
              </a:solidFill>
              <a:effectLst/>
              <a:latin typeface="Times New Roman" pitchFamily="18" charset="0"/>
              <a:ea typeface="宋体" pitchFamily="2" charset="-122"/>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129</a:t>
            </a:fld>
            <a:endParaRPr lang="en-US" altLang="zh-CN"/>
          </a:p>
        </p:txBody>
      </p:sp>
    </p:spTree>
    <p:extLst>
      <p:ext uri="{BB962C8B-B14F-4D97-AF65-F5344CB8AC3E}">
        <p14:creationId xmlns:p14="http://schemas.microsoft.com/office/powerpoint/2010/main" val="25809618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155</a:t>
            </a:fld>
            <a:endParaRPr lang="en-US" altLang="zh-CN"/>
          </a:p>
        </p:txBody>
      </p:sp>
    </p:spTree>
    <p:extLst>
      <p:ext uri="{BB962C8B-B14F-4D97-AF65-F5344CB8AC3E}">
        <p14:creationId xmlns:p14="http://schemas.microsoft.com/office/powerpoint/2010/main" val="1472448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Times New Roman" pitchFamily="18" charset="0"/>
                <a:ea typeface="宋体" pitchFamily="2" charset="-122"/>
                <a:cs typeface="+mn-cs"/>
              </a:rPr>
              <a:t>在</a:t>
            </a:r>
            <a:r>
              <a:rPr lang="en-US" altLang="zh-CN" sz="1200" b="0" i="0" kern="1200" dirty="0">
                <a:solidFill>
                  <a:schemeClr val="tx1"/>
                </a:solidFill>
                <a:effectLst/>
                <a:latin typeface="Times New Roman" pitchFamily="18" charset="0"/>
                <a:ea typeface="宋体" pitchFamily="2" charset="-122"/>
                <a:cs typeface="+mn-cs"/>
              </a:rPr>
              <a:t>802.11</a:t>
            </a:r>
            <a:r>
              <a:rPr lang="zh-CN" altLang="en-US" sz="1200" b="0" i="0" kern="1200" dirty="0">
                <a:solidFill>
                  <a:schemeClr val="tx1"/>
                </a:solidFill>
                <a:effectLst/>
                <a:latin typeface="Times New Roman" pitchFamily="18" charset="0"/>
                <a:ea typeface="宋体" pitchFamily="2" charset="-122"/>
                <a:cs typeface="+mn-cs"/>
              </a:rPr>
              <a:t>协议中，</a:t>
            </a:r>
            <a:r>
              <a:rPr lang="en-US" altLang="zh-CN" sz="1200" b="0" i="0" kern="1200" dirty="0">
                <a:solidFill>
                  <a:schemeClr val="tx1"/>
                </a:solidFill>
                <a:effectLst/>
                <a:latin typeface="Times New Roman" pitchFamily="18" charset="0"/>
                <a:ea typeface="宋体" pitchFamily="2" charset="-122"/>
                <a:cs typeface="+mn-cs"/>
              </a:rPr>
              <a:t>SIFS</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AIFS1</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DIFS</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AIFS4</a:t>
            </a:r>
            <a:r>
              <a:rPr lang="zh-CN" altLang="en-US" sz="1200" b="0" i="0" kern="1200" dirty="0">
                <a:solidFill>
                  <a:schemeClr val="tx1"/>
                </a:solidFill>
                <a:effectLst/>
                <a:latin typeface="Times New Roman" pitchFamily="18" charset="0"/>
                <a:ea typeface="宋体" pitchFamily="2" charset="-122"/>
                <a:cs typeface="+mn-cs"/>
              </a:rPr>
              <a:t>和</a:t>
            </a:r>
            <a:r>
              <a:rPr lang="en-US" altLang="zh-CN" sz="1200" b="0" i="0" kern="1200" dirty="0">
                <a:solidFill>
                  <a:schemeClr val="tx1"/>
                </a:solidFill>
                <a:effectLst/>
                <a:latin typeface="Times New Roman" pitchFamily="18" charset="0"/>
                <a:ea typeface="宋体" pitchFamily="2" charset="-122"/>
                <a:cs typeface="+mn-cs"/>
              </a:rPr>
              <a:t>EIFS</a:t>
            </a:r>
            <a:r>
              <a:rPr lang="zh-CN" altLang="en-US" sz="1200" b="0" i="0" kern="1200" dirty="0">
                <a:solidFill>
                  <a:schemeClr val="tx1"/>
                </a:solidFill>
                <a:effectLst/>
                <a:latin typeface="Times New Roman" pitchFamily="18" charset="0"/>
                <a:ea typeface="宋体" pitchFamily="2" charset="-122"/>
                <a:cs typeface="+mn-cs"/>
              </a:rPr>
              <a:t>的具体时间长度并非固定值，而是由物理层特性（如时隙长度）决定的相对关系‌</a:t>
            </a:r>
            <a:r>
              <a:rPr lang="en-US" altLang="zh-CN" sz="1200" b="0" i="0" kern="1200" dirty="0">
                <a:solidFill>
                  <a:schemeClr val="tx1"/>
                </a:solidFill>
                <a:effectLst/>
                <a:latin typeface="Times New Roman" pitchFamily="18" charset="0"/>
                <a:ea typeface="宋体" pitchFamily="2" charset="-122"/>
                <a:cs typeface="+mn-cs"/>
              </a:rPr>
              <a:t>12</a:t>
            </a:r>
            <a:r>
              <a:rPr lang="zh-CN" altLang="en-US" sz="1200" b="0" i="0" kern="1200" dirty="0">
                <a:solidFill>
                  <a:schemeClr val="tx1"/>
                </a:solidFill>
                <a:effectLst/>
                <a:latin typeface="Times New Roman" pitchFamily="18" charset="0"/>
                <a:ea typeface="宋体" pitchFamily="2" charset="-122"/>
                <a:cs typeface="+mn-cs"/>
              </a:rPr>
              <a:t>。以下是它们的优先级和计算方式：</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1. </a:t>
            </a:r>
            <a:r>
              <a:rPr lang="en-US" altLang="zh-CN" sz="1200" b="1" i="0" kern="1200" dirty="0">
                <a:solidFill>
                  <a:schemeClr val="tx1"/>
                </a:solidFill>
                <a:effectLst/>
                <a:latin typeface="Times New Roman" pitchFamily="18" charset="0"/>
                <a:ea typeface="宋体" pitchFamily="2" charset="-122"/>
                <a:cs typeface="+mn-cs"/>
              </a:rPr>
              <a:t>SIFS</a:t>
            </a:r>
            <a:r>
              <a:rPr lang="zh-CN" altLang="en-US" sz="1200" b="1" i="0" kern="1200" dirty="0">
                <a:solidFill>
                  <a:schemeClr val="tx1"/>
                </a:solidFill>
                <a:effectLst/>
                <a:latin typeface="Times New Roman" pitchFamily="18" charset="0"/>
                <a:ea typeface="宋体" pitchFamily="2" charset="-122"/>
                <a:cs typeface="+mn-cs"/>
              </a:rPr>
              <a:t>（短帧间间隔）</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优先级最高，用于控制帧（如</a:t>
            </a:r>
            <a:r>
              <a:rPr lang="en-US" altLang="zh-CN" sz="1200" b="0" i="0" kern="1200" dirty="0">
                <a:solidFill>
                  <a:schemeClr val="tx1"/>
                </a:solidFill>
                <a:effectLst/>
                <a:latin typeface="Times New Roman" pitchFamily="18" charset="0"/>
                <a:ea typeface="宋体" pitchFamily="2" charset="-122"/>
                <a:cs typeface="+mn-cs"/>
              </a:rPr>
              <a:t>RTS/CTS/ACK</a:t>
            </a:r>
            <a:r>
              <a:rPr lang="zh-CN" altLang="en-US" sz="1200" b="0" i="0" kern="1200" dirty="0">
                <a:solidFill>
                  <a:schemeClr val="tx1"/>
                </a:solidFill>
                <a:effectLst/>
                <a:latin typeface="Times New Roman" pitchFamily="18" charset="0"/>
                <a:ea typeface="宋体" pitchFamily="2" charset="-122"/>
                <a:cs typeface="+mn-cs"/>
              </a:rPr>
              <a:t>）的间隔。其计算公式为：</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SIFS = </a:t>
            </a:r>
            <a:r>
              <a:rPr lang="zh-CN" altLang="en-US" sz="1200" b="1" i="0" kern="1200" dirty="0">
                <a:solidFill>
                  <a:schemeClr val="tx1"/>
                </a:solidFill>
                <a:effectLst/>
                <a:latin typeface="Times New Roman" pitchFamily="18" charset="0"/>
                <a:ea typeface="宋体" pitchFamily="2" charset="-122"/>
                <a:cs typeface="+mn-cs"/>
              </a:rPr>
              <a:t>物理层定义的固定时间</a:t>
            </a:r>
            <a:r>
              <a:rPr lang="zh-CN" altLang="en-US" sz="1200" b="0" i="0" kern="1200" dirty="0">
                <a:solidFill>
                  <a:schemeClr val="tx1"/>
                </a:solidFill>
                <a:effectLst/>
                <a:latin typeface="Times New Roman" pitchFamily="18" charset="0"/>
                <a:ea typeface="宋体" pitchFamily="2" charset="-122"/>
                <a:cs typeface="+mn-cs"/>
              </a:rPr>
              <a:t>‌（通常为</a:t>
            </a:r>
            <a:r>
              <a:rPr lang="en-US" altLang="zh-CN" sz="1200" b="0" i="0" kern="1200" dirty="0">
                <a:solidFill>
                  <a:schemeClr val="tx1"/>
                </a:solidFill>
                <a:effectLst/>
                <a:latin typeface="Times New Roman" pitchFamily="18" charset="0"/>
                <a:ea typeface="宋体" pitchFamily="2" charset="-122"/>
                <a:cs typeface="+mn-cs"/>
              </a:rPr>
              <a:t>10μs</a:t>
            </a:r>
            <a:r>
              <a:rPr lang="zh-CN" altLang="en-US" sz="1200" b="0" i="0" kern="1200" dirty="0">
                <a:solidFill>
                  <a:schemeClr val="tx1"/>
                </a:solidFill>
                <a:effectLst/>
                <a:latin typeface="Times New Roman" pitchFamily="18" charset="0"/>
                <a:ea typeface="宋体" pitchFamily="2" charset="-122"/>
                <a:cs typeface="+mn-cs"/>
              </a:rPr>
              <a:t>）‌。</a:t>
            </a:r>
          </a:p>
          <a:p>
            <a:r>
              <a:rPr lang="en-US" altLang="zh-CN" sz="1200" b="0" i="0" kern="1200" dirty="0">
                <a:solidFill>
                  <a:schemeClr val="tx1"/>
                </a:solidFill>
                <a:effectLst/>
                <a:latin typeface="Times New Roman" pitchFamily="18" charset="0"/>
                <a:ea typeface="宋体" pitchFamily="2" charset="-122"/>
                <a:cs typeface="+mn-cs"/>
              </a:rPr>
              <a:t>2. </a:t>
            </a: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PIFS</a:t>
            </a:r>
            <a:r>
              <a:rPr lang="zh-CN" altLang="en-US" sz="1200" b="1" i="0" kern="1200" dirty="0">
                <a:solidFill>
                  <a:schemeClr val="tx1"/>
                </a:solidFill>
                <a:effectLst/>
                <a:latin typeface="Times New Roman" pitchFamily="18" charset="0"/>
                <a:ea typeface="宋体" pitchFamily="2" charset="-122"/>
                <a:cs typeface="+mn-cs"/>
              </a:rPr>
              <a:t>（点协调功能帧间间隔）</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仅用于</a:t>
            </a:r>
            <a:r>
              <a:rPr lang="en-US" altLang="zh-CN" sz="1200" b="0" i="0" kern="1200" dirty="0">
                <a:solidFill>
                  <a:schemeClr val="tx1"/>
                </a:solidFill>
                <a:effectLst/>
                <a:latin typeface="Times New Roman" pitchFamily="18" charset="0"/>
                <a:ea typeface="宋体" pitchFamily="2" charset="-122"/>
                <a:cs typeface="+mn-cs"/>
              </a:rPr>
              <a:t>PCF</a:t>
            </a:r>
            <a:r>
              <a:rPr lang="zh-CN" altLang="en-US" sz="1200" b="0" i="0" kern="1200" dirty="0">
                <a:solidFill>
                  <a:schemeClr val="tx1"/>
                </a:solidFill>
                <a:effectLst/>
                <a:latin typeface="Times New Roman" pitchFamily="18" charset="0"/>
                <a:ea typeface="宋体" pitchFamily="2" charset="-122"/>
                <a:cs typeface="+mn-cs"/>
              </a:rPr>
              <a:t>模式，计算公式为：</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PIFS = SIFS + 1</a:t>
            </a:r>
            <a:r>
              <a:rPr lang="zh-CN" altLang="en-US" sz="1200" b="1" i="0" kern="1200" dirty="0">
                <a:solidFill>
                  <a:schemeClr val="tx1"/>
                </a:solidFill>
                <a:effectLst/>
                <a:latin typeface="Times New Roman" pitchFamily="18" charset="0"/>
                <a:ea typeface="宋体" pitchFamily="2" charset="-122"/>
                <a:cs typeface="+mn-cs"/>
              </a:rPr>
              <a:t>个时隙</a:t>
            </a:r>
            <a:r>
              <a:rPr lang="zh-CN" altLang="en-US" sz="1200" b="0" i="0" kern="1200" dirty="0">
                <a:solidFill>
                  <a:schemeClr val="tx1"/>
                </a:solidFill>
                <a:effectLst/>
                <a:latin typeface="Times New Roman" pitchFamily="18" charset="0"/>
                <a:ea typeface="宋体" pitchFamily="2" charset="-122"/>
                <a:cs typeface="+mn-cs"/>
              </a:rPr>
              <a:t>‌‌。</a:t>
            </a:r>
          </a:p>
          <a:p>
            <a:r>
              <a:rPr lang="en-US" altLang="zh-CN" sz="1200" b="0" i="0" kern="1200" dirty="0">
                <a:solidFill>
                  <a:schemeClr val="tx1"/>
                </a:solidFill>
                <a:effectLst/>
                <a:latin typeface="Times New Roman" pitchFamily="18" charset="0"/>
                <a:ea typeface="宋体" pitchFamily="2" charset="-122"/>
                <a:cs typeface="+mn-cs"/>
              </a:rPr>
              <a:t>3. </a:t>
            </a: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DIFS</a:t>
            </a:r>
            <a:r>
              <a:rPr lang="zh-CN" altLang="en-US" sz="1200" b="1" i="0" kern="1200" dirty="0">
                <a:solidFill>
                  <a:schemeClr val="tx1"/>
                </a:solidFill>
                <a:effectLst/>
                <a:latin typeface="Times New Roman" pitchFamily="18" charset="0"/>
                <a:ea typeface="宋体" pitchFamily="2" charset="-122"/>
                <a:cs typeface="+mn-cs"/>
              </a:rPr>
              <a:t>（分布式协调功能帧间间隔）</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用于</a:t>
            </a:r>
            <a:r>
              <a:rPr lang="en-US" altLang="zh-CN" sz="1200" b="0" i="0" kern="1200" dirty="0">
                <a:solidFill>
                  <a:schemeClr val="tx1"/>
                </a:solidFill>
                <a:effectLst/>
                <a:latin typeface="Times New Roman" pitchFamily="18" charset="0"/>
                <a:ea typeface="宋体" pitchFamily="2" charset="-122"/>
                <a:cs typeface="+mn-cs"/>
              </a:rPr>
              <a:t>DCF</a:t>
            </a:r>
            <a:r>
              <a:rPr lang="zh-CN" altLang="en-US" sz="1200" b="0" i="0" kern="1200" dirty="0">
                <a:solidFill>
                  <a:schemeClr val="tx1"/>
                </a:solidFill>
                <a:effectLst/>
                <a:latin typeface="Times New Roman" pitchFamily="18" charset="0"/>
                <a:ea typeface="宋体" pitchFamily="2" charset="-122"/>
                <a:cs typeface="+mn-cs"/>
              </a:rPr>
              <a:t>模式下的非</a:t>
            </a:r>
            <a:r>
              <a:rPr lang="en-US" altLang="zh-CN" sz="1200" b="0" i="0" kern="1200" dirty="0" err="1">
                <a:solidFill>
                  <a:schemeClr val="tx1"/>
                </a:solidFill>
                <a:effectLst/>
                <a:latin typeface="Times New Roman" pitchFamily="18" charset="0"/>
                <a:ea typeface="宋体" pitchFamily="2" charset="-122"/>
                <a:cs typeface="+mn-cs"/>
              </a:rPr>
              <a:t>QoS</a:t>
            </a:r>
            <a:r>
              <a:rPr lang="zh-CN" altLang="en-US" sz="1200" b="0" i="0" kern="1200" dirty="0">
                <a:solidFill>
                  <a:schemeClr val="tx1"/>
                </a:solidFill>
                <a:effectLst/>
                <a:latin typeface="Times New Roman" pitchFamily="18" charset="0"/>
                <a:ea typeface="宋体" pitchFamily="2" charset="-122"/>
                <a:cs typeface="+mn-cs"/>
              </a:rPr>
              <a:t>数据帧，计算公式为：</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DIFS = SIFS + 2</a:t>
            </a:r>
            <a:r>
              <a:rPr lang="zh-CN" altLang="en-US" sz="1200" b="1" i="0" kern="1200" dirty="0">
                <a:solidFill>
                  <a:schemeClr val="tx1"/>
                </a:solidFill>
                <a:effectLst/>
                <a:latin typeface="Times New Roman" pitchFamily="18" charset="0"/>
                <a:ea typeface="宋体" pitchFamily="2" charset="-122"/>
                <a:cs typeface="+mn-cs"/>
              </a:rPr>
              <a:t>个时隙</a:t>
            </a:r>
            <a:r>
              <a:rPr lang="zh-CN" altLang="en-US" sz="1200" b="0" i="0" kern="1200" dirty="0">
                <a:solidFill>
                  <a:schemeClr val="tx1"/>
                </a:solidFill>
                <a:effectLst/>
                <a:latin typeface="Times New Roman" pitchFamily="18" charset="0"/>
                <a:ea typeface="宋体" pitchFamily="2" charset="-122"/>
                <a:cs typeface="+mn-cs"/>
              </a:rPr>
              <a:t>‌‌。</a:t>
            </a:r>
          </a:p>
          <a:p>
            <a:r>
              <a:rPr lang="en-US" altLang="zh-CN" sz="1200" b="0" i="0" kern="1200" dirty="0">
                <a:solidFill>
                  <a:schemeClr val="tx1"/>
                </a:solidFill>
                <a:effectLst/>
                <a:latin typeface="Times New Roman" pitchFamily="18" charset="0"/>
                <a:ea typeface="宋体" pitchFamily="2" charset="-122"/>
                <a:cs typeface="+mn-cs"/>
              </a:rPr>
              <a:t>4. </a:t>
            </a: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AIFS</a:t>
            </a:r>
            <a:r>
              <a:rPr lang="zh-CN" altLang="en-US" sz="1200" b="1" i="0" kern="1200" dirty="0">
                <a:solidFill>
                  <a:schemeClr val="tx1"/>
                </a:solidFill>
                <a:effectLst/>
                <a:latin typeface="Times New Roman" pitchFamily="18" charset="0"/>
                <a:ea typeface="宋体" pitchFamily="2" charset="-122"/>
                <a:cs typeface="+mn-cs"/>
              </a:rPr>
              <a:t>（仲裁帧间间隔）</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用于</a:t>
            </a:r>
            <a:r>
              <a:rPr lang="en-US" altLang="zh-CN" sz="1200" b="0" i="0" kern="1200" dirty="0" err="1">
                <a:solidFill>
                  <a:schemeClr val="tx1"/>
                </a:solidFill>
                <a:effectLst/>
                <a:latin typeface="Times New Roman" pitchFamily="18" charset="0"/>
                <a:ea typeface="宋体" pitchFamily="2" charset="-122"/>
                <a:cs typeface="+mn-cs"/>
              </a:rPr>
              <a:t>QoS</a:t>
            </a:r>
            <a:r>
              <a:rPr lang="zh-CN" altLang="en-US" sz="1200" b="0" i="0" kern="1200" dirty="0">
                <a:solidFill>
                  <a:schemeClr val="tx1"/>
                </a:solidFill>
                <a:effectLst/>
                <a:latin typeface="Times New Roman" pitchFamily="18" charset="0"/>
                <a:ea typeface="宋体" pitchFamily="2" charset="-122"/>
                <a:cs typeface="+mn-cs"/>
              </a:rPr>
              <a:t>数据帧，优先级由</a:t>
            </a:r>
            <a:r>
              <a:rPr lang="en-US" altLang="zh-CN" sz="1200" b="0" i="0" kern="1200" dirty="0">
                <a:solidFill>
                  <a:schemeClr val="tx1"/>
                </a:solidFill>
                <a:effectLst/>
                <a:latin typeface="Times New Roman" pitchFamily="18" charset="0"/>
                <a:ea typeface="宋体" pitchFamily="2" charset="-122"/>
                <a:cs typeface="+mn-cs"/>
              </a:rPr>
              <a:t>AIFSN</a:t>
            </a:r>
            <a:r>
              <a:rPr lang="zh-CN" altLang="en-US" sz="1200" b="0" i="0" kern="1200" dirty="0">
                <a:solidFill>
                  <a:schemeClr val="tx1"/>
                </a:solidFill>
                <a:effectLst/>
                <a:latin typeface="Times New Roman" pitchFamily="18" charset="0"/>
                <a:ea typeface="宋体" pitchFamily="2" charset="-122"/>
                <a:cs typeface="+mn-cs"/>
              </a:rPr>
              <a:t>（仲裁帧间隔数量）决定。例如：</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AIFS1</a:t>
            </a:r>
            <a:r>
              <a:rPr lang="zh-CN" altLang="en-US" sz="1200" b="0" i="0" kern="1200" dirty="0">
                <a:solidFill>
                  <a:schemeClr val="tx1"/>
                </a:solidFill>
                <a:effectLst/>
                <a:latin typeface="Times New Roman" pitchFamily="18" charset="0"/>
                <a:ea typeface="宋体" pitchFamily="2" charset="-122"/>
                <a:cs typeface="+mn-cs"/>
              </a:rPr>
              <a:t>‌（最高优先级）：</a:t>
            </a:r>
            <a:r>
              <a:rPr lang="en-US" altLang="zh-CN" sz="1200" b="0" i="0" kern="1200" dirty="0">
                <a:solidFill>
                  <a:schemeClr val="tx1"/>
                </a:solidFill>
                <a:effectLst/>
                <a:latin typeface="Times New Roman" pitchFamily="18" charset="0"/>
                <a:ea typeface="宋体" pitchFamily="2" charset="-122"/>
                <a:cs typeface="+mn-cs"/>
              </a:rPr>
              <a:t>AIFSN=2</a:t>
            </a:r>
            <a:r>
              <a:rPr lang="zh-CN" altLang="en-US" sz="1200" b="0" i="0" kern="1200" dirty="0">
                <a:solidFill>
                  <a:schemeClr val="tx1"/>
                </a:solidFill>
                <a:effectLst/>
                <a:latin typeface="Times New Roman" pitchFamily="18" charset="0"/>
                <a:ea typeface="宋体" pitchFamily="2" charset="-122"/>
                <a:cs typeface="+mn-cs"/>
              </a:rPr>
              <a:t>，计算公式为 ‌</a:t>
            </a:r>
            <a:r>
              <a:rPr lang="en-US" altLang="zh-CN" sz="1200" b="1" i="0" kern="1200" dirty="0">
                <a:solidFill>
                  <a:schemeClr val="tx1"/>
                </a:solidFill>
                <a:effectLst/>
                <a:latin typeface="Times New Roman" pitchFamily="18" charset="0"/>
                <a:ea typeface="宋体" pitchFamily="2" charset="-122"/>
                <a:cs typeface="+mn-cs"/>
              </a:rPr>
              <a:t>AIFS1 = SIFS + 2×</a:t>
            </a:r>
            <a:r>
              <a:rPr lang="zh-CN" altLang="en-US" sz="1200" b="1" i="0" kern="1200" dirty="0">
                <a:solidFill>
                  <a:schemeClr val="tx1"/>
                </a:solidFill>
                <a:effectLst/>
                <a:latin typeface="Times New Roman" pitchFamily="18" charset="0"/>
                <a:ea typeface="宋体" pitchFamily="2" charset="-122"/>
                <a:cs typeface="+mn-cs"/>
              </a:rPr>
              <a:t>时隙</a:t>
            </a:r>
            <a:r>
              <a:rPr lang="zh-CN" altLang="en-US" sz="1200" b="0" i="0" kern="1200" dirty="0">
                <a:solidFill>
                  <a:schemeClr val="tx1"/>
                </a:solidFill>
                <a:effectLst/>
                <a:latin typeface="Times New Roman" pitchFamily="18" charset="0"/>
                <a:ea typeface="宋体" pitchFamily="2" charset="-122"/>
                <a:cs typeface="+mn-cs"/>
              </a:rPr>
              <a:t>‌（即</a:t>
            </a:r>
            <a:r>
              <a:rPr lang="en-US" altLang="zh-CN" sz="1200" b="0" i="0" kern="1200" dirty="0">
                <a:solidFill>
                  <a:schemeClr val="tx1"/>
                </a:solidFill>
                <a:effectLst/>
                <a:latin typeface="Times New Roman" pitchFamily="18" charset="0"/>
                <a:ea typeface="宋体" pitchFamily="2" charset="-122"/>
                <a:cs typeface="+mn-cs"/>
              </a:rPr>
              <a:t>DIFS</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AIFS4</a:t>
            </a:r>
            <a:r>
              <a:rPr lang="zh-CN" altLang="en-US" sz="1200" b="0" i="0" kern="1200" dirty="0">
                <a:solidFill>
                  <a:schemeClr val="tx1"/>
                </a:solidFill>
                <a:effectLst/>
                <a:latin typeface="Times New Roman" pitchFamily="18" charset="0"/>
                <a:ea typeface="宋体" pitchFamily="2" charset="-122"/>
                <a:cs typeface="+mn-cs"/>
              </a:rPr>
              <a:t>‌（较低优先级）：</a:t>
            </a:r>
            <a:r>
              <a:rPr lang="en-US" altLang="zh-CN" sz="1200" b="0" i="0" kern="1200" dirty="0">
                <a:solidFill>
                  <a:schemeClr val="tx1"/>
                </a:solidFill>
                <a:effectLst/>
                <a:latin typeface="Times New Roman" pitchFamily="18" charset="0"/>
                <a:ea typeface="宋体" pitchFamily="2" charset="-122"/>
                <a:cs typeface="+mn-cs"/>
              </a:rPr>
              <a:t>AIFSN=4</a:t>
            </a:r>
            <a:r>
              <a:rPr lang="zh-CN" altLang="en-US" sz="1200" b="0" i="0" kern="1200" dirty="0">
                <a:solidFill>
                  <a:schemeClr val="tx1"/>
                </a:solidFill>
                <a:effectLst/>
                <a:latin typeface="Times New Roman" pitchFamily="18" charset="0"/>
                <a:ea typeface="宋体" pitchFamily="2" charset="-122"/>
                <a:cs typeface="+mn-cs"/>
              </a:rPr>
              <a:t>，计算公式为 ‌</a:t>
            </a:r>
            <a:r>
              <a:rPr lang="en-US" altLang="zh-CN" sz="1200" b="1" i="0" kern="1200" dirty="0">
                <a:solidFill>
                  <a:schemeClr val="tx1"/>
                </a:solidFill>
                <a:effectLst/>
                <a:latin typeface="Times New Roman" pitchFamily="18" charset="0"/>
                <a:ea typeface="宋体" pitchFamily="2" charset="-122"/>
                <a:cs typeface="+mn-cs"/>
              </a:rPr>
              <a:t>AIFS4 = SIFS + 4×</a:t>
            </a:r>
            <a:r>
              <a:rPr lang="zh-CN" altLang="en-US" sz="1200" b="1" i="0" kern="1200" dirty="0">
                <a:solidFill>
                  <a:schemeClr val="tx1"/>
                </a:solidFill>
                <a:effectLst/>
                <a:latin typeface="Times New Roman" pitchFamily="18" charset="0"/>
                <a:ea typeface="宋体" pitchFamily="2" charset="-122"/>
                <a:cs typeface="+mn-cs"/>
              </a:rPr>
              <a:t>时隙</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u="none" strike="noStrike" kern="1200" dirty="0">
                <a:solidFill>
                  <a:schemeClr val="tx1"/>
                </a:solidFill>
                <a:effectLst/>
                <a:latin typeface="Times New Roman" pitchFamily="18" charset="0"/>
                <a:ea typeface="宋体" pitchFamily="2" charset="-122"/>
                <a:cs typeface="+mn-cs"/>
              </a:rPr>
              <a:t>注：</a:t>
            </a:r>
            <a:r>
              <a:rPr lang="en-US" altLang="zh-CN" sz="1200" b="0" i="0" u="none" strike="noStrike" kern="1200" dirty="0">
                <a:solidFill>
                  <a:schemeClr val="tx1"/>
                </a:solidFill>
                <a:effectLst/>
                <a:latin typeface="Times New Roman" pitchFamily="18" charset="0"/>
                <a:ea typeface="宋体" pitchFamily="2" charset="-122"/>
                <a:cs typeface="+mn-cs"/>
              </a:rPr>
              <a:t>AIFS</a:t>
            </a:r>
            <a:r>
              <a:rPr lang="zh-CN" altLang="en-US" sz="1200" b="0" i="0" u="none" strike="noStrike" kern="1200" dirty="0">
                <a:solidFill>
                  <a:schemeClr val="tx1"/>
                </a:solidFill>
                <a:effectLst/>
                <a:latin typeface="Times New Roman" pitchFamily="18" charset="0"/>
                <a:ea typeface="宋体" pitchFamily="2" charset="-122"/>
                <a:cs typeface="+mn-cs"/>
              </a:rPr>
              <a:t>最小值为</a:t>
            </a:r>
            <a:r>
              <a:rPr lang="en-US" altLang="zh-CN" sz="1200" b="0" i="0" u="none" strike="noStrike" kern="1200" dirty="0">
                <a:solidFill>
                  <a:schemeClr val="tx1"/>
                </a:solidFill>
                <a:effectLst/>
                <a:latin typeface="Times New Roman" pitchFamily="18" charset="0"/>
                <a:ea typeface="宋体" pitchFamily="2" charset="-122"/>
                <a:cs typeface="+mn-cs"/>
              </a:rPr>
              <a:t>DIFS</a:t>
            </a:r>
            <a:r>
              <a:rPr lang="zh-CN" altLang="en-US" sz="1200" b="0" i="0" u="none" strike="noStrike" kern="1200" dirty="0">
                <a:solidFill>
                  <a:schemeClr val="tx1"/>
                </a:solidFill>
                <a:effectLst/>
                <a:latin typeface="Times New Roman" pitchFamily="18" charset="0"/>
                <a:ea typeface="宋体" pitchFamily="2" charset="-122"/>
                <a:cs typeface="+mn-cs"/>
              </a:rPr>
              <a:t>时间间隔</a:t>
            </a:r>
            <a:r>
              <a:rPr lang="zh-CN" altLang="en-US" sz="1200" b="0" i="0" kern="1200" dirty="0">
                <a:solidFill>
                  <a:schemeClr val="tx1"/>
                </a:solidFill>
                <a:effectLst/>
                <a:latin typeface="Times New Roman" pitchFamily="18" charset="0"/>
                <a:ea typeface="宋体" pitchFamily="2" charset="-122"/>
                <a:cs typeface="+mn-cs"/>
              </a:rPr>
              <a:t>。</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5. </a:t>
            </a:r>
            <a:r>
              <a:rPr lang="en-US" altLang="zh-CN" sz="1200" b="1" i="0" kern="1200" dirty="0">
                <a:solidFill>
                  <a:schemeClr val="tx1"/>
                </a:solidFill>
                <a:effectLst/>
                <a:latin typeface="Times New Roman" pitchFamily="18" charset="0"/>
                <a:ea typeface="宋体" pitchFamily="2" charset="-122"/>
                <a:cs typeface="+mn-cs"/>
              </a:rPr>
              <a:t>EIFS</a:t>
            </a:r>
            <a:r>
              <a:rPr lang="zh-CN" altLang="en-US" sz="1200" b="1" i="0" kern="1200" dirty="0">
                <a:solidFill>
                  <a:schemeClr val="tx1"/>
                </a:solidFill>
                <a:effectLst/>
                <a:latin typeface="Times New Roman" pitchFamily="18" charset="0"/>
                <a:ea typeface="宋体" pitchFamily="2" charset="-122"/>
                <a:cs typeface="+mn-cs"/>
              </a:rPr>
              <a:t>（扩展帧间间隔）</a:t>
            </a:r>
            <a:r>
              <a:rPr lang="zh-CN" altLang="en-US" sz="1200" b="0" i="0" kern="1200" dirty="0">
                <a:solidFill>
                  <a:schemeClr val="tx1"/>
                </a:solidFill>
                <a:effectLst/>
                <a:latin typeface="Times New Roman" pitchFamily="18" charset="0"/>
                <a:ea typeface="宋体" pitchFamily="2" charset="-122"/>
                <a:cs typeface="+mn-cs"/>
              </a:rPr>
              <a:t>‌</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优先级最低，用于前一帧出错后的重传延迟。其时间最长，计算公式为：</a:t>
            </a:r>
            <a:br>
              <a:rPr lang="zh-CN" altLang="en-US" sz="1200" b="0" i="0" kern="1200" dirty="0">
                <a:solidFill>
                  <a:schemeClr val="tx1"/>
                </a:solidFill>
                <a:effectLst/>
                <a:latin typeface="Times New Roman" pitchFamily="18" charset="0"/>
                <a:ea typeface="宋体" pitchFamily="2" charset="-122"/>
                <a:cs typeface="+mn-cs"/>
              </a:rPr>
            </a:br>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EIFS = SIFS + ACK</a:t>
            </a:r>
            <a:r>
              <a:rPr lang="zh-CN" altLang="en-US" sz="1200" b="1" i="0" kern="1200" dirty="0">
                <a:solidFill>
                  <a:schemeClr val="tx1"/>
                </a:solidFill>
                <a:effectLst/>
                <a:latin typeface="Times New Roman" pitchFamily="18" charset="0"/>
                <a:ea typeface="宋体" pitchFamily="2" charset="-122"/>
                <a:cs typeface="+mn-cs"/>
              </a:rPr>
              <a:t>传输时间 </a:t>
            </a:r>
            <a:r>
              <a:rPr lang="en-US" altLang="zh-CN" sz="1200" b="1" i="0" kern="1200" dirty="0">
                <a:solidFill>
                  <a:schemeClr val="tx1"/>
                </a:solidFill>
                <a:effectLst/>
                <a:latin typeface="Times New Roman" pitchFamily="18" charset="0"/>
                <a:ea typeface="宋体" pitchFamily="2" charset="-122"/>
                <a:cs typeface="+mn-cs"/>
              </a:rPr>
              <a:t>+ DIFS</a:t>
            </a:r>
            <a:r>
              <a:rPr lang="zh-CN" altLang="en-US" sz="1200" b="0" i="0" kern="1200" dirty="0">
                <a:solidFill>
                  <a:schemeClr val="tx1"/>
                </a:solidFill>
                <a:effectLst/>
                <a:latin typeface="Times New Roman" pitchFamily="18" charset="0"/>
                <a:ea typeface="宋体" pitchFamily="2" charset="-122"/>
                <a:cs typeface="+mn-cs"/>
              </a:rPr>
              <a:t>‌‌。</a:t>
            </a:r>
          </a:p>
          <a:p>
            <a:endParaRPr lang="en-US" altLang="zh-CN" sz="1200" b="1" i="0" kern="1200" dirty="0">
              <a:solidFill>
                <a:schemeClr val="tx1"/>
              </a:solidFill>
              <a:effectLst/>
              <a:latin typeface="Times New Roman" pitchFamily="18" charset="0"/>
              <a:ea typeface="宋体" pitchFamily="2" charset="-122"/>
              <a:cs typeface="+mn-cs"/>
            </a:endParaRPr>
          </a:p>
          <a:p>
            <a:r>
              <a:rPr lang="zh-CN" altLang="en-US" sz="1200" b="1" i="0" kern="1200" dirty="0">
                <a:solidFill>
                  <a:schemeClr val="tx1"/>
                </a:solidFill>
                <a:effectLst/>
                <a:latin typeface="Times New Roman" pitchFamily="18" charset="0"/>
                <a:ea typeface="宋体" pitchFamily="2" charset="-122"/>
                <a:cs typeface="+mn-cs"/>
              </a:rPr>
              <a:t>关键点总结</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优先级顺序</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SIFS &gt; PIFS &gt; DIFS &gt; AIFS</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AIFS1 &gt; AIFS4</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&gt; EIFS</a:t>
            </a:r>
            <a:r>
              <a:rPr lang="zh-CN" altLang="en-US" sz="1200" b="0" i="0" kern="1200" dirty="0">
                <a:solidFill>
                  <a:schemeClr val="tx1"/>
                </a:solidFill>
                <a:effectLst/>
                <a:latin typeface="Times New Roman" pitchFamily="18" charset="0"/>
                <a:ea typeface="宋体" pitchFamily="2" charset="-122"/>
                <a:cs typeface="+mn-cs"/>
              </a:rPr>
              <a:t>。</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时隙影响</a:t>
            </a:r>
            <a:r>
              <a:rPr lang="zh-CN" altLang="en-US" sz="1200" b="0" i="0" kern="1200" dirty="0">
                <a:solidFill>
                  <a:schemeClr val="tx1"/>
                </a:solidFill>
                <a:effectLst/>
                <a:latin typeface="Times New Roman" pitchFamily="18" charset="0"/>
                <a:ea typeface="宋体" pitchFamily="2" charset="-122"/>
                <a:cs typeface="+mn-cs"/>
              </a:rPr>
              <a:t>‌：时隙长度由物理层决定（如</a:t>
            </a:r>
            <a:r>
              <a:rPr lang="en-US" altLang="zh-CN" sz="1200" b="0" i="0" kern="1200" dirty="0">
                <a:solidFill>
                  <a:schemeClr val="tx1"/>
                </a:solidFill>
                <a:effectLst/>
                <a:latin typeface="Times New Roman" pitchFamily="18" charset="0"/>
                <a:ea typeface="宋体" pitchFamily="2" charset="-122"/>
                <a:cs typeface="+mn-cs"/>
              </a:rPr>
              <a:t>802.11a/g</a:t>
            </a:r>
            <a:r>
              <a:rPr lang="zh-CN" altLang="en-US" sz="1200" b="0" i="0" kern="1200" dirty="0">
                <a:solidFill>
                  <a:schemeClr val="tx1"/>
                </a:solidFill>
                <a:effectLst/>
                <a:latin typeface="Times New Roman" pitchFamily="18" charset="0"/>
                <a:ea typeface="宋体" pitchFamily="2" charset="-122"/>
                <a:cs typeface="+mn-cs"/>
              </a:rPr>
              <a:t>中为</a:t>
            </a:r>
            <a:r>
              <a:rPr lang="en-US" altLang="zh-CN" sz="1200" b="0" i="0" kern="1200" dirty="0">
                <a:solidFill>
                  <a:schemeClr val="tx1"/>
                </a:solidFill>
                <a:effectLst/>
                <a:latin typeface="Times New Roman" pitchFamily="18" charset="0"/>
                <a:ea typeface="宋体" pitchFamily="2" charset="-122"/>
                <a:cs typeface="+mn-cs"/>
              </a:rPr>
              <a:t>9μs</a:t>
            </a:r>
            <a:r>
              <a:rPr lang="zh-CN" altLang="en-US" sz="1200" b="0" i="0" kern="1200" dirty="0">
                <a:solidFill>
                  <a:schemeClr val="tx1"/>
                </a:solidFill>
                <a:effectLst/>
                <a:latin typeface="Times New Roman" pitchFamily="18" charset="0"/>
                <a:ea typeface="宋体" pitchFamily="2" charset="-122"/>
                <a:cs typeface="+mn-cs"/>
              </a:rPr>
              <a:t>），直接影响</a:t>
            </a:r>
            <a:r>
              <a:rPr lang="en-US" altLang="zh-CN" sz="1200" b="0" i="0" kern="1200" dirty="0">
                <a:solidFill>
                  <a:schemeClr val="tx1"/>
                </a:solidFill>
                <a:effectLst/>
                <a:latin typeface="Times New Roman" pitchFamily="18" charset="0"/>
                <a:ea typeface="宋体" pitchFamily="2" charset="-122"/>
                <a:cs typeface="+mn-cs"/>
              </a:rPr>
              <a:t>DIFS</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AIFS</a:t>
            </a:r>
            <a:r>
              <a:rPr lang="zh-CN" altLang="en-US" sz="1200" b="0" i="0" kern="1200" dirty="0">
                <a:solidFill>
                  <a:schemeClr val="tx1"/>
                </a:solidFill>
                <a:effectLst/>
                <a:latin typeface="Times New Roman" pitchFamily="18" charset="0"/>
                <a:ea typeface="宋体" pitchFamily="2" charset="-122"/>
                <a:cs typeface="+mn-cs"/>
              </a:rPr>
              <a:t>等间隔的计算‌。</a:t>
            </a:r>
          </a:p>
          <a:p>
            <a:pPr marL="628650" lvl="1" indent="-171450">
              <a:buFont typeface="Arial" panose="020B0604020202020204" pitchFamily="34" charset="0"/>
              <a:buChar char="•"/>
            </a:pPr>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动态性</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AIFS</a:t>
            </a:r>
            <a:r>
              <a:rPr lang="zh-CN" altLang="en-US" sz="1200" b="0" i="0" kern="1200" dirty="0">
                <a:solidFill>
                  <a:schemeClr val="tx1"/>
                </a:solidFill>
                <a:effectLst/>
                <a:latin typeface="Times New Roman" pitchFamily="18" charset="0"/>
                <a:ea typeface="宋体" pitchFamily="2" charset="-122"/>
                <a:cs typeface="+mn-cs"/>
              </a:rPr>
              <a:t>时间随</a:t>
            </a:r>
            <a:r>
              <a:rPr lang="en-US" altLang="zh-CN" sz="1200" b="0" i="0" kern="1200" dirty="0" err="1">
                <a:solidFill>
                  <a:schemeClr val="tx1"/>
                </a:solidFill>
                <a:effectLst/>
                <a:latin typeface="Times New Roman" pitchFamily="18" charset="0"/>
                <a:ea typeface="宋体" pitchFamily="2" charset="-122"/>
                <a:cs typeface="+mn-cs"/>
              </a:rPr>
              <a:t>QoS</a:t>
            </a:r>
            <a:r>
              <a:rPr lang="zh-CN" altLang="en-US" sz="1200" b="0" i="0" kern="1200" dirty="0">
                <a:solidFill>
                  <a:schemeClr val="tx1"/>
                </a:solidFill>
                <a:effectLst/>
                <a:latin typeface="Times New Roman" pitchFamily="18" charset="0"/>
                <a:ea typeface="宋体" pitchFamily="2" charset="-122"/>
                <a:cs typeface="+mn-cs"/>
              </a:rPr>
              <a:t>优先级变化，而</a:t>
            </a:r>
            <a:r>
              <a:rPr lang="en-US" altLang="zh-CN" sz="1200" b="0" i="0" kern="1200" dirty="0">
                <a:solidFill>
                  <a:schemeClr val="tx1"/>
                </a:solidFill>
                <a:effectLst/>
                <a:latin typeface="Times New Roman" pitchFamily="18" charset="0"/>
                <a:ea typeface="宋体" pitchFamily="2" charset="-122"/>
                <a:cs typeface="+mn-cs"/>
              </a:rPr>
              <a:t>EIFS</a:t>
            </a:r>
            <a:r>
              <a:rPr lang="zh-CN" altLang="en-US" sz="1200" b="0" i="0" kern="1200" dirty="0">
                <a:solidFill>
                  <a:schemeClr val="tx1"/>
                </a:solidFill>
                <a:effectLst/>
                <a:latin typeface="Times New Roman" pitchFamily="18" charset="0"/>
                <a:ea typeface="宋体" pitchFamily="2" charset="-122"/>
                <a:cs typeface="+mn-cs"/>
              </a:rPr>
              <a:t>包含固定延迟和动态</a:t>
            </a:r>
            <a:r>
              <a:rPr lang="en-US" altLang="zh-CN" sz="1200" b="0" i="0" kern="1200" dirty="0">
                <a:solidFill>
                  <a:schemeClr val="tx1"/>
                </a:solidFill>
                <a:effectLst/>
                <a:latin typeface="Times New Roman" pitchFamily="18" charset="0"/>
                <a:ea typeface="宋体" pitchFamily="2" charset="-122"/>
                <a:cs typeface="+mn-cs"/>
              </a:rPr>
              <a:t>ACK</a:t>
            </a:r>
            <a:r>
              <a:rPr lang="zh-CN" altLang="en-US" sz="1200" b="0" i="0" kern="1200" dirty="0">
                <a:solidFill>
                  <a:schemeClr val="tx1"/>
                </a:solidFill>
                <a:effectLst/>
                <a:latin typeface="Times New Roman" pitchFamily="18" charset="0"/>
                <a:ea typeface="宋体" pitchFamily="2" charset="-122"/>
                <a:cs typeface="+mn-cs"/>
              </a:rPr>
              <a:t>传输时间‌。</a:t>
            </a: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159</a:t>
            </a:fld>
            <a:endParaRPr lang="en-US" altLang="zh-CN"/>
          </a:p>
        </p:txBody>
      </p:sp>
    </p:spTree>
    <p:extLst>
      <p:ext uri="{BB962C8B-B14F-4D97-AF65-F5344CB8AC3E}">
        <p14:creationId xmlns:p14="http://schemas.microsoft.com/office/powerpoint/2010/main" val="280187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kern="1200" dirty="0">
                <a:solidFill>
                  <a:schemeClr val="tx1"/>
                </a:solidFill>
                <a:effectLst/>
                <a:latin typeface="Times New Roman" pitchFamily="18" charset="0"/>
                <a:ea typeface="宋体" pitchFamily="2" charset="-122"/>
                <a:cs typeface="+mn-cs"/>
              </a:rPr>
              <a:t>PCF</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Point Coordination Function</a:t>
            </a:r>
            <a:r>
              <a:rPr lang="zh-CN" altLang="en-US" sz="1200" b="0" i="0" kern="1200" dirty="0">
                <a:solidFill>
                  <a:schemeClr val="tx1"/>
                </a:solidFill>
                <a:effectLst/>
                <a:latin typeface="Times New Roman" pitchFamily="18" charset="0"/>
                <a:ea typeface="宋体" pitchFamily="2" charset="-122"/>
                <a:cs typeface="+mn-cs"/>
              </a:rPr>
              <a:t>，点协调功能）是</a:t>
            </a:r>
            <a:r>
              <a:rPr lang="en-US" altLang="zh-CN" sz="1200" b="0" i="0" kern="1200" dirty="0">
                <a:solidFill>
                  <a:schemeClr val="tx1"/>
                </a:solidFill>
                <a:effectLst/>
                <a:latin typeface="Times New Roman" pitchFamily="18" charset="0"/>
                <a:ea typeface="宋体" pitchFamily="2" charset="-122"/>
                <a:cs typeface="+mn-cs"/>
              </a:rPr>
              <a:t>802.11</a:t>
            </a:r>
            <a:r>
              <a:rPr lang="zh-CN" altLang="en-US" sz="1200" b="0" i="0" kern="1200" dirty="0">
                <a:solidFill>
                  <a:schemeClr val="tx1"/>
                </a:solidFill>
                <a:effectLst/>
                <a:latin typeface="Times New Roman" pitchFamily="18" charset="0"/>
                <a:ea typeface="宋体" pitchFamily="2" charset="-122"/>
                <a:cs typeface="+mn-cs"/>
              </a:rPr>
              <a:t>无线局域网（</a:t>
            </a:r>
            <a:r>
              <a:rPr lang="en-US" altLang="zh-CN" sz="1200" b="0" i="0" kern="1200" dirty="0">
                <a:solidFill>
                  <a:schemeClr val="tx1"/>
                </a:solidFill>
                <a:effectLst/>
                <a:latin typeface="Times New Roman" pitchFamily="18" charset="0"/>
                <a:ea typeface="宋体" pitchFamily="2" charset="-122"/>
                <a:cs typeface="+mn-cs"/>
              </a:rPr>
              <a:t>WLAN</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MAC</a:t>
            </a:r>
            <a:r>
              <a:rPr lang="zh-CN" altLang="en-US" sz="1200" b="0" i="0" kern="1200" dirty="0">
                <a:solidFill>
                  <a:schemeClr val="tx1"/>
                </a:solidFill>
                <a:effectLst/>
                <a:latin typeface="Times New Roman" pitchFamily="18" charset="0"/>
                <a:ea typeface="宋体" pitchFamily="2" charset="-122"/>
                <a:cs typeface="+mn-cs"/>
              </a:rPr>
              <a:t>层协议中的一种工作模式，其核心原理是通过‌</a:t>
            </a:r>
            <a:r>
              <a:rPr lang="zh-CN" altLang="en-US" sz="1200" b="1" i="0" kern="1200" dirty="0">
                <a:solidFill>
                  <a:schemeClr val="tx1"/>
                </a:solidFill>
                <a:effectLst/>
                <a:latin typeface="Times New Roman" pitchFamily="18" charset="0"/>
                <a:ea typeface="宋体" pitchFamily="2" charset="-122"/>
                <a:cs typeface="+mn-cs"/>
              </a:rPr>
              <a:t>中心节点（</a:t>
            </a:r>
            <a:r>
              <a:rPr lang="en-US" altLang="zh-CN" sz="1200" b="1" i="0" kern="1200" dirty="0">
                <a:solidFill>
                  <a:schemeClr val="tx1"/>
                </a:solidFill>
                <a:effectLst/>
                <a:latin typeface="Times New Roman" pitchFamily="18" charset="0"/>
                <a:ea typeface="宋体" pitchFamily="2" charset="-122"/>
                <a:cs typeface="+mn-cs"/>
              </a:rPr>
              <a:t>AP</a:t>
            </a:r>
            <a:r>
              <a:rPr lang="zh-CN" altLang="en-US" sz="1200" b="1" i="0" kern="1200" dirty="0">
                <a:solidFill>
                  <a:schemeClr val="tx1"/>
                </a:solidFill>
                <a:effectLst/>
                <a:latin typeface="Times New Roman" pitchFamily="18" charset="0"/>
                <a:ea typeface="宋体" pitchFamily="2" charset="-122"/>
                <a:cs typeface="+mn-cs"/>
              </a:rPr>
              <a:t>）轮询控制</a:t>
            </a:r>
            <a:r>
              <a:rPr lang="zh-CN" altLang="en-US" sz="1200" b="0" i="0" kern="1200" dirty="0">
                <a:solidFill>
                  <a:schemeClr val="tx1"/>
                </a:solidFill>
                <a:effectLst/>
                <a:latin typeface="Times New Roman" pitchFamily="18" charset="0"/>
                <a:ea typeface="宋体" pitchFamily="2" charset="-122"/>
                <a:cs typeface="+mn-cs"/>
              </a:rPr>
              <a:t>‌实现无竞争的信道访问，与基于竞争的</a:t>
            </a:r>
            <a:r>
              <a:rPr lang="en-US" altLang="zh-CN" sz="1200" b="0" i="0" kern="1200" dirty="0">
                <a:solidFill>
                  <a:schemeClr val="tx1"/>
                </a:solidFill>
                <a:effectLst/>
                <a:latin typeface="Times New Roman" pitchFamily="18" charset="0"/>
                <a:ea typeface="宋体" pitchFamily="2" charset="-122"/>
                <a:cs typeface="+mn-cs"/>
              </a:rPr>
              <a:t>DCF</a:t>
            </a:r>
            <a:r>
              <a:rPr lang="zh-CN" altLang="en-US" sz="1200" b="0" i="0" kern="1200" dirty="0">
                <a:solidFill>
                  <a:schemeClr val="tx1"/>
                </a:solidFill>
                <a:effectLst/>
                <a:latin typeface="Times New Roman" pitchFamily="18" charset="0"/>
                <a:ea typeface="宋体" pitchFamily="2" charset="-122"/>
                <a:cs typeface="+mn-cs"/>
              </a:rPr>
              <a:t>（分布式协调功能）交替工作以提高效率‌</a:t>
            </a:r>
            <a:r>
              <a:rPr lang="en-US" altLang="zh-CN" sz="1200" b="0" i="0" kern="1200" dirty="0">
                <a:solidFill>
                  <a:schemeClr val="tx1"/>
                </a:solidFill>
                <a:effectLst/>
                <a:latin typeface="Times New Roman" pitchFamily="18" charset="0"/>
                <a:ea typeface="宋体" pitchFamily="2" charset="-122"/>
                <a:cs typeface="+mn-cs"/>
              </a:rPr>
              <a:t>35</a:t>
            </a:r>
            <a:r>
              <a:rPr lang="zh-CN" altLang="en-US" sz="1200" b="0" i="0" kern="1200" dirty="0">
                <a:solidFill>
                  <a:schemeClr val="tx1"/>
                </a:solidFill>
                <a:effectLst/>
                <a:latin typeface="Times New Roman" pitchFamily="18" charset="0"/>
                <a:ea typeface="宋体" pitchFamily="2" charset="-122"/>
                <a:cs typeface="+mn-cs"/>
              </a:rPr>
              <a:t>。以下是其具体工作原理：</a:t>
            </a:r>
          </a:p>
          <a:p>
            <a:r>
              <a:rPr lang="en-US" altLang="zh-CN" sz="1200" b="1" i="0" kern="1200" dirty="0">
                <a:solidFill>
                  <a:schemeClr val="tx1"/>
                </a:solidFill>
                <a:effectLst/>
                <a:latin typeface="Times New Roman" pitchFamily="18" charset="0"/>
                <a:ea typeface="宋体" pitchFamily="2" charset="-122"/>
                <a:cs typeface="+mn-cs"/>
              </a:rPr>
              <a:t>1. ‌</a:t>
            </a:r>
            <a:r>
              <a:rPr lang="zh-CN" altLang="en-US" sz="1200" b="1" i="0" kern="1200" dirty="0">
                <a:solidFill>
                  <a:schemeClr val="tx1"/>
                </a:solidFill>
                <a:effectLst/>
                <a:latin typeface="Times New Roman" pitchFamily="18" charset="0"/>
                <a:ea typeface="宋体" pitchFamily="2" charset="-122"/>
                <a:cs typeface="+mn-cs"/>
              </a:rPr>
              <a:t>交替工作机制‌</a:t>
            </a:r>
          </a:p>
          <a:p>
            <a:r>
              <a:rPr lang="en-US" altLang="zh-CN" sz="1200" b="0" i="0" kern="1200" dirty="0">
                <a:solidFill>
                  <a:schemeClr val="tx1"/>
                </a:solidFill>
                <a:effectLst/>
                <a:latin typeface="Times New Roman" pitchFamily="18" charset="0"/>
                <a:ea typeface="宋体" pitchFamily="2" charset="-122"/>
                <a:cs typeface="+mn-cs"/>
              </a:rPr>
              <a:t>PCF</a:t>
            </a:r>
            <a:r>
              <a:rPr lang="zh-CN" altLang="en-US" sz="1200" b="0" i="0" kern="1200" dirty="0">
                <a:solidFill>
                  <a:schemeClr val="tx1"/>
                </a:solidFill>
                <a:effectLst/>
                <a:latin typeface="Times New Roman" pitchFamily="18" charset="0"/>
                <a:ea typeface="宋体" pitchFamily="2" charset="-122"/>
                <a:cs typeface="+mn-cs"/>
              </a:rPr>
              <a:t>与</a:t>
            </a:r>
            <a:r>
              <a:rPr lang="en-US" altLang="zh-CN" sz="1200" b="0" i="0" kern="1200" dirty="0">
                <a:solidFill>
                  <a:schemeClr val="tx1"/>
                </a:solidFill>
                <a:effectLst/>
                <a:latin typeface="Times New Roman" pitchFamily="18" charset="0"/>
                <a:ea typeface="宋体" pitchFamily="2" charset="-122"/>
                <a:cs typeface="+mn-cs"/>
              </a:rPr>
              <a:t>DCF</a:t>
            </a:r>
            <a:r>
              <a:rPr lang="zh-CN" altLang="en-US" sz="1200" b="0" i="0" kern="1200" dirty="0">
                <a:solidFill>
                  <a:schemeClr val="tx1"/>
                </a:solidFill>
                <a:effectLst/>
                <a:latin typeface="Times New Roman" pitchFamily="18" charset="0"/>
                <a:ea typeface="宋体" pitchFamily="2" charset="-122"/>
                <a:cs typeface="+mn-cs"/>
              </a:rPr>
              <a:t>共享同一信道，通过‌</a:t>
            </a:r>
            <a:r>
              <a:rPr lang="en-US" altLang="zh-CN" sz="1200" b="1" i="0" kern="1200" dirty="0">
                <a:solidFill>
                  <a:schemeClr val="tx1"/>
                </a:solidFill>
                <a:effectLst/>
                <a:latin typeface="Times New Roman" pitchFamily="18" charset="0"/>
                <a:ea typeface="宋体" pitchFamily="2" charset="-122"/>
                <a:cs typeface="+mn-cs"/>
              </a:rPr>
              <a:t>CFP</a:t>
            </a:r>
            <a:r>
              <a:rPr lang="zh-CN" altLang="en-US" sz="1200" b="1" i="0" kern="1200" dirty="0">
                <a:solidFill>
                  <a:schemeClr val="tx1"/>
                </a:solidFill>
                <a:effectLst/>
                <a:latin typeface="Times New Roman" pitchFamily="18" charset="0"/>
                <a:ea typeface="宋体" pitchFamily="2" charset="-122"/>
                <a:cs typeface="+mn-cs"/>
              </a:rPr>
              <a:t>（无竞争期）和</a:t>
            </a:r>
            <a:r>
              <a:rPr lang="en-US" altLang="zh-CN" sz="1200" b="1" i="0" kern="1200" dirty="0">
                <a:solidFill>
                  <a:schemeClr val="tx1"/>
                </a:solidFill>
                <a:effectLst/>
                <a:latin typeface="Times New Roman" pitchFamily="18" charset="0"/>
                <a:ea typeface="宋体" pitchFamily="2" charset="-122"/>
                <a:cs typeface="+mn-cs"/>
              </a:rPr>
              <a:t>CP</a:t>
            </a:r>
            <a:r>
              <a:rPr lang="zh-CN" altLang="en-US" sz="1200" b="1" i="0" kern="1200" dirty="0">
                <a:solidFill>
                  <a:schemeClr val="tx1"/>
                </a:solidFill>
                <a:effectLst/>
                <a:latin typeface="Times New Roman" pitchFamily="18" charset="0"/>
                <a:ea typeface="宋体" pitchFamily="2" charset="-122"/>
                <a:cs typeface="+mn-cs"/>
              </a:rPr>
              <a:t>（竞争期）</a:t>
            </a:r>
            <a:r>
              <a:rPr lang="zh-CN" altLang="en-US" sz="1200" b="0" i="0" kern="1200" dirty="0">
                <a:solidFill>
                  <a:schemeClr val="tx1"/>
                </a:solidFill>
                <a:effectLst/>
                <a:latin typeface="Times New Roman" pitchFamily="18" charset="0"/>
                <a:ea typeface="宋体" pitchFamily="2" charset="-122"/>
                <a:cs typeface="+mn-cs"/>
              </a:rPr>
              <a:t>‌的交替周期实现兼容：</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CFP</a:t>
            </a:r>
            <a:r>
              <a:rPr lang="zh-CN" altLang="en-US" sz="1200" b="1" i="0" kern="1200" dirty="0">
                <a:solidFill>
                  <a:schemeClr val="tx1"/>
                </a:solidFill>
                <a:effectLst/>
                <a:latin typeface="Times New Roman" pitchFamily="18" charset="0"/>
                <a:ea typeface="宋体" pitchFamily="2" charset="-122"/>
                <a:cs typeface="+mn-cs"/>
              </a:rPr>
              <a:t>（无竞争期）</a:t>
            </a:r>
            <a:r>
              <a:rPr lang="zh-CN" altLang="en-US" sz="1200" b="0" i="0" kern="1200" dirty="0">
                <a:solidFill>
                  <a:schemeClr val="tx1"/>
                </a:solidFill>
                <a:effectLst/>
                <a:latin typeface="Times New Roman" pitchFamily="18" charset="0"/>
                <a:ea typeface="宋体" pitchFamily="2" charset="-122"/>
                <a:cs typeface="+mn-cs"/>
              </a:rPr>
              <a:t>‌：由</a:t>
            </a:r>
            <a:r>
              <a:rPr lang="en-US" altLang="zh-CN" sz="1200" b="0" i="0" kern="1200" dirty="0">
                <a:solidFill>
                  <a:schemeClr val="tx1"/>
                </a:solidFill>
                <a:effectLst/>
                <a:latin typeface="Times New Roman" pitchFamily="18" charset="0"/>
                <a:ea typeface="宋体" pitchFamily="2" charset="-122"/>
                <a:cs typeface="+mn-cs"/>
              </a:rPr>
              <a:t>AP</a:t>
            </a:r>
            <a:r>
              <a:rPr lang="zh-CN" altLang="en-US" sz="1200" b="0" i="0" kern="1200" dirty="0">
                <a:solidFill>
                  <a:schemeClr val="tx1"/>
                </a:solidFill>
                <a:effectLst/>
                <a:latin typeface="Times New Roman" pitchFamily="18" charset="0"/>
                <a:ea typeface="宋体" pitchFamily="2" charset="-122"/>
                <a:cs typeface="+mn-cs"/>
              </a:rPr>
              <a:t>（点协调节点）控制，通过</a:t>
            </a:r>
            <a:r>
              <a:rPr lang="en-US" altLang="zh-CN" sz="1200" b="0" i="0" kern="1200" dirty="0">
                <a:solidFill>
                  <a:schemeClr val="tx1"/>
                </a:solidFill>
                <a:effectLst/>
                <a:latin typeface="Times New Roman" pitchFamily="18" charset="0"/>
                <a:ea typeface="宋体" pitchFamily="2" charset="-122"/>
                <a:cs typeface="+mn-cs"/>
              </a:rPr>
              <a:t>Beacon</a:t>
            </a:r>
            <a:r>
              <a:rPr lang="zh-CN" altLang="en-US" sz="1200" b="0" i="0" kern="1200" dirty="0">
                <a:solidFill>
                  <a:schemeClr val="tx1"/>
                </a:solidFill>
                <a:effectLst/>
                <a:latin typeface="Times New Roman" pitchFamily="18" charset="0"/>
                <a:ea typeface="宋体" pitchFamily="2" charset="-122"/>
                <a:cs typeface="+mn-cs"/>
              </a:rPr>
              <a:t>帧设置</a:t>
            </a:r>
            <a:r>
              <a:rPr lang="en-US" altLang="zh-CN" sz="1200" b="0" i="0" kern="1200" dirty="0">
                <a:solidFill>
                  <a:schemeClr val="tx1"/>
                </a:solidFill>
                <a:effectLst/>
                <a:latin typeface="Times New Roman" pitchFamily="18" charset="0"/>
                <a:ea typeface="宋体" pitchFamily="2" charset="-122"/>
                <a:cs typeface="+mn-cs"/>
              </a:rPr>
              <a:t>NAV</a:t>
            </a:r>
            <a:r>
              <a:rPr lang="zh-CN" altLang="en-US" sz="1200" b="0" i="0" kern="1200" dirty="0">
                <a:solidFill>
                  <a:schemeClr val="tx1"/>
                </a:solidFill>
                <a:effectLst/>
                <a:latin typeface="Times New Roman" pitchFamily="18" charset="0"/>
                <a:ea typeface="宋体" pitchFamily="2" charset="-122"/>
                <a:cs typeface="+mn-cs"/>
              </a:rPr>
              <a:t>（网络分配向量）保护该时段。</a:t>
            </a:r>
            <a:r>
              <a:rPr lang="en-US" altLang="zh-CN" sz="1200" b="0" i="0" kern="1200" dirty="0">
                <a:solidFill>
                  <a:schemeClr val="tx1"/>
                </a:solidFill>
                <a:effectLst/>
                <a:latin typeface="Times New Roman" pitchFamily="18" charset="0"/>
                <a:ea typeface="宋体" pitchFamily="2" charset="-122"/>
                <a:cs typeface="+mn-cs"/>
              </a:rPr>
              <a:t>AP</a:t>
            </a:r>
            <a:r>
              <a:rPr lang="zh-CN" altLang="en-US" sz="1200" b="0" i="0" kern="1200" dirty="0">
                <a:solidFill>
                  <a:schemeClr val="tx1"/>
                </a:solidFill>
                <a:effectLst/>
                <a:latin typeface="Times New Roman" pitchFamily="18" charset="0"/>
                <a:ea typeface="宋体" pitchFamily="2" charset="-122"/>
                <a:cs typeface="+mn-cs"/>
              </a:rPr>
              <a:t>轮询各站点发送数据，其他站点需保持静默，避免冲突‌。</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CP</a:t>
            </a:r>
            <a:r>
              <a:rPr lang="zh-CN" altLang="en-US" sz="1200" b="1" i="0" kern="1200" dirty="0">
                <a:solidFill>
                  <a:schemeClr val="tx1"/>
                </a:solidFill>
                <a:effectLst/>
                <a:latin typeface="Times New Roman" pitchFamily="18" charset="0"/>
                <a:ea typeface="宋体" pitchFamily="2" charset="-122"/>
                <a:cs typeface="+mn-cs"/>
              </a:rPr>
              <a:t>（竞争期）</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AP</a:t>
            </a:r>
            <a:r>
              <a:rPr lang="zh-CN" altLang="en-US" sz="1200" b="0" i="0" kern="1200" dirty="0">
                <a:solidFill>
                  <a:schemeClr val="tx1"/>
                </a:solidFill>
                <a:effectLst/>
                <a:latin typeface="Times New Roman" pitchFamily="18" charset="0"/>
                <a:ea typeface="宋体" pitchFamily="2" charset="-122"/>
                <a:cs typeface="+mn-cs"/>
              </a:rPr>
              <a:t>释放控制权，站点按</a:t>
            </a:r>
            <a:r>
              <a:rPr lang="en-US" altLang="zh-CN" sz="1200" b="0" i="0" kern="1200" dirty="0">
                <a:solidFill>
                  <a:schemeClr val="tx1"/>
                </a:solidFill>
                <a:effectLst/>
                <a:latin typeface="Times New Roman" pitchFamily="18" charset="0"/>
                <a:ea typeface="宋体" pitchFamily="2" charset="-122"/>
                <a:cs typeface="+mn-cs"/>
              </a:rPr>
              <a:t>DCF</a:t>
            </a:r>
            <a:r>
              <a:rPr lang="zh-CN" altLang="en-US" sz="1200" b="0" i="0" kern="1200" dirty="0">
                <a:solidFill>
                  <a:schemeClr val="tx1"/>
                </a:solidFill>
                <a:effectLst/>
                <a:latin typeface="Times New Roman" pitchFamily="18" charset="0"/>
                <a:ea typeface="宋体" pitchFamily="2" charset="-122"/>
                <a:cs typeface="+mn-cs"/>
              </a:rPr>
              <a:t>的</a:t>
            </a:r>
            <a:r>
              <a:rPr lang="en-US" altLang="zh-CN" sz="1200" b="0" i="0" kern="1200" dirty="0">
                <a:solidFill>
                  <a:schemeClr val="tx1"/>
                </a:solidFill>
                <a:effectLst/>
                <a:latin typeface="Times New Roman" pitchFamily="18" charset="0"/>
                <a:ea typeface="宋体" pitchFamily="2" charset="-122"/>
                <a:cs typeface="+mn-cs"/>
              </a:rPr>
              <a:t>CSMA/CA</a:t>
            </a:r>
            <a:r>
              <a:rPr lang="zh-CN" altLang="en-US" sz="1200" b="0" i="0" kern="1200" dirty="0">
                <a:solidFill>
                  <a:schemeClr val="tx1"/>
                </a:solidFill>
                <a:effectLst/>
                <a:latin typeface="Times New Roman" pitchFamily="18" charset="0"/>
                <a:ea typeface="宋体" pitchFamily="2" charset="-122"/>
                <a:cs typeface="+mn-cs"/>
              </a:rPr>
              <a:t>机制竞争信道访问权‌。</a:t>
            </a:r>
          </a:p>
          <a:p>
            <a:r>
              <a:rPr lang="en-US" altLang="zh-CN" sz="1200" b="1" i="0" kern="1200" dirty="0">
                <a:solidFill>
                  <a:schemeClr val="tx1"/>
                </a:solidFill>
                <a:effectLst/>
                <a:latin typeface="Times New Roman" pitchFamily="18" charset="0"/>
                <a:ea typeface="宋体" pitchFamily="2" charset="-122"/>
                <a:cs typeface="+mn-cs"/>
              </a:rPr>
              <a:t>2. ‌</a:t>
            </a:r>
            <a:r>
              <a:rPr lang="zh-CN" altLang="en-US" sz="1200" b="1" i="0" kern="1200" dirty="0">
                <a:solidFill>
                  <a:schemeClr val="tx1"/>
                </a:solidFill>
                <a:effectLst/>
                <a:latin typeface="Times New Roman" pitchFamily="18" charset="0"/>
                <a:ea typeface="宋体" pitchFamily="2" charset="-122"/>
                <a:cs typeface="+mn-cs"/>
              </a:rPr>
              <a:t>关键帧与流程‌</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Beacon</a:t>
            </a:r>
            <a:r>
              <a:rPr lang="zh-CN" altLang="en-US" sz="1200" b="1" i="0" kern="1200" dirty="0">
                <a:solidFill>
                  <a:schemeClr val="tx1"/>
                </a:solidFill>
                <a:effectLst/>
                <a:latin typeface="Times New Roman" pitchFamily="18" charset="0"/>
                <a:ea typeface="宋体" pitchFamily="2" charset="-122"/>
                <a:cs typeface="+mn-cs"/>
              </a:rPr>
              <a:t>帧</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AP</a:t>
            </a:r>
            <a:r>
              <a:rPr lang="zh-CN" altLang="en-US" sz="1200" b="0" i="0" kern="1200" dirty="0">
                <a:solidFill>
                  <a:schemeClr val="tx1"/>
                </a:solidFill>
                <a:effectLst/>
                <a:latin typeface="Times New Roman" pitchFamily="18" charset="0"/>
                <a:ea typeface="宋体" pitchFamily="2" charset="-122"/>
                <a:cs typeface="+mn-cs"/>
              </a:rPr>
              <a:t>定期发送，宣告</a:t>
            </a:r>
            <a:r>
              <a:rPr lang="en-US" altLang="zh-CN" sz="1200" b="0" i="0" kern="1200" dirty="0">
                <a:solidFill>
                  <a:schemeClr val="tx1"/>
                </a:solidFill>
                <a:effectLst/>
                <a:latin typeface="Times New Roman" pitchFamily="18" charset="0"/>
                <a:ea typeface="宋体" pitchFamily="2" charset="-122"/>
                <a:cs typeface="+mn-cs"/>
              </a:rPr>
              <a:t>CFP</a:t>
            </a:r>
            <a:r>
              <a:rPr lang="zh-CN" altLang="en-US" sz="1200" b="0" i="0" kern="1200" dirty="0">
                <a:solidFill>
                  <a:schemeClr val="tx1"/>
                </a:solidFill>
                <a:effectLst/>
                <a:latin typeface="Times New Roman" pitchFamily="18" charset="0"/>
                <a:ea typeface="宋体" pitchFamily="2" charset="-122"/>
                <a:cs typeface="+mn-cs"/>
              </a:rPr>
              <a:t>开始并设置</a:t>
            </a:r>
            <a:r>
              <a:rPr lang="en-US" altLang="zh-CN" sz="1200" b="0" i="0" kern="1200" dirty="0">
                <a:solidFill>
                  <a:schemeClr val="tx1"/>
                </a:solidFill>
                <a:effectLst/>
                <a:latin typeface="Times New Roman" pitchFamily="18" charset="0"/>
                <a:ea typeface="宋体" pitchFamily="2" charset="-122"/>
                <a:cs typeface="+mn-cs"/>
              </a:rPr>
              <a:t>NAV</a:t>
            </a:r>
            <a:r>
              <a:rPr lang="zh-CN" altLang="en-US" sz="1200" b="0" i="0" kern="1200" dirty="0">
                <a:solidFill>
                  <a:schemeClr val="tx1"/>
                </a:solidFill>
                <a:effectLst/>
                <a:latin typeface="Times New Roman" pitchFamily="18" charset="0"/>
                <a:ea typeface="宋体" pitchFamily="2" charset="-122"/>
                <a:cs typeface="+mn-cs"/>
              </a:rPr>
              <a:t>值，指示其他站点在</a:t>
            </a:r>
            <a:r>
              <a:rPr lang="en-US" altLang="zh-CN" sz="1200" b="0" i="0" kern="1200" dirty="0">
                <a:solidFill>
                  <a:schemeClr val="tx1"/>
                </a:solidFill>
                <a:effectLst/>
                <a:latin typeface="Times New Roman" pitchFamily="18" charset="0"/>
                <a:ea typeface="宋体" pitchFamily="2" charset="-122"/>
                <a:cs typeface="+mn-cs"/>
              </a:rPr>
              <a:t>CFP</a:t>
            </a:r>
            <a:r>
              <a:rPr lang="zh-CN" altLang="en-US" sz="1200" b="0" i="0" kern="1200" dirty="0">
                <a:solidFill>
                  <a:schemeClr val="tx1"/>
                </a:solidFill>
                <a:effectLst/>
                <a:latin typeface="Times New Roman" pitchFamily="18" charset="0"/>
                <a:ea typeface="宋体" pitchFamily="2" charset="-122"/>
                <a:cs typeface="+mn-cs"/>
              </a:rPr>
              <a:t>期间禁止发送数据‌。</a:t>
            </a:r>
          </a:p>
          <a:p>
            <a:r>
              <a:rPr lang="zh-CN" altLang="en-US" sz="1200" b="0" i="0" kern="1200" dirty="0">
                <a:solidFill>
                  <a:schemeClr val="tx1"/>
                </a:solidFill>
                <a:effectLst/>
                <a:latin typeface="Times New Roman" pitchFamily="18" charset="0"/>
                <a:ea typeface="宋体" pitchFamily="2" charset="-122"/>
                <a:cs typeface="+mn-cs"/>
              </a:rPr>
              <a:t>‌</a:t>
            </a:r>
            <a:r>
              <a:rPr lang="zh-CN" altLang="en-US" sz="1200" b="1" i="0" kern="1200" dirty="0">
                <a:solidFill>
                  <a:schemeClr val="tx1"/>
                </a:solidFill>
                <a:effectLst/>
                <a:latin typeface="Times New Roman" pitchFamily="18" charset="0"/>
                <a:ea typeface="宋体" pitchFamily="2" charset="-122"/>
                <a:cs typeface="+mn-cs"/>
              </a:rPr>
              <a:t>轮询（</a:t>
            </a:r>
            <a:r>
              <a:rPr lang="en-US" altLang="zh-CN" sz="1200" b="1" i="0" kern="1200" dirty="0">
                <a:solidFill>
                  <a:schemeClr val="tx1"/>
                </a:solidFill>
                <a:effectLst/>
                <a:latin typeface="Times New Roman" pitchFamily="18" charset="0"/>
                <a:ea typeface="宋体" pitchFamily="2" charset="-122"/>
                <a:cs typeface="+mn-cs"/>
              </a:rPr>
              <a:t>Polling</a:t>
            </a:r>
            <a:r>
              <a:rPr lang="zh-CN" altLang="en-US" sz="1200" b="1" i="0" kern="1200" dirty="0">
                <a:solidFill>
                  <a:schemeClr val="tx1"/>
                </a:solidFill>
                <a:effectLst/>
                <a:latin typeface="Times New Roman" pitchFamily="18" charset="0"/>
                <a:ea typeface="宋体" pitchFamily="2" charset="-122"/>
                <a:cs typeface="+mn-cs"/>
              </a:rPr>
              <a:t>）</a:t>
            </a:r>
            <a:r>
              <a:rPr lang="zh-CN" altLang="en-US" sz="1200" b="0" i="0" kern="1200" dirty="0">
                <a:solidFill>
                  <a:schemeClr val="tx1"/>
                </a:solidFill>
                <a:effectLst/>
                <a:latin typeface="Times New Roman" pitchFamily="18" charset="0"/>
                <a:ea typeface="宋体" pitchFamily="2" charset="-122"/>
                <a:cs typeface="+mn-cs"/>
              </a:rPr>
              <a:t>‌：</a:t>
            </a:r>
            <a:r>
              <a:rPr lang="en-US" altLang="zh-CN" sz="1200" b="0" i="0" kern="1200" dirty="0">
                <a:solidFill>
                  <a:schemeClr val="tx1"/>
                </a:solidFill>
                <a:effectLst/>
                <a:latin typeface="Times New Roman" pitchFamily="18" charset="0"/>
                <a:ea typeface="宋体" pitchFamily="2" charset="-122"/>
                <a:cs typeface="+mn-cs"/>
              </a:rPr>
              <a:t>AP</a:t>
            </a:r>
            <a:r>
              <a:rPr lang="zh-CN" altLang="en-US" sz="1200" b="0" i="0" kern="1200" dirty="0">
                <a:solidFill>
                  <a:schemeClr val="tx1"/>
                </a:solidFill>
                <a:effectLst/>
                <a:latin typeface="Times New Roman" pitchFamily="18" charset="0"/>
                <a:ea typeface="宋体" pitchFamily="2" charset="-122"/>
                <a:cs typeface="+mn-cs"/>
              </a:rPr>
              <a:t>在</a:t>
            </a:r>
            <a:r>
              <a:rPr lang="en-US" altLang="zh-CN" sz="1200" b="0" i="0" kern="1200" dirty="0">
                <a:solidFill>
                  <a:schemeClr val="tx1"/>
                </a:solidFill>
                <a:effectLst/>
                <a:latin typeface="Times New Roman" pitchFamily="18" charset="0"/>
                <a:ea typeface="宋体" pitchFamily="2" charset="-122"/>
                <a:cs typeface="+mn-cs"/>
              </a:rPr>
              <a:t>CFP</a:t>
            </a:r>
            <a:r>
              <a:rPr lang="zh-CN" altLang="en-US" sz="1200" b="0" i="0" kern="1200" dirty="0">
                <a:solidFill>
                  <a:schemeClr val="tx1"/>
                </a:solidFill>
                <a:effectLst/>
                <a:latin typeface="Times New Roman" pitchFamily="18" charset="0"/>
                <a:ea typeface="宋体" pitchFamily="2" charset="-122"/>
                <a:cs typeface="+mn-cs"/>
              </a:rPr>
              <a:t>期间依次询问站点是否有数据发送，被轮询的站点可立即传输，无需竞争‌。</a:t>
            </a:r>
          </a:p>
          <a:p>
            <a:r>
              <a:rPr lang="zh-CN" altLang="en-US" sz="1200" b="0" i="0" kern="1200" dirty="0">
                <a:solidFill>
                  <a:schemeClr val="tx1"/>
                </a:solidFill>
                <a:effectLst/>
                <a:latin typeface="Times New Roman" pitchFamily="18" charset="0"/>
                <a:ea typeface="宋体" pitchFamily="2" charset="-122"/>
                <a:cs typeface="+mn-cs"/>
              </a:rPr>
              <a:t>‌</a:t>
            </a:r>
            <a:r>
              <a:rPr lang="en-US" altLang="zh-CN" sz="1200" b="1" i="0" kern="1200" dirty="0">
                <a:solidFill>
                  <a:schemeClr val="tx1"/>
                </a:solidFill>
                <a:effectLst/>
                <a:latin typeface="Times New Roman" pitchFamily="18" charset="0"/>
                <a:ea typeface="宋体" pitchFamily="2" charset="-122"/>
                <a:cs typeface="+mn-cs"/>
              </a:rPr>
              <a:t>CF-END</a:t>
            </a:r>
            <a:r>
              <a:rPr lang="zh-CN" altLang="en-US" sz="1200" b="1" i="0" kern="1200" dirty="0">
                <a:solidFill>
                  <a:schemeClr val="tx1"/>
                </a:solidFill>
                <a:effectLst/>
                <a:latin typeface="Times New Roman" pitchFamily="18" charset="0"/>
                <a:ea typeface="宋体" pitchFamily="2" charset="-122"/>
                <a:cs typeface="+mn-cs"/>
              </a:rPr>
              <a:t>帧</a:t>
            </a:r>
            <a:r>
              <a:rPr lang="zh-CN" altLang="en-US" sz="1200" b="0" i="0" kern="1200" dirty="0">
                <a:solidFill>
                  <a:schemeClr val="tx1"/>
                </a:solidFill>
                <a:effectLst/>
                <a:latin typeface="Times New Roman" pitchFamily="18" charset="0"/>
                <a:ea typeface="宋体" pitchFamily="2" charset="-122"/>
                <a:cs typeface="+mn-cs"/>
              </a:rPr>
              <a:t>‌：用于提前终止</a:t>
            </a:r>
            <a:r>
              <a:rPr lang="en-US" altLang="zh-CN" sz="1200" b="0" i="0" kern="1200" dirty="0">
                <a:solidFill>
                  <a:schemeClr val="tx1"/>
                </a:solidFill>
                <a:effectLst/>
                <a:latin typeface="Times New Roman" pitchFamily="18" charset="0"/>
                <a:ea typeface="宋体" pitchFamily="2" charset="-122"/>
                <a:cs typeface="+mn-cs"/>
              </a:rPr>
              <a:t>CFP</a:t>
            </a:r>
            <a:r>
              <a:rPr lang="zh-CN" altLang="en-US" sz="1200" b="0" i="0" kern="1200" dirty="0">
                <a:solidFill>
                  <a:schemeClr val="tx1"/>
                </a:solidFill>
                <a:effectLst/>
                <a:latin typeface="Times New Roman" pitchFamily="18" charset="0"/>
                <a:ea typeface="宋体" pitchFamily="2" charset="-122"/>
                <a:cs typeface="+mn-cs"/>
              </a:rPr>
              <a:t>，恢复</a:t>
            </a:r>
            <a:r>
              <a:rPr lang="en-US" altLang="zh-CN" sz="1200" b="0" i="0" kern="1200" dirty="0">
                <a:solidFill>
                  <a:schemeClr val="tx1"/>
                </a:solidFill>
                <a:effectLst/>
                <a:latin typeface="Times New Roman" pitchFamily="18" charset="0"/>
                <a:ea typeface="宋体" pitchFamily="2" charset="-122"/>
                <a:cs typeface="+mn-cs"/>
              </a:rPr>
              <a:t>CP</a:t>
            </a:r>
            <a:r>
              <a:rPr lang="zh-CN" altLang="en-US" sz="1200" b="0" i="0" kern="1200" dirty="0">
                <a:solidFill>
                  <a:schemeClr val="tx1"/>
                </a:solidFill>
                <a:effectLst/>
                <a:latin typeface="Times New Roman" pitchFamily="18" charset="0"/>
                <a:ea typeface="宋体" pitchFamily="2" charset="-122"/>
                <a:cs typeface="+mn-cs"/>
              </a:rPr>
              <a:t>状态‌。</a:t>
            </a:r>
          </a:p>
          <a:p>
            <a:r>
              <a:rPr lang="en-US" altLang="zh-CN" sz="1200" b="1" i="0" kern="1200" dirty="0">
                <a:solidFill>
                  <a:schemeClr val="tx1"/>
                </a:solidFill>
                <a:effectLst/>
                <a:latin typeface="Times New Roman" pitchFamily="18" charset="0"/>
                <a:ea typeface="宋体" pitchFamily="2" charset="-122"/>
                <a:cs typeface="+mn-cs"/>
              </a:rPr>
              <a:t>3. ‌</a:t>
            </a:r>
            <a:r>
              <a:rPr lang="zh-CN" altLang="en-US" sz="1200" b="1" i="0" kern="1200" dirty="0">
                <a:solidFill>
                  <a:schemeClr val="tx1"/>
                </a:solidFill>
                <a:effectLst/>
                <a:latin typeface="Times New Roman" pitchFamily="18" charset="0"/>
                <a:ea typeface="宋体" pitchFamily="2" charset="-122"/>
                <a:cs typeface="+mn-cs"/>
              </a:rPr>
              <a:t>与</a:t>
            </a:r>
            <a:r>
              <a:rPr lang="en-US" altLang="zh-CN" sz="1200" b="1" i="0" kern="1200" dirty="0">
                <a:solidFill>
                  <a:schemeClr val="tx1"/>
                </a:solidFill>
                <a:effectLst/>
                <a:latin typeface="Times New Roman" pitchFamily="18" charset="0"/>
                <a:ea typeface="宋体" pitchFamily="2" charset="-122"/>
                <a:cs typeface="+mn-cs"/>
              </a:rPr>
              <a:t>DCF</a:t>
            </a:r>
            <a:r>
              <a:rPr lang="zh-CN" altLang="en-US" sz="1200" b="1" i="0" kern="1200" dirty="0">
                <a:solidFill>
                  <a:schemeClr val="tx1"/>
                </a:solidFill>
                <a:effectLst/>
                <a:latin typeface="Times New Roman" pitchFamily="18" charset="0"/>
                <a:ea typeface="宋体" pitchFamily="2" charset="-122"/>
                <a:cs typeface="+mn-cs"/>
              </a:rPr>
              <a:t>的协同‌</a:t>
            </a:r>
          </a:p>
          <a:p>
            <a:r>
              <a:rPr lang="en-US" altLang="zh-CN" sz="1200" b="0" i="0" kern="1200" dirty="0">
                <a:solidFill>
                  <a:schemeClr val="tx1"/>
                </a:solidFill>
                <a:effectLst/>
                <a:latin typeface="Times New Roman" pitchFamily="18" charset="0"/>
                <a:ea typeface="宋体" pitchFamily="2" charset="-122"/>
                <a:cs typeface="+mn-cs"/>
              </a:rPr>
              <a:t>PCF</a:t>
            </a:r>
            <a:r>
              <a:rPr lang="zh-CN" altLang="en-US" sz="1200" b="0" i="0" kern="1200" dirty="0">
                <a:solidFill>
                  <a:schemeClr val="tx1"/>
                </a:solidFill>
                <a:effectLst/>
                <a:latin typeface="Times New Roman" pitchFamily="18" charset="0"/>
                <a:ea typeface="宋体" pitchFamily="2" charset="-122"/>
                <a:cs typeface="+mn-cs"/>
              </a:rPr>
              <a:t>以</a:t>
            </a:r>
            <a:r>
              <a:rPr lang="en-US" altLang="zh-CN" sz="1200" b="0" i="0" kern="1200" dirty="0">
                <a:solidFill>
                  <a:schemeClr val="tx1"/>
                </a:solidFill>
                <a:effectLst/>
                <a:latin typeface="Times New Roman" pitchFamily="18" charset="0"/>
                <a:ea typeface="宋体" pitchFamily="2" charset="-122"/>
                <a:cs typeface="+mn-cs"/>
              </a:rPr>
              <a:t>DCF</a:t>
            </a:r>
            <a:r>
              <a:rPr lang="zh-CN" altLang="en-US" sz="1200" b="0" i="0" kern="1200" dirty="0">
                <a:solidFill>
                  <a:schemeClr val="tx1"/>
                </a:solidFill>
                <a:effectLst/>
                <a:latin typeface="Times New Roman" pitchFamily="18" charset="0"/>
                <a:ea typeface="宋体" pitchFamily="2" charset="-122"/>
                <a:cs typeface="+mn-cs"/>
              </a:rPr>
              <a:t>为基础扩展，两者通过时间片交替实现共存。这种设计既保证了实时性（如语音、视频等低延迟业务），又兼容了传统数据业务的竞争访问需求‌。</a:t>
            </a:r>
          </a:p>
          <a:p>
            <a:r>
              <a:rPr lang="en-US" altLang="zh-CN" sz="1200" b="1" i="0" kern="1200" dirty="0">
                <a:solidFill>
                  <a:schemeClr val="tx1"/>
                </a:solidFill>
                <a:effectLst/>
                <a:latin typeface="Times New Roman" pitchFamily="18" charset="0"/>
                <a:ea typeface="宋体" pitchFamily="2" charset="-122"/>
                <a:cs typeface="+mn-cs"/>
              </a:rPr>
              <a:t>4. ‌</a:t>
            </a:r>
            <a:r>
              <a:rPr lang="zh-CN" altLang="en-US" sz="1200" b="1" i="0" kern="1200" dirty="0">
                <a:solidFill>
                  <a:schemeClr val="tx1"/>
                </a:solidFill>
                <a:effectLst/>
                <a:latin typeface="Times New Roman" pitchFamily="18" charset="0"/>
                <a:ea typeface="宋体" pitchFamily="2" charset="-122"/>
                <a:cs typeface="+mn-cs"/>
              </a:rPr>
              <a:t>实际应用现状‌</a:t>
            </a:r>
          </a:p>
          <a:p>
            <a:r>
              <a:rPr lang="zh-CN" altLang="en-US" sz="1200" b="0" i="0" kern="1200" dirty="0">
                <a:solidFill>
                  <a:schemeClr val="tx1"/>
                </a:solidFill>
                <a:effectLst/>
                <a:latin typeface="Times New Roman" pitchFamily="18" charset="0"/>
                <a:ea typeface="宋体" pitchFamily="2" charset="-122"/>
                <a:cs typeface="+mn-cs"/>
              </a:rPr>
              <a:t>尽管</a:t>
            </a:r>
            <a:r>
              <a:rPr lang="en-US" altLang="zh-CN" sz="1200" b="0" i="0" kern="1200" dirty="0">
                <a:solidFill>
                  <a:schemeClr val="tx1"/>
                </a:solidFill>
                <a:effectLst/>
                <a:latin typeface="Times New Roman" pitchFamily="18" charset="0"/>
                <a:ea typeface="宋体" pitchFamily="2" charset="-122"/>
                <a:cs typeface="+mn-cs"/>
              </a:rPr>
              <a:t>PCF</a:t>
            </a:r>
            <a:r>
              <a:rPr lang="zh-CN" altLang="en-US" sz="1200" b="0" i="0" kern="1200" dirty="0">
                <a:solidFill>
                  <a:schemeClr val="tx1"/>
                </a:solidFill>
                <a:effectLst/>
                <a:latin typeface="Times New Roman" pitchFamily="18" charset="0"/>
                <a:ea typeface="宋体" pitchFamily="2" charset="-122"/>
                <a:cs typeface="+mn-cs"/>
              </a:rPr>
              <a:t>在协议中规范明确，但实际产品中较少实现，主流设备仍以</a:t>
            </a:r>
            <a:r>
              <a:rPr lang="en-US" altLang="zh-CN" sz="1200" b="0" i="0" kern="1200" dirty="0">
                <a:solidFill>
                  <a:schemeClr val="tx1"/>
                </a:solidFill>
                <a:effectLst/>
                <a:latin typeface="Times New Roman" pitchFamily="18" charset="0"/>
                <a:ea typeface="宋体" pitchFamily="2" charset="-122"/>
                <a:cs typeface="+mn-cs"/>
              </a:rPr>
              <a:t>DCF</a:t>
            </a:r>
            <a:r>
              <a:rPr lang="zh-CN" altLang="en-US" sz="1200" b="0" i="0" kern="1200" dirty="0">
                <a:solidFill>
                  <a:schemeClr val="tx1"/>
                </a:solidFill>
                <a:effectLst/>
                <a:latin typeface="Times New Roman" pitchFamily="18" charset="0"/>
                <a:ea typeface="宋体" pitchFamily="2" charset="-122"/>
                <a:cs typeface="+mn-cs"/>
              </a:rPr>
              <a:t>或增强型</a:t>
            </a:r>
            <a:r>
              <a:rPr lang="en-US" altLang="zh-CN" sz="1200" b="0" i="0" kern="1200" dirty="0" err="1">
                <a:solidFill>
                  <a:schemeClr val="tx1"/>
                </a:solidFill>
                <a:effectLst/>
                <a:latin typeface="Times New Roman" pitchFamily="18" charset="0"/>
                <a:ea typeface="宋体" pitchFamily="2" charset="-122"/>
                <a:cs typeface="+mn-cs"/>
              </a:rPr>
              <a:t>QoS</a:t>
            </a:r>
            <a:r>
              <a:rPr lang="zh-CN" altLang="en-US" sz="1200" b="0" i="0" kern="1200" dirty="0">
                <a:solidFill>
                  <a:schemeClr val="tx1"/>
                </a:solidFill>
                <a:effectLst/>
                <a:latin typeface="Times New Roman" pitchFamily="18" charset="0"/>
                <a:ea typeface="宋体" pitchFamily="2" charset="-122"/>
                <a:cs typeface="+mn-cs"/>
              </a:rPr>
              <a:t>机制（如</a:t>
            </a:r>
            <a:r>
              <a:rPr lang="en-US" altLang="zh-CN" sz="1200" b="0" i="0" kern="1200" dirty="0">
                <a:solidFill>
                  <a:schemeClr val="tx1"/>
                </a:solidFill>
                <a:effectLst/>
                <a:latin typeface="Times New Roman" pitchFamily="18" charset="0"/>
                <a:ea typeface="宋体" pitchFamily="2" charset="-122"/>
                <a:cs typeface="+mn-cs"/>
              </a:rPr>
              <a:t>EDCA</a:t>
            </a:r>
            <a:r>
              <a:rPr lang="zh-CN" altLang="en-US" sz="1200" b="0" i="0" kern="1200" dirty="0">
                <a:solidFill>
                  <a:schemeClr val="tx1"/>
                </a:solidFill>
                <a:effectLst/>
                <a:latin typeface="Times New Roman" pitchFamily="18" charset="0"/>
                <a:ea typeface="宋体" pitchFamily="2" charset="-122"/>
                <a:cs typeface="+mn-cs"/>
              </a:rPr>
              <a:t>）为主‌。</a:t>
            </a:r>
          </a:p>
          <a:p>
            <a:endParaRPr lang="zh-CN" altLang="en-US" dirty="0"/>
          </a:p>
        </p:txBody>
      </p:sp>
      <p:sp>
        <p:nvSpPr>
          <p:cNvPr id="4" name="灯片编号占位符 3"/>
          <p:cNvSpPr>
            <a:spLocks noGrp="1"/>
          </p:cNvSpPr>
          <p:nvPr>
            <p:ph type="sldNum" sz="quarter" idx="10"/>
          </p:nvPr>
        </p:nvSpPr>
        <p:spPr/>
        <p:txBody>
          <a:bodyPr/>
          <a:lstStyle/>
          <a:p>
            <a:pPr>
              <a:defRPr/>
            </a:pPr>
            <a:fld id="{4D515449-5DF4-45BC-AAE2-3BFF1BC7AD3A}" type="slidenum">
              <a:rPr lang="zh-CN" altLang="en-US" smtClean="0"/>
              <a:pPr>
                <a:defRPr/>
              </a:pPr>
              <a:t>161</a:t>
            </a:fld>
            <a:endParaRPr lang="en-US" altLang="zh-CN"/>
          </a:p>
        </p:txBody>
      </p:sp>
    </p:spTree>
    <p:extLst>
      <p:ext uri="{BB962C8B-B14F-4D97-AF65-F5344CB8AC3E}">
        <p14:creationId xmlns:p14="http://schemas.microsoft.com/office/powerpoint/2010/main" val="1882598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3"/>
          <p:cNvGrpSpPr>
            <a:grpSpLocks/>
          </p:cNvGrpSpPr>
          <p:nvPr/>
        </p:nvGrpSpPr>
        <p:grpSpPr bwMode="auto">
          <a:xfrm>
            <a:off x="0" y="38100"/>
            <a:ext cx="647700" cy="6769100"/>
            <a:chOff x="0" y="43"/>
            <a:chExt cx="5760" cy="4229"/>
          </a:xfrm>
        </p:grpSpPr>
        <p:sp>
          <p:nvSpPr>
            <p:cNvPr id="6"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4"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6"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7"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3"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6"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8"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3"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0"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3"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4"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5"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7"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104" name="Picture 110" descr="tongji"/>
          <p:cNvPicPr>
            <a:picLocks noChangeAspect="1" noChangeArrowheads="1"/>
          </p:cNvPicPr>
          <p:nvPr/>
        </p:nvPicPr>
        <p:blipFill>
          <a:blip r:embed="rId4">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2298" name="Rectangle 106"/>
          <p:cNvSpPr>
            <a:spLocks noGrp="1" noChangeArrowheads="1"/>
          </p:cNvSpPr>
          <p:nvPr>
            <p:ph type="subTitle" idx="1"/>
          </p:nvPr>
        </p:nvSpPr>
        <p:spPr>
          <a:xfrm>
            <a:off x="1371600" y="3716338"/>
            <a:ext cx="6400800" cy="1922462"/>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392299" name="Rectangle 107"/>
          <p:cNvSpPr>
            <a:spLocks noGrp="1" noChangeArrowheads="1"/>
          </p:cNvSpPr>
          <p:nvPr>
            <p:ph type="ctrTitle"/>
          </p:nvPr>
        </p:nvSpPr>
        <p:spPr>
          <a:xfrm>
            <a:off x="755650" y="1412875"/>
            <a:ext cx="7772400" cy="1944688"/>
          </a:xfrm>
        </p:spPr>
        <p:txBody>
          <a:bodyPr/>
          <a:lstStyle>
            <a:lvl1pPr>
              <a:defRPr/>
            </a:lvl1pPr>
          </a:lstStyle>
          <a:p>
            <a:pPr lvl="0"/>
            <a:r>
              <a:rPr lang="zh-CN" altLang="en-US" noProof="0"/>
              <a:t>单击此处编辑母版标题样式</a:t>
            </a:r>
          </a:p>
        </p:txBody>
      </p:sp>
    </p:spTree>
    <p:extLst>
      <p:ext uri="{BB962C8B-B14F-4D97-AF65-F5344CB8AC3E}">
        <p14:creationId xmlns:p14="http://schemas.microsoft.com/office/powerpoint/2010/main" val="2064783701"/>
      </p:ext>
    </p:extLst>
  </p:cSld>
  <p:clrMapOvr>
    <a:masterClrMapping/>
  </p:clrMapOvr>
  <p:transition spd="slow">
    <p:random/>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6665744"/>
      </p:ext>
    </p:extLst>
  </p:cSld>
  <p:clrMapOvr>
    <a:masterClrMapping/>
  </p:clrMapOvr>
  <p:transition spd="slow">
    <p:random/>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476250"/>
            <a:ext cx="1989138" cy="57610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09625" y="476250"/>
            <a:ext cx="5816600" cy="57610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5891566"/>
      </p:ext>
    </p:extLst>
  </p:cSld>
  <p:clrMapOvr>
    <a:masterClrMapping/>
  </p:clrMapOvr>
  <p:transition spd="slow">
    <p:random/>
    <p:sndAc>
      <p:stSnd>
        <p:snd r:embed="rId1"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文本占位符 2"/>
          <p:cNvSpPr>
            <a:spLocks noGrp="1"/>
          </p:cNvSpPr>
          <p:nvPr>
            <p:ph type="body" sz="half" idx="1"/>
          </p:nvPr>
        </p:nvSpPr>
        <p:spPr>
          <a:xfrm>
            <a:off x="809625" y="1773238"/>
            <a:ext cx="3902075"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98040639"/>
      </p:ext>
    </p:extLst>
  </p:cSld>
  <p:clrMapOvr>
    <a:masterClrMapping/>
  </p:clrMapOvr>
  <p:transition spd="slow">
    <p:random/>
    <p:sndAc>
      <p:stSnd>
        <p:snd r:embed="rId1"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表格占位符 2"/>
          <p:cNvSpPr>
            <a:spLocks noGrp="1"/>
          </p:cNvSpPr>
          <p:nvPr>
            <p:ph type="tbl" idx="1"/>
          </p:nvPr>
        </p:nvSpPr>
        <p:spPr>
          <a:xfrm>
            <a:off x="809625" y="1773238"/>
            <a:ext cx="7958138" cy="4464050"/>
          </a:xfrm>
        </p:spPr>
        <p:txBody>
          <a:bodyPr/>
          <a:lstStyle/>
          <a:p>
            <a:pPr lvl="0"/>
            <a:endParaRPr lang="zh-CN" altLang="en-US" noProof="0"/>
          </a:p>
        </p:txBody>
      </p:sp>
    </p:spTree>
    <p:extLst>
      <p:ext uri="{BB962C8B-B14F-4D97-AF65-F5344CB8AC3E}">
        <p14:creationId xmlns:p14="http://schemas.microsoft.com/office/powerpoint/2010/main" val="1665813926"/>
      </p:ext>
    </p:extLst>
  </p:cSld>
  <p:clrMapOvr>
    <a:masterClrMapping/>
  </p:clrMapOvr>
  <p:transition spd="slow">
    <p:random/>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18993716"/>
      </p:ext>
    </p:extLst>
  </p:cSld>
  <p:clrMapOvr>
    <a:masterClrMapping/>
  </p:clrMapOvr>
  <p:transition spd="slow">
    <p:random/>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671806671"/>
      </p:ext>
    </p:extLst>
  </p:cSld>
  <p:clrMapOvr>
    <a:masterClrMapping/>
  </p:clrMapOvr>
  <p:transition spd="slow">
    <p:random/>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09625" y="1773238"/>
            <a:ext cx="390207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24271852"/>
      </p:ext>
    </p:extLst>
  </p:cSld>
  <p:clrMapOvr>
    <a:masterClrMapping/>
  </p:clrMapOvr>
  <p:transition spd="slow">
    <p:random/>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06189169"/>
      </p:ext>
    </p:extLst>
  </p:cSld>
  <p:clrMapOvr>
    <a:masterClrMapping/>
  </p:clrMapOvr>
  <p:transition spd="slow">
    <p:random/>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834822611"/>
      </p:ext>
    </p:extLst>
  </p:cSld>
  <p:clrMapOvr>
    <a:masterClrMapping/>
  </p:clrMapOvr>
  <p:transition spd="slow">
    <p:random/>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696207"/>
      </p:ext>
    </p:extLst>
  </p:cSld>
  <p:clrMapOvr>
    <a:masterClrMapping/>
  </p:clrMapOvr>
  <p:transition spd="slow">
    <p:random/>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75235962"/>
      </p:ext>
    </p:extLst>
  </p:cSld>
  <p:clrMapOvr>
    <a:masterClrMapping/>
  </p:clrMapOvr>
  <p:transition spd="slow">
    <p:random/>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831192180"/>
      </p:ext>
    </p:extLst>
  </p:cSld>
  <p:clrMapOvr>
    <a:masterClrMapping/>
  </p:clrMapOvr>
  <p:transition spd="slow">
    <p:random/>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audio" Target="../media/audio1.wav"/><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6" descr="图片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7" name="Group 3"/>
          <p:cNvGrpSpPr>
            <a:grpSpLocks/>
          </p:cNvGrpSpPr>
          <p:nvPr/>
        </p:nvGrpSpPr>
        <p:grpSpPr bwMode="auto">
          <a:xfrm>
            <a:off x="0" y="38100"/>
            <a:ext cx="647700" cy="6769100"/>
            <a:chOff x="0" y="43"/>
            <a:chExt cx="5760" cy="4229"/>
          </a:xfrm>
        </p:grpSpPr>
        <p:sp>
          <p:nvSpPr>
            <p:cNvPr id="1037"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8"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9"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0"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1"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2"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3"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4"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5"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6"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7"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8"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9"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0"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1"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2"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6"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0"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4"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2"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6"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0"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4"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8"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2"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6"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0"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4"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5"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6"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7"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8"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9"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0"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1"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2"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3"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4"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5"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6"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7"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8"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19"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0"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1"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2"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3"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4"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5"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6"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7"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4"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28" name="Rectangle 103"/>
          <p:cNvSpPr>
            <a:spLocks noChangeArrowheads="1"/>
          </p:cNvSpPr>
          <p:nvPr/>
        </p:nvSpPr>
        <p:spPr bwMode="auto">
          <a:xfrm>
            <a:off x="884238" y="257175"/>
            <a:ext cx="496887" cy="13716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defRPr/>
            </a:pPr>
            <a:endParaRPr lang="zh-CN" altLang="en-US"/>
          </a:p>
        </p:txBody>
      </p:sp>
      <p:sp>
        <p:nvSpPr>
          <p:cNvPr id="1029" name="Rectangle 104"/>
          <p:cNvSpPr>
            <a:spLocks noChangeArrowheads="1"/>
          </p:cNvSpPr>
          <p:nvPr/>
        </p:nvSpPr>
        <p:spPr bwMode="auto">
          <a:xfrm>
            <a:off x="635000" y="388938"/>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defRPr/>
            </a:pPr>
            <a:endParaRPr lang="zh-CN" altLang="en-US"/>
          </a:p>
        </p:txBody>
      </p:sp>
      <p:sp>
        <p:nvSpPr>
          <p:cNvPr id="1030" name="Rectangle 105"/>
          <p:cNvSpPr>
            <a:spLocks noChangeArrowheads="1"/>
          </p:cNvSpPr>
          <p:nvPr/>
        </p:nvSpPr>
        <p:spPr bwMode="auto">
          <a:xfrm>
            <a:off x="7308850" y="1341438"/>
            <a:ext cx="1474788" cy="338137"/>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defRPr/>
            </a:pPr>
            <a:endParaRPr lang="zh-CN" altLang="en-US"/>
          </a:p>
        </p:txBody>
      </p:sp>
      <p:sp>
        <p:nvSpPr>
          <p:cNvPr id="1031" name="Rectangle 106"/>
          <p:cNvSpPr>
            <a:spLocks noChangeArrowheads="1"/>
          </p:cNvSpPr>
          <p:nvPr/>
        </p:nvSpPr>
        <p:spPr bwMode="auto">
          <a:xfrm>
            <a:off x="3276600" y="1484313"/>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defRPr/>
            </a:pPr>
            <a:endParaRPr lang="zh-CN" altLang="en-US"/>
          </a:p>
        </p:txBody>
      </p:sp>
      <p:sp>
        <p:nvSpPr>
          <p:cNvPr id="1032" name="Rectangle 107"/>
          <p:cNvSpPr>
            <a:spLocks noGrp="1" noChangeArrowheads="1"/>
          </p:cNvSpPr>
          <p:nvPr>
            <p:ph type="body" idx="1"/>
          </p:nvPr>
        </p:nvSpPr>
        <p:spPr bwMode="auto">
          <a:xfrm>
            <a:off x="809625" y="1773238"/>
            <a:ext cx="7958138"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279" name="Rectangle 111"/>
          <p:cNvSpPr>
            <a:spLocks noGrp="1" noChangeArrowheads="1"/>
          </p:cNvSpPr>
          <p:nvPr>
            <p:ph type="title"/>
          </p:nvPr>
        </p:nvSpPr>
        <p:spPr bwMode="auto">
          <a:xfrm>
            <a:off x="1403350" y="476250"/>
            <a:ext cx="5867400" cy="1008063"/>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7281" name="Rectangle 113"/>
          <p:cNvSpPr>
            <a:spLocks noChangeArrowheads="1"/>
          </p:cNvSpPr>
          <p:nvPr/>
        </p:nvSpPr>
        <p:spPr bwMode="auto">
          <a:xfrm>
            <a:off x="685800" y="6315075"/>
            <a:ext cx="3525838"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defRPr/>
            </a:pPr>
            <a:r>
              <a:rPr lang="zh-CN" altLang="en-US" sz="1200" dirty="0">
                <a:solidFill>
                  <a:srgbClr val="000000"/>
                </a:solidFill>
                <a:latin typeface="Arial" charset="0"/>
              </a:rPr>
              <a:t>《</a:t>
            </a:r>
            <a:r>
              <a:rPr lang="en-US" altLang="zh-CN" sz="1200" dirty="0">
                <a:solidFill>
                  <a:srgbClr val="000000"/>
                </a:solidFill>
                <a:latin typeface="Arial" charset="0"/>
              </a:rPr>
              <a:t>Computer Networks》V6     </a:t>
            </a:r>
            <a:r>
              <a:rPr lang="zh-CN" altLang="en-US" sz="1200" dirty="0">
                <a:solidFill>
                  <a:srgbClr val="000000"/>
                </a:solidFill>
                <a:latin typeface="Arial" charset="0"/>
              </a:rPr>
              <a:t>（</a:t>
            </a:r>
            <a:fld id="{2CCA61B7-7A61-4896-9558-9F755F6ACC29}" type="slidenum">
              <a:rPr lang="zh-CN" altLang="en-US" sz="1200" smtClean="0">
                <a:solidFill>
                  <a:srgbClr val="000000"/>
                </a:solidFill>
                <a:latin typeface="Arial" charset="0"/>
              </a:rPr>
              <a:pPr>
                <a:lnSpc>
                  <a:spcPct val="85000"/>
                </a:lnSpc>
                <a:buClrTx/>
                <a:buFontTx/>
                <a:buNone/>
                <a:defRPr/>
              </a:pPr>
              <a:t>‹#›</a:t>
            </a:fld>
            <a:r>
              <a:rPr lang="en-US" altLang="zh-CN" sz="1200" dirty="0">
                <a:solidFill>
                  <a:srgbClr val="000000"/>
                </a:solidFill>
                <a:latin typeface="Arial" charset="0"/>
              </a:rPr>
              <a:t>/247</a:t>
            </a:r>
            <a:r>
              <a:rPr lang="zh-CN" altLang="en-US" sz="1200" dirty="0">
                <a:solidFill>
                  <a:srgbClr val="000000"/>
                </a:solidFill>
                <a:latin typeface="Arial" charset="0"/>
              </a:rPr>
              <a:t>）</a:t>
            </a:r>
          </a:p>
        </p:txBody>
      </p:sp>
      <p:sp>
        <p:nvSpPr>
          <p:cNvPr id="7282" name="Rectangle 114"/>
          <p:cNvSpPr>
            <a:spLocks noChangeArrowheads="1"/>
          </p:cNvSpPr>
          <p:nvPr/>
        </p:nvSpPr>
        <p:spPr bwMode="auto">
          <a:xfrm>
            <a:off x="6588224" y="6315075"/>
            <a:ext cx="2555776"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defRPr/>
            </a:pPr>
            <a:r>
              <a:rPr lang="zh-CN" altLang="en-US" sz="1200" dirty="0">
                <a:solidFill>
                  <a:srgbClr val="000000"/>
                </a:solidFill>
              </a:rPr>
              <a:t>同济大学.计算机科学与技术学院</a:t>
            </a:r>
          </a:p>
        </p:txBody>
      </p:sp>
      <p:pic>
        <p:nvPicPr>
          <p:cNvPr id="1036" name="Picture 119" descr="tongji"/>
          <p:cNvPicPr>
            <a:picLocks noChangeAspect="1" noChangeArrowheads="1"/>
          </p:cNvPicPr>
          <p:nvPr/>
        </p:nvPicPr>
        <p:blipFill>
          <a:blip r:embed="rId17">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17"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Lst>
  <p:transition spd="slow">
    <p:random/>
    <p:sndAc>
      <p:stSnd>
        <p:snd r:embed="rId15" name="camera.wav"/>
      </p:stSnd>
    </p:sndAc>
  </p:transition>
  <p:txStyles>
    <p:titleStyle>
      <a:lvl1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mj-lt"/>
          <a:ea typeface="+mj-ea"/>
          <a:cs typeface="+mj-cs"/>
        </a:defRPr>
      </a:lvl1pPr>
      <a:lvl2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2pPr>
      <a:lvl3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3pPr>
      <a:lvl4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4pPr>
      <a:lvl5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5pPr>
      <a:lvl6pPr marL="4572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6pPr>
      <a:lvl7pPr marL="9144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7pPr>
      <a:lvl8pPr marL="13716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8pPr>
      <a:lvl9pPr marL="18288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9pPr>
    </p:titleStyle>
    <p:bodyStyle>
      <a:lvl1pPr marL="444500" indent="-444500" algn="l" rtl="0" eaLnBrk="0" fontAlgn="base" hangingPunct="0">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eaLnBrk="0" fontAlgn="base" hangingPunct="0">
        <a:spcBef>
          <a:spcPct val="20000"/>
        </a:spcBef>
        <a:spcAft>
          <a:spcPct val="0"/>
        </a:spcAft>
        <a:buClr>
          <a:schemeClr val="accent2"/>
        </a:buClr>
        <a:buSzPct val="55000"/>
        <a:buFont typeface="Wingdings" pitchFamily="2" charset="2"/>
        <a:buBlip>
          <a:blip r:embed="rId18"/>
        </a:buBlip>
        <a:defRPr kumimoji="1" sz="2800" b="1">
          <a:solidFill>
            <a:srgbClr val="000000"/>
          </a:solidFill>
          <a:latin typeface="+mn-lt"/>
          <a:ea typeface="+mn-ea"/>
        </a:defRPr>
      </a:lvl2pPr>
      <a:lvl3pPr marL="1317625" indent="-228600" algn="l" rtl="0" eaLnBrk="0" fontAlgn="base" hangingPunct="0">
        <a:spcBef>
          <a:spcPct val="20000"/>
        </a:spcBef>
        <a:spcAft>
          <a:spcPct val="0"/>
        </a:spcAft>
        <a:buClr>
          <a:schemeClr val="accent2"/>
        </a:buClr>
        <a:buSzPct val="65000"/>
        <a:buFont typeface="Wingdings" pitchFamily="2" charset="2"/>
        <a:buBlip>
          <a:blip r:embed="rId19"/>
        </a:buBlip>
        <a:defRPr kumimoji="1" sz="2400" b="1">
          <a:solidFill>
            <a:srgbClr val="000000"/>
          </a:solidFill>
          <a:latin typeface="+mn-lt"/>
          <a:ea typeface="+mn-ea"/>
        </a:defRPr>
      </a:lvl3pPr>
      <a:lvl4pPr marL="1725613" indent="-228600" algn="l" rtl="0" eaLnBrk="0" fontAlgn="base" hangingPunct="0">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jlyj@tongji.edu.cn"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0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04.xml.rels><?xml version="1.0" encoding="UTF-8" standalone="yes"?>
<Relationships xmlns="http://schemas.openxmlformats.org/package/2006/relationships"><Relationship Id="rId8" Type="http://schemas.openxmlformats.org/officeDocument/2006/relationships/slide" Target="slide53.xml"/><Relationship Id="rId3" Type="http://schemas.openxmlformats.org/officeDocument/2006/relationships/image" Target="../media/image3.png"/><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8.wmf"/><Relationship Id="rId5" Type="http://schemas.openxmlformats.org/officeDocument/2006/relationships/image" Target="../media/image55.wmf"/><Relationship Id="rId4" Type="http://schemas.openxmlformats.org/officeDocument/2006/relationships/image" Target="../media/image4.png"/><Relationship Id="rId9" Type="http://schemas.openxmlformats.org/officeDocument/2006/relationships/slide" Target="slide56.xml"/></Relationships>
</file>

<file path=ppt/slides/_rels/slide105.xml.rels><?xml version="1.0" encoding="UTF-8" standalone="yes"?>
<Relationships xmlns="http://schemas.openxmlformats.org/package/2006/relationships"><Relationship Id="rId8" Type="http://schemas.openxmlformats.org/officeDocument/2006/relationships/slide" Target="slide56.xml"/><Relationship Id="rId3" Type="http://schemas.openxmlformats.org/officeDocument/2006/relationships/image" Target="../media/image3.png"/><Relationship Id="rId7" Type="http://schemas.openxmlformats.org/officeDocument/2006/relationships/slide" Target="slide5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55.wmf"/><Relationship Id="rId4" Type="http://schemas.openxmlformats.org/officeDocument/2006/relationships/image" Target="../media/image4.png"/></Relationships>
</file>

<file path=ppt/slides/_rels/slide10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0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70.png"/></Relationships>
</file>

<file path=ppt/slides/_rels/slide108.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10" Type="http://schemas.openxmlformats.org/officeDocument/2006/relationships/image" Target="../media/image72.wmf"/><Relationship Id="rId4" Type="http://schemas.openxmlformats.org/officeDocument/2006/relationships/image" Target="../media/image4.png"/><Relationship Id="rId9" Type="http://schemas.openxmlformats.org/officeDocument/2006/relationships/image" Target="../media/image42.wmf"/></Relationships>
</file>

<file path=ppt/slides/_rels/slide10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5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image" Target="../media/image3.png"/><Relationship Id="rId7" Type="http://schemas.openxmlformats.org/officeDocument/2006/relationships/slide" Target="slide1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slide" Target="slide33.xml"/><Relationship Id="rId5" Type="http://schemas.openxmlformats.org/officeDocument/2006/relationships/slide" Target="slide2.xml"/><Relationship Id="rId10" Type="http://schemas.openxmlformats.org/officeDocument/2006/relationships/slide" Target="slide27.xml"/><Relationship Id="rId4" Type="http://schemas.openxmlformats.org/officeDocument/2006/relationships/image" Target="../media/image4.png"/><Relationship Id="rId9" Type="http://schemas.openxmlformats.org/officeDocument/2006/relationships/slide" Target="slide21.xml"/></Relationships>
</file>

<file path=ppt/slides/_rels/slide1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4.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image" Target="../media/image3.png"/><Relationship Id="rId7" Type="http://schemas.openxmlformats.org/officeDocument/2006/relationships/oleObject" Target="../embeddings/oleObject20.bin"/><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9.emf"/></Relationships>
</file>

<file path=ppt/slides/_rels/slide120.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image" Target="../media/image3.png"/><Relationship Id="rId7" Type="http://schemas.openxmlformats.org/officeDocument/2006/relationships/image" Target="../media/image55.w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audio" Target="../media/audio1.wav"/><Relationship Id="rId7" Type="http://schemas.openxmlformats.org/officeDocument/2006/relationships/slide" Target="slide5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1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2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53.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126.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image" Target="../media/image3.png"/><Relationship Id="rId7" Type="http://schemas.openxmlformats.org/officeDocument/2006/relationships/slide" Target="slide1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7.xml"/><Relationship Id="rId5" Type="http://schemas.openxmlformats.org/officeDocument/2006/relationships/slide" Target="slide2.xml"/><Relationship Id="rId10" Type="http://schemas.openxmlformats.org/officeDocument/2006/relationships/slide" Target="slide170.xml"/><Relationship Id="rId4" Type="http://schemas.openxmlformats.org/officeDocument/2006/relationships/image" Target="../media/image4.png"/><Relationship Id="rId9" Type="http://schemas.openxmlformats.org/officeDocument/2006/relationships/slide" Target="slide162.xml"/></Relationships>
</file>

<file path=ppt/slides/_rels/slide1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0.jp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28.xml.rels><?xml version="1.0" encoding="UTF-8" standalone="yes"?>
<Relationships xmlns="http://schemas.openxmlformats.org/package/2006/relationships"><Relationship Id="rId8" Type="http://schemas.openxmlformats.org/officeDocument/2006/relationships/slide" Target="slide130.xml"/><Relationship Id="rId3" Type="http://schemas.openxmlformats.org/officeDocument/2006/relationships/image" Target="../media/image3.png"/><Relationship Id="rId7" Type="http://schemas.openxmlformats.org/officeDocument/2006/relationships/slide" Target="slide12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11" Type="http://schemas.openxmlformats.org/officeDocument/2006/relationships/slide" Target="slide133.xml"/><Relationship Id="rId5" Type="http://schemas.openxmlformats.org/officeDocument/2006/relationships/slide" Target="slide2.xml"/><Relationship Id="rId10" Type="http://schemas.openxmlformats.org/officeDocument/2006/relationships/slide" Target="slide132.xml"/><Relationship Id="rId4" Type="http://schemas.openxmlformats.org/officeDocument/2006/relationships/image" Target="../media/image4.png"/><Relationship Id="rId9" Type="http://schemas.openxmlformats.org/officeDocument/2006/relationships/slide" Target="slide131.xml"/></Relationships>
</file>

<file path=ppt/slides/_rels/slide129.xml.rels><?xml version="1.0" encoding="UTF-8" standalone="yes"?>
<Relationships xmlns="http://schemas.openxmlformats.org/package/2006/relationships"><Relationship Id="rId8" Type="http://schemas.openxmlformats.org/officeDocument/2006/relationships/slide" Target="slide128.xml"/><Relationship Id="rId3" Type="http://schemas.openxmlformats.org/officeDocument/2006/relationships/audio" Target="../media/audio1.wav"/><Relationship Id="rId7" Type="http://schemas.openxmlformats.org/officeDocument/2006/relationships/slide" Target="slide12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1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5.xml.rels><?xml version="1.0" encoding="UTF-8" standalone="yes"?>
<Relationships xmlns="http://schemas.openxmlformats.org/package/2006/relationships"><Relationship Id="rId8" Type="http://schemas.openxmlformats.org/officeDocument/2006/relationships/slide" Target="slide139.xml"/><Relationship Id="rId3" Type="http://schemas.openxmlformats.org/officeDocument/2006/relationships/image" Target="../media/image3.png"/><Relationship Id="rId7" Type="http://schemas.openxmlformats.org/officeDocument/2006/relationships/slide" Target="slide13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slide" Target="slide161.xml"/></Relationships>
</file>

<file path=ppt/slides/_rels/slide1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3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3.png"/><Relationship Id="rId7" Type="http://schemas.openxmlformats.org/officeDocument/2006/relationships/oleObject" Target="../embeddings/oleObject7.bin"/><Relationship Id="rId12"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emf"/><Relationship Id="rId11" Type="http://schemas.openxmlformats.org/officeDocument/2006/relationships/slide" Target="slide9.xml"/><Relationship Id="rId5" Type="http://schemas.openxmlformats.org/officeDocument/2006/relationships/oleObject" Target="../embeddings/oleObject6.bin"/><Relationship Id="rId10" Type="http://schemas.openxmlformats.org/officeDocument/2006/relationships/slide" Target="slide2.xml"/><Relationship Id="rId4" Type="http://schemas.openxmlformats.org/officeDocument/2006/relationships/image" Target="../media/image4.png"/><Relationship Id="rId9" Type="http://schemas.openxmlformats.org/officeDocument/2006/relationships/oleObject" Target="../embeddings/oleObject9.bin"/></Relationships>
</file>

<file path=ppt/slides/_rels/slide140.xml.rels><?xml version="1.0" encoding="UTF-8" standalone="yes"?>
<Relationships xmlns="http://schemas.openxmlformats.org/package/2006/relationships"><Relationship Id="rId8" Type="http://schemas.openxmlformats.org/officeDocument/2006/relationships/slide" Target="slide141.xml"/><Relationship Id="rId13" Type="http://schemas.openxmlformats.org/officeDocument/2006/relationships/slide" Target="slide158.xml"/><Relationship Id="rId3" Type="http://schemas.openxmlformats.org/officeDocument/2006/relationships/image" Target="../media/image3.png"/><Relationship Id="rId7" Type="http://schemas.openxmlformats.org/officeDocument/2006/relationships/slide" Target="slide135.xml"/><Relationship Id="rId12" Type="http://schemas.openxmlformats.org/officeDocument/2006/relationships/slide" Target="slide15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11" Type="http://schemas.openxmlformats.org/officeDocument/2006/relationships/slide" Target="slide154.xml"/><Relationship Id="rId5" Type="http://schemas.openxmlformats.org/officeDocument/2006/relationships/slide" Target="slide2.xml"/><Relationship Id="rId10" Type="http://schemas.openxmlformats.org/officeDocument/2006/relationships/slide" Target="slide150.xml"/><Relationship Id="rId4" Type="http://schemas.openxmlformats.org/officeDocument/2006/relationships/image" Target="../media/image4.png"/><Relationship Id="rId9" Type="http://schemas.openxmlformats.org/officeDocument/2006/relationships/slide" Target="slide145.xml"/></Relationships>
</file>

<file path=ppt/slides/_rels/slide141.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2.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3.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4.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5.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6.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7.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8.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49.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150.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82.png"/></Relationships>
</file>

<file path=ppt/slides/_rels/slide151.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82.png"/></Relationships>
</file>

<file path=ppt/slides/_rels/slide152.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3.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4.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5.xml.rels><?xml version="1.0" encoding="UTF-8" standalone="yes"?>
<Relationships xmlns="http://schemas.openxmlformats.org/package/2006/relationships"><Relationship Id="rId8" Type="http://schemas.openxmlformats.org/officeDocument/2006/relationships/slide" Target="slide135.xml"/><Relationship Id="rId3" Type="http://schemas.openxmlformats.org/officeDocument/2006/relationships/audio" Target="../media/audio1.wav"/><Relationship Id="rId7" Type="http://schemas.openxmlformats.org/officeDocument/2006/relationships/slide" Target="slide12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slide" Target="slide140.xml"/></Relationships>
</file>

<file path=ppt/slides/_rels/slide156.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7.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8.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image" Target="../media/image3.png"/><Relationship Id="rId7" Type="http://schemas.openxmlformats.org/officeDocument/2006/relationships/slide" Target="slide13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59.xml.rels><?xml version="1.0" encoding="UTF-8" standalone="yes"?>
<Relationships xmlns="http://schemas.openxmlformats.org/package/2006/relationships"><Relationship Id="rId8" Type="http://schemas.openxmlformats.org/officeDocument/2006/relationships/slide" Target="slide135.xml"/><Relationship Id="rId3" Type="http://schemas.openxmlformats.org/officeDocument/2006/relationships/audio" Target="../media/audio1.wav"/><Relationship Id="rId7" Type="http://schemas.openxmlformats.org/officeDocument/2006/relationships/slide" Target="slide126.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10" Type="http://schemas.openxmlformats.org/officeDocument/2006/relationships/image" Target="../media/image83.png"/><Relationship Id="rId4" Type="http://schemas.openxmlformats.org/officeDocument/2006/relationships/image" Target="../media/image3.png"/><Relationship Id="rId9" Type="http://schemas.openxmlformats.org/officeDocument/2006/relationships/slide" Target="slide140.xml"/></Relationships>
</file>

<file path=ppt/slides/_rels/slide16.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3.png"/><Relationship Id="rId7" Type="http://schemas.openxmlformats.org/officeDocument/2006/relationships/oleObject" Target="../embeddings/oleObject11.bin"/><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1.wmf"/><Relationship Id="rId11" Type="http://schemas.openxmlformats.org/officeDocument/2006/relationships/slide" Target="slide11.xml"/><Relationship Id="rId5" Type="http://schemas.openxmlformats.org/officeDocument/2006/relationships/oleObject" Target="../embeddings/oleObject10.bin"/><Relationship Id="rId10" Type="http://schemas.openxmlformats.org/officeDocument/2006/relationships/slide" Target="slide9.xml"/><Relationship Id="rId4" Type="http://schemas.openxmlformats.org/officeDocument/2006/relationships/image" Target="../media/image4.png"/><Relationship Id="rId9" Type="http://schemas.openxmlformats.org/officeDocument/2006/relationships/slide" Target="slide2.xml"/></Relationships>
</file>

<file path=ppt/slides/_rels/slide1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1.xml.rels><?xml version="1.0" encoding="UTF-8" standalone="yes"?>
<Relationships xmlns="http://schemas.openxmlformats.org/package/2006/relationships"><Relationship Id="rId8" Type="http://schemas.openxmlformats.org/officeDocument/2006/relationships/slide" Target="slide135.xml"/><Relationship Id="rId3" Type="http://schemas.openxmlformats.org/officeDocument/2006/relationships/audio" Target="../media/audio1.wav"/><Relationship Id="rId7" Type="http://schemas.openxmlformats.org/officeDocument/2006/relationships/slide" Target="slide12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16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audio" Target="../media/audio1.wav"/><Relationship Id="rId7" Type="http://schemas.openxmlformats.org/officeDocument/2006/relationships/slide" Target="slide126.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10" Type="http://schemas.openxmlformats.org/officeDocument/2006/relationships/image" Target="../media/image86.png"/><Relationship Id="rId4" Type="http://schemas.openxmlformats.org/officeDocument/2006/relationships/image" Target="../media/image3.png"/><Relationship Id="rId9" Type="http://schemas.openxmlformats.org/officeDocument/2006/relationships/image" Target="../media/image85.png"/></Relationships>
</file>

<file path=ppt/slides/_rels/slide1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6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6.png"/><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66.xml.rels><?xml version="1.0" encoding="UTF-8" standalone="yes"?>
<Relationships xmlns="http://schemas.openxmlformats.org/package/2006/relationships"><Relationship Id="rId8" Type="http://schemas.openxmlformats.org/officeDocument/2006/relationships/slide" Target="slide126.xml"/><Relationship Id="rId3" Type="http://schemas.openxmlformats.org/officeDocument/2006/relationships/audio" Target="../media/audio1.wav"/><Relationship Id="rId7"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87.png"/></Relationships>
</file>

<file path=ppt/slides/_rels/slide16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68.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png"/><Relationship Id="rId7" Type="http://schemas.openxmlformats.org/officeDocument/2006/relationships/image" Target="../media/image8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91.png"/></Relationships>
</file>

<file path=ppt/slides/_rels/slide16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2.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3.png"/><Relationship Id="rId7" Type="http://schemas.openxmlformats.org/officeDocument/2006/relationships/slide" Target="slide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3.jpeg"/><Relationship Id="rId4" Type="http://schemas.openxmlformats.org/officeDocument/2006/relationships/image" Target="../media/image4.png"/></Relationships>
</file>

<file path=ppt/slides/_rels/slide1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71.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slide" Target="slide12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7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74.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slide" Target="slide12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2.xml"/><Relationship Id="rId4" Type="http://schemas.openxmlformats.org/officeDocument/2006/relationships/image" Target="../media/image4.png"/></Relationships>
</file>

<file path=ppt/slides/_rels/slide1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4.png"/></Relationships>
</file>

<file path=ppt/slides/_rels/slide178.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image" Target="../media/image3.png"/><Relationship Id="rId7" Type="http://schemas.openxmlformats.org/officeDocument/2006/relationships/image" Target="../media/image97.wmf"/><Relationship Id="rId12" Type="http://schemas.openxmlformats.org/officeDocument/2006/relationships/image" Target="../media/image10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6.wmf"/><Relationship Id="rId11" Type="http://schemas.openxmlformats.org/officeDocument/2006/relationships/image" Target="../media/image100.wmf"/><Relationship Id="rId5" Type="http://schemas.openxmlformats.org/officeDocument/2006/relationships/slide" Target="slide2.xml"/><Relationship Id="rId10" Type="http://schemas.openxmlformats.org/officeDocument/2006/relationships/image" Target="../media/image99.wmf"/><Relationship Id="rId4" Type="http://schemas.openxmlformats.org/officeDocument/2006/relationships/image" Target="../media/image4.png"/><Relationship Id="rId9" Type="http://schemas.openxmlformats.org/officeDocument/2006/relationships/image" Target="../media/image98.wmf"/></Relationships>
</file>

<file path=ppt/slides/_rels/slide17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180.xml"/><Relationship Id="rId7"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5.xml"/><Relationship Id="rId5" Type="http://schemas.openxmlformats.org/officeDocument/2006/relationships/slide" Target="slide184.xml"/><Relationship Id="rId4" Type="http://schemas.openxmlformats.org/officeDocument/2006/relationships/slide" Target="slide182.xml"/><Relationship Id="rId9"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18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2.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9.xml"/><Relationship Id="rId5" Type="http://schemas.openxmlformats.org/officeDocument/2006/relationships/slide" Target="slide2.xml"/><Relationship Id="rId4" Type="http://schemas.openxmlformats.org/officeDocument/2006/relationships/image" Target="../media/image4.png"/></Relationships>
</file>

<file path=ppt/slides/_rels/slide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9.xml"/><Relationship Id="rId5" Type="http://schemas.openxmlformats.org/officeDocument/2006/relationships/slide" Target="slide2.xml"/><Relationship Id="rId4" Type="http://schemas.openxmlformats.org/officeDocument/2006/relationships/image" Target="../media/image4.png"/></Relationships>
</file>

<file path=ppt/slides/_rels/slide1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9.xml"/><Relationship Id="rId5" Type="http://schemas.openxmlformats.org/officeDocument/2006/relationships/slide" Target="slide2.xml"/><Relationship Id="rId4" Type="http://schemas.openxmlformats.org/officeDocument/2006/relationships/image" Target="../media/image4.png"/></Relationships>
</file>

<file path=ppt/slides/_rels/slide18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9.xml"/><Relationship Id="rId5" Type="http://schemas.openxmlformats.org/officeDocument/2006/relationships/slide" Target="slide2.xml"/><Relationship Id="rId4" Type="http://schemas.openxmlformats.org/officeDocument/2006/relationships/image" Target="../media/image4.png"/></Relationships>
</file>

<file path=ppt/slides/_rels/slide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9.xml"/><Relationship Id="rId5" Type="http://schemas.openxmlformats.org/officeDocument/2006/relationships/slide" Target="slide2.xml"/><Relationship Id="rId4" Type="http://schemas.openxmlformats.org/officeDocument/2006/relationships/image" Target="../media/image4.png"/></Relationships>
</file>

<file path=ppt/slides/_rels/slide18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9.xml"/><Relationship Id="rId5" Type="http://schemas.openxmlformats.org/officeDocument/2006/relationships/slide" Target="slide2.xml"/><Relationship Id="rId4" Type="http://schemas.openxmlformats.org/officeDocument/2006/relationships/image" Target="../media/image4.png"/></Relationships>
</file>

<file path=ppt/slides/_rels/slide1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4.png"/></Relationships>
</file>

<file path=ppt/slides/_rels/slide187.xml.rels><?xml version="1.0" encoding="UTF-8" standalone="yes"?>
<Relationships xmlns="http://schemas.openxmlformats.org/package/2006/relationships"><Relationship Id="rId8" Type="http://schemas.openxmlformats.org/officeDocument/2006/relationships/slide" Target="slide201.xml"/><Relationship Id="rId3" Type="http://schemas.openxmlformats.org/officeDocument/2006/relationships/slide" Target="slide188.xml"/><Relationship Id="rId7" Type="http://schemas.openxmlformats.org/officeDocument/2006/relationships/slide" Target="slide19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11" Type="http://schemas.openxmlformats.org/officeDocument/2006/relationships/slide" Target="slide2.xml"/><Relationship Id="rId5" Type="http://schemas.openxmlformats.org/officeDocument/2006/relationships/slide" Target="slide192.xml"/><Relationship Id="rId10" Type="http://schemas.openxmlformats.org/officeDocument/2006/relationships/image" Target="../media/image4.png"/><Relationship Id="rId4" Type="http://schemas.openxmlformats.org/officeDocument/2006/relationships/slide" Target="slide190.xml"/><Relationship Id="rId9" Type="http://schemas.openxmlformats.org/officeDocument/2006/relationships/image" Target="../media/image3.png"/></Relationships>
</file>

<file path=ppt/slides/_rels/slide1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12.bin"/><Relationship Id="rId13" Type="http://schemas.openxmlformats.org/officeDocument/2006/relationships/image" Target="../media/image16.wmf"/><Relationship Id="rId3" Type="http://schemas.openxmlformats.org/officeDocument/2006/relationships/image" Target="../media/image3.png"/><Relationship Id="rId7" Type="http://schemas.openxmlformats.org/officeDocument/2006/relationships/slide" Target="slide11.xml"/><Relationship Id="rId12" Type="http://schemas.openxmlformats.org/officeDocument/2006/relationships/oleObject" Target="../embeddings/oleObject14.bin"/><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image" Target="../media/image15.wmf"/><Relationship Id="rId5" Type="http://schemas.openxmlformats.org/officeDocument/2006/relationships/slide" Target="slide2.xml"/><Relationship Id="rId10" Type="http://schemas.openxmlformats.org/officeDocument/2006/relationships/oleObject" Target="../embeddings/oleObject13.bin"/><Relationship Id="rId4" Type="http://schemas.openxmlformats.org/officeDocument/2006/relationships/image" Target="../media/image4.png"/><Relationship Id="rId9" Type="http://schemas.openxmlformats.org/officeDocument/2006/relationships/image" Target="../media/image14.wmf"/></Relationships>
</file>

<file path=ppt/slides/_rels/slide1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19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slide" Target="slide186.xml"/><Relationship Id="rId3" Type="http://schemas.openxmlformats.org/officeDocument/2006/relationships/slide" Target="slide3.xml"/><Relationship Id="rId7" Type="http://schemas.openxmlformats.org/officeDocument/2006/relationships/slide" Target="slide17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6.xml"/><Relationship Id="rId5" Type="http://schemas.openxmlformats.org/officeDocument/2006/relationships/slide" Target="slide53.xml"/><Relationship Id="rId4" Type="http://schemas.openxmlformats.org/officeDocument/2006/relationships/slide" Target="slide9.xml"/><Relationship Id="rId9" Type="http://schemas.openxmlformats.org/officeDocument/2006/relationships/slide" Target="slide205.xml"/></Relationships>
</file>

<file path=ppt/slides/_rels/slide20.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3.png"/><Relationship Id="rId7" Type="http://schemas.openxmlformats.org/officeDocument/2006/relationships/slide" Target="slide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3.jpeg"/><Relationship Id="rId4" Type="http://schemas.openxmlformats.org/officeDocument/2006/relationships/image" Target="../media/image4.png"/></Relationships>
</file>

<file path=ppt/slides/_rels/slide20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2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2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2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2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7.xml"/><Relationship Id="rId5" Type="http://schemas.openxmlformats.org/officeDocument/2006/relationships/slide" Target="slide2.xml"/><Relationship Id="rId4" Type="http://schemas.openxmlformats.org/officeDocument/2006/relationships/image" Target="../media/image4.png"/></Relationships>
</file>

<file path=ppt/slides/_rels/slide205.xml.rels><?xml version="1.0" encoding="UTF-8" standalone="yes"?>
<Relationships xmlns="http://schemas.openxmlformats.org/package/2006/relationships"><Relationship Id="rId8" Type="http://schemas.openxmlformats.org/officeDocument/2006/relationships/slide" Target="slide230.xml"/><Relationship Id="rId3" Type="http://schemas.openxmlformats.org/officeDocument/2006/relationships/image" Target="../media/image3.png"/><Relationship Id="rId7" Type="http://schemas.openxmlformats.org/officeDocument/2006/relationships/slide" Target="slide22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6.xml"/><Relationship Id="rId5" Type="http://schemas.openxmlformats.org/officeDocument/2006/relationships/slide" Target="slide2.xml"/><Relationship Id="rId4" Type="http://schemas.openxmlformats.org/officeDocument/2006/relationships/image" Target="../media/image4.png"/></Relationships>
</file>

<file path=ppt/slides/_rels/slide206.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10" Type="http://schemas.openxmlformats.org/officeDocument/2006/relationships/slide" Target="slide220.xml"/><Relationship Id="rId4" Type="http://schemas.openxmlformats.org/officeDocument/2006/relationships/image" Target="../media/image4.png"/><Relationship Id="rId9" Type="http://schemas.openxmlformats.org/officeDocument/2006/relationships/slide" Target="slide219.xml"/></Relationships>
</file>

<file path=ppt/slides/_rels/slide2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08.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0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2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4.xml"/><Relationship Id="rId10" Type="http://schemas.openxmlformats.org/officeDocument/2006/relationships/slide" Target="slide11.xml"/><Relationship Id="rId4" Type="http://schemas.openxmlformats.org/officeDocument/2006/relationships/slide" Target="slide23.xml"/><Relationship Id="rId9" Type="http://schemas.openxmlformats.org/officeDocument/2006/relationships/slide" Target="slide9.xml"/></Relationships>
</file>

<file path=ppt/slides/_rels/slide210.xml.rels><?xml version="1.0" encoding="UTF-8" standalone="yes"?>
<Relationships xmlns="http://schemas.openxmlformats.org/package/2006/relationships"><Relationship Id="rId8" Type="http://schemas.openxmlformats.org/officeDocument/2006/relationships/slide" Target="slide211.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slide" Target="slide218.xml"/></Relationships>
</file>

<file path=ppt/slides/_rels/slide211.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12.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10" Type="http://schemas.openxmlformats.org/officeDocument/2006/relationships/image" Target="../media/image68.wmf"/><Relationship Id="rId4" Type="http://schemas.openxmlformats.org/officeDocument/2006/relationships/image" Target="../media/image4.png"/><Relationship Id="rId9" Type="http://schemas.openxmlformats.org/officeDocument/2006/relationships/image" Target="../media/image55.wmf"/></Relationships>
</file>

<file path=ppt/slides/_rels/slide213.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14.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15.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10" Type="http://schemas.openxmlformats.org/officeDocument/2006/relationships/image" Target="../media/image68.wmf"/><Relationship Id="rId4" Type="http://schemas.openxmlformats.org/officeDocument/2006/relationships/image" Target="../media/image4.png"/><Relationship Id="rId9" Type="http://schemas.openxmlformats.org/officeDocument/2006/relationships/image" Target="../media/image55.wmf"/></Relationships>
</file>

<file path=ppt/slides/_rels/slide216.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10" Type="http://schemas.openxmlformats.org/officeDocument/2006/relationships/image" Target="../media/image68.wmf"/><Relationship Id="rId4" Type="http://schemas.openxmlformats.org/officeDocument/2006/relationships/image" Target="../media/image4.png"/><Relationship Id="rId9" Type="http://schemas.openxmlformats.org/officeDocument/2006/relationships/image" Target="../media/image55.wmf"/></Relationships>
</file>

<file path=ppt/slides/_rels/slide217.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10.png"/></Relationships>
</file>

<file path=ppt/slides/_rels/slide218.xml.rels><?xml version="1.0" encoding="UTF-8" standalone="yes"?>
<Relationships xmlns="http://schemas.openxmlformats.org/package/2006/relationships"><Relationship Id="rId8" Type="http://schemas.openxmlformats.org/officeDocument/2006/relationships/slide" Target="slide210.xml"/><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19.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7.png"/></Relationships>
</file>

<file path=ppt/slides/_rels/slide220.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0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8.png"/></Relationships>
</file>

<file path=ppt/slides/_rels/slide230.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10" Type="http://schemas.openxmlformats.org/officeDocument/2006/relationships/slide" Target="slide242.xml"/><Relationship Id="rId4" Type="http://schemas.openxmlformats.org/officeDocument/2006/relationships/image" Target="../media/image4.png"/><Relationship Id="rId9" Type="http://schemas.openxmlformats.org/officeDocument/2006/relationships/slide" Target="slide241.xml"/></Relationships>
</file>

<file path=ppt/slides/_rels/slide2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32.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34.xml.rels><?xml version="1.0" encoding="UTF-8" standalone="yes"?>
<Relationships xmlns="http://schemas.openxmlformats.org/package/2006/relationships"><Relationship Id="rId8" Type="http://schemas.openxmlformats.org/officeDocument/2006/relationships/slide" Target="slide235.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10" Type="http://schemas.openxmlformats.org/officeDocument/2006/relationships/slide" Target="slide239.xml"/><Relationship Id="rId4" Type="http://schemas.openxmlformats.org/officeDocument/2006/relationships/image" Target="../media/image4.png"/><Relationship Id="rId9" Type="http://schemas.openxmlformats.org/officeDocument/2006/relationships/slide" Target="slide237.xml"/></Relationships>
</file>

<file path=ppt/slides/_rels/slide235.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20.png"/></Relationships>
</file>

<file path=ppt/slides/_rels/slide236.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37.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21.png"/></Relationships>
</file>

<file path=ppt/slides/_rels/slide238.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39.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22.png"/></Relationships>
</file>

<file path=ppt/slides/_rels/slide24.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9.png"/></Relationships>
</file>

<file path=ppt/slides/_rels/slide240.xml.rels><?xml version="1.0" encoding="UTF-8" standalone="yes"?>
<Relationships xmlns="http://schemas.openxmlformats.org/package/2006/relationships"><Relationship Id="rId8" Type="http://schemas.openxmlformats.org/officeDocument/2006/relationships/slide" Target="slide234.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4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42.xml.rels><?xml version="1.0" encoding="UTF-8" standalone="yes"?>
<Relationships xmlns="http://schemas.openxmlformats.org/package/2006/relationships"><Relationship Id="rId8" Type="http://schemas.openxmlformats.org/officeDocument/2006/relationships/slide" Target="slide243.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slide" Target="slide245.xml"/></Relationships>
</file>

<file path=ppt/slides/_rels/slide243.xml.rels><?xml version="1.0" encoding="UTF-8" standalone="yes"?>
<Relationships xmlns="http://schemas.openxmlformats.org/package/2006/relationships"><Relationship Id="rId8" Type="http://schemas.openxmlformats.org/officeDocument/2006/relationships/slide" Target="slide242.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44.xml.rels><?xml version="1.0" encoding="UTF-8" standalone="yes"?>
<Relationships xmlns="http://schemas.openxmlformats.org/package/2006/relationships"><Relationship Id="rId8" Type="http://schemas.openxmlformats.org/officeDocument/2006/relationships/slide" Target="slide242.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s>
</file>

<file path=ppt/slides/_rels/slide245.xml.rels><?xml version="1.0" encoding="UTF-8" standalone="yes"?>
<Relationships xmlns="http://schemas.openxmlformats.org/package/2006/relationships"><Relationship Id="rId8" Type="http://schemas.openxmlformats.org/officeDocument/2006/relationships/slide" Target="slide242.xml"/><Relationship Id="rId3" Type="http://schemas.openxmlformats.org/officeDocument/2006/relationships/image" Target="../media/image3.png"/><Relationship Id="rId7" Type="http://schemas.openxmlformats.org/officeDocument/2006/relationships/slide" Target="slide2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05.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123.png"/></Relationships>
</file>

<file path=ppt/slides/_rels/slide2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3" Type="http://schemas.openxmlformats.org/officeDocument/2006/relationships/image" Target="../media/image124.w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20.jpeg"/></Relationships>
</file>

<file path=ppt/slides/_rels/slide26.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emf"/><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oleObject" Target="../embeddings/oleObject1.bin"/><Relationship Id="rId5" Type="http://schemas.openxmlformats.org/officeDocument/2006/relationships/slide" Target="slide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image" Target="../media/image23.wmf"/><Relationship Id="rId5" Type="http://schemas.openxmlformats.org/officeDocument/2006/relationships/slide" Target="slide2.xml"/><Relationship Id="rId10" Type="http://schemas.openxmlformats.org/officeDocument/2006/relationships/oleObject" Target="../embeddings/oleObject15.bin"/><Relationship Id="rId4" Type="http://schemas.openxmlformats.org/officeDocument/2006/relationships/image" Target="../media/image4.png"/><Relationship Id="rId9" Type="http://schemas.openxmlformats.org/officeDocument/2006/relationships/image" Target="../media/image24.png"/></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image" Target="../media/image25.wmf"/><Relationship Id="rId5" Type="http://schemas.openxmlformats.org/officeDocument/2006/relationships/slide" Target="slide2.xml"/><Relationship Id="rId10" Type="http://schemas.openxmlformats.org/officeDocument/2006/relationships/oleObject" Target="../embeddings/oleObject17.bin"/><Relationship Id="rId4" Type="http://schemas.openxmlformats.org/officeDocument/2006/relationships/image" Target="../media/image4.png"/><Relationship Id="rId9" Type="http://schemas.openxmlformats.org/officeDocument/2006/relationships/image" Target="../media/image24.wmf"/></Relationships>
</file>

<file path=ppt/slides/_rels/slide33.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26.png"/><Relationship Id="rId7" Type="http://schemas.openxmlformats.org/officeDocument/2006/relationships/slide" Target="slide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28.png"/></Relationships>
</file>

<file path=ppt/slides/_rels/slide3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38.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44.xml"/><Relationship Id="rId4" Type="http://schemas.openxmlformats.org/officeDocument/2006/relationships/slide" Target="slide40.xml"/><Relationship Id="rId9" Type="http://schemas.openxmlformats.org/officeDocument/2006/relationships/slide" Target="slide9.xml"/></Relationships>
</file>

<file path=ppt/slides/_rels/slide3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emf"/><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oleObject" Target="../embeddings/oleObject2.bin"/><Relationship Id="rId5" Type="http://schemas.openxmlformats.org/officeDocument/2006/relationships/slide" Target="slide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11" Type="http://schemas.openxmlformats.org/officeDocument/2006/relationships/image" Target="../media/image34.png"/><Relationship Id="rId5" Type="http://schemas.openxmlformats.org/officeDocument/2006/relationships/slide" Target="slide2.xml"/><Relationship Id="rId10" Type="http://schemas.openxmlformats.org/officeDocument/2006/relationships/image" Target="../media/image33.png"/><Relationship Id="rId4" Type="http://schemas.openxmlformats.org/officeDocument/2006/relationships/image" Target="../media/image4.png"/><Relationship Id="rId9" Type="http://schemas.openxmlformats.org/officeDocument/2006/relationships/image" Target="../media/image32.png"/></Relationships>
</file>

<file path=ppt/slides/_rels/slide4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3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 Target="slide8.xml"/></Relationships>
</file>

<file path=ppt/slides/_rels/slide5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audio" Target="../media/audio1.wav"/><Relationship Id="rId7" Type="http://schemas.openxmlformats.org/officeDocument/2006/relationships/slide" Target="slide9.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2.xm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8" Type="http://schemas.openxmlformats.org/officeDocument/2006/relationships/slide" Target="slide109.xml"/><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4.xml"/><Relationship Id="rId5" Type="http://schemas.openxmlformats.org/officeDocument/2006/relationships/slide" Target="slide2.xml"/><Relationship Id="rId10" Type="http://schemas.openxmlformats.org/officeDocument/2006/relationships/slide" Target="slide122.xml"/><Relationship Id="rId4" Type="http://schemas.openxmlformats.org/officeDocument/2006/relationships/image" Target="../media/image4.png"/><Relationship Id="rId9" Type="http://schemas.openxmlformats.org/officeDocument/2006/relationships/slide" Target="slide115.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8" Type="http://schemas.openxmlformats.org/officeDocument/2006/relationships/slide" Target="slide81.xml"/><Relationship Id="rId13" Type="http://schemas.openxmlformats.org/officeDocument/2006/relationships/image" Target="../media/image4.png"/><Relationship Id="rId3" Type="http://schemas.openxmlformats.org/officeDocument/2006/relationships/slide" Target="slide57.xml"/><Relationship Id="rId7" Type="http://schemas.openxmlformats.org/officeDocument/2006/relationships/slide" Target="slide74.xml"/><Relationship Id="rId12"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73.xml"/><Relationship Id="rId11" Type="http://schemas.openxmlformats.org/officeDocument/2006/relationships/slide" Target="slide96.xml"/><Relationship Id="rId5" Type="http://schemas.openxmlformats.org/officeDocument/2006/relationships/slide" Target="slide67.xml"/><Relationship Id="rId15" Type="http://schemas.openxmlformats.org/officeDocument/2006/relationships/slide" Target="slide53.xml"/><Relationship Id="rId10" Type="http://schemas.openxmlformats.org/officeDocument/2006/relationships/slide" Target="slide92.xml"/><Relationship Id="rId4" Type="http://schemas.openxmlformats.org/officeDocument/2006/relationships/slide" Target="slide63.xml"/><Relationship Id="rId9" Type="http://schemas.openxmlformats.org/officeDocument/2006/relationships/slide" Target="slide88.xml"/><Relationship Id="rId14" Type="http://schemas.openxmlformats.org/officeDocument/2006/relationships/slide" Target="slide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8" Type="http://schemas.openxmlformats.org/officeDocument/2006/relationships/slide" Target="slide56.xml"/><Relationship Id="rId3" Type="http://schemas.openxmlformats.org/officeDocument/2006/relationships/audio" Target="../media/audio2.wav"/><Relationship Id="rId7" Type="http://schemas.openxmlformats.org/officeDocument/2006/relationships/slide" Target="slide5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4.png"/><Relationship Id="rId10" Type="http://schemas.openxmlformats.org/officeDocument/2006/relationships/image" Target="../media/image43.wmf"/><Relationship Id="rId4" Type="http://schemas.openxmlformats.org/officeDocument/2006/relationships/image" Target="../media/image3.png"/><Relationship Id="rId9" Type="http://schemas.openxmlformats.org/officeDocument/2006/relationships/image" Target="../media/image42.wmf"/></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2.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3.png"/><Relationship Id="rId7" Type="http://schemas.openxmlformats.org/officeDocument/2006/relationships/slide" Target="slide56.xml"/><Relationship Id="rId12" Type="http://schemas.openxmlformats.org/officeDocument/2006/relationships/image" Target="../media/image4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11" Type="http://schemas.openxmlformats.org/officeDocument/2006/relationships/image" Target="../media/image47.jpeg"/><Relationship Id="rId5" Type="http://schemas.openxmlformats.org/officeDocument/2006/relationships/slide" Target="slide2.xml"/><Relationship Id="rId10" Type="http://schemas.openxmlformats.org/officeDocument/2006/relationships/image" Target="../media/image46.jpeg"/><Relationship Id="rId4" Type="http://schemas.openxmlformats.org/officeDocument/2006/relationships/image" Target="../media/image4.png"/><Relationship Id="rId9" Type="http://schemas.openxmlformats.org/officeDocument/2006/relationships/image" Target="../media/image45.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42.wmf"/></Relationships>
</file>

<file path=ppt/slides/_rels/slide69.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3.png"/><Relationship Id="rId7" Type="http://schemas.openxmlformats.org/officeDocument/2006/relationships/oleObject" Target="../embeddings/oleObject3.bin"/><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2.xml"/><Relationship Id="rId10" Type="http://schemas.openxmlformats.org/officeDocument/2006/relationships/image" Target="../media/image8.wmf"/><Relationship Id="rId4" Type="http://schemas.openxmlformats.org/officeDocument/2006/relationships/image" Target="../media/image4.png"/><Relationship Id="rId9" Type="http://schemas.openxmlformats.org/officeDocument/2006/relationships/oleObject" Target="../embeddings/oleObject4.bin"/></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52.emf"/></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4.png"/></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2.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54.wmf"/></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8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8" Type="http://schemas.openxmlformats.org/officeDocument/2006/relationships/image" Target="../media/image55.wmf"/><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56.wmf"/></Relationships>
</file>

<file path=ppt/slides/_rels/slide87.xml.rels><?xml version="1.0" encoding="UTF-8" standalone="yes"?>
<Relationships xmlns="http://schemas.openxmlformats.org/package/2006/relationships"><Relationship Id="rId8" Type="http://schemas.openxmlformats.org/officeDocument/2006/relationships/slide" Target="slide56.xml"/><Relationship Id="rId13" Type="http://schemas.openxmlformats.org/officeDocument/2006/relationships/image" Target="../media/image60.png"/><Relationship Id="rId3" Type="http://schemas.openxmlformats.org/officeDocument/2006/relationships/audio" Target="../media/audio1.wav"/><Relationship Id="rId7" Type="http://schemas.openxmlformats.org/officeDocument/2006/relationships/slide" Target="slide53.xml"/><Relationship Id="rId12" Type="http://schemas.openxmlformats.org/officeDocument/2006/relationships/hyperlink" Target="https://www.wireshark.org/tools/oui-lookup.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xml"/><Relationship Id="rId11" Type="http://schemas.openxmlformats.org/officeDocument/2006/relationships/image" Target="../media/image59.png"/><Relationship Id="rId5" Type="http://schemas.openxmlformats.org/officeDocument/2006/relationships/image" Target="../media/image4.png"/><Relationship Id="rId15" Type="http://schemas.openxmlformats.org/officeDocument/2006/relationships/image" Target="../media/image62.png"/><Relationship Id="rId10" Type="http://schemas.openxmlformats.org/officeDocument/2006/relationships/image" Target="../media/image58.gif"/><Relationship Id="rId4" Type="http://schemas.openxmlformats.org/officeDocument/2006/relationships/image" Target="../media/image3.png"/><Relationship Id="rId9" Type="http://schemas.openxmlformats.org/officeDocument/2006/relationships/image" Target="../media/image57.png"/><Relationship Id="rId14" Type="http://schemas.openxmlformats.org/officeDocument/2006/relationships/image" Target="../media/image61.emf"/></Relationships>
</file>

<file path=ppt/slides/_rels/slide8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slide" Target="slide47.xml"/></Relationships>
</file>

<file path=ppt/slides/_rels/slide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2.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6.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_rels/slide99.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3.png"/><Relationship Id="rId7" Type="http://schemas.openxmlformats.org/officeDocument/2006/relationships/slide" Target="slide5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ctrTitle"/>
          </p:nvPr>
        </p:nvSpPr>
        <p:spPr>
          <a:xfrm>
            <a:off x="755650" y="1628775"/>
            <a:ext cx="7772400" cy="2305050"/>
          </a:xfrm>
        </p:spPr>
        <p:txBody>
          <a:bodyPr/>
          <a:lstStyle/>
          <a:p>
            <a:pPr eaLnBrk="1" hangingPunct="1">
              <a:lnSpc>
                <a:spcPct val="120000"/>
              </a:lnSpc>
              <a:defRPr/>
            </a:pPr>
            <a:r>
              <a:rPr lang="zh-CN" altLang="en-US" sz="5400" dirty="0"/>
              <a:t>第四章  </a:t>
            </a:r>
            <a:br>
              <a:rPr lang="zh-CN" altLang="en-US" sz="5400" dirty="0"/>
            </a:br>
            <a:r>
              <a:rPr lang="zh-CN" altLang="en-US" sz="5400" dirty="0"/>
              <a:t>介质访问控制子层</a:t>
            </a:r>
          </a:p>
        </p:txBody>
      </p:sp>
      <p:sp>
        <p:nvSpPr>
          <p:cNvPr id="3075" name="Rectangle 3"/>
          <p:cNvSpPr>
            <a:spLocks noGrp="1" noChangeArrowheads="1"/>
          </p:cNvSpPr>
          <p:nvPr>
            <p:ph type="subTitle" idx="1"/>
          </p:nvPr>
        </p:nvSpPr>
        <p:spPr>
          <a:xfrm>
            <a:off x="1476375" y="4868863"/>
            <a:ext cx="6513513" cy="1008062"/>
          </a:xfrm>
        </p:spPr>
        <p:txBody>
          <a:bodyPr/>
          <a:lstStyle/>
          <a:p>
            <a:pPr eaLnBrk="1" hangingPunct="1">
              <a:lnSpc>
                <a:spcPct val="150000"/>
              </a:lnSpc>
            </a:pPr>
            <a:r>
              <a:rPr lang="zh-CN" altLang="en-US"/>
              <a:t>陆有军    </a:t>
            </a:r>
            <a:r>
              <a:rPr lang="en-US" altLang="zh-CN">
                <a:latin typeface="华文新魏" pitchFamily="2" charset="-122"/>
                <a:ea typeface="华文新魏" pitchFamily="2" charset="-122"/>
                <a:hlinkClick r:id="rId3"/>
              </a:rPr>
              <a:t>tjlyj@tongji.edu.cn</a:t>
            </a:r>
            <a:endParaRPr lang="zh-CN" altLang="en-US">
              <a:latin typeface="华文新魏" pitchFamily="2" charset="-122"/>
              <a:ea typeface="华文新魏" pitchFamily="2" charset="-122"/>
            </a:endParaRPr>
          </a:p>
        </p:txBody>
      </p:sp>
    </p:spTree>
  </p:cSld>
  <p:clrMapOvr>
    <a:masterClrMapping/>
  </p:clrMapOvr>
  <p:transition spd="slow">
    <p:random/>
    <p:sndAc>
      <p:stSnd>
        <p:snd r:embed="rId2" name="camera.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7634" name="Rectangle 2"/>
          <p:cNvSpPr>
            <a:spLocks noGrp="1" noChangeArrowheads="1"/>
          </p:cNvSpPr>
          <p:nvPr>
            <p:ph type="title"/>
          </p:nvPr>
        </p:nvSpPr>
        <p:spPr/>
        <p:txBody>
          <a:bodyPr/>
          <a:lstStyle/>
          <a:p>
            <a:pPr eaLnBrk="1" hangingPunct="1">
              <a:defRPr/>
            </a:pPr>
            <a:r>
              <a:rPr lang="zh-CN" altLang="en-US"/>
              <a:t>假  设</a:t>
            </a:r>
          </a:p>
        </p:txBody>
      </p:sp>
      <p:sp>
        <p:nvSpPr>
          <p:cNvPr id="122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sp>
        <p:nvSpPr>
          <p:cNvPr id="837638" name="Rectangle 6"/>
          <p:cNvSpPr>
            <a:spLocks noGrp="1" noChangeArrowheads="1"/>
          </p:cNvSpPr>
          <p:nvPr>
            <p:ph type="body" idx="1"/>
          </p:nvPr>
        </p:nvSpPr>
        <p:spPr>
          <a:xfrm>
            <a:off x="809625" y="1773238"/>
            <a:ext cx="8105775" cy="4679950"/>
          </a:xfrm>
        </p:spPr>
        <p:txBody>
          <a:bodyPr/>
          <a:lstStyle/>
          <a:p>
            <a:pPr eaLnBrk="1" hangingPunct="1">
              <a:defRPr/>
            </a:pPr>
            <a:r>
              <a:rPr lang="zh-CN" altLang="en-US" sz="2300" dirty="0">
                <a:solidFill>
                  <a:srgbClr val="FF0000"/>
                </a:solidFill>
              </a:rPr>
              <a:t>流量独立假设：</a:t>
            </a:r>
            <a:r>
              <a:rPr lang="en-US" altLang="zh-CN" sz="2300" dirty="0"/>
              <a:t>N</a:t>
            </a:r>
            <a:r>
              <a:rPr lang="zh-CN" altLang="en-US" sz="2300" dirty="0"/>
              <a:t>个站，每个站仅一个进程产生待发帧。在时间</a:t>
            </a:r>
            <a:r>
              <a:rPr lang="en-US" altLang="zh-CN" sz="2300" dirty="0" err="1"/>
              <a:t>Δt</a:t>
            </a:r>
            <a:r>
              <a:rPr lang="zh-CN" altLang="en-US" sz="2300" dirty="0"/>
              <a:t>内产生帧的概率是 </a:t>
            </a:r>
            <a:r>
              <a:rPr lang="en-US" altLang="zh-CN" sz="2300" dirty="0">
                <a:latin typeface="+mn-ea"/>
              </a:rPr>
              <a:t>λ</a:t>
            </a:r>
            <a:r>
              <a:rPr lang="zh-CN" altLang="en-US" sz="2300" dirty="0"/>
              <a:t> </a:t>
            </a:r>
            <a:r>
              <a:rPr lang="en-US" altLang="zh-CN" sz="2300" dirty="0" err="1"/>
              <a:t>Δt</a:t>
            </a:r>
            <a:r>
              <a:rPr lang="zh-CN" altLang="en-US" sz="2300" dirty="0"/>
              <a:t> （</a:t>
            </a:r>
            <a:r>
              <a:rPr lang="en-US" altLang="zh-CN" sz="2300" dirty="0">
                <a:latin typeface="+mn-ea"/>
              </a:rPr>
              <a:t>λ</a:t>
            </a:r>
            <a:r>
              <a:rPr lang="zh-CN" altLang="en-US" sz="2300" dirty="0"/>
              <a:t>为新帧到达率）。</a:t>
            </a:r>
          </a:p>
          <a:p>
            <a:pPr eaLnBrk="1" hangingPunct="1">
              <a:defRPr/>
            </a:pPr>
            <a:r>
              <a:rPr lang="zh-CN" altLang="en-US" sz="2300" dirty="0">
                <a:solidFill>
                  <a:srgbClr val="FF0000"/>
                </a:solidFill>
              </a:rPr>
              <a:t>单信道假设</a:t>
            </a:r>
            <a:r>
              <a:rPr lang="zh-CN" altLang="en-US" sz="2300" dirty="0"/>
              <a:t>：在单通道上进行。</a:t>
            </a:r>
          </a:p>
          <a:p>
            <a:pPr eaLnBrk="1" hangingPunct="1">
              <a:defRPr/>
            </a:pPr>
            <a:r>
              <a:rPr lang="zh-CN" altLang="en-US" sz="2300" dirty="0">
                <a:solidFill>
                  <a:srgbClr val="FF0000"/>
                </a:solidFill>
              </a:rPr>
              <a:t>冲突可观察假设</a:t>
            </a:r>
            <a:r>
              <a:rPr lang="zh-CN" altLang="en-US" sz="2300" dirty="0"/>
              <a:t>：若两个以上的帧同时发送就产生冲突。</a:t>
            </a:r>
          </a:p>
          <a:p>
            <a:pPr eaLnBrk="1" hangingPunct="1">
              <a:defRPr/>
            </a:pPr>
            <a:r>
              <a:rPr lang="zh-CN" altLang="en-US" sz="2300" dirty="0">
                <a:solidFill>
                  <a:srgbClr val="FF0000"/>
                </a:solidFill>
              </a:rPr>
              <a:t>发送时间假设</a:t>
            </a:r>
            <a:r>
              <a:rPr lang="zh-CN" altLang="en-US" sz="2300" dirty="0"/>
              <a:t>：任取其一</a:t>
            </a:r>
          </a:p>
          <a:p>
            <a:pPr lvl="1" eaLnBrk="1" hangingPunct="1">
              <a:defRPr/>
            </a:pPr>
            <a:r>
              <a:rPr lang="zh-CN" altLang="en-US" sz="2300" dirty="0">
                <a:solidFill>
                  <a:srgbClr val="0000FF"/>
                </a:solidFill>
              </a:rPr>
              <a:t>连续时间假设</a:t>
            </a:r>
            <a:r>
              <a:rPr lang="zh-CN" altLang="en-US" sz="2300" dirty="0"/>
              <a:t>：帧可在任何时刻发送（无须时间同步）。</a:t>
            </a:r>
          </a:p>
          <a:p>
            <a:pPr lvl="1" eaLnBrk="1" hangingPunct="1">
              <a:defRPr/>
            </a:pPr>
            <a:r>
              <a:rPr lang="zh-CN" altLang="en-US" sz="2300" dirty="0">
                <a:solidFill>
                  <a:srgbClr val="0000FF"/>
                </a:solidFill>
              </a:rPr>
              <a:t>时隙假设</a:t>
            </a:r>
            <a:r>
              <a:rPr lang="zh-CN" altLang="en-US" sz="2300" dirty="0"/>
              <a:t>：帧总在时隙开始时发送，且一个时隙内仅一帧（必须时间同步）。</a:t>
            </a:r>
          </a:p>
          <a:p>
            <a:pPr eaLnBrk="1" hangingPunct="1">
              <a:defRPr/>
            </a:pPr>
            <a:r>
              <a:rPr lang="zh-CN" altLang="en-US" sz="2300" dirty="0">
                <a:solidFill>
                  <a:srgbClr val="FF0000"/>
                </a:solidFill>
              </a:rPr>
              <a:t>载波侦听假设</a:t>
            </a:r>
            <a:r>
              <a:rPr lang="zh-CN" altLang="en-US" sz="2300" dirty="0"/>
              <a:t>：任取其一</a:t>
            </a:r>
          </a:p>
          <a:p>
            <a:pPr lvl="1" eaLnBrk="1" hangingPunct="1">
              <a:defRPr/>
            </a:pPr>
            <a:r>
              <a:rPr lang="zh-CN" altLang="en-US" sz="2300" dirty="0">
                <a:solidFill>
                  <a:srgbClr val="0000FF"/>
                </a:solidFill>
              </a:rPr>
              <a:t>载波侦听</a:t>
            </a:r>
            <a:r>
              <a:rPr lang="zh-CN" altLang="en-US" sz="2300" dirty="0"/>
              <a:t>：例如：</a:t>
            </a:r>
            <a:r>
              <a:rPr lang="en-US" altLang="zh-CN" sz="2300" dirty="0"/>
              <a:t>LAN</a:t>
            </a:r>
            <a:r>
              <a:rPr lang="zh-CN" altLang="en-US" sz="2300" dirty="0"/>
              <a:t>。</a:t>
            </a:r>
          </a:p>
          <a:p>
            <a:pPr lvl="1" eaLnBrk="1" hangingPunct="1">
              <a:defRPr/>
            </a:pPr>
            <a:r>
              <a:rPr lang="zh-CN" altLang="en-US" sz="2300" dirty="0">
                <a:solidFill>
                  <a:srgbClr val="0000FF"/>
                </a:solidFill>
              </a:rPr>
              <a:t>非载波侦听</a:t>
            </a:r>
            <a:r>
              <a:rPr lang="zh-CN" altLang="en-US" sz="2300" dirty="0"/>
              <a:t>：例如：卫星网、无线网络等。</a:t>
            </a:r>
          </a:p>
        </p:txBody>
      </p:sp>
    </p:spTree>
  </p:cSld>
  <p:clrMapOvr>
    <a:masterClrMapping/>
  </p:clrMapOvr>
  <p:transition spd="slow">
    <p:random/>
    <p:sndAc>
      <p:stSnd>
        <p:snd r:embed="rId2" name="camera.wav"/>
      </p:stSnd>
    </p:sndAc>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title"/>
          </p:nvPr>
        </p:nvSpPr>
        <p:spPr/>
        <p:txBody>
          <a:bodyPr/>
          <a:lstStyle/>
          <a:p>
            <a:pPr eaLnBrk="1" hangingPunct="1">
              <a:defRPr/>
            </a:pPr>
            <a:r>
              <a:rPr lang="zh-CN" altLang="en-US" sz="4800">
                <a:latin typeface="华文新魏" pitchFamily="2" charset="-122"/>
              </a:rPr>
              <a:t>交换机工作原理</a:t>
            </a:r>
          </a:p>
        </p:txBody>
      </p:sp>
      <p:sp>
        <p:nvSpPr>
          <p:cNvPr id="1013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10138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pic>
        <p:nvPicPr>
          <p:cNvPr id="101381" name="Picture 6" descr="4-12"/>
          <p:cNvPicPr>
            <a:picLocks noChangeAspect="1" noChangeArrowheads="1"/>
          </p:cNvPicPr>
          <p:nvPr/>
        </p:nvPicPr>
        <p:blipFill>
          <a:blip r:embed="rId8" cstate="print">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827088" y="1628775"/>
            <a:ext cx="792003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491880" y="2221340"/>
            <a:ext cx="645768" cy="369332"/>
          </a:xfrm>
          <a:prstGeom prst="rect">
            <a:avLst/>
          </a:prstGeom>
          <a:solidFill>
            <a:schemeClr val="bg1">
              <a:lumMod val="65000"/>
            </a:schemeClr>
          </a:solidFill>
        </p:spPr>
        <p:txBody>
          <a:bodyPr wrap="square" rtlCol="0">
            <a:spAutoFit/>
          </a:bodyPr>
          <a:lstStyle/>
          <a:p>
            <a:pPr algn="ctr"/>
            <a:r>
              <a:rPr lang="zh-CN" altLang="en-US" sz="1800" b="1" dirty="0"/>
              <a:t>站表</a:t>
            </a:r>
          </a:p>
        </p:txBody>
      </p:sp>
      <p:sp>
        <p:nvSpPr>
          <p:cNvPr id="7" name="TextBox 6"/>
          <p:cNvSpPr txBox="1"/>
          <p:nvPr/>
        </p:nvSpPr>
        <p:spPr>
          <a:xfrm>
            <a:off x="7742656" y="2188388"/>
            <a:ext cx="645768" cy="323165"/>
          </a:xfrm>
          <a:prstGeom prst="rect">
            <a:avLst/>
          </a:prstGeom>
          <a:solidFill>
            <a:srgbClr val="C2C2C2"/>
          </a:solidFill>
        </p:spPr>
        <p:txBody>
          <a:bodyPr wrap="square" rtlCol="0">
            <a:spAutoFit/>
          </a:bodyPr>
          <a:lstStyle/>
          <a:p>
            <a:pPr algn="ctr"/>
            <a:r>
              <a:rPr lang="zh-CN" altLang="en-US" sz="1500" b="1" dirty="0"/>
              <a:t>站表</a:t>
            </a:r>
          </a:p>
        </p:txBody>
      </p:sp>
    </p:spTree>
  </p:cSld>
  <p:clrMapOvr>
    <a:masterClrMapping/>
  </p:clrMapOvr>
  <p:transition spd="slow">
    <p:random/>
    <p:sndAc>
      <p:stSnd>
        <p:snd r:embed="rId2" name="camera.wav"/>
      </p:stSnd>
    </p:sndAc>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eaLnBrk="1" hangingPunct="1">
              <a:defRPr/>
            </a:pPr>
            <a:r>
              <a:rPr lang="zh-CN" altLang="en-US"/>
              <a:t>交换方式</a:t>
            </a:r>
            <a:endParaRPr lang="zh-CN" altLang="en-US" sz="2800"/>
          </a:p>
        </p:txBody>
      </p:sp>
      <p:sp>
        <p:nvSpPr>
          <p:cNvPr id="102403" name="Text Box 3"/>
          <p:cNvSpPr txBox="1">
            <a:spLocks noChangeArrowheads="1"/>
          </p:cNvSpPr>
          <p:nvPr/>
        </p:nvSpPr>
        <p:spPr bwMode="auto">
          <a:xfrm>
            <a:off x="1346200" y="87313"/>
            <a:ext cx="689820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10240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6</a:t>
            </a:r>
          </a:p>
        </p:txBody>
      </p:sp>
      <p:sp>
        <p:nvSpPr>
          <p:cNvPr id="946181" name="Rectangle 5"/>
          <p:cNvSpPr>
            <a:spLocks noGrp="1" noChangeArrowheads="1"/>
          </p:cNvSpPr>
          <p:nvPr>
            <p:ph type="body" idx="1"/>
          </p:nvPr>
        </p:nvSpPr>
        <p:spPr>
          <a:xfrm>
            <a:off x="809625" y="1773238"/>
            <a:ext cx="7958138" cy="4751387"/>
          </a:xfrm>
        </p:spPr>
        <p:txBody>
          <a:bodyPr/>
          <a:lstStyle/>
          <a:p>
            <a:pPr eaLnBrk="1" hangingPunct="1">
              <a:defRPr/>
            </a:pPr>
            <a:r>
              <a:rPr lang="zh-CN" altLang="en-US" sz="2400">
                <a:solidFill>
                  <a:srgbClr val="FF0000"/>
                </a:solidFill>
                <a:effectLst>
                  <a:outerShdw blurRad="38100" dist="38100" dir="2700000" algn="tl">
                    <a:srgbClr val="C0C0C0"/>
                  </a:outerShdw>
                </a:effectLst>
              </a:rPr>
              <a:t>存储</a:t>
            </a:r>
            <a:r>
              <a:rPr lang="en-US" altLang="zh-CN" sz="2400">
                <a:solidFill>
                  <a:srgbClr val="FF0000"/>
                </a:solidFill>
                <a:effectLst>
                  <a:outerShdw blurRad="38100" dist="38100" dir="2700000" algn="tl">
                    <a:srgbClr val="C0C0C0"/>
                  </a:outerShdw>
                </a:effectLst>
              </a:rPr>
              <a:t>-</a:t>
            </a:r>
            <a:r>
              <a:rPr lang="zh-CN" altLang="en-US" sz="2400">
                <a:solidFill>
                  <a:srgbClr val="FF0000"/>
                </a:solidFill>
                <a:effectLst>
                  <a:outerShdw blurRad="38100" dist="38100" dir="2700000" algn="tl">
                    <a:srgbClr val="C0C0C0"/>
                  </a:outerShdw>
                </a:effectLst>
              </a:rPr>
              <a:t>转发交换</a:t>
            </a:r>
          </a:p>
          <a:p>
            <a:pPr lvl="1" eaLnBrk="1" hangingPunct="1">
              <a:defRPr/>
            </a:pPr>
            <a:r>
              <a:rPr lang="zh-CN" altLang="en-US" sz="2000">
                <a:solidFill>
                  <a:srgbClr val="0000FF"/>
                </a:solidFill>
                <a:effectLst>
                  <a:outerShdw blurRad="38100" dist="38100" dir="2700000" algn="tl">
                    <a:srgbClr val="C0C0C0"/>
                  </a:outerShdw>
                </a:effectLst>
              </a:rPr>
              <a:t>思想</a:t>
            </a:r>
            <a:r>
              <a:rPr lang="zh-CN" altLang="en-US" sz="2000"/>
              <a:t>：在转发前先将数据帧全部存储到内部缓冲区中。</a:t>
            </a:r>
          </a:p>
          <a:p>
            <a:pPr lvl="1" eaLnBrk="1" hangingPunct="1">
              <a:defRPr/>
            </a:pPr>
            <a:r>
              <a:rPr lang="zh-CN" altLang="en-US" sz="2000">
                <a:solidFill>
                  <a:srgbClr val="0000FF"/>
                </a:solidFill>
                <a:effectLst>
                  <a:outerShdw blurRad="38100" dist="38100" dir="2700000" algn="tl">
                    <a:srgbClr val="C0C0C0"/>
                  </a:outerShdw>
                </a:effectLst>
              </a:rPr>
              <a:t>优点</a:t>
            </a:r>
            <a:r>
              <a:rPr lang="zh-CN" altLang="en-US" sz="2000"/>
              <a:t>：具有帧差错检测能力；支持不同速率端口间的帧转发</a:t>
            </a:r>
          </a:p>
          <a:p>
            <a:pPr lvl="1" eaLnBrk="1" hangingPunct="1">
              <a:defRPr/>
            </a:pPr>
            <a:r>
              <a:rPr lang="zh-CN" altLang="en-US" sz="2000">
                <a:solidFill>
                  <a:srgbClr val="0000FF"/>
                </a:solidFill>
                <a:effectLst>
                  <a:outerShdw blurRad="38100" dist="38100" dir="2700000" algn="tl">
                    <a:srgbClr val="C0C0C0"/>
                  </a:outerShdw>
                </a:effectLst>
              </a:rPr>
              <a:t>缺点</a:t>
            </a:r>
            <a:r>
              <a:rPr lang="zh-CN" altLang="en-US" sz="2000"/>
              <a:t>：交换延迟时间长。</a:t>
            </a:r>
          </a:p>
          <a:p>
            <a:pPr eaLnBrk="1" hangingPunct="1">
              <a:defRPr/>
            </a:pPr>
            <a:r>
              <a:rPr lang="zh-CN" altLang="en-US" sz="2400">
                <a:solidFill>
                  <a:srgbClr val="FF0000"/>
                </a:solidFill>
                <a:effectLst>
                  <a:outerShdw blurRad="38100" dist="38100" dir="2700000" algn="tl">
                    <a:srgbClr val="C0C0C0"/>
                  </a:outerShdw>
                </a:effectLst>
              </a:rPr>
              <a:t>切入法</a:t>
            </a:r>
          </a:p>
          <a:p>
            <a:pPr lvl="1" eaLnBrk="1" hangingPunct="1">
              <a:defRPr/>
            </a:pPr>
            <a:r>
              <a:rPr lang="zh-CN" altLang="en-US" sz="2000">
                <a:solidFill>
                  <a:srgbClr val="0000FF"/>
                </a:solidFill>
                <a:effectLst>
                  <a:outerShdw blurRad="38100" dist="38100" dir="2700000" algn="tl">
                    <a:srgbClr val="C0C0C0"/>
                  </a:outerShdw>
                </a:effectLst>
              </a:rPr>
              <a:t>思想</a:t>
            </a:r>
            <a:r>
              <a:rPr lang="zh-CN" altLang="en-US" sz="2000"/>
              <a:t>：在测出数据帧的目的地址后马上转发。</a:t>
            </a:r>
          </a:p>
          <a:p>
            <a:pPr lvl="1" eaLnBrk="1" hangingPunct="1">
              <a:defRPr/>
            </a:pPr>
            <a:r>
              <a:rPr lang="zh-CN" altLang="en-US" sz="2000">
                <a:solidFill>
                  <a:srgbClr val="0000FF"/>
                </a:solidFill>
                <a:effectLst>
                  <a:outerShdw blurRad="38100" dist="38100" dir="2700000" algn="tl">
                    <a:srgbClr val="C0C0C0"/>
                  </a:outerShdw>
                </a:effectLst>
              </a:rPr>
              <a:t>优点</a:t>
            </a:r>
            <a:r>
              <a:rPr lang="zh-CN" altLang="en-US" sz="2000"/>
              <a:t>：交换延迟时间短。</a:t>
            </a:r>
          </a:p>
          <a:p>
            <a:pPr lvl="1" eaLnBrk="1" hangingPunct="1">
              <a:defRPr/>
            </a:pPr>
            <a:r>
              <a:rPr lang="zh-CN" altLang="en-US" sz="2000">
                <a:solidFill>
                  <a:srgbClr val="0000FF"/>
                </a:solidFill>
                <a:effectLst>
                  <a:outerShdw blurRad="38100" dist="38100" dir="2700000" algn="tl">
                    <a:srgbClr val="C0C0C0"/>
                  </a:outerShdw>
                </a:effectLst>
              </a:rPr>
              <a:t>缺点</a:t>
            </a:r>
            <a:r>
              <a:rPr lang="zh-CN" altLang="en-US" sz="2000"/>
              <a:t>：无帧差错检测能力；不支持不同速率端口间的帧转发</a:t>
            </a:r>
          </a:p>
          <a:p>
            <a:pPr eaLnBrk="1" hangingPunct="1">
              <a:defRPr/>
            </a:pPr>
            <a:r>
              <a:rPr lang="zh-CN" altLang="en-US" sz="2400">
                <a:solidFill>
                  <a:srgbClr val="FF0000"/>
                </a:solidFill>
                <a:effectLst>
                  <a:outerShdw blurRad="38100" dist="38100" dir="2700000" algn="tl">
                    <a:srgbClr val="C0C0C0"/>
                  </a:outerShdw>
                </a:effectLst>
              </a:rPr>
              <a:t>改进型切入法</a:t>
            </a:r>
          </a:p>
          <a:p>
            <a:pPr lvl="1" eaLnBrk="1" hangingPunct="1">
              <a:defRPr/>
            </a:pPr>
            <a:r>
              <a:rPr lang="zh-CN" altLang="en-US" sz="2000">
                <a:solidFill>
                  <a:srgbClr val="0000FF"/>
                </a:solidFill>
                <a:effectLst>
                  <a:outerShdw blurRad="38100" dist="38100" dir="2700000" algn="tl">
                    <a:srgbClr val="C0C0C0"/>
                  </a:outerShdw>
                </a:effectLst>
              </a:rPr>
              <a:t>思想</a:t>
            </a:r>
            <a:r>
              <a:rPr lang="zh-CN" altLang="en-US" sz="2000"/>
              <a:t>：收齐数据帧的前</a:t>
            </a:r>
            <a:r>
              <a:rPr lang="en-US" altLang="zh-CN" sz="2000"/>
              <a:t>64B</a:t>
            </a:r>
            <a:r>
              <a:rPr lang="zh-CN" altLang="en-US" sz="2000"/>
              <a:t>，判断已收到部分是否正确，若正确立即转发，否则丢弃。</a:t>
            </a:r>
          </a:p>
          <a:p>
            <a:pPr lvl="1" eaLnBrk="1" hangingPunct="1">
              <a:defRPr/>
            </a:pPr>
            <a:r>
              <a:rPr lang="zh-CN" altLang="en-US" sz="2000">
                <a:solidFill>
                  <a:srgbClr val="0000FF"/>
                </a:solidFill>
                <a:effectLst>
                  <a:outerShdw blurRad="38100" dist="38100" dir="2700000" algn="tl">
                    <a:srgbClr val="C0C0C0"/>
                  </a:outerShdw>
                </a:effectLst>
              </a:rPr>
              <a:t>特点</a:t>
            </a:r>
            <a:r>
              <a:rPr lang="zh-CN" altLang="en-US" sz="2000"/>
              <a:t>：前两者的综合。 </a:t>
            </a:r>
          </a:p>
        </p:txBody>
      </p:sp>
    </p:spTree>
  </p:cSld>
  <p:clrMapOvr>
    <a:masterClrMapping/>
  </p:clrMapOvr>
  <p:transition spd="slow">
    <p:random/>
    <p:sndAc>
      <p:stSnd>
        <p:snd r:embed="rId2" name="camera.wav"/>
      </p:stSnd>
    </p:sndAc>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站表结构</a:t>
            </a:r>
            <a:endParaRPr lang="zh-CN" altLang="en-US" sz="2800" b="1" dirty="0"/>
          </a:p>
        </p:txBody>
      </p:sp>
      <p:sp>
        <p:nvSpPr>
          <p:cNvPr id="20685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7</a:t>
            </a:r>
          </a:p>
        </p:txBody>
      </p:sp>
      <p:sp>
        <p:nvSpPr>
          <p:cNvPr id="206853" name="内容占位符 1"/>
          <p:cNvSpPr>
            <a:spLocks noGrp="1"/>
          </p:cNvSpPr>
          <p:nvPr>
            <p:ph idx="1"/>
          </p:nvPr>
        </p:nvSpPr>
        <p:spPr>
          <a:xfrm>
            <a:off x="809625" y="4941888"/>
            <a:ext cx="7958138" cy="1295400"/>
          </a:xfrm>
        </p:spPr>
        <p:txBody>
          <a:bodyPr/>
          <a:lstStyle/>
          <a:p>
            <a:r>
              <a:rPr lang="zh-CN" altLang="en-US" sz="2400"/>
              <a:t>初始为空，采用</a:t>
            </a:r>
            <a:r>
              <a:rPr lang="zh-CN" altLang="en-US" sz="2400">
                <a:solidFill>
                  <a:srgbClr val="FF0000"/>
                </a:solidFill>
              </a:rPr>
              <a:t>逆向学习法</a:t>
            </a:r>
            <a:r>
              <a:rPr lang="zh-CN" altLang="en-US" sz="2400"/>
              <a:t>，获得网络路径；</a:t>
            </a:r>
          </a:p>
          <a:p>
            <a:r>
              <a:rPr lang="zh-CN" altLang="en-US" sz="2400"/>
              <a:t>为适应拓扑结构的变化，站表每一项都记录最近被更新的时间，并定时扫描以清除超时项。</a:t>
            </a:r>
          </a:p>
        </p:txBody>
      </p:sp>
      <p:graphicFrame>
        <p:nvGraphicFramePr>
          <p:cNvPr id="6" name="Group 135"/>
          <p:cNvGraphicFramePr>
            <a:graphicFrameLocks noGrp="1"/>
          </p:cNvGraphicFramePr>
          <p:nvPr/>
        </p:nvGraphicFramePr>
        <p:xfrm>
          <a:off x="684213" y="1811338"/>
          <a:ext cx="8135937" cy="2841626"/>
        </p:xfrm>
        <a:graphic>
          <a:graphicData uri="http://schemas.openxmlformats.org/drawingml/2006/table">
            <a:tbl>
              <a:tblPr/>
              <a:tblGrid>
                <a:gridCol w="3024187">
                  <a:extLst>
                    <a:ext uri="{9D8B030D-6E8A-4147-A177-3AD203B41FA5}">
                      <a16:colId xmlns:a16="http://schemas.microsoft.com/office/drawing/2014/main" val="20000"/>
                    </a:ext>
                  </a:extLst>
                </a:gridCol>
                <a:gridCol w="2400300">
                  <a:extLst>
                    <a:ext uri="{9D8B030D-6E8A-4147-A177-3AD203B41FA5}">
                      <a16:colId xmlns:a16="http://schemas.microsoft.com/office/drawing/2014/main" val="20001"/>
                    </a:ext>
                  </a:extLst>
                </a:gridCol>
                <a:gridCol w="2711450">
                  <a:extLst>
                    <a:ext uri="{9D8B030D-6E8A-4147-A177-3AD203B41FA5}">
                      <a16:colId xmlns:a16="http://schemas.microsoft.com/office/drawing/2014/main" val="20002"/>
                    </a:ext>
                  </a:extLst>
                </a:gridCol>
              </a:tblGrid>
              <a:tr h="5746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目的</a:t>
                      </a:r>
                      <a:r>
                        <a:rPr kumimoji="1" lang="en-US" altLang="zh-CN"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MAC</a:t>
                      </a: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地址</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28575" cap="flat" cmpd="sng" algn="ctr">
                      <a:solidFill>
                        <a:schemeClr val="tx1"/>
                      </a:solidFill>
                      <a:prstDash val="solid"/>
                      <a:round/>
                      <a:headEnd type="none" w="med" len="med"/>
                      <a:tailEnd type="none" w="sm" len="lg"/>
                    </a:lnT>
                    <a:lnB w="12700" cap="flat" cmpd="sng" algn="ctr">
                      <a:solidFill>
                        <a:schemeClr val="tx1"/>
                      </a:solidFill>
                      <a:prstDash val="solid"/>
                      <a:round/>
                      <a:headEnd type="none" w="med" len="med"/>
                      <a:tailEnd type="arrow" w="sm" len="lg"/>
                    </a:lnB>
                    <a:lnTlToBr>
                      <a:noFill/>
                    </a:lnTlToBr>
                    <a:lnBlToTr>
                      <a:noFill/>
                    </a:lnBlToTr>
                    <a:solidFill>
                      <a:srgbClr val="BFBFB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端口号</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28575" cap="flat" cmpd="sng" algn="ctr">
                      <a:solidFill>
                        <a:schemeClr val="tx1"/>
                      </a:solidFill>
                      <a:prstDash val="solid"/>
                      <a:round/>
                      <a:headEnd type="none" w="med" len="med"/>
                      <a:tailEnd type="none" w="sm" len="lg"/>
                    </a:lnT>
                    <a:lnB w="12700" cap="flat" cmpd="sng" algn="ctr">
                      <a:solidFill>
                        <a:schemeClr val="tx1"/>
                      </a:solidFill>
                      <a:prstDash val="solid"/>
                      <a:round/>
                      <a:headEnd type="none" w="med" len="med"/>
                      <a:tailEnd type="arrow" w="sm" len="lg"/>
                    </a:lnB>
                    <a:lnTlToBr>
                      <a:noFill/>
                    </a:lnTlToBr>
                    <a:lnBlToTr>
                      <a:noFill/>
                    </a:lnBlToTr>
                    <a:solidFill>
                      <a:srgbClr val="BFBFB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时间</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12700" cap="flat" cmpd="sng" algn="ctr">
                      <a:solidFill>
                        <a:schemeClr val="tx1"/>
                      </a:solidFill>
                      <a:prstDash val="solid"/>
                      <a:round/>
                      <a:headEnd type="none" w="med" len="med"/>
                      <a:tailEnd type="arrow" w="sm" len="lg"/>
                    </a:lnB>
                    <a:lnTlToBr>
                      <a:noFill/>
                    </a:lnTlToBr>
                    <a:lnBlToTr>
                      <a:noFill/>
                    </a:lnBlToTr>
                    <a:solidFill>
                      <a:srgbClr val="BFBFBF"/>
                    </a:solidFill>
                  </a:tcPr>
                </a:tc>
                <a:extLst>
                  <a:ext uri="{0D108BD9-81ED-4DB2-BD59-A6C34878D82A}">
                    <a16:rowId xmlns:a16="http://schemas.microsoft.com/office/drawing/2014/main" val="10000"/>
                  </a:ext>
                </a:extLst>
              </a:tr>
              <a:tr h="5524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00:00:C0:08:80:21</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9:30</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extLst>
                  <a:ext uri="{0D108BD9-81ED-4DB2-BD59-A6C34878D82A}">
                    <a16:rowId xmlns:a16="http://schemas.microsoft.com/office/drawing/2014/main" val="10001"/>
                  </a:ext>
                </a:extLst>
              </a:tr>
              <a:tr h="5762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00:00:0A:00:C3:08</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9:33</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extLst>
                  <a:ext uri="{0D108BD9-81ED-4DB2-BD59-A6C34878D82A}">
                    <a16:rowId xmlns:a16="http://schemas.microsoft.com/office/drawing/2014/main" val="10002"/>
                  </a:ext>
                </a:extLst>
              </a:tr>
              <a:tr h="5715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Arial" charset="0"/>
                          <a:ea typeface="华文新魏" pitchFamily="2" charset="-122"/>
                          <a:cs typeface="Times New Roman" pitchFamily="18" charset="0"/>
                        </a:rPr>
                        <a:t>…</a:t>
                      </a:r>
                      <a:endPar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endParaRP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Arial" charset="0"/>
                          <a:ea typeface="华文新魏" pitchFamily="2" charset="-122"/>
                          <a:cs typeface="Times New Roman" pitchFamily="18" charset="0"/>
                        </a:rPr>
                        <a:t>…</a:t>
                      </a:r>
                      <a:endPar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endParaRP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Arial" charset="0"/>
                          <a:ea typeface="华文新魏" pitchFamily="2" charset="-122"/>
                          <a:cs typeface="Times New Roman" pitchFamily="18" charset="0"/>
                        </a:rPr>
                        <a:t>…</a:t>
                      </a:r>
                      <a:endPar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endParaRP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extLst>
                  <a:ext uri="{0D108BD9-81ED-4DB2-BD59-A6C34878D82A}">
                    <a16:rowId xmlns:a16="http://schemas.microsoft.com/office/drawing/2014/main" val="10003"/>
                  </a:ext>
                </a:extLst>
              </a:tr>
              <a:tr h="5667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00:00:30:04:00:01</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9:25</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28575" cap="flat" cmpd="sng" algn="ctr">
                      <a:solidFill>
                        <a:schemeClr val="tx1"/>
                      </a:solidFill>
                      <a:prstDash val="solid"/>
                      <a:round/>
                      <a:headEnd type="none" w="med" len="med"/>
                      <a:tailEnd type="none" w="sm" len="lg"/>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 name="Text Box 3"/>
          <p:cNvSpPr txBox="1">
            <a:spLocks noChangeArrowheads="1"/>
          </p:cNvSpPr>
          <p:nvPr/>
        </p:nvSpPr>
        <p:spPr bwMode="auto">
          <a:xfrm>
            <a:off x="1346200" y="87313"/>
            <a:ext cx="689820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Tree>
    <p:extLst>
      <p:ext uri="{BB962C8B-B14F-4D97-AF65-F5344CB8AC3E}">
        <p14:creationId xmlns:p14="http://schemas.microsoft.com/office/powerpoint/2010/main" val="4212583473"/>
      </p:ext>
    </p:extLst>
  </p:cSld>
  <p:clrMapOvr>
    <a:masterClrMapping/>
  </p:clrMapOvr>
  <p:transition spd="slow">
    <p:random/>
    <p:sndAc>
      <p:stSnd>
        <p:snd r:embed="rId2" name="camera.wav"/>
      </p:stSnd>
    </p:sndAc>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481513" y="5141913"/>
            <a:ext cx="471487" cy="338137"/>
          </a:xfrm>
          <a:prstGeom prst="rect">
            <a:avLst/>
          </a:prstGeom>
          <a:noFill/>
        </p:spPr>
        <p:txBody>
          <a:bodyPr>
            <a:spAutoFit/>
          </a:bodyPr>
          <a:lstStyle/>
          <a:p>
            <a:pPr>
              <a:defRPr/>
            </a:pPr>
            <a:r>
              <a:rPr lang="zh-CN" altLang="en-US" sz="1600" b="1" dirty="0">
                <a:latin typeface="+mn-lt"/>
                <a:ea typeface="+mn-ea"/>
              </a:rPr>
              <a:t>是</a:t>
            </a:r>
          </a:p>
        </p:txBody>
      </p:sp>
      <p:cxnSp>
        <p:nvCxnSpPr>
          <p:cNvPr id="207875" name="直接连接符 27"/>
          <p:cNvCxnSpPr>
            <a:cxnSpLocks noChangeShapeType="1"/>
          </p:cNvCxnSpPr>
          <p:nvPr/>
        </p:nvCxnSpPr>
        <p:spPr bwMode="auto">
          <a:xfrm>
            <a:off x="4510088" y="3676650"/>
            <a:ext cx="0" cy="328613"/>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4494213" y="3665538"/>
            <a:ext cx="469900" cy="338137"/>
          </a:xfrm>
          <a:prstGeom prst="rect">
            <a:avLst/>
          </a:prstGeom>
          <a:noFill/>
        </p:spPr>
        <p:txBody>
          <a:bodyPr>
            <a:spAutoFit/>
          </a:bodyPr>
          <a:lstStyle/>
          <a:p>
            <a:pPr>
              <a:defRPr/>
            </a:pPr>
            <a:r>
              <a:rPr lang="zh-CN" altLang="en-US" sz="1600" b="1" dirty="0">
                <a:latin typeface="+mn-lt"/>
                <a:ea typeface="+mn-ea"/>
              </a:rPr>
              <a:t>否</a:t>
            </a:r>
          </a:p>
        </p:txBody>
      </p:sp>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工作过程</a:t>
            </a:r>
          </a:p>
        </p:txBody>
      </p:sp>
      <p:sp>
        <p:nvSpPr>
          <p:cNvPr id="20787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8</a:t>
            </a:r>
          </a:p>
        </p:txBody>
      </p:sp>
      <p:sp>
        <p:nvSpPr>
          <p:cNvPr id="2" name="矩形 1"/>
          <p:cNvSpPr/>
          <p:nvPr/>
        </p:nvSpPr>
        <p:spPr bwMode="auto">
          <a:xfrm>
            <a:off x="3203575" y="1700213"/>
            <a:ext cx="2635250" cy="319087"/>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marL="342900" indent="-342900" algn="ctr">
              <a:defRPr/>
            </a:pPr>
            <a:r>
              <a:rPr lang="zh-CN" altLang="en-US" sz="1600" b="1" dirty="0">
                <a:latin typeface="+mn-lt"/>
                <a:ea typeface="+mn-ea"/>
              </a:rPr>
              <a:t>在端口</a:t>
            </a:r>
            <a:r>
              <a:rPr lang="en-US" altLang="zh-CN" sz="1600" b="1" dirty="0">
                <a:latin typeface="+mn-lt"/>
                <a:ea typeface="+mn-ea"/>
              </a:rPr>
              <a:t>x</a:t>
            </a:r>
            <a:r>
              <a:rPr lang="zh-CN" altLang="en-US" sz="1600" b="1" dirty="0">
                <a:latin typeface="+mn-lt"/>
                <a:ea typeface="+mn-ea"/>
              </a:rPr>
              <a:t>收到无差错的帧</a:t>
            </a:r>
          </a:p>
        </p:txBody>
      </p:sp>
      <p:sp>
        <p:nvSpPr>
          <p:cNvPr id="3" name="流程图: 决策 2"/>
          <p:cNvSpPr/>
          <p:nvPr/>
        </p:nvSpPr>
        <p:spPr bwMode="auto">
          <a:xfrm>
            <a:off x="2843213" y="2349500"/>
            <a:ext cx="3276600" cy="488950"/>
          </a:xfrm>
          <a:prstGeom prst="flowChartDecision">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defRPr/>
            </a:pPr>
            <a:r>
              <a:rPr lang="zh-CN" altLang="en-US" sz="1600" b="1" dirty="0">
                <a:latin typeface="+mn-lt"/>
                <a:ea typeface="+mn-ea"/>
              </a:rPr>
              <a:t>站表中找到目的站？</a:t>
            </a:r>
          </a:p>
        </p:txBody>
      </p:sp>
      <p:sp>
        <p:nvSpPr>
          <p:cNvPr id="9" name="流程图: 决策 8"/>
          <p:cNvSpPr/>
          <p:nvPr/>
        </p:nvSpPr>
        <p:spPr bwMode="auto">
          <a:xfrm>
            <a:off x="3179763" y="3186113"/>
            <a:ext cx="2659062" cy="488950"/>
          </a:xfrm>
          <a:prstGeom prst="flowChartDecision">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0" rIns="72000" bIns="0">
            <a:spAutoFit/>
          </a:bodyPr>
          <a:lstStyle/>
          <a:p>
            <a:pPr marL="342900" indent="-342900">
              <a:defRPr/>
            </a:pPr>
            <a:r>
              <a:rPr lang="zh-CN" altLang="en-US" sz="1600" b="1" dirty="0">
                <a:latin typeface="+mn-lt"/>
                <a:ea typeface="+mn-ea"/>
              </a:rPr>
              <a:t>方向为端口</a:t>
            </a:r>
            <a:r>
              <a:rPr lang="en-US" altLang="zh-CN" sz="1600" b="1" dirty="0">
                <a:latin typeface="+mn-lt"/>
                <a:ea typeface="+mn-ea"/>
              </a:rPr>
              <a:t>x</a:t>
            </a:r>
            <a:r>
              <a:rPr lang="zh-CN" altLang="en-US" sz="1600" b="1" dirty="0">
                <a:latin typeface="+mn-lt"/>
                <a:ea typeface="+mn-ea"/>
              </a:rPr>
              <a:t>？</a:t>
            </a:r>
          </a:p>
        </p:txBody>
      </p:sp>
      <p:sp>
        <p:nvSpPr>
          <p:cNvPr id="10" name="矩形 9"/>
          <p:cNvSpPr/>
          <p:nvPr/>
        </p:nvSpPr>
        <p:spPr bwMode="auto">
          <a:xfrm>
            <a:off x="1476375" y="3860800"/>
            <a:ext cx="1116013" cy="319088"/>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marL="342900" indent="-342900" algn="ctr">
              <a:defRPr/>
            </a:pPr>
            <a:r>
              <a:rPr lang="zh-CN" altLang="en-US" sz="1600" b="1" dirty="0">
                <a:latin typeface="+mn-lt"/>
                <a:ea typeface="+mn-ea"/>
              </a:rPr>
              <a:t>丢弃此帧</a:t>
            </a:r>
          </a:p>
        </p:txBody>
      </p:sp>
      <p:sp>
        <p:nvSpPr>
          <p:cNvPr id="11" name="矩形 10"/>
          <p:cNvSpPr/>
          <p:nvPr/>
        </p:nvSpPr>
        <p:spPr bwMode="auto">
          <a:xfrm>
            <a:off x="3322638" y="4005263"/>
            <a:ext cx="2374900" cy="319087"/>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marL="342900" indent="-342900" algn="ctr">
              <a:defRPr/>
            </a:pPr>
            <a:r>
              <a:rPr lang="zh-CN" altLang="en-US" sz="1600" b="1" dirty="0">
                <a:latin typeface="+mn-lt"/>
                <a:ea typeface="+mn-ea"/>
              </a:rPr>
              <a:t>向正确的方向转发此帧</a:t>
            </a:r>
          </a:p>
        </p:txBody>
      </p:sp>
      <p:sp>
        <p:nvSpPr>
          <p:cNvPr id="12" name="矩形 11"/>
          <p:cNvSpPr/>
          <p:nvPr/>
        </p:nvSpPr>
        <p:spPr bwMode="auto">
          <a:xfrm>
            <a:off x="6516688" y="3362325"/>
            <a:ext cx="1909762" cy="565150"/>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algn="ctr">
              <a:defRPr/>
            </a:pPr>
            <a:r>
              <a:rPr lang="zh-CN" altLang="en-US" sz="1600" b="1" dirty="0">
                <a:latin typeface="+mn-lt"/>
                <a:ea typeface="+mn-ea"/>
              </a:rPr>
              <a:t>向除</a:t>
            </a:r>
            <a:r>
              <a:rPr lang="en-US" altLang="zh-CN" sz="1600" b="1" dirty="0">
                <a:latin typeface="+mn-lt"/>
                <a:ea typeface="+mn-ea"/>
              </a:rPr>
              <a:t>x</a:t>
            </a:r>
            <a:r>
              <a:rPr lang="zh-CN" altLang="en-US" sz="1600" b="1" dirty="0">
                <a:latin typeface="+mn-lt"/>
                <a:ea typeface="+mn-ea"/>
              </a:rPr>
              <a:t>以外的所有交换机的端口转发此帧</a:t>
            </a:r>
          </a:p>
        </p:txBody>
      </p:sp>
      <p:sp>
        <p:nvSpPr>
          <p:cNvPr id="13" name="流程图: 决策 12"/>
          <p:cNvSpPr/>
          <p:nvPr/>
        </p:nvSpPr>
        <p:spPr bwMode="auto">
          <a:xfrm>
            <a:off x="3036888" y="4652963"/>
            <a:ext cx="2947987" cy="488950"/>
          </a:xfrm>
          <a:prstGeom prst="flowChartDecision">
            <a:avLst/>
          </a:prstGeom>
          <a:solidFill>
            <a:srgbClr val="FFFF00"/>
          </a:solidFill>
          <a:ln w="19050" cap="flat" cmpd="sng" algn="ctr">
            <a:solidFill>
              <a:schemeClr val="tx1"/>
            </a:solidFill>
            <a:prstDash val="solid"/>
            <a:round/>
            <a:headEnd type="none" w="med" len="med"/>
            <a:tailEnd type="none" w="med" len="med"/>
          </a:ln>
          <a:effectLst/>
        </p:spPr>
        <p:txBody>
          <a:bodyPr lIns="72000" tIns="0" rIns="72000" bIns="0">
            <a:spAutoFit/>
          </a:bodyPr>
          <a:lstStyle/>
          <a:p>
            <a:pPr marL="342900" indent="-342900">
              <a:defRPr/>
            </a:pPr>
            <a:r>
              <a:rPr lang="zh-CN" altLang="en-US" sz="1600" b="1" dirty="0">
                <a:latin typeface="+mn-lt"/>
                <a:ea typeface="+mn-ea"/>
              </a:rPr>
              <a:t>源站在站表中？</a:t>
            </a:r>
          </a:p>
        </p:txBody>
      </p:sp>
      <p:sp>
        <p:nvSpPr>
          <p:cNvPr id="14" name="矩形 13"/>
          <p:cNvSpPr/>
          <p:nvPr/>
        </p:nvSpPr>
        <p:spPr bwMode="auto">
          <a:xfrm>
            <a:off x="3294063" y="5502275"/>
            <a:ext cx="2376487" cy="319088"/>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lIns="36000" tIns="36000" rIns="36000" bIns="36000">
            <a:spAutoFit/>
          </a:bodyPr>
          <a:lstStyle/>
          <a:p>
            <a:pPr marL="342900" indent="-342900" algn="ctr">
              <a:defRPr/>
            </a:pPr>
            <a:r>
              <a:rPr lang="zh-CN" altLang="en-US" sz="1600" b="1" dirty="0">
                <a:latin typeface="+mn-lt"/>
                <a:ea typeface="+mn-ea"/>
              </a:rPr>
              <a:t>更新方向和定时器</a:t>
            </a:r>
          </a:p>
        </p:txBody>
      </p:sp>
      <p:sp>
        <p:nvSpPr>
          <p:cNvPr id="15" name="矩形 14"/>
          <p:cNvSpPr/>
          <p:nvPr/>
        </p:nvSpPr>
        <p:spPr bwMode="auto">
          <a:xfrm>
            <a:off x="6516688" y="5229225"/>
            <a:ext cx="1909762" cy="614363"/>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lIns="36000" tIns="36000" rIns="36000" bIns="36000">
            <a:spAutoFit/>
          </a:bodyPr>
          <a:lstStyle/>
          <a:p>
            <a:pPr marL="342900" indent="-342900" algn="ctr">
              <a:defRPr/>
            </a:pPr>
            <a:r>
              <a:rPr lang="zh-CN" altLang="en-US" sz="1600" b="1" dirty="0">
                <a:latin typeface="+mn-lt"/>
                <a:ea typeface="+mn-ea"/>
              </a:rPr>
              <a:t>将源站加入在站表中</a:t>
            </a:r>
            <a:endParaRPr lang="en-US" altLang="zh-CN" sz="1600" b="1" dirty="0">
              <a:latin typeface="+mn-lt"/>
              <a:ea typeface="+mn-ea"/>
            </a:endParaRPr>
          </a:p>
          <a:p>
            <a:pPr marL="342900" indent="-342900" algn="ctr">
              <a:defRPr/>
            </a:pPr>
            <a:r>
              <a:rPr lang="zh-CN" altLang="en-US" sz="1600" b="1" dirty="0">
                <a:latin typeface="+mn-lt"/>
                <a:ea typeface="+mn-ea"/>
              </a:rPr>
              <a:t>置新的定时器</a:t>
            </a:r>
          </a:p>
        </p:txBody>
      </p:sp>
      <p:cxnSp>
        <p:nvCxnSpPr>
          <p:cNvPr id="207889" name="直接连接符 4"/>
          <p:cNvCxnSpPr>
            <a:cxnSpLocks noChangeShapeType="1"/>
            <a:endCxn id="3" idx="0"/>
          </p:cNvCxnSpPr>
          <p:nvPr/>
        </p:nvCxnSpPr>
        <p:spPr bwMode="auto">
          <a:xfrm>
            <a:off x="4481513" y="2019300"/>
            <a:ext cx="0" cy="33020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0" name="直接连接符 17"/>
          <p:cNvCxnSpPr>
            <a:cxnSpLocks noChangeShapeType="1"/>
            <a:stCxn id="3" idx="3"/>
          </p:cNvCxnSpPr>
          <p:nvPr/>
        </p:nvCxnSpPr>
        <p:spPr bwMode="auto">
          <a:xfrm>
            <a:off x="6119813" y="2593975"/>
            <a:ext cx="1352550" cy="0"/>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1" name="直接连接符 22"/>
          <p:cNvCxnSpPr>
            <a:cxnSpLocks noChangeShapeType="1"/>
            <a:endCxn id="12" idx="0"/>
          </p:cNvCxnSpPr>
          <p:nvPr/>
        </p:nvCxnSpPr>
        <p:spPr bwMode="auto">
          <a:xfrm>
            <a:off x="7472363" y="2593975"/>
            <a:ext cx="0" cy="76835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2" name="直接连接符 26"/>
          <p:cNvCxnSpPr>
            <a:cxnSpLocks noChangeShapeType="1"/>
          </p:cNvCxnSpPr>
          <p:nvPr/>
        </p:nvCxnSpPr>
        <p:spPr bwMode="auto">
          <a:xfrm>
            <a:off x="4510088" y="2846388"/>
            <a:ext cx="0" cy="328612"/>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3" name="直接连接符 28"/>
          <p:cNvCxnSpPr>
            <a:cxnSpLocks noChangeShapeType="1"/>
          </p:cNvCxnSpPr>
          <p:nvPr/>
        </p:nvCxnSpPr>
        <p:spPr bwMode="auto">
          <a:xfrm>
            <a:off x="2033588" y="3430588"/>
            <a:ext cx="1171575" cy="0"/>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4" name="直接连接符 29"/>
          <p:cNvCxnSpPr>
            <a:cxnSpLocks noChangeShapeType="1"/>
            <a:endCxn id="10" idx="0"/>
          </p:cNvCxnSpPr>
          <p:nvPr/>
        </p:nvCxnSpPr>
        <p:spPr bwMode="auto">
          <a:xfrm>
            <a:off x="2033588" y="3430588"/>
            <a:ext cx="0" cy="430212"/>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5" name="直接连接符 32"/>
          <p:cNvCxnSpPr>
            <a:cxnSpLocks noChangeShapeType="1"/>
          </p:cNvCxnSpPr>
          <p:nvPr/>
        </p:nvCxnSpPr>
        <p:spPr bwMode="auto">
          <a:xfrm>
            <a:off x="4510088" y="4324350"/>
            <a:ext cx="0" cy="328613"/>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6" name="直接连接符 33"/>
          <p:cNvCxnSpPr>
            <a:cxnSpLocks noChangeShapeType="1"/>
          </p:cNvCxnSpPr>
          <p:nvPr/>
        </p:nvCxnSpPr>
        <p:spPr bwMode="auto">
          <a:xfrm>
            <a:off x="2033588" y="4487863"/>
            <a:ext cx="2460625" cy="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7" name="直接连接符 36"/>
          <p:cNvCxnSpPr>
            <a:cxnSpLocks noChangeShapeType="1"/>
          </p:cNvCxnSpPr>
          <p:nvPr/>
        </p:nvCxnSpPr>
        <p:spPr bwMode="auto">
          <a:xfrm>
            <a:off x="2033588" y="4184650"/>
            <a:ext cx="0" cy="303213"/>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8" name="直接连接符 41"/>
          <p:cNvCxnSpPr>
            <a:cxnSpLocks noChangeShapeType="1"/>
          </p:cNvCxnSpPr>
          <p:nvPr/>
        </p:nvCxnSpPr>
        <p:spPr bwMode="auto">
          <a:xfrm>
            <a:off x="7472363" y="3927475"/>
            <a:ext cx="0" cy="560388"/>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9" name="直接连接符 42"/>
          <p:cNvCxnSpPr>
            <a:cxnSpLocks noChangeShapeType="1"/>
          </p:cNvCxnSpPr>
          <p:nvPr/>
        </p:nvCxnSpPr>
        <p:spPr bwMode="auto">
          <a:xfrm flipH="1">
            <a:off x="4511675" y="4479925"/>
            <a:ext cx="2960688" cy="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0" name="直接连接符 46"/>
          <p:cNvCxnSpPr>
            <a:cxnSpLocks noChangeShapeType="1"/>
          </p:cNvCxnSpPr>
          <p:nvPr/>
        </p:nvCxnSpPr>
        <p:spPr bwMode="auto">
          <a:xfrm>
            <a:off x="4511675" y="5141913"/>
            <a:ext cx="0" cy="338137"/>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1" name="直接连接符 47"/>
          <p:cNvCxnSpPr>
            <a:cxnSpLocks noChangeShapeType="1"/>
          </p:cNvCxnSpPr>
          <p:nvPr/>
        </p:nvCxnSpPr>
        <p:spPr bwMode="auto">
          <a:xfrm>
            <a:off x="4511675" y="5835650"/>
            <a:ext cx="0" cy="617538"/>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2" name="直接连接符 48"/>
          <p:cNvCxnSpPr>
            <a:cxnSpLocks noChangeShapeType="1"/>
            <a:stCxn id="13" idx="3"/>
          </p:cNvCxnSpPr>
          <p:nvPr/>
        </p:nvCxnSpPr>
        <p:spPr bwMode="auto">
          <a:xfrm flipV="1">
            <a:off x="5984875" y="4897438"/>
            <a:ext cx="1487488" cy="0"/>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3" name="直接连接符 49"/>
          <p:cNvCxnSpPr>
            <a:cxnSpLocks noChangeShapeType="1"/>
            <a:endCxn id="15" idx="0"/>
          </p:cNvCxnSpPr>
          <p:nvPr/>
        </p:nvCxnSpPr>
        <p:spPr bwMode="auto">
          <a:xfrm flipH="1">
            <a:off x="7472363" y="4897438"/>
            <a:ext cx="0" cy="331787"/>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4" name="直接连接符 58"/>
          <p:cNvCxnSpPr>
            <a:cxnSpLocks noChangeShapeType="1"/>
          </p:cNvCxnSpPr>
          <p:nvPr/>
        </p:nvCxnSpPr>
        <p:spPr bwMode="auto">
          <a:xfrm>
            <a:off x="7472363" y="5843588"/>
            <a:ext cx="0" cy="301625"/>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5" name="直接连接符 59"/>
          <p:cNvCxnSpPr>
            <a:cxnSpLocks noChangeShapeType="1"/>
          </p:cNvCxnSpPr>
          <p:nvPr/>
        </p:nvCxnSpPr>
        <p:spPr bwMode="auto">
          <a:xfrm flipH="1">
            <a:off x="4511675" y="6145213"/>
            <a:ext cx="2960688" cy="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207891"/>
          <p:cNvSpPr txBox="1"/>
          <p:nvPr/>
        </p:nvSpPr>
        <p:spPr>
          <a:xfrm>
            <a:off x="4525963" y="2844800"/>
            <a:ext cx="469900" cy="339725"/>
          </a:xfrm>
          <a:prstGeom prst="rect">
            <a:avLst/>
          </a:prstGeom>
          <a:noFill/>
        </p:spPr>
        <p:txBody>
          <a:bodyPr>
            <a:spAutoFit/>
          </a:bodyPr>
          <a:lstStyle/>
          <a:p>
            <a:pPr>
              <a:defRPr/>
            </a:pPr>
            <a:r>
              <a:rPr lang="zh-CN" altLang="en-US" sz="1600" b="1" dirty="0">
                <a:latin typeface="+mn-lt"/>
                <a:ea typeface="+mn-ea"/>
              </a:rPr>
              <a:t>是</a:t>
            </a:r>
          </a:p>
        </p:txBody>
      </p:sp>
      <p:sp>
        <p:nvSpPr>
          <p:cNvPr id="65" name="TextBox 64"/>
          <p:cNvSpPr txBox="1"/>
          <p:nvPr/>
        </p:nvSpPr>
        <p:spPr>
          <a:xfrm>
            <a:off x="6119813" y="2254250"/>
            <a:ext cx="471487" cy="339725"/>
          </a:xfrm>
          <a:prstGeom prst="rect">
            <a:avLst/>
          </a:prstGeom>
          <a:noFill/>
        </p:spPr>
        <p:txBody>
          <a:bodyPr>
            <a:spAutoFit/>
          </a:bodyPr>
          <a:lstStyle/>
          <a:p>
            <a:pPr>
              <a:defRPr/>
            </a:pPr>
            <a:r>
              <a:rPr lang="zh-CN" altLang="en-US" sz="1600" b="1" dirty="0">
                <a:latin typeface="+mn-lt"/>
                <a:ea typeface="+mn-ea"/>
              </a:rPr>
              <a:t>否</a:t>
            </a:r>
          </a:p>
        </p:txBody>
      </p:sp>
      <p:sp>
        <p:nvSpPr>
          <p:cNvPr id="66" name="TextBox 65"/>
          <p:cNvSpPr txBox="1"/>
          <p:nvPr/>
        </p:nvSpPr>
        <p:spPr>
          <a:xfrm>
            <a:off x="2792413" y="3090863"/>
            <a:ext cx="471487" cy="339725"/>
          </a:xfrm>
          <a:prstGeom prst="rect">
            <a:avLst/>
          </a:prstGeom>
          <a:noFill/>
        </p:spPr>
        <p:txBody>
          <a:bodyPr>
            <a:spAutoFit/>
          </a:bodyPr>
          <a:lstStyle/>
          <a:p>
            <a:pPr>
              <a:defRPr/>
            </a:pPr>
            <a:r>
              <a:rPr lang="zh-CN" altLang="en-US" sz="1600" b="1" dirty="0">
                <a:latin typeface="+mn-lt"/>
                <a:ea typeface="+mn-ea"/>
              </a:rPr>
              <a:t>是</a:t>
            </a:r>
          </a:p>
        </p:txBody>
      </p:sp>
      <p:sp>
        <p:nvSpPr>
          <p:cNvPr id="68" name="TextBox 67"/>
          <p:cNvSpPr txBox="1"/>
          <p:nvPr/>
        </p:nvSpPr>
        <p:spPr>
          <a:xfrm>
            <a:off x="5884863" y="4559300"/>
            <a:ext cx="469900" cy="338138"/>
          </a:xfrm>
          <a:prstGeom prst="rect">
            <a:avLst/>
          </a:prstGeom>
          <a:noFill/>
        </p:spPr>
        <p:txBody>
          <a:bodyPr>
            <a:spAutoFit/>
          </a:bodyPr>
          <a:lstStyle/>
          <a:p>
            <a:pPr>
              <a:defRPr/>
            </a:pPr>
            <a:r>
              <a:rPr lang="zh-CN" altLang="en-US" sz="1600" b="1" dirty="0">
                <a:latin typeface="+mn-lt"/>
                <a:ea typeface="+mn-ea"/>
              </a:rPr>
              <a:t>否</a:t>
            </a:r>
          </a:p>
        </p:txBody>
      </p:sp>
      <p:sp>
        <p:nvSpPr>
          <p:cNvPr id="5" name="矩形 207896"/>
          <p:cNvSpPr/>
          <p:nvPr/>
        </p:nvSpPr>
        <p:spPr>
          <a:xfrm>
            <a:off x="808038" y="5199063"/>
            <a:ext cx="1724025" cy="461962"/>
          </a:xfrm>
          <a:prstGeom prst="rect">
            <a:avLst/>
          </a:prstGeom>
        </p:spPr>
        <p:txBody>
          <a:bodyPr wrap="none">
            <a:spAutoFit/>
          </a:bodyPr>
          <a:lstStyle/>
          <a:p>
            <a:pPr>
              <a:defRPr/>
            </a:pPr>
            <a:r>
              <a:rPr lang="zh-CN" altLang="en-US" sz="2400" b="1" dirty="0">
                <a:solidFill>
                  <a:srgbClr val="FF0000"/>
                </a:solidFill>
                <a:latin typeface="+mn-ea"/>
                <a:ea typeface="+mn-ea"/>
              </a:rPr>
              <a:t>逆向学习法</a:t>
            </a:r>
          </a:p>
        </p:txBody>
      </p:sp>
      <p:sp>
        <p:nvSpPr>
          <p:cNvPr id="207911" name="左大括号 207897"/>
          <p:cNvSpPr>
            <a:spLocks/>
          </p:cNvSpPr>
          <p:nvPr/>
        </p:nvSpPr>
        <p:spPr bwMode="auto">
          <a:xfrm>
            <a:off x="2532063" y="4729163"/>
            <a:ext cx="260350" cy="1416050"/>
          </a:xfrm>
          <a:prstGeom prst="leftBrace">
            <a:avLst>
              <a:gd name="adj1" fmla="val 8360"/>
              <a:gd name="adj2" fmla="val 50000"/>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7" name="矩形 76"/>
          <p:cNvSpPr/>
          <p:nvPr/>
        </p:nvSpPr>
        <p:spPr>
          <a:xfrm>
            <a:off x="784225" y="2552700"/>
            <a:ext cx="1416050" cy="461963"/>
          </a:xfrm>
          <a:prstGeom prst="rect">
            <a:avLst/>
          </a:prstGeom>
        </p:spPr>
        <p:txBody>
          <a:bodyPr wrap="none">
            <a:spAutoFit/>
          </a:bodyPr>
          <a:lstStyle/>
          <a:p>
            <a:pPr>
              <a:defRPr/>
            </a:pPr>
            <a:r>
              <a:rPr lang="zh-CN" altLang="en-US" sz="2400" b="1" dirty="0">
                <a:solidFill>
                  <a:srgbClr val="FF0000"/>
                </a:solidFill>
                <a:latin typeface="+mn-ea"/>
                <a:ea typeface="+mn-ea"/>
              </a:rPr>
              <a:t>数据转发</a:t>
            </a:r>
          </a:p>
        </p:txBody>
      </p:sp>
      <p:sp>
        <p:nvSpPr>
          <p:cNvPr id="42" name="Text Box 3"/>
          <p:cNvSpPr txBox="1">
            <a:spLocks noChangeArrowheads="1"/>
          </p:cNvSpPr>
          <p:nvPr/>
        </p:nvSpPr>
        <p:spPr bwMode="auto">
          <a:xfrm>
            <a:off x="1346200" y="87313"/>
            <a:ext cx="689820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Tree>
    <p:extLst>
      <p:ext uri="{BB962C8B-B14F-4D97-AF65-F5344CB8AC3E}">
        <p14:creationId xmlns:p14="http://schemas.microsoft.com/office/powerpoint/2010/main" val="2244688477"/>
      </p:ext>
    </p:extLst>
  </p:cSld>
  <p:clrMapOvr>
    <a:masterClrMapping/>
  </p:clrMapOvr>
  <p:transition spd="slow">
    <p:random/>
    <p:sndAc>
      <p:stSnd>
        <p:snd r:embed="rId2" name="camera.wav"/>
      </p:stSnd>
    </p:sndAc>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站表的建立过程举例</a:t>
            </a:r>
            <a:endParaRPr lang="zh-CN" altLang="en-US" sz="2800" b="1" dirty="0"/>
          </a:p>
        </p:txBody>
      </p:sp>
      <p:sp>
        <p:nvSpPr>
          <p:cNvPr id="20890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9</a:t>
            </a:r>
          </a:p>
        </p:txBody>
      </p:sp>
      <p:sp>
        <p:nvSpPr>
          <p:cNvPr id="6" name="Rectangle 6"/>
          <p:cNvSpPr>
            <a:spLocks noChangeArrowheads="1"/>
          </p:cNvSpPr>
          <p:nvPr/>
        </p:nvSpPr>
        <p:spPr bwMode="auto">
          <a:xfrm>
            <a:off x="2371725" y="3949700"/>
            <a:ext cx="1490663" cy="40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zh-CN" altLang="en-US" sz="1800" b="1" dirty="0">
                <a:latin typeface="+mn-lt"/>
                <a:ea typeface="+mn-ea"/>
              </a:rPr>
              <a:t>地址      接口</a:t>
            </a:r>
            <a:endParaRPr lang="zh-CN" altLang="en-US" sz="1800" b="1" baseline="-25000" dirty="0">
              <a:latin typeface="+mn-lt"/>
              <a:ea typeface="+mn-ea"/>
            </a:endParaRPr>
          </a:p>
        </p:txBody>
      </p:sp>
      <p:sp>
        <p:nvSpPr>
          <p:cNvPr id="7" name="Line 5"/>
          <p:cNvSpPr>
            <a:spLocks noChangeShapeType="1"/>
          </p:cNvSpPr>
          <p:nvPr/>
        </p:nvSpPr>
        <p:spPr bwMode="auto">
          <a:xfrm>
            <a:off x="5246688" y="2630488"/>
            <a:ext cx="0" cy="59213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8" name="Line 7"/>
          <p:cNvSpPr>
            <a:spLocks noChangeShapeType="1"/>
          </p:cNvSpPr>
          <p:nvPr/>
        </p:nvSpPr>
        <p:spPr bwMode="auto">
          <a:xfrm>
            <a:off x="8631238" y="2647950"/>
            <a:ext cx="0" cy="5905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9" name="Line 8"/>
          <p:cNvSpPr>
            <a:spLocks noChangeShapeType="1"/>
          </p:cNvSpPr>
          <p:nvPr/>
        </p:nvSpPr>
        <p:spPr bwMode="auto">
          <a:xfrm>
            <a:off x="7019925" y="2660650"/>
            <a:ext cx="1868488" cy="1588"/>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0" name="Rectangle 9"/>
          <p:cNvSpPr>
            <a:spLocks noChangeArrowheads="1"/>
          </p:cNvSpPr>
          <p:nvPr/>
        </p:nvSpPr>
        <p:spPr bwMode="auto">
          <a:xfrm>
            <a:off x="8848725" y="2576513"/>
            <a:ext cx="115888" cy="123825"/>
          </a:xfrm>
          <a:prstGeom prst="rect">
            <a:avLst/>
          </a:prstGeom>
          <a:solidFill>
            <a:schemeClr val="folHlink"/>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1" name="Line 10"/>
          <p:cNvSpPr>
            <a:spLocks noChangeShapeType="1"/>
          </p:cNvSpPr>
          <p:nvPr/>
        </p:nvSpPr>
        <p:spPr bwMode="auto">
          <a:xfrm>
            <a:off x="7627938" y="2660650"/>
            <a:ext cx="0" cy="5651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pic>
        <p:nvPicPr>
          <p:cNvPr id="208907" name="Picture 11"/>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48538" y="3195638"/>
            <a:ext cx="560387" cy="59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08" name="Picture 12"/>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28025" y="3192463"/>
            <a:ext cx="560388"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Line 13"/>
          <p:cNvSpPr>
            <a:spLocks noChangeShapeType="1"/>
          </p:cNvSpPr>
          <p:nvPr/>
        </p:nvSpPr>
        <p:spPr bwMode="auto">
          <a:xfrm>
            <a:off x="3498850" y="2643188"/>
            <a:ext cx="2509838" cy="158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5" name="Line 14"/>
          <p:cNvSpPr>
            <a:spLocks noChangeShapeType="1"/>
          </p:cNvSpPr>
          <p:nvPr/>
        </p:nvSpPr>
        <p:spPr bwMode="auto">
          <a:xfrm>
            <a:off x="4191000" y="2643188"/>
            <a:ext cx="0" cy="56673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pic>
        <p:nvPicPr>
          <p:cNvPr id="208911" name="Picture 15"/>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13188" y="3178175"/>
            <a:ext cx="560387" cy="59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2" name="Picture 16"/>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4588" y="3176588"/>
            <a:ext cx="560387" cy="59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Line 17"/>
          <p:cNvSpPr>
            <a:spLocks noChangeShapeType="1"/>
          </p:cNvSpPr>
          <p:nvPr/>
        </p:nvSpPr>
        <p:spPr bwMode="auto">
          <a:xfrm>
            <a:off x="2133600" y="2651125"/>
            <a:ext cx="0" cy="5905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9" name="Rectangle 18"/>
          <p:cNvSpPr>
            <a:spLocks noChangeArrowheads="1"/>
          </p:cNvSpPr>
          <p:nvPr/>
        </p:nvSpPr>
        <p:spPr bwMode="auto">
          <a:xfrm>
            <a:off x="730250" y="2598738"/>
            <a:ext cx="115888" cy="122237"/>
          </a:xfrm>
          <a:prstGeom prst="rect">
            <a:avLst/>
          </a:prstGeom>
          <a:solidFill>
            <a:schemeClr val="folHlink"/>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0" name="Line 19"/>
          <p:cNvSpPr>
            <a:spLocks noChangeShapeType="1"/>
          </p:cNvSpPr>
          <p:nvPr/>
        </p:nvSpPr>
        <p:spPr bwMode="auto">
          <a:xfrm>
            <a:off x="838200" y="2659063"/>
            <a:ext cx="1562100" cy="158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1" name="Line 20"/>
          <p:cNvSpPr>
            <a:spLocks noChangeShapeType="1"/>
          </p:cNvSpPr>
          <p:nvPr/>
        </p:nvSpPr>
        <p:spPr bwMode="auto">
          <a:xfrm>
            <a:off x="1198563" y="2662238"/>
            <a:ext cx="0" cy="568325"/>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pic>
        <p:nvPicPr>
          <p:cNvPr id="208917" name="Picture 21"/>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0750" y="3197225"/>
            <a:ext cx="558800" cy="59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8" name="Picture 22"/>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1975" y="3195638"/>
            <a:ext cx="5588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9" name="Picture 2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1725" y="2085975"/>
            <a:ext cx="120173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08920" name="Picture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48350" y="2085975"/>
            <a:ext cx="1203325"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26" name="Rectangle 26"/>
          <p:cNvSpPr>
            <a:spLocks noChangeArrowheads="1"/>
          </p:cNvSpPr>
          <p:nvPr/>
        </p:nvSpPr>
        <p:spPr bwMode="auto">
          <a:xfrm>
            <a:off x="2559050" y="1868875"/>
            <a:ext cx="912110"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2400" b="1" baseline="-25000" dirty="0">
                <a:latin typeface="+mn-lt"/>
                <a:ea typeface="+mn-ea"/>
              </a:rPr>
              <a:t>交换机</a:t>
            </a:r>
            <a:r>
              <a:rPr lang="en-US" altLang="zh-CN" sz="2400" b="1" baseline="-25000" dirty="0">
                <a:latin typeface="+mn-lt"/>
                <a:ea typeface="+mn-ea"/>
              </a:rPr>
              <a:t>1</a:t>
            </a:r>
          </a:p>
        </p:txBody>
      </p:sp>
      <p:sp>
        <p:nvSpPr>
          <p:cNvPr id="27" name="Rectangle 27"/>
          <p:cNvSpPr>
            <a:spLocks noChangeArrowheads="1"/>
          </p:cNvSpPr>
          <p:nvPr/>
        </p:nvSpPr>
        <p:spPr bwMode="auto">
          <a:xfrm>
            <a:off x="671513" y="31257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a:t>
            </a:r>
            <a:endParaRPr lang="en-US" altLang="zh-CN" sz="1800" b="1" baseline="-25000">
              <a:latin typeface="+mn-lt"/>
              <a:ea typeface="+mn-ea"/>
            </a:endParaRPr>
          </a:p>
        </p:txBody>
      </p:sp>
      <p:sp>
        <p:nvSpPr>
          <p:cNvPr id="28" name="Rectangle 28"/>
          <p:cNvSpPr>
            <a:spLocks noChangeArrowheads="1"/>
          </p:cNvSpPr>
          <p:nvPr/>
        </p:nvSpPr>
        <p:spPr bwMode="auto">
          <a:xfrm>
            <a:off x="1606550" y="31257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B</a:t>
            </a:r>
            <a:endParaRPr lang="en-US" altLang="zh-CN" sz="1800" b="1" baseline="-25000">
              <a:latin typeface="+mn-lt"/>
              <a:ea typeface="+mn-ea"/>
            </a:endParaRPr>
          </a:p>
        </p:txBody>
      </p:sp>
      <p:sp>
        <p:nvSpPr>
          <p:cNvPr id="29" name="Rectangle 29"/>
          <p:cNvSpPr>
            <a:spLocks noChangeArrowheads="1"/>
          </p:cNvSpPr>
          <p:nvPr/>
        </p:nvSpPr>
        <p:spPr bwMode="auto">
          <a:xfrm>
            <a:off x="3632200" y="31257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C</a:t>
            </a:r>
            <a:endParaRPr lang="en-US" altLang="zh-CN" sz="1800" b="1" baseline="-25000">
              <a:latin typeface="+mn-lt"/>
              <a:ea typeface="+mn-ea"/>
            </a:endParaRPr>
          </a:p>
        </p:txBody>
      </p:sp>
      <p:sp>
        <p:nvSpPr>
          <p:cNvPr id="30" name="Rectangle 30"/>
          <p:cNvSpPr>
            <a:spLocks noChangeArrowheads="1"/>
          </p:cNvSpPr>
          <p:nvPr/>
        </p:nvSpPr>
        <p:spPr bwMode="auto">
          <a:xfrm>
            <a:off x="4730750" y="3125788"/>
            <a:ext cx="360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D</a:t>
            </a:r>
            <a:endParaRPr lang="en-US" altLang="zh-CN" sz="1800" b="1" baseline="-25000">
              <a:latin typeface="+mn-lt"/>
              <a:ea typeface="+mn-ea"/>
            </a:endParaRPr>
          </a:p>
        </p:txBody>
      </p:sp>
      <p:sp>
        <p:nvSpPr>
          <p:cNvPr id="31" name="Rectangle 31"/>
          <p:cNvSpPr>
            <a:spLocks noChangeArrowheads="1"/>
          </p:cNvSpPr>
          <p:nvPr/>
        </p:nvSpPr>
        <p:spPr bwMode="auto">
          <a:xfrm>
            <a:off x="7134225" y="3125788"/>
            <a:ext cx="336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E</a:t>
            </a:r>
            <a:endParaRPr lang="en-US" altLang="zh-CN" sz="1800" b="1" baseline="-25000">
              <a:latin typeface="+mn-lt"/>
              <a:ea typeface="+mn-ea"/>
            </a:endParaRPr>
          </a:p>
        </p:txBody>
      </p:sp>
      <p:sp>
        <p:nvSpPr>
          <p:cNvPr id="32" name="Rectangle 32"/>
          <p:cNvSpPr>
            <a:spLocks noChangeArrowheads="1"/>
          </p:cNvSpPr>
          <p:nvPr/>
        </p:nvSpPr>
        <p:spPr bwMode="auto">
          <a:xfrm>
            <a:off x="8104188" y="3125788"/>
            <a:ext cx="323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a:t>
            </a:r>
            <a:endParaRPr lang="en-US" altLang="zh-CN" sz="1800" b="1" baseline="-25000">
              <a:latin typeface="+mn-lt"/>
              <a:ea typeface="+mn-ea"/>
            </a:endParaRPr>
          </a:p>
        </p:txBody>
      </p:sp>
      <p:sp>
        <p:nvSpPr>
          <p:cNvPr id="33" name="Rectangle 33"/>
          <p:cNvSpPr>
            <a:spLocks noChangeArrowheads="1"/>
          </p:cNvSpPr>
          <p:nvPr/>
        </p:nvSpPr>
        <p:spPr bwMode="auto">
          <a:xfrm>
            <a:off x="2068513"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1</a:t>
            </a:r>
            <a:endParaRPr lang="en-US" altLang="zh-CN" sz="1800" b="1" baseline="-25000">
              <a:latin typeface="+mn-lt"/>
              <a:ea typeface="+mn-ea"/>
            </a:endParaRPr>
          </a:p>
        </p:txBody>
      </p:sp>
      <p:sp>
        <p:nvSpPr>
          <p:cNvPr id="34" name="Rectangle 34"/>
          <p:cNvSpPr>
            <a:spLocks noChangeArrowheads="1"/>
          </p:cNvSpPr>
          <p:nvPr/>
        </p:nvSpPr>
        <p:spPr bwMode="auto">
          <a:xfrm>
            <a:off x="3529013"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2</a:t>
            </a:r>
            <a:endParaRPr lang="en-US" altLang="zh-CN" sz="1800" b="1" baseline="-25000">
              <a:latin typeface="+mn-lt"/>
              <a:ea typeface="+mn-ea"/>
            </a:endParaRPr>
          </a:p>
        </p:txBody>
      </p:sp>
      <p:sp>
        <p:nvSpPr>
          <p:cNvPr id="35" name="Rectangle 35"/>
          <p:cNvSpPr>
            <a:spLocks noChangeArrowheads="1"/>
          </p:cNvSpPr>
          <p:nvPr/>
        </p:nvSpPr>
        <p:spPr bwMode="auto">
          <a:xfrm>
            <a:off x="5545138"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1</a:t>
            </a:r>
            <a:endParaRPr lang="en-US" altLang="zh-CN" sz="1800" b="1" baseline="-25000">
              <a:latin typeface="+mn-lt"/>
              <a:ea typeface="+mn-ea"/>
            </a:endParaRPr>
          </a:p>
        </p:txBody>
      </p:sp>
      <p:sp>
        <p:nvSpPr>
          <p:cNvPr id="36" name="Rectangle 36"/>
          <p:cNvSpPr>
            <a:spLocks noChangeArrowheads="1"/>
          </p:cNvSpPr>
          <p:nvPr/>
        </p:nvSpPr>
        <p:spPr bwMode="auto">
          <a:xfrm>
            <a:off x="7054850"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2</a:t>
            </a:r>
            <a:endParaRPr lang="en-US" altLang="zh-CN" sz="1800" b="1" baseline="-25000">
              <a:latin typeface="+mn-lt"/>
              <a:ea typeface="+mn-ea"/>
            </a:endParaRPr>
          </a:p>
        </p:txBody>
      </p:sp>
      <p:sp>
        <p:nvSpPr>
          <p:cNvPr id="37" name="Line 38"/>
          <p:cNvSpPr>
            <a:spLocks noChangeShapeType="1"/>
          </p:cNvSpPr>
          <p:nvPr/>
        </p:nvSpPr>
        <p:spPr bwMode="auto">
          <a:xfrm>
            <a:off x="2241550" y="4359275"/>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8" name="Line 39"/>
          <p:cNvSpPr>
            <a:spLocks noChangeShapeType="1"/>
          </p:cNvSpPr>
          <p:nvPr/>
        </p:nvSpPr>
        <p:spPr bwMode="auto">
          <a:xfrm>
            <a:off x="2241550" y="4737100"/>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9" name="Line 40"/>
          <p:cNvSpPr>
            <a:spLocks noChangeShapeType="1"/>
          </p:cNvSpPr>
          <p:nvPr/>
        </p:nvSpPr>
        <p:spPr bwMode="auto">
          <a:xfrm>
            <a:off x="2241550" y="5116513"/>
            <a:ext cx="1717675" cy="1587"/>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0" name="Line 41"/>
          <p:cNvSpPr>
            <a:spLocks noChangeShapeType="1"/>
          </p:cNvSpPr>
          <p:nvPr/>
        </p:nvSpPr>
        <p:spPr bwMode="auto">
          <a:xfrm>
            <a:off x="3098800" y="3981450"/>
            <a:ext cx="0" cy="189547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1" name="Rectangle 43"/>
          <p:cNvSpPr>
            <a:spLocks noChangeArrowheads="1"/>
          </p:cNvSpPr>
          <p:nvPr/>
        </p:nvSpPr>
        <p:spPr bwMode="auto">
          <a:xfrm>
            <a:off x="5776913" y="3965575"/>
            <a:ext cx="1490662" cy="40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zh-CN" altLang="en-US" sz="1800" b="1">
                <a:latin typeface="+mn-lt"/>
                <a:ea typeface="+mn-ea"/>
              </a:rPr>
              <a:t>地址      接口</a:t>
            </a:r>
            <a:endParaRPr lang="zh-CN" altLang="en-US" sz="1800" b="1" baseline="-25000">
              <a:latin typeface="+mn-lt"/>
              <a:ea typeface="+mn-ea"/>
            </a:endParaRPr>
          </a:p>
        </p:txBody>
      </p:sp>
      <p:sp>
        <p:nvSpPr>
          <p:cNvPr id="42" name="Line 45"/>
          <p:cNvSpPr>
            <a:spLocks noChangeShapeType="1"/>
          </p:cNvSpPr>
          <p:nvPr/>
        </p:nvSpPr>
        <p:spPr bwMode="auto">
          <a:xfrm>
            <a:off x="5676900" y="4359275"/>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3" name="Line 46"/>
          <p:cNvSpPr>
            <a:spLocks noChangeShapeType="1"/>
          </p:cNvSpPr>
          <p:nvPr/>
        </p:nvSpPr>
        <p:spPr bwMode="auto">
          <a:xfrm>
            <a:off x="5676900" y="4737100"/>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4" name="Line 47"/>
          <p:cNvSpPr>
            <a:spLocks noChangeShapeType="1"/>
          </p:cNvSpPr>
          <p:nvPr/>
        </p:nvSpPr>
        <p:spPr bwMode="auto">
          <a:xfrm>
            <a:off x="5676900" y="5116513"/>
            <a:ext cx="1717675" cy="1587"/>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5" name="Line 48"/>
          <p:cNvSpPr>
            <a:spLocks noChangeShapeType="1"/>
          </p:cNvSpPr>
          <p:nvPr/>
        </p:nvSpPr>
        <p:spPr bwMode="auto">
          <a:xfrm>
            <a:off x="6534150" y="3981450"/>
            <a:ext cx="1588" cy="151447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6" name="Freeform 50"/>
          <p:cNvSpPr>
            <a:spLocks/>
          </p:cNvSpPr>
          <p:nvPr/>
        </p:nvSpPr>
        <p:spPr bwMode="auto">
          <a:xfrm>
            <a:off x="2241550" y="2654300"/>
            <a:ext cx="1717675" cy="1327150"/>
          </a:xfrm>
          <a:custGeom>
            <a:avLst/>
            <a:gdLst>
              <a:gd name="T0" fmla="*/ 0 w 907"/>
              <a:gd name="T1" fmla="*/ 635 h 635"/>
              <a:gd name="T2" fmla="*/ 317 w 907"/>
              <a:gd name="T3" fmla="*/ 0 h 635"/>
              <a:gd name="T4" fmla="*/ 453 w 907"/>
              <a:gd name="T5" fmla="*/ 0 h 635"/>
              <a:gd name="T6" fmla="*/ 907 w 907"/>
              <a:gd name="T7" fmla="*/ 635 h 635"/>
              <a:gd name="T8" fmla="*/ 0 w 907"/>
              <a:gd name="T9" fmla="*/ 635 h 635"/>
            </a:gdLst>
            <a:ahLst/>
            <a:cxnLst>
              <a:cxn ang="0">
                <a:pos x="T0" y="T1"/>
              </a:cxn>
              <a:cxn ang="0">
                <a:pos x="T2" y="T3"/>
              </a:cxn>
              <a:cxn ang="0">
                <a:pos x="T4" y="T5"/>
              </a:cxn>
              <a:cxn ang="0">
                <a:pos x="T6" y="T7"/>
              </a:cxn>
              <a:cxn ang="0">
                <a:pos x="T8" y="T9"/>
              </a:cxn>
            </a:cxnLst>
            <a:rect l="0" t="0" r="r" b="b"/>
            <a:pathLst>
              <a:path w="907" h="635">
                <a:moveTo>
                  <a:pt x="0" y="635"/>
                </a:moveTo>
                <a:lnTo>
                  <a:pt x="317" y="0"/>
                </a:lnTo>
                <a:lnTo>
                  <a:pt x="453" y="0"/>
                </a:lnTo>
                <a:lnTo>
                  <a:pt x="907" y="635"/>
                </a:lnTo>
                <a:lnTo>
                  <a:pt x="0" y="635"/>
                </a:lnTo>
                <a:close/>
              </a:path>
            </a:pathLst>
          </a:custGeom>
          <a:gradFill rotWithShape="1">
            <a:gsLst>
              <a:gs pos="0">
                <a:srgbClr val="FFFF99">
                  <a:gamma/>
                  <a:shade val="46275"/>
                  <a:invGamma/>
                </a:srgbClr>
              </a:gs>
              <a:gs pos="100000">
                <a:srgbClr val="FFFF99"/>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7" name="Freeform 51"/>
          <p:cNvSpPr>
            <a:spLocks/>
          </p:cNvSpPr>
          <p:nvPr/>
        </p:nvSpPr>
        <p:spPr bwMode="auto">
          <a:xfrm>
            <a:off x="5676900" y="2654300"/>
            <a:ext cx="1717675" cy="1327150"/>
          </a:xfrm>
          <a:custGeom>
            <a:avLst/>
            <a:gdLst>
              <a:gd name="T0" fmla="*/ 0 w 907"/>
              <a:gd name="T1" fmla="*/ 635 h 635"/>
              <a:gd name="T2" fmla="*/ 317 w 907"/>
              <a:gd name="T3" fmla="*/ 0 h 635"/>
              <a:gd name="T4" fmla="*/ 453 w 907"/>
              <a:gd name="T5" fmla="*/ 0 h 635"/>
              <a:gd name="T6" fmla="*/ 907 w 907"/>
              <a:gd name="T7" fmla="*/ 635 h 635"/>
              <a:gd name="T8" fmla="*/ 0 w 907"/>
              <a:gd name="T9" fmla="*/ 635 h 635"/>
            </a:gdLst>
            <a:ahLst/>
            <a:cxnLst>
              <a:cxn ang="0">
                <a:pos x="T0" y="T1"/>
              </a:cxn>
              <a:cxn ang="0">
                <a:pos x="T2" y="T3"/>
              </a:cxn>
              <a:cxn ang="0">
                <a:pos x="T4" y="T5"/>
              </a:cxn>
              <a:cxn ang="0">
                <a:pos x="T6" y="T7"/>
              </a:cxn>
              <a:cxn ang="0">
                <a:pos x="T8" y="T9"/>
              </a:cxn>
            </a:cxnLst>
            <a:rect l="0" t="0" r="r" b="b"/>
            <a:pathLst>
              <a:path w="907" h="635">
                <a:moveTo>
                  <a:pt x="0" y="635"/>
                </a:moveTo>
                <a:lnTo>
                  <a:pt x="317" y="0"/>
                </a:lnTo>
                <a:lnTo>
                  <a:pt x="453" y="0"/>
                </a:lnTo>
                <a:lnTo>
                  <a:pt x="907" y="635"/>
                </a:lnTo>
                <a:lnTo>
                  <a:pt x="0" y="635"/>
                </a:lnTo>
                <a:close/>
              </a:path>
            </a:pathLst>
          </a:custGeom>
          <a:gradFill rotWithShape="1">
            <a:gsLst>
              <a:gs pos="0">
                <a:srgbClr val="FFFF99">
                  <a:gamma/>
                  <a:shade val="46275"/>
                  <a:invGamma/>
                </a:srgbClr>
              </a:gs>
              <a:gs pos="100000">
                <a:srgbClr val="FFFF99"/>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pSp>
        <p:nvGrpSpPr>
          <p:cNvPr id="48" name="Group 72"/>
          <p:cNvGrpSpPr>
            <a:grpSpLocks/>
          </p:cNvGrpSpPr>
          <p:nvPr/>
        </p:nvGrpSpPr>
        <p:grpSpPr bwMode="auto">
          <a:xfrm>
            <a:off x="2393950" y="5002212"/>
            <a:ext cx="4841876" cy="874713"/>
            <a:chOff x="1415" y="3151"/>
            <a:chExt cx="3050" cy="551"/>
          </a:xfrm>
        </p:grpSpPr>
        <p:sp>
          <p:nvSpPr>
            <p:cNvPr id="49" name="Rectangle 52"/>
            <p:cNvSpPr>
              <a:spLocks noChangeArrowheads="1"/>
            </p:cNvSpPr>
            <p:nvPr/>
          </p:nvSpPr>
          <p:spPr bwMode="auto">
            <a:xfrm>
              <a:off x="1415" y="3378"/>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sp>
          <p:nvSpPr>
            <p:cNvPr id="50" name="Rectangle 53"/>
            <p:cNvSpPr>
              <a:spLocks noChangeArrowheads="1"/>
            </p:cNvSpPr>
            <p:nvPr/>
          </p:nvSpPr>
          <p:spPr bwMode="auto">
            <a:xfrm>
              <a:off x="1979" y="3378"/>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sp>
          <p:nvSpPr>
            <p:cNvPr id="51" name="Rectangle 54"/>
            <p:cNvSpPr>
              <a:spLocks noChangeArrowheads="1"/>
            </p:cNvSpPr>
            <p:nvPr/>
          </p:nvSpPr>
          <p:spPr bwMode="auto">
            <a:xfrm>
              <a:off x="4156" y="3151"/>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sp>
          <p:nvSpPr>
            <p:cNvPr id="52" name="Rectangle 55"/>
            <p:cNvSpPr>
              <a:spLocks noChangeArrowheads="1"/>
            </p:cNvSpPr>
            <p:nvPr/>
          </p:nvSpPr>
          <p:spPr bwMode="auto">
            <a:xfrm>
              <a:off x="3588" y="3151"/>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grpSp>
      <p:sp>
        <p:nvSpPr>
          <p:cNvPr id="53" name="Line 56"/>
          <p:cNvSpPr>
            <a:spLocks noChangeShapeType="1"/>
          </p:cNvSpPr>
          <p:nvPr/>
        </p:nvSpPr>
        <p:spPr bwMode="auto">
          <a:xfrm>
            <a:off x="2241550" y="5494338"/>
            <a:ext cx="1717675" cy="1587"/>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pSp>
        <p:nvGrpSpPr>
          <p:cNvPr id="54" name="Group 69"/>
          <p:cNvGrpSpPr>
            <a:grpSpLocks/>
          </p:cNvGrpSpPr>
          <p:nvPr/>
        </p:nvGrpSpPr>
        <p:grpSpPr bwMode="auto">
          <a:xfrm>
            <a:off x="1335088" y="5111750"/>
            <a:ext cx="2352675" cy="407988"/>
            <a:chOff x="748" y="3220"/>
            <a:chExt cx="1482" cy="257"/>
          </a:xfrm>
        </p:grpSpPr>
        <p:sp>
          <p:nvSpPr>
            <p:cNvPr id="55" name="Rectangle 57"/>
            <p:cNvSpPr>
              <a:spLocks noChangeArrowheads="1"/>
            </p:cNvSpPr>
            <p:nvPr/>
          </p:nvSpPr>
          <p:spPr bwMode="auto">
            <a:xfrm>
              <a:off x="1485" y="3233"/>
              <a:ext cx="74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B           1</a:t>
              </a:r>
              <a:endParaRPr lang="en-US" altLang="zh-CN" sz="1800" b="1" baseline="-25000">
                <a:latin typeface="+mn-lt"/>
                <a:ea typeface="+mn-ea"/>
              </a:endParaRPr>
            </a:p>
          </p:txBody>
        </p:sp>
        <p:sp>
          <p:nvSpPr>
            <p:cNvPr id="56" name="Rectangle 61"/>
            <p:cNvSpPr>
              <a:spLocks noChangeArrowheads="1"/>
            </p:cNvSpPr>
            <p:nvPr/>
          </p:nvSpPr>
          <p:spPr bwMode="auto">
            <a:xfrm>
              <a:off x="748" y="3220"/>
              <a:ext cx="546"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dirty="0">
                  <a:latin typeface="+mn-lt"/>
                  <a:ea typeface="+mn-ea"/>
                </a:rPr>
                <a:t>B → A</a:t>
              </a:r>
              <a:endParaRPr lang="en-US" altLang="zh-CN" sz="1800" b="1" baseline="-25000" dirty="0">
                <a:latin typeface="+mn-lt"/>
                <a:ea typeface="+mn-ea"/>
              </a:endParaRPr>
            </a:p>
          </p:txBody>
        </p:sp>
      </p:grpSp>
      <p:grpSp>
        <p:nvGrpSpPr>
          <p:cNvPr id="57" name="Group 67"/>
          <p:cNvGrpSpPr>
            <a:grpSpLocks/>
          </p:cNvGrpSpPr>
          <p:nvPr/>
        </p:nvGrpSpPr>
        <p:grpSpPr bwMode="auto">
          <a:xfrm>
            <a:off x="1325563" y="4341813"/>
            <a:ext cx="2354262" cy="407987"/>
            <a:chOff x="742" y="2735"/>
            <a:chExt cx="1483" cy="257"/>
          </a:xfrm>
        </p:grpSpPr>
        <p:sp>
          <p:nvSpPr>
            <p:cNvPr id="58" name="Rectangle 42"/>
            <p:cNvSpPr>
              <a:spLocks noChangeArrowheads="1"/>
            </p:cNvSpPr>
            <p:nvPr/>
          </p:nvSpPr>
          <p:spPr bwMode="auto">
            <a:xfrm>
              <a:off x="742" y="2735"/>
              <a:ext cx="546"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dirty="0">
                  <a:latin typeface="+mn-lt"/>
                  <a:ea typeface="+mn-ea"/>
                </a:rPr>
                <a:t>A → B</a:t>
              </a:r>
              <a:endParaRPr lang="en-US" altLang="zh-CN" sz="1800" b="1" baseline="-25000" dirty="0">
                <a:latin typeface="+mn-lt"/>
                <a:ea typeface="+mn-ea"/>
              </a:endParaRPr>
            </a:p>
          </p:txBody>
        </p:sp>
        <p:sp>
          <p:nvSpPr>
            <p:cNvPr id="59" name="Rectangle 63"/>
            <p:cNvSpPr>
              <a:spLocks noChangeArrowheads="1"/>
            </p:cNvSpPr>
            <p:nvPr/>
          </p:nvSpPr>
          <p:spPr bwMode="auto">
            <a:xfrm>
              <a:off x="1485" y="2748"/>
              <a:ext cx="7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           1</a:t>
              </a:r>
              <a:endParaRPr lang="en-US" altLang="zh-CN" sz="1800" b="1" baseline="-25000">
                <a:latin typeface="+mn-lt"/>
                <a:ea typeface="+mn-ea"/>
              </a:endParaRPr>
            </a:p>
          </p:txBody>
        </p:sp>
      </p:grpSp>
      <p:grpSp>
        <p:nvGrpSpPr>
          <p:cNvPr id="60" name="Group 68"/>
          <p:cNvGrpSpPr>
            <a:grpSpLocks/>
          </p:cNvGrpSpPr>
          <p:nvPr/>
        </p:nvGrpSpPr>
        <p:grpSpPr bwMode="auto">
          <a:xfrm>
            <a:off x="1335088" y="4724400"/>
            <a:ext cx="2333625" cy="407988"/>
            <a:chOff x="748" y="2976"/>
            <a:chExt cx="1470" cy="257"/>
          </a:xfrm>
        </p:grpSpPr>
        <p:sp>
          <p:nvSpPr>
            <p:cNvPr id="61" name="Rectangle 60"/>
            <p:cNvSpPr>
              <a:spLocks noChangeArrowheads="1"/>
            </p:cNvSpPr>
            <p:nvPr/>
          </p:nvSpPr>
          <p:spPr bwMode="auto">
            <a:xfrm>
              <a:off x="748" y="2976"/>
              <a:ext cx="535"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dirty="0">
                  <a:latin typeface="+mn-lt"/>
                  <a:ea typeface="+mn-ea"/>
                </a:rPr>
                <a:t>F → C</a:t>
              </a:r>
              <a:endParaRPr lang="en-US" altLang="zh-CN" sz="1800" b="1" baseline="-25000" dirty="0">
                <a:latin typeface="+mn-lt"/>
                <a:ea typeface="+mn-ea"/>
              </a:endParaRPr>
            </a:p>
          </p:txBody>
        </p:sp>
        <p:sp>
          <p:nvSpPr>
            <p:cNvPr id="62" name="Rectangle 64"/>
            <p:cNvSpPr>
              <a:spLocks noChangeArrowheads="1"/>
            </p:cNvSpPr>
            <p:nvPr/>
          </p:nvSpPr>
          <p:spPr bwMode="auto">
            <a:xfrm>
              <a:off x="1489" y="2989"/>
              <a:ext cx="72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           2</a:t>
              </a:r>
              <a:endParaRPr lang="en-US" altLang="zh-CN" sz="1800" b="1" baseline="-25000">
                <a:latin typeface="+mn-lt"/>
                <a:ea typeface="+mn-ea"/>
              </a:endParaRPr>
            </a:p>
          </p:txBody>
        </p:sp>
      </p:grpSp>
      <p:grpSp>
        <p:nvGrpSpPr>
          <p:cNvPr id="63" name="Group 70"/>
          <p:cNvGrpSpPr>
            <a:grpSpLocks/>
          </p:cNvGrpSpPr>
          <p:nvPr/>
        </p:nvGrpSpPr>
        <p:grpSpPr bwMode="auto">
          <a:xfrm>
            <a:off x="4762500" y="4319588"/>
            <a:ext cx="2349500" cy="407987"/>
            <a:chOff x="2907" y="2721"/>
            <a:chExt cx="1480" cy="257"/>
          </a:xfrm>
        </p:grpSpPr>
        <p:sp>
          <p:nvSpPr>
            <p:cNvPr id="64" name="Rectangle 49"/>
            <p:cNvSpPr>
              <a:spLocks noChangeArrowheads="1"/>
            </p:cNvSpPr>
            <p:nvPr/>
          </p:nvSpPr>
          <p:spPr bwMode="auto">
            <a:xfrm>
              <a:off x="2907" y="2721"/>
              <a:ext cx="546"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a:latin typeface="+mn-lt"/>
                  <a:ea typeface="+mn-ea"/>
                </a:rPr>
                <a:t>A → B</a:t>
              </a:r>
            </a:p>
          </p:txBody>
        </p:sp>
        <p:sp>
          <p:nvSpPr>
            <p:cNvPr id="65" name="Rectangle 65"/>
            <p:cNvSpPr>
              <a:spLocks noChangeArrowheads="1"/>
            </p:cNvSpPr>
            <p:nvPr/>
          </p:nvSpPr>
          <p:spPr bwMode="auto">
            <a:xfrm>
              <a:off x="3647" y="2747"/>
              <a:ext cx="7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           1</a:t>
              </a:r>
              <a:endParaRPr lang="en-US" altLang="zh-CN" sz="1800" b="1" baseline="-25000">
                <a:latin typeface="+mn-lt"/>
                <a:ea typeface="+mn-ea"/>
              </a:endParaRPr>
            </a:p>
          </p:txBody>
        </p:sp>
      </p:grpSp>
      <p:grpSp>
        <p:nvGrpSpPr>
          <p:cNvPr id="66" name="Group 71"/>
          <p:cNvGrpSpPr>
            <a:grpSpLocks/>
          </p:cNvGrpSpPr>
          <p:nvPr/>
        </p:nvGrpSpPr>
        <p:grpSpPr bwMode="auto">
          <a:xfrm>
            <a:off x="4791075" y="4738688"/>
            <a:ext cx="2316163" cy="407987"/>
            <a:chOff x="2925" y="2985"/>
            <a:chExt cx="1459" cy="257"/>
          </a:xfrm>
        </p:grpSpPr>
        <p:sp>
          <p:nvSpPr>
            <p:cNvPr id="67" name="Rectangle 62"/>
            <p:cNvSpPr>
              <a:spLocks noChangeArrowheads="1"/>
            </p:cNvSpPr>
            <p:nvPr/>
          </p:nvSpPr>
          <p:spPr bwMode="auto">
            <a:xfrm>
              <a:off x="2925" y="2985"/>
              <a:ext cx="535"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a:latin typeface="+mn-lt"/>
                  <a:ea typeface="+mn-ea"/>
                </a:rPr>
                <a:t>F → C</a:t>
              </a:r>
              <a:endParaRPr lang="en-US" altLang="zh-CN" sz="1800" b="1" baseline="-25000">
                <a:latin typeface="+mn-lt"/>
                <a:ea typeface="+mn-ea"/>
              </a:endParaRPr>
            </a:p>
          </p:txBody>
        </p:sp>
        <p:sp>
          <p:nvSpPr>
            <p:cNvPr id="68" name="Rectangle 66"/>
            <p:cNvSpPr>
              <a:spLocks noChangeArrowheads="1"/>
            </p:cNvSpPr>
            <p:nvPr/>
          </p:nvSpPr>
          <p:spPr bwMode="auto">
            <a:xfrm>
              <a:off x="3655" y="2998"/>
              <a:ext cx="72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           2</a:t>
              </a:r>
              <a:endParaRPr lang="en-US" altLang="zh-CN" sz="1800" b="1" baseline="-25000">
                <a:latin typeface="+mn-lt"/>
                <a:ea typeface="+mn-ea"/>
              </a:endParaRPr>
            </a:p>
          </p:txBody>
        </p:sp>
      </p:grpSp>
      <p:sp>
        <p:nvSpPr>
          <p:cNvPr id="69" name="Rectangle 37"/>
          <p:cNvSpPr>
            <a:spLocks noChangeArrowheads="1"/>
          </p:cNvSpPr>
          <p:nvPr/>
        </p:nvSpPr>
        <p:spPr bwMode="auto">
          <a:xfrm>
            <a:off x="2241550" y="3981450"/>
            <a:ext cx="1717675" cy="1895475"/>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0" name="Rectangle 44"/>
          <p:cNvSpPr>
            <a:spLocks noChangeArrowheads="1"/>
          </p:cNvSpPr>
          <p:nvPr/>
        </p:nvSpPr>
        <p:spPr bwMode="auto">
          <a:xfrm>
            <a:off x="5676900" y="3981450"/>
            <a:ext cx="1717675" cy="1514475"/>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1" name="Rectangle 73"/>
          <p:cNvSpPr>
            <a:spLocks noChangeArrowheads="1"/>
          </p:cNvSpPr>
          <p:nvPr/>
        </p:nvSpPr>
        <p:spPr bwMode="auto">
          <a:xfrm>
            <a:off x="6012160" y="1844824"/>
            <a:ext cx="912110"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2400" b="1" baseline="-25000" dirty="0">
                <a:latin typeface="+mn-lt"/>
                <a:ea typeface="+mn-ea"/>
              </a:rPr>
              <a:t>交换机</a:t>
            </a:r>
            <a:r>
              <a:rPr lang="en-US" altLang="zh-CN" sz="2400" b="1" baseline="-25000" dirty="0">
                <a:latin typeface="+mn-lt"/>
                <a:ea typeface="+mn-ea"/>
              </a:rPr>
              <a:t>2</a:t>
            </a:r>
          </a:p>
        </p:txBody>
      </p:sp>
      <p:sp>
        <p:nvSpPr>
          <p:cNvPr id="73" name="Text Box 3"/>
          <p:cNvSpPr txBox="1">
            <a:spLocks noChangeArrowheads="1"/>
          </p:cNvSpPr>
          <p:nvPr/>
        </p:nvSpPr>
        <p:spPr bwMode="auto">
          <a:xfrm>
            <a:off x="1346200" y="87313"/>
            <a:ext cx="689820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7"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9" action="ppaction://hlinksldjump"/>
              </a:rPr>
              <a:t>传统以太网</a:t>
            </a:r>
            <a:endParaRPr lang="en-US" altLang="zh-CN" sz="1200" b="0">
              <a:solidFill>
                <a:schemeClr val="tx1"/>
              </a:solidFill>
              <a:latin typeface="Times New Roman" pitchFamily="18" charset="0"/>
              <a:ea typeface="幼圆" pitchFamily="49" charset="-122"/>
            </a:endParaRPr>
          </a:p>
        </p:txBody>
      </p:sp>
    </p:spTree>
    <p:extLst>
      <p:ext uri="{BB962C8B-B14F-4D97-AF65-F5344CB8AC3E}">
        <p14:creationId xmlns:p14="http://schemas.microsoft.com/office/powerpoint/2010/main" val="3827002221"/>
      </p:ext>
    </p:extLst>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2000"/>
                                        <p:tgtEl>
                                          <p:spTgt spid="57"/>
                                        </p:tgtEl>
                                      </p:cBhvr>
                                    </p:animEffect>
                                  </p:childTnLst>
                                </p:cTn>
                              </p:par>
                            </p:childTnLst>
                          </p:cTn>
                        </p:par>
                        <p:par>
                          <p:cTn id="8" fill="hold" nodeType="afterGroup">
                            <p:stCondLst>
                              <p:cond delay="2000"/>
                            </p:stCondLst>
                            <p:childTnLst>
                              <p:par>
                                <p:cTn id="9" presetID="22" presetClass="entr" presetSubtype="8" fill="hold" nodeType="afterEffect">
                                  <p:stCondLst>
                                    <p:cond delay="500"/>
                                  </p:stCondLst>
                                  <p:childTnLst>
                                    <p:set>
                                      <p:cBhvr>
                                        <p:cTn id="10" dur="1" fill="hold">
                                          <p:stCondLst>
                                            <p:cond delay="0"/>
                                          </p:stCondLst>
                                        </p:cTn>
                                        <p:tgtEl>
                                          <p:spTgt spid="63"/>
                                        </p:tgtEl>
                                        <p:attrNameLst>
                                          <p:attrName>style.visibility</p:attrName>
                                        </p:attrNameLst>
                                      </p:cBhvr>
                                      <p:to>
                                        <p:strVal val="visible"/>
                                      </p:to>
                                    </p:set>
                                    <p:animEffect transition="in" filter="wipe(left)">
                                      <p:cBhvr>
                                        <p:cTn id="11" dur="2000"/>
                                        <p:tgtEl>
                                          <p:spTgt spid="63"/>
                                        </p:tgtEl>
                                      </p:cBhvr>
                                    </p:animEffect>
                                  </p:childTnLst>
                                </p:cTn>
                              </p:par>
                            </p:childTnLst>
                          </p:cTn>
                        </p:par>
                      </p:childTnLst>
                    </p:cTn>
                  </p:par>
                  <p:par>
                    <p:cTn id="12" fill="hold">
                      <p:stCondLst>
                        <p:cond delay="indefinite"/>
                      </p:stCondLst>
                      <p:childTnLst>
                        <p:par>
                          <p:cTn id="13" fill="hold" nodeType="after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2000"/>
                                        <p:tgtEl>
                                          <p:spTgt spid="60"/>
                                        </p:tgtEl>
                                      </p:cBhvr>
                                    </p:animEffect>
                                  </p:childTnLst>
                                </p:cTn>
                              </p:par>
                            </p:childTnLst>
                          </p:cTn>
                        </p:par>
                        <p:par>
                          <p:cTn id="17" fill="hold" nodeType="afterGroup">
                            <p:stCondLst>
                              <p:cond delay="2000"/>
                            </p:stCondLst>
                            <p:childTnLst>
                              <p:par>
                                <p:cTn id="18" presetID="22" presetClass="entr" presetSubtype="8" fill="hold" nodeType="afterEffect">
                                  <p:stCondLst>
                                    <p:cond delay="500"/>
                                  </p:stCondLst>
                                  <p:childTnLst>
                                    <p:set>
                                      <p:cBhvr>
                                        <p:cTn id="19" dur="1" fill="hold">
                                          <p:stCondLst>
                                            <p:cond delay="0"/>
                                          </p:stCondLst>
                                        </p:cTn>
                                        <p:tgtEl>
                                          <p:spTgt spid="66"/>
                                        </p:tgtEl>
                                        <p:attrNameLst>
                                          <p:attrName>style.visibility</p:attrName>
                                        </p:attrNameLst>
                                      </p:cBhvr>
                                      <p:to>
                                        <p:strVal val="visible"/>
                                      </p:to>
                                    </p:set>
                                    <p:animEffect transition="in" filter="wipe(left)">
                                      <p:cBhvr>
                                        <p:cTn id="20" dur="2000"/>
                                        <p:tgtEl>
                                          <p:spTgt spid="66"/>
                                        </p:tgtEl>
                                      </p:cBhvr>
                                    </p:animEffect>
                                  </p:childTnLst>
                                </p:cTn>
                              </p:par>
                            </p:childTnLst>
                          </p:cTn>
                        </p:par>
                      </p:childTnLst>
                    </p:cTn>
                  </p:par>
                  <p:par>
                    <p:cTn id="21" fill="hold">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2000"/>
                                        <p:tgtEl>
                                          <p:spTgt spid="54"/>
                                        </p:tgtEl>
                                      </p:cBhvr>
                                    </p:animEffect>
                                  </p:childTnLst>
                                </p:cTn>
                              </p:par>
                            </p:childTnLst>
                          </p:cTn>
                        </p:par>
                      </p:childTnLst>
                    </p:cTn>
                  </p:par>
                  <p:par>
                    <p:cTn id="26" fill="hold">
                      <p:stCondLst>
                        <p:cond delay="indefinite"/>
                      </p:stCondLst>
                      <p:childTnLst>
                        <p:par>
                          <p:cTn id="27" fill="hold" nodeType="after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问  题 </a:t>
            </a:r>
            <a:endParaRPr lang="zh-CN" altLang="en-US" sz="2800" b="1" dirty="0"/>
          </a:p>
        </p:txBody>
      </p:sp>
      <p:sp>
        <p:nvSpPr>
          <p:cNvPr id="20992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10</a:t>
            </a:r>
          </a:p>
        </p:txBody>
      </p:sp>
      <p:sp>
        <p:nvSpPr>
          <p:cNvPr id="209925" name="内容占位符 1"/>
          <p:cNvSpPr>
            <a:spLocks noGrp="1"/>
          </p:cNvSpPr>
          <p:nvPr>
            <p:ph idx="1"/>
          </p:nvPr>
        </p:nvSpPr>
        <p:spPr>
          <a:xfrm>
            <a:off x="766763" y="1773238"/>
            <a:ext cx="7958137" cy="935037"/>
          </a:xfrm>
        </p:spPr>
        <p:txBody>
          <a:bodyPr/>
          <a:lstStyle/>
          <a:p>
            <a:r>
              <a:rPr lang="zh-CN" altLang="en-US" sz="2400" dirty="0">
                <a:solidFill>
                  <a:srgbClr val="FF0000"/>
                </a:solidFill>
              </a:rPr>
              <a:t>问题：</a:t>
            </a:r>
            <a:r>
              <a:rPr lang="zh-CN" altLang="en-US" sz="2400" dirty="0"/>
              <a:t>为提供可靠性，在进行网络设计时，常保持一定的冗余，在使用交换机时会出现</a:t>
            </a:r>
            <a:r>
              <a:rPr lang="zh-CN" altLang="en-US" sz="2400" dirty="0">
                <a:solidFill>
                  <a:srgbClr val="0000FF"/>
                </a:solidFill>
              </a:rPr>
              <a:t>回路</a:t>
            </a:r>
            <a:r>
              <a:rPr lang="zh-CN" altLang="en-US" sz="2400" dirty="0"/>
              <a:t>现象。</a:t>
            </a:r>
          </a:p>
        </p:txBody>
      </p:sp>
      <p:grpSp>
        <p:nvGrpSpPr>
          <p:cNvPr id="2" name="组合 1"/>
          <p:cNvGrpSpPr/>
          <p:nvPr/>
        </p:nvGrpSpPr>
        <p:grpSpPr>
          <a:xfrm>
            <a:off x="1235737" y="2636912"/>
            <a:ext cx="7008671" cy="2464760"/>
            <a:chOff x="920552" y="2708920"/>
            <a:chExt cx="8440032" cy="2923763"/>
          </a:xfrm>
        </p:grpSpPr>
        <p:grpSp>
          <p:nvGrpSpPr>
            <p:cNvPr id="50" name="组合 49"/>
            <p:cNvGrpSpPr/>
            <p:nvPr/>
          </p:nvGrpSpPr>
          <p:grpSpPr>
            <a:xfrm>
              <a:off x="920552" y="2708920"/>
              <a:ext cx="8440032" cy="2484616"/>
              <a:chOff x="1048542" y="3464664"/>
              <a:chExt cx="8440032" cy="2484616"/>
            </a:xfrm>
          </p:grpSpPr>
          <p:sp>
            <p:nvSpPr>
              <p:cNvPr id="51" name="矩形 50"/>
              <p:cNvSpPr/>
              <p:nvPr/>
            </p:nvSpPr>
            <p:spPr>
              <a:xfrm>
                <a:off x="2628520" y="4331112"/>
                <a:ext cx="1626069" cy="153497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dirty="0">
                    <a:solidFill>
                      <a:schemeClr val="tx1"/>
                    </a:solidFill>
                  </a:rPr>
                  <a:t> </a:t>
                </a:r>
                <a:endParaRPr lang="zh-CN" altLang="en-US" sz="1800" b="1" dirty="0">
                  <a:solidFill>
                    <a:schemeClr val="tx1"/>
                  </a:solidFill>
                </a:endParaRPr>
              </a:p>
            </p:txBody>
          </p:sp>
          <p:cxnSp>
            <p:nvCxnSpPr>
              <p:cNvPr id="52" name="直接连接符 51"/>
              <p:cNvCxnSpPr>
                <a:stCxn id="91" idx="3"/>
                <a:endCxn id="85" idx="1"/>
              </p:cNvCxnSpPr>
              <p:nvPr/>
            </p:nvCxnSpPr>
            <p:spPr>
              <a:xfrm>
                <a:off x="4254589" y="5409893"/>
                <a:ext cx="19735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endCxn id="94" idx="1"/>
              </p:cNvCxnSpPr>
              <p:nvPr/>
            </p:nvCxnSpPr>
            <p:spPr>
              <a:xfrm flipV="1">
                <a:off x="1834427" y="5396769"/>
                <a:ext cx="814318" cy="3460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90" idx="3"/>
                <a:endCxn id="88" idx="1"/>
              </p:cNvCxnSpPr>
              <p:nvPr/>
            </p:nvCxnSpPr>
            <p:spPr>
              <a:xfrm flipV="1">
                <a:off x="4163030" y="4748696"/>
                <a:ext cx="2065115" cy="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96" idx="1"/>
              </p:cNvCxnSpPr>
              <p:nvPr/>
            </p:nvCxnSpPr>
            <p:spPr>
              <a:xfrm>
                <a:off x="1955435" y="4654608"/>
                <a:ext cx="699084" cy="94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Rectangle 24"/>
              <p:cNvSpPr>
                <a:spLocks noChangeArrowheads="1"/>
              </p:cNvSpPr>
              <p:nvPr/>
            </p:nvSpPr>
            <p:spPr bwMode="auto">
              <a:xfrm>
                <a:off x="2714787" y="3464664"/>
                <a:ext cx="1445855" cy="82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eaLnBrk="0" hangingPunct="0"/>
                <a:r>
                  <a:rPr kumimoji="1" lang="zh-CN" altLang="en-US" sz="1800" b="1" dirty="0">
                    <a:latin typeface="+mn-lt"/>
                    <a:ea typeface="+mn-ea"/>
                  </a:rPr>
                  <a:t>以太网</a:t>
                </a:r>
                <a:endParaRPr kumimoji="1" lang="en-US" altLang="zh-CN" sz="1800" b="1" dirty="0">
                  <a:latin typeface="+mn-lt"/>
                  <a:ea typeface="+mn-ea"/>
                </a:endParaRPr>
              </a:p>
              <a:p>
                <a:pPr algn="ctr" defTabSz="762000" eaLnBrk="0" hangingPunct="0"/>
                <a:r>
                  <a:rPr kumimoji="1" lang="zh-CN" altLang="en-US" sz="1800" b="1" dirty="0">
                    <a:latin typeface="+mn-lt"/>
                    <a:ea typeface="+mn-ea"/>
                  </a:rPr>
                  <a:t>交换机 </a:t>
                </a:r>
                <a:r>
                  <a:rPr kumimoji="1" lang="en-US" altLang="zh-CN" sz="1800" b="1" dirty="0">
                    <a:latin typeface="+mn-lt"/>
                    <a:ea typeface="+mn-ea"/>
                  </a:rPr>
                  <a:t>#1</a:t>
                </a:r>
              </a:p>
            </p:txBody>
          </p:sp>
          <p:pic>
            <p:nvPicPr>
              <p:cNvPr id="57" name="Picture 19"/>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50710" y="4086912"/>
                <a:ext cx="755419" cy="76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Rectangle 34"/>
              <p:cNvSpPr>
                <a:spLocks noChangeArrowheads="1"/>
              </p:cNvSpPr>
              <p:nvPr/>
            </p:nvSpPr>
            <p:spPr bwMode="auto">
              <a:xfrm>
                <a:off x="1048542" y="4057306"/>
                <a:ext cx="420824" cy="435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a:latin typeface="+mn-lt"/>
                    <a:ea typeface="+mn-ea"/>
                  </a:rPr>
                  <a:t>A</a:t>
                </a:r>
                <a:endParaRPr kumimoji="1" lang="en-US" altLang="zh-CN" sz="1800" b="1" baseline="-25000">
                  <a:latin typeface="+mn-lt"/>
                  <a:ea typeface="+mn-ea"/>
                </a:endParaRPr>
              </a:p>
            </p:txBody>
          </p:sp>
          <p:grpSp>
            <p:nvGrpSpPr>
              <p:cNvPr id="59" name="组合 57"/>
              <p:cNvGrpSpPr>
                <a:grpSpLocks/>
              </p:cNvGrpSpPr>
              <p:nvPr/>
            </p:nvGrpSpPr>
            <p:grpSpPr bwMode="auto">
              <a:xfrm>
                <a:off x="2628520" y="4531162"/>
                <a:ext cx="463493" cy="435068"/>
                <a:chOff x="2267744" y="1315667"/>
                <a:chExt cx="288032" cy="257374"/>
              </a:xfrm>
            </p:grpSpPr>
            <p:sp>
              <p:nvSpPr>
                <p:cNvPr id="95" name="矩形 94"/>
                <p:cNvSpPr/>
                <p:nvPr/>
              </p:nvSpPr>
              <p:spPr>
                <a:xfrm>
                  <a:off x="2267744" y="1340197"/>
                  <a:ext cx="288032" cy="215900"/>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96" name="Rectangle 40"/>
                <p:cNvSpPr>
                  <a:spLocks noChangeArrowheads="1"/>
                </p:cNvSpPr>
                <p:nvPr/>
              </p:nvSpPr>
              <p:spPr bwMode="auto">
                <a:xfrm>
                  <a:off x="2283900" y="1315667"/>
                  <a:ext cx="232726" cy="25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1</a:t>
                  </a:r>
                  <a:endParaRPr kumimoji="1" lang="en-US" altLang="zh-CN" sz="1800" b="1" baseline="-25000" dirty="0">
                    <a:latin typeface="+mn-lt"/>
                    <a:ea typeface="+mn-ea"/>
                  </a:endParaRPr>
                </a:p>
              </p:txBody>
            </p:sp>
          </p:grpSp>
          <p:grpSp>
            <p:nvGrpSpPr>
              <p:cNvPr id="60" name="组合 58"/>
              <p:cNvGrpSpPr>
                <a:grpSpLocks/>
              </p:cNvGrpSpPr>
              <p:nvPr/>
            </p:nvGrpSpPr>
            <p:grpSpPr bwMode="auto">
              <a:xfrm>
                <a:off x="2628520" y="5179235"/>
                <a:ext cx="463493" cy="435068"/>
                <a:chOff x="2267744" y="1311829"/>
                <a:chExt cx="288032" cy="258163"/>
              </a:xfrm>
            </p:grpSpPr>
            <p:sp>
              <p:nvSpPr>
                <p:cNvPr id="93" name="矩形 92"/>
                <p:cNvSpPr/>
                <p:nvPr/>
              </p:nvSpPr>
              <p:spPr>
                <a:xfrm>
                  <a:off x="2267744" y="1340416"/>
                  <a:ext cx="288032" cy="216562"/>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94" name="Rectangle 40"/>
                <p:cNvSpPr>
                  <a:spLocks noChangeArrowheads="1"/>
                </p:cNvSpPr>
                <p:nvPr/>
              </p:nvSpPr>
              <p:spPr bwMode="auto">
                <a:xfrm>
                  <a:off x="2280312" y="1311829"/>
                  <a:ext cx="232726" cy="25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2</a:t>
                  </a:r>
                  <a:endParaRPr kumimoji="1" lang="en-US" altLang="zh-CN" sz="1800" b="1" baseline="-25000" dirty="0">
                    <a:latin typeface="+mn-lt"/>
                    <a:ea typeface="+mn-ea"/>
                  </a:endParaRPr>
                </a:p>
              </p:txBody>
            </p:sp>
          </p:grpSp>
          <p:grpSp>
            <p:nvGrpSpPr>
              <p:cNvPr id="61" name="组合 61"/>
              <p:cNvGrpSpPr>
                <a:grpSpLocks/>
              </p:cNvGrpSpPr>
              <p:nvPr/>
            </p:nvGrpSpPr>
            <p:grpSpPr bwMode="auto">
              <a:xfrm>
                <a:off x="3788534" y="5179235"/>
                <a:ext cx="466055" cy="435068"/>
                <a:chOff x="2267744" y="1311829"/>
                <a:chExt cx="288032" cy="258163"/>
              </a:xfrm>
            </p:grpSpPr>
            <p:sp>
              <p:nvSpPr>
                <p:cNvPr id="91" name="矩形 90"/>
                <p:cNvSpPr/>
                <p:nvPr/>
              </p:nvSpPr>
              <p:spPr>
                <a:xfrm>
                  <a:off x="2267744" y="1340416"/>
                  <a:ext cx="288032" cy="216562"/>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92" name="Rectangle 40"/>
                <p:cNvSpPr>
                  <a:spLocks noChangeArrowheads="1"/>
                </p:cNvSpPr>
                <p:nvPr/>
              </p:nvSpPr>
              <p:spPr bwMode="auto">
                <a:xfrm>
                  <a:off x="2267744" y="1311829"/>
                  <a:ext cx="231446" cy="25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4</a:t>
                  </a:r>
                  <a:endParaRPr kumimoji="1" lang="en-US" altLang="zh-CN" sz="1800" b="1" baseline="-25000" dirty="0">
                    <a:latin typeface="+mn-lt"/>
                    <a:ea typeface="+mn-ea"/>
                  </a:endParaRPr>
                </a:p>
              </p:txBody>
            </p:sp>
          </p:grpSp>
          <p:grpSp>
            <p:nvGrpSpPr>
              <p:cNvPr id="62" name="组合 64"/>
              <p:cNvGrpSpPr>
                <a:grpSpLocks/>
              </p:cNvGrpSpPr>
              <p:nvPr/>
            </p:nvGrpSpPr>
            <p:grpSpPr bwMode="auto">
              <a:xfrm>
                <a:off x="3788534" y="4531165"/>
                <a:ext cx="466055" cy="435069"/>
                <a:chOff x="2267744" y="1315586"/>
                <a:chExt cx="288032" cy="256945"/>
              </a:xfrm>
            </p:grpSpPr>
            <p:sp>
              <p:nvSpPr>
                <p:cNvPr id="89" name="矩形 88"/>
                <p:cNvSpPr/>
                <p:nvPr/>
              </p:nvSpPr>
              <p:spPr>
                <a:xfrm>
                  <a:off x="2267744" y="1340078"/>
                  <a:ext cx="288032" cy="217125"/>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90" name="Rectangle 40"/>
                <p:cNvSpPr>
                  <a:spLocks noChangeArrowheads="1"/>
                </p:cNvSpPr>
                <p:nvPr/>
              </p:nvSpPr>
              <p:spPr bwMode="auto">
                <a:xfrm>
                  <a:off x="2267744" y="1315586"/>
                  <a:ext cx="231446" cy="25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3</a:t>
                  </a:r>
                  <a:endParaRPr kumimoji="1" lang="en-US" altLang="zh-CN" sz="1800" b="1" baseline="-25000" dirty="0">
                    <a:latin typeface="+mn-lt"/>
                    <a:ea typeface="+mn-ea"/>
                  </a:endParaRPr>
                </a:p>
              </p:txBody>
            </p:sp>
          </p:grpSp>
          <p:pic>
            <p:nvPicPr>
              <p:cNvPr id="63" name="Picture 19"/>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50710" y="5181791"/>
                <a:ext cx="755419" cy="76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ectangle 34"/>
              <p:cNvSpPr>
                <a:spLocks noChangeArrowheads="1"/>
              </p:cNvSpPr>
              <p:nvPr/>
            </p:nvSpPr>
            <p:spPr bwMode="auto">
              <a:xfrm>
                <a:off x="1048542" y="5152185"/>
                <a:ext cx="420824" cy="435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a:latin typeface="+mn-lt"/>
                    <a:ea typeface="+mn-ea"/>
                  </a:rPr>
                  <a:t>C</a:t>
                </a:r>
                <a:endParaRPr kumimoji="1" lang="en-US" altLang="zh-CN" sz="1800" b="1" baseline="-25000">
                  <a:latin typeface="+mn-lt"/>
                  <a:ea typeface="+mn-ea"/>
                </a:endParaRPr>
              </a:p>
            </p:txBody>
          </p:sp>
          <p:sp>
            <p:nvSpPr>
              <p:cNvPr id="65" name="矩形 64"/>
              <p:cNvSpPr/>
              <p:nvPr/>
            </p:nvSpPr>
            <p:spPr>
              <a:xfrm>
                <a:off x="6228145" y="4331112"/>
                <a:ext cx="1626071" cy="1534978"/>
              </a:xfrm>
              <a:prstGeom prst="rect">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dirty="0">
                    <a:solidFill>
                      <a:schemeClr val="tx1"/>
                    </a:solidFill>
                  </a:rPr>
                  <a:t> </a:t>
                </a:r>
                <a:endParaRPr lang="zh-CN" altLang="en-US" sz="1800" b="1" dirty="0">
                  <a:solidFill>
                    <a:schemeClr val="tx1"/>
                  </a:solidFill>
                </a:endParaRPr>
              </a:p>
            </p:txBody>
          </p:sp>
          <p:cxnSp>
            <p:nvCxnSpPr>
              <p:cNvPr id="66" name="直接连接符 65"/>
              <p:cNvCxnSpPr>
                <a:stCxn id="84" idx="3"/>
              </p:cNvCxnSpPr>
              <p:nvPr/>
            </p:nvCxnSpPr>
            <p:spPr>
              <a:xfrm>
                <a:off x="7762656" y="5396769"/>
                <a:ext cx="788082" cy="3460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82" idx="3"/>
              </p:cNvCxnSpPr>
              <p:nvPr/>
            </p:nvCxnSpPr>
            <p:spPr>
              <a:xfrm flipV="1">
                <a:off x="7762656" y="4654604"/>
                <a:ext cx="903312" cy="940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Rectangle 24"/>
              <p:cNvSpPr>
                <a:spLocks noChangeArrowheads="1"/>
              </p:cNvSpPr>
              <p:nvPr/>
            </p:nvSpPr>
            <p:spPr bwMode="auto">
              <a:xfrm>
                <a:off x="6314412" y="3464664"/>
                <a:ext cx="1445855" cy="82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ctr" defTabSz="762000" eaLnBrk="0" hangingPunct="0"/>
                <a:r>
                  <a:rPr kumimoji="1" lang="zh-CN" altLang="en-US" sz="1800" b="1" dirty="0">
                    <a:latin typeface="+mn-lt"/>
                    <a:ea typeface="+mn-ea"/>
                  </a:rPr>
                  <a:t>以太网</a:t>
                </a:r>
                <a:endParaRPr kumimoji="1" lang="en-US" altLang="zh-CN" sz="1800" b="1" dirty="0">
                  <a:latin typeface="+mn-lt"/>
                  <a:ea typeface="+mn-ea"/>
                </a:endParaRPr>
              </a:p>
              <a:p>
                <a:pPr algn="ctr" defTabSz="762000" eaLnBrk="0" hangingPunct="0"/>
                <a:r>
                  <a:rPr kumimoji="1" lang="zh-CN" altLang="en-US" sz="1800" b="1" dirty="0">
                    <a:latin typeface="+mn-lt"/>
                    <a:ea typeface="+mn-ea"/>
                  </a:rPr>
                  <a:t>交换机 </a:t>
                </a:r>
                <a:r>
                  <a:rPr kumimoji="1" lang="en-US" altLang="zh-CN" sz="1800" b="1" dirty="0">
                    <a:latin typeface="+mn-lt"/>
                    <a:ea typeface="+mn-ea"/>
                  </a:rPr>
                  <a:t>#2</a:t>
                </a:r>
              </a:p>
            </p:txBody>
          </p:sp>
          <p:grpSp>
            <p:nvGrpSpPr>
              <p:cNvPr id="69" name="组合 57"/>
              <p:cNvGrpSpPr>
                <a:grpSpLocks/>
              </p:cNvGrpSpPr>
              <p:nvPr/>
            </p:nvGrpSpPr>
            <p:grpSpPr bwMode="auto">
              <a:xfrm>
                <a:off x="6228145" y="4531162"/>
                <a:ext cx="463495" cy="435068"/>
                <a:chOff x="2267744" y="1315667"/>
                <a:chExt cx="288032" cy="257374"/>
              </a:xfrm>
            </p:grpSpPr>
            <p:sp>
              <p:nvSpPr>
                <p:cNvPr id="87" name="矩形 86"/>
                <p:cNvSpPr/>
                <p:nvPr/>
              </p:nvSpPr>
              <p:spPr>
                <a:xfrm>
                  <a:off x="2267744" y="1340197"/>
                  <a:ext cx="288032" cy="215900"/>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88" name="Rectangle 40"/>
                <p:cNvSpPr>
                  <a:spLocks noChangeArrowheads="1"/>
                </p:cNvSpPr>
                <p:nvPr/>
              </p:nvSpPr>
              <p:spPr bwMode="auto">
                <a:xfrm>
                  <a:off x="2267744" y="1315667"/>
                  <a:ext cx="232725" cy="257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1</a:t>
                  </a:r>
                  <a:endParaRPr kumimoji="1" lang="en-US" altLang="zh-CN" sz="1800" b="1" baseline="-25000" dirty="0">
                    <a:latin typeface="+mn-lt"/>
                    <a:ea typeface="+mn-ea"/>
                  </a:endParaRPr>
                </a:p>
              </p:txBody>
            </p:sp>
          </p:grpSp>
          <p:grpSp>
            <p:nvGrpSpPr>
              <p:cNvPr id="70" name="组合 58"/>
              <p:cNvGrpSpPr>
                <a:grpSpLocks/>
              </p:cNvGrpSpPr>
              <p:nvPr/>
            </p:nvGrpSpPr>
            <p:grpSpPr bwMode="auto">
              <a:xfrm>
                <a:off x="6228145" y="5179235"/>
                <a:ext cx="463495" cy="435068"/>
                <a:chOff x="2267744" y="1311829"/>
                <a:chExt cx="288032" cy="258163"/>
              </a:xfrm>
            </p:grpSpPr>
            <p:sp>
              <p:nvSpPr>
                <p:cNvPr id="85" name="矩形 84"/>
                <p:cNvSpPr/>
                <p:nvPr/>
              </p:nvSpPr>
              <p:spPr>
                <a:xfrm>
                  <a:off x="2267744" y="1340416"/>
                  <a:ext cx="288032" cy="216562"/>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86" name="Rectangle 40"/>
                <p:cNvSpPr>
                  <a:spLocks noChangeArrowheads="1"/>
                </p:cNvSpPr>
                <p:nvPr/>
              </p:nvSpPr>
              <p:spPr bwMode="auto">
                <a:xfrm>
                  <a:off x="2267744" y="1311829"/>
                  <a:ext cx="232725" cy="25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2</a:t>
                  </a:r>
                  <a:endParaRPr kumimoji="1" lang="en-US" altLang="zh-CN" sz="1800" b="1" baseline="-25000" dirty="0">
                    <a:latin typeface="+mn-lt"/>
                    <a:ea typeface="+mn-ea"/>
                  </a:endParaRPr>
                </a:p>
              </p:txBody>
            </p:sp>
          </p:grpSp>
          <p:grpSp>
            <p:nvGrpSpPr>
              <p:cNvPr id="71" name="组合 61"/>
              <p:cNvGrpSpPr>
                <a:grpSpLocks/>
              </p:cNvGrpSpPr>
              <p:nvPr/>
            </p:nvGrpSpPr>
            <p:grpSpPr bwMode="auto">
              <a:xfrm>
                <a:off x="7388161" y="5179235"/>
                <a:ext cx="466055" cy="435068"/>
                <a:chOff x="2267744" y="1311829"/>
                <a:chExt cx="288032" cy="258163"/>
              </a:xfrm>
            </p:grpSpPr>
            <p:sp>
              <p:nvSpPr>
                <p:cNvPr id="83" name="矩形 82"/>
                <p:cNvSpPr/>
                <p:nvPr/>
              </p:nvSpPr>
              <p:spPr>
                <a:xfrm>
                  <a:off x="2267744" y="1340416"/>
                  <a:ext cx="288032" cy="216562"/>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84" name="Rectangle 40"/>
                <p:cNvSpPr>
                  <a:spLocks noChangeArrowheads="1"/>
                </p:cNvSpPr>
                <p:nvPr/>
              </p:nvSpPr>
              <p:spPr bwMode="auto">
                <a:xfrm>
                  <a:off x="2267744" y="1311829"/>
                  <a:ext cx="231446" cy="25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4</a:t>
                  </a:r>
                  <a:endParaRPr kumimoji="1" lang="en-US" altLang="zh-CN" sz="1800" b="1" baseline="-25000" dirty="0">
                    <a:latin typeface="+mn-lt"/>
                    <a:ea typeface="+mn-ea"/>
                  </a:endParaRPr>
                </a:p>
              </p:txBody>
            </p:sp>
          </p:grpSp>
          <p:grpSp>
            <p:nvGrpSpPr>
              <p:cNvPr id="72" name="组合 64"/>
              <p:cNvGrpSpPr>
                <a:grpSpLocks/>
              </p:cNvGrpSpPr>
              <p:nvPr/>
            </p:nvGrpSpPr>
            <p:grpSpPr bwMode="auto">
              <a:xfrm>
                <a:off x="7388161" y="4531165"/>
                <a:ext cx="466055" cy="435069"/>
                <a:chOff x="2267744" y="1315586"/>
                <a:chExt cx="288032" cy="256945"/>
              </a:xfrm>
            </p:grpSpPr>
            <p:sp>
              <p:nvSpPr>
                <p:cNvPr id="81" name="矩形 80"/>
                <p:cNvSpPr/>
                <p:nvPr/>
              </p:nvSpPr>
              <p:spPr>
                <a:xfrm>
                  <a:off x="2267744" y="1340078"/>
                  <a:ext cx="288032" cy="217125"/>
                </a:xfrm>
                <a:prstGeom prst="rect">
                  <a:avLst/>
                </a:prstGeom>
                <a:ln w="12700"/>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endParaRPr lang="zh-CN" altLang="en-US" sz="1800" b="1" dirty="0">
                    <a:ln>
                      <a:prstDash val="solid"/>
                    </a:ln>
                    <a:solidFill>
                      <a:schemeClr val="tx1"/>
                    </a:solidFill>
                    <a:effectLst>
                      <a:outerShdw blurRad="88000" dist="50800" dir="5040000" algn="tl">
                        <a:schemeClr val="accent4">
                          <a:tint val="80000"/>
                          <a:satMod val="250000"/>
                          <a:alpha val="45000"/>
                        </a:schemeClr>
                      </a:outerShdw>
                    </a:effectLst>
                  </a:endParaRPr>
                </a:p>
              </p:txBody>
            </p:sp>
            <p:sp>
              <p:nvSpPr>
                <p:cNvPr id="82" name="Rectangle 40"/>
                <p:cNvSpPr>
                  <a:spLocks noChangeArrowheads="1"/>
                </p:cNvSpPr>
                <p:nvPr/>
              </p:nvSpPr>
              <p:spPr bwMode="auto">
                <a:xfrm>
                  <a:off x="2267744" y="1315586"/>
                  <a:ext cx="231446" cy="25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dirty="0">
                      <a:latin typeface="+mn-lt"/>
                      <a:ea typeface="+mn-ea"/>
                    </a:rPr>
                    <a:t>3</a:t>
                  </a:r>
                  <a:endParaRPr kumimoji="1" lang="en-US" altLang="zh-CN" sz="1800" b="1" baseline="-25000" dirty="0">
                    <a:latin typeface="+mn-lt"/>
                    <a:ea typeface="+mn-ea"/>
                  </a:endParaRPr>
                </a:p>
              </p:txBody>
            </p:sp>
          </p:grpSp>
          <p:pic>
            <p:nvPicPr>
              <p:cNvPr id="73" name="Picture 19"/>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35503" y="5181791"/>
                <a:ext cx="755419" cy="76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tangle 34"/>
              <p:cNvSpPr>
                <a:spLocks noChangeArrowheads="1"/>
              </p:cNvSpPr>
              <p:nvPr/>
            </p:nvSpPr>
            <p:spPr bwMode="auto">
              <a:xfrm>
                <a:off x="9054237" y="5101285"/>
                <a:ext cx="434337" cy="435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a:latin typeface="+mn-lt"/>
                    <a:ea typeface="+mn-ea"/>
                  </a:rPr>
                  <a:t>D</a:t>
                </a:r>
                <a:endParaRPr kumimoji="1" lang="en-US" altLang="zh-CN" sz="1800" b="1" baseline="-25000">
                  <a:latin typeface="+mn-lt"/>
                  <a:ea typeface="+mn-ea"/>
                </a:endParaRPr>
              </a:p>
            </p:txBody>
          </p:sp>
          <p:pic>
            <p:nvPicPr>
              <p:cNvPr id="75" name="Picture 19"/>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35503" y="4086912"/>
                <a:ext cx="755419" cy="76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Rectangle 34"/>
              <p:cNvSpPr>
                <a:spLocks noChangeArrowheads="1"/>
              </p:cNvSpPr>
              <p:nvPr/>
            </p:nvSpPr>
            <p:spPr bwMode="auto">
              <a:xfrm>
                <a:off x="9054237" y="4006406"/>
                <a:ext cx="420824" cy="435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defTabSz="762000" eaLnBrk="0" hangingPunct="0"/>
                <a:r>
                  <a:rPr kumimoji="1" lang="en-US" altLang="zh-CN" sz="1800" b="1">
                    <a:latin typeface="+mn-lt"/>
                    <a:ea typeface="+mn-ea"/>
                  </a:rPr>
                  <a:t>B</a:t>
                </a:r>
                <a:endParaRPr kumimoji="1" lang="en-US" altLang="zh-CN" sz="1800" b="1" baseline="-25000">
                  <a:latin typeface="+mn-lt"/>
                  <a:ea typeface="+mn-ea"/>
                </a:endParaRPr>
              </a:p>
            </p:txBody>
          </p:sp>
          <p:cxnSp>
            <p:nvCxnSpPr>
              <p:cNvPr id="77" name="直接箭头连接符 55"/>
              <p:cNvCxnSpPr>
                <a:cxnSpLocks noChangeShapeType="1"/>
              </p:cNvCxnSpPr>
              <p:nvPr/>
            </p:nvCxnSpPr>
            <p:spPr bwMode="auto">
              <a:xfrm>
                <a:off x="4592960" y="4607516"/>
                <a:ext cx="1275146" cy="0"/>
              </a:xfrm>
              <a:prstGeom prst="straightConnector1">
                <a:avLst/>
              </a:prstGeom>
              <a:noFill/>
              <a:ln w="57150" algn="ctr">
                <a:solidFill>
                  <a:srgbClr val="0000FF"/>
                </a:solidFill>
                <a:round/>
                <a:headEnd/>
                <a:tailEnd type="triangle" w="med" len="lg"/>
              </a:ln>
              <a:extLst>
                <a:ext uri="{909E8E84-426E-40DD-AFC4-6F175D3DCCD1}">
                  <a14:hiddenFill xmlns:a14="http://schemas.microsoft.com/office/drawing/2010/main">
                    <a:noFill/>
                  </a14:hiddenFill>
                </a:ext>
              </a:extLst>
            </p:spPr>
          </p:cxnSp>
          <p:cxnSp>
            <p:nvCxnSpPr>
              <p:cNvPr id="78" name="直接箭头连接符 55"/>
              <p:cNvCxnSpPr>
                <a:cxnSpLocks noChangeShapeType="1"/>
              </p:cNvCxnSpPr>
              <p:nvPr/>
            </p:nvCxnSpPr>
            <p:spPr bwMode="auto">
              <a:xfrm flipH="1">
                <a:off x="4592960" y="5546751"/>
                <a:ext cx="1275146" cy="0"/>
              </a:xfrm>
              <a:prstGeom prst="straightConnector1">
                <a:avLst/>
              </a:prstGeom>
              <a:noFill/>
              <a:ln w="57150" algn="ctr">
                <a:solidFill>
                  <a:srgbClr val="0000FF"/>
                </a:solidFill>
                <a:round/>
                <a:headEnd/>
                <a:tailEnd type="triangle" w="med" len="lg"/>
              </a:ln>
              <a:extLst>
                <a:ext uri="{909E8E84-426E-40DD-AFC4-6F175D3DCCD1}">
                  <a14:hiddenFill xmlns:a14="http://schemas.microsoft.com/office/drawing/2010/main">
                    <a:noFill/>
                  </a14:hiddenFill>
                </a:ext>
              </a:extLst>
            </p:spPr>
          </p:cxnSp>
          <p:sp>
            <p:nvSpPr>
              <p:cNvPr id="79" name="弧形 78"/>
              <p:cNvSpPr/>
              <p:nvPr/>
            </p:nvSpPr>
            <p:spPr>
              <a:xfrm rot="13631864">
                <a:off x="3405443" y="4724745"/>
                <a:ext cx="1047695" cy="855287"/>
              </a:xfrm>
              <a:prstGeom prst="arc">
                <a:avLst>
                  <a:gd name="adj1" fmla="val 16200000"/>
                  <a:gd name="adj2" fmla="val 602015"/>
                </a:avLst>
              </a:prstGeom>
              <a:ln w="57150">
                <a:solidFill>
                  <a:srgbClr val="0000FF"/>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800" b="1"/>
              </a:p>
            </p:txBody>
          </p:sp>
          <p:sp>
            <p:nvSpPr>
              <p:cNvPr id="80" name="弧形 79"/>
              <p:cNvSpPr/>
              <p:nvPr/>
            </p:nvSpPr>
            <p:spPr>
              <a:xfrm rot="2831864">
                <a:off x="6035767" y="4629776"/>
                <a:ext cx="1005006" cy="855287"/>
              </a:xfrm>
              <a:prstGeom prst="arc">
                <a:avLst>
                  <a:gd name="adj1" fmla="val 16200000"/>
                  <a:gd name="adj2" fmla="val 422187"/>
                </a:avLst>
              </a:prstGeom>
              <a:ln w="57150">
                <a:solidFill>
                  <a:srgbClr val="0000FF"/>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800" b="1"/>
              </a:p>
            </p:txBody>
          </p:sp>
        </p:grpSp>
        <p:sp>
          <p:nvSpPr>
            <p:cNvPr id="97" name="矩形 96"/>
            <p:cNvSpPr/>
            <p:nvPr/>
          </p:nvSpPr>
          <p:spPr>
            <a:xfrm>
              <a:off x="2313303" y="5194572"/>
              <a:ext cx="5592025" cy="438111"/>
            </a:xfrm>
            <a:prstGeom prst="rect">
              <a:avLst/>
            </a:prstGeom>
          </p:spPr>
          <p:txBody>
            <a:bodyPr wrap="square">
              <a:spAutoFit/>
            </a:bodyPr>
            <a:lstStyle/>
            <a:p>
              <a:pPr algn="ctr"/>
              <a:r>
                <a:rPr lang="zh-CN" altLang="zh-CN" sz="1800" b="1" dirty="0">
                  <a:latin typeface="+mn-lt"/>
                  <a:ea typeface="+mn-ea"/>
                </a:rPr>
                <a:t>在两个交换机之间兜圈子的帧</a:t>
              </a:r>
              <a:endParaRPr lang="zh-CN" altLang="en-US" sz="1800" b="1" dirty="0">
                <a:latin typeface="+mn-lt"/>
                <a:ea typeface="+mn-ea"/>
              </a:endParaRPr>
            </a:p>
          </p:txBody>
        </p:sp>
      </p:grpSp>
      <p:sp>
        <p:nvSpPr>
          <p:cNvPr id="99" name="内容占位符 1"/>
          <p:cNvSpPr txBox="1">
            <a:spLocks/>
          </p:cNvSpPr>
          <p:nvPr/>
        </p:nvSpPr>
        <p:spPr bwMode="auto">
          <a:xfrm>
            <a:off x="755576" y="5172353"/>
            <a:ext cx="7958137" cy="120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4500" indent="-444500" algn="l" rtl="0" fontAlgn="base">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fontAlgn="base">
              <a:spcBef>
                <a:spcPct val="20000"/>
              </a:spcBef>
              <a:spcAft>
                <a:spcPct val="0"/>
              </a:spcAft>
              <a:buClr>
                <a:schemeClr val="accent2"/>
              </a:buClr>
              <a:buSzPct val="55000"/>
              <a:buFont typeface="Wingdings" pitchFamily="2" charset="2"/>
              <a:buBlip>
                <a:blip r:embed="rId3"/>
              </a:buBlip>
              <a:defRPr kumimoji="1" sz="2800" b="1">
                <a:solidFill>
                  <a:srgbClr val="000000"/>
                </a:solidFill>
                <a:latin typeface="+mn-lt"/>
                <a:ea typeface="+mn-ea"/>
              </a:defRPr>
            </a:lvl2pPr>
            <a:lvl3pPr marL="1317625" indent="-228600" algn="l" rtl="0" fontAlgn="base">
              <a:spcBef>
                <a:spcPct val="20000"/>
              </a:spcBef>
              <a:spcAft>
                <a:spcPct val="0"/>
              </a:spcAft>
              <a:buClr>
                <a:schemeClr val="accent2"/>
              </a:buClr>
              <a:buSzPct val="65000"/>
              <a:buFont typeface="Wingdings" pitchFamily="2" charset="2"/>
              <a:buBlip>
                <a:blip r:embed="rId4"/>
              </a:buBlip>
              <a:defRPr kumimoji="1" sz="2400" b="1">
                <a:solidFill>
                  <a:srgbClr val="000000"/>
                </a:solidFill>
                <a:latin typeface="+mn-lt"/>
                <a:ea typeface="+mn-ea"/>
              </a:defRPr>
            </a:lvl3pPr>
            <a:lvl4pPr marL="1725613" indent="-228600" algn="l" rtl="0" fontAlgn="base">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a:lstStyle>
          <a:p>
            <a:r>
              <a:rPr lang="zh-CN" altLang="en-US" sz="2400" kern="0" dirty="0">
                <a:solidFill>
                  <a:srgbClr val="FF0000"/>
                </a:solidFill>
              </a:rPr>
              <a:t>解决：</a:t>
            </a:r>
            <a:r>
              <a:rPr lang="zh-CN" altLang="en-US" sz="2400" kern="0" dirty="0"/>
              <a:t>使用</a:t>
            </a:r>
            <a:r>
              <a:rPr lang="zh-CN" altLang="en-US" sz="2400" kern="0" dirty="0">
                <a:solidFill>
                  <a:srgbClr val="0000FF"/>
                </a:solidFill>
              </a:rPr>
              <a:t>生成树协议</a:t>
            </a:r>
            <a:r>
              <a:rPr lang="zh-CN" altLang="en-US" sz="2400" kern="0" dirty="0"/>
              <a:t>（</a:t>
            </a:r>
            <a:r>
              <a:rPr lang="en-US" altLang="zh-CN" sz="2400" kern="0" dirty="0"/>
              <a:t>IEEE 802.1D </a:t>
            </a:r>
            <a:r>
              <a:rPr lang="zh-CN" altLang="en-US" sz="2400" kern="0" dirty="0"/>
              <a:t>），不改变网络的实际拓扑，但在逻辑上切断某些链路，使得从一台主机到所有其他主机的路径是无环路的树状结构。</a:t>
            </a:r>
          </a:p>
        </p:txBody>
      </p:sp>
      <p:sp>
        <p:nvSpPr>
          <p:cNvPr id="98" name="Text Box 3"/>
          <p:cNvSpPr txBox="1">
            <a:spLocks noChangeArrowheads="1"/>
          </p:cNvSpPr>
          <p:nvPr/>
        </p:nvSpPr>
        <p:spPr bwMode="auto">
          <a:xfrm>
            <a:off x="1346200" y="87313"/>
            <a:ext cx="689820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传统以太网</a:t>
            </a:r>
            <a:endParaRPr lang="en-US" altLang="zh-CN" sz="1200" b="0">
              <a:solidFill>
                <a:schemeClr val="tx1"/>
              </a:solidFill>
              <a:latin typeface="Times New Roman" pitchFamily="18" charset="0"/>
              <a:ea typeface="幼圆" pitchFamily="49" charset="-122"/>
            </a:endParaRPr>
          </a:p>
        </p:txBody>
      </p:sp>
    </p:spTree>
    <p:extLst>
      <p:ext uri="{BB962C8B-B14F-4D97-AF65-F5344CB8AC3E}">
        <p14:creationId xmlns:p14="http://schemas.microsoft.com/office/powerpoint/2010/main" val="3021703304"/>
      </p:ext>
    </p:extLst>
  </p:cSld>
  <p:clrMapOvr>
    <a:masterClrMapping/>
  </p:clrMapOvr>
  <p:transition spd="slow">
    <p:random/>
    <p:sndAc>
      <p:stSnd>
        <p:snd r:embed="rId2" name="camera.wav"/>
      </p:stSnd>
    </p:sndAc>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7202" name="Rectangle 2"/>
          <p:cNvSpPr>
            <a:spLocks noGrp="1" noChangeArrowheads="1"/>
          </p:cNvSpPr>
          <p:nvPr>
            <p:ph type="title"/>
          </p:nvPr>
        </p:nvSpPr>
        <p:spPr/>
        <p:txBody>
          <a:bodyPr/>
          <a:lstStyle/>
          <a:p>
            <a:pPr eaLnBrk="1" hangingPunct="1">
              <a:defRPr/>
            </a:pPr>
            <a:r>
              <a:rPr lang="zh-CN" altLang="en-US" dirty="0"/>
              <a:t>交换机的分类</a:t>
            </a:r>
          </a:p>
        </p:txBody>
      </p:sp>
      <p:sp>
        <p:nvSpPr>
          <p:cNvPr id="1034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10342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11</a:t>
            </a:r>
          </a:p>
        </p:txBody>
      </p:sp>
      <p:sp>
        <p:nvSpPr>
          <p:cNvPr id="7" name="Rectangle 5"/>
          <p:cNvSpPr txBox="1">
            <a:spLocks noChangeArrowheads="1"/>
          </p:cNvSpPr>
          <p:nvPr/>
        </p:nvSpPr>
        <p:spPr bwMode="auto">
          <a:xfrm>
            <a:off x="809625" y="1773238"/>
            <a:ext cx="7958138"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444500" indent="-444500" algn="l" rtl="0" eaLnBrk="0" fontAlgn="base" hangingPunct="0">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eaLnBrk="0" fontAlgn="base" hangingPunct="0">
              <a:spcBef>
                <a:spcPct val="20000"/>
              </a:spcBef>
              <a:spcAft>
                <a:spcPct val="0"/>
              </a:spcAft>
              <a:buClr>
                <a:schemeClr val="accent2"/>
              </a:buClr>
              <a:buSzPct val="55000"/>
              <a:buFont typeface="Wingdings" pitchFamily="2" charset="2"/>
              <a:buBlip>
                <a:blip r:embed="rId3"/>
              </a:buBlip>
              <a:defRPr kumimoji="1" sz="2800" b="1">
                <a:solidFill>
                  <a:srgbClr val="000000"/>
                </a:solidFill>
                <a:latin typeface="+mn-lt"/>
                <a:ea typeface="+mn-ea"/>
              </a:defRPr>
            </a:lvl2pPr>
            <a:lvl3pPr marL="1317625" indent="-228600" algn="l" rtl="0" eaLnBrk="0" fontAlgn="base" hangingPunct="0">
              <a:spcBef>
                <a:spcPct val="20000"/>
              </a:spcBef>
              <a:spcAft>
                <a:spcPct val="0"/>
              </a:spcAft>
              <a:buClr>
                <a:schemeClr val="accent2"/>
              </a:buClr>
              <a:buSzPct val="65000"/>
              <a:buFont typeface="Wingdings" pitchFamily="2" charset="2"/>
              <a:buBlip>
                <a:blip r:embed="rId4"/>
              </a:buBlip>
              <a:defRPr kumimoji="1" sz="2400" b="1">
                <a:solidFill>
                  <a:srgbClr val="000000"/>
                </a:solidFill>
                <a:latin typeface="+mn-lt"/>
                <a:ea typeface="+mn-ea"/>
              </a:defRPr>
            </a:lvl3pPr>
            <a:lvl4pPr marL="1725613" indent="-228600" algn="l" rtl="0" eaLnBrk="0" fontAlgn="base" hangingPunct="0">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a:lstStyle>
          <a:p>
            <a:r>
              <a:rPr lang="zh-CN" altLang="en-US" sz="2200" kern="0" dirty="0">
                <a:solidFill>
                  <a:srgbClr val="FF0000"/>
                </a:solidFill>
                <a:effectLst>
                  <a:outerShdw blurRad="38100" dist="38100" dir="2700000" algn="tl">
                    <a:srgbClr val="C0C0C0"/>
                  </a:outerShdw>
                </a:effectLst>
              </a:rPr>
              <a:t>二层交换机</a:t>
            </a:r>
          </a:p>
          <a:p>
            <a:pPr lvl="1"/>
            <a:r>
              <a:rPr lang="zh-CN" altLang="en-US" sz="2200" kern="0" dirty="0"/>
              <a:t>工作在</a:t>
            </a:r>
            <a:r>
              <a:rPr lang="en-US" altLang="zh-CN" sz="2200" kern="0" dirty="0"/>
              <a:t>OSI RM</a:t>
            </a:r>
            <a:r>
              <a:rPr lang="zh-CN" altLang="en-US" sz="2200" kern="0" dirty="0"/>
              <a:t>的数据链路层，能识别数据包中的</a:t>
            </a:r>
            <a:r>
              <a:rPr lang="en-US" altLang="zh-CN" sz="2200" kern="0" dirty="0"/>
              <a:t>MAC</a:t>
            </a:r>
            <a:r>
              <a:rPr lang="zh-CN" altLang="en-US" sz="2200" kern="0" dirty="0"/>
              <a:t>地址，只能连接同一网段的网络；</a:t>
            </a:r>
            <a:endParaRPr lang="en-US" altLang="zh-CN" sz="2200" kern="0" dirty="0"/>
          </a:p>
          <a:p>
            <a:pPr lvl="1"/>
            <a:r>
              <a:rPr lang="zh-CN" altLang="en-US" sz="2200" kern="0" dirty="0"/>
              <a:t>隔离</a:t>
            </a:r>
            <a:r>
              <a:rPr lang="zh-CN" altLang="en-US" sz="2200" kern="0" dirty="0">
                <a:solidFill>
                  <a:srgbClr val="0000FF"/>
                </a:solidFill>
              </a:rPr>
              <a:t>冲突域。</a:t>
            </a:r>
          </a:p>
          <a:p>
            <a:r>
              <a:rPr lang="zh-CN" altLang="en-US" sz="2200" kern="0" dirty="0">
                <a:solidFill>
                  <a:srgbClr val="FF0000"/>
                </a:solidFill>
                <a:effectLst>
                  <a:outerShdw blurRad="38100" dist="38100" dir="2700000" algn="tl">
                    <a:srgbClr val="C0C0C0"/>
                  </a:outerShdw>
                </a:effectLst>
              </a:rPr>
              <a:t>三层交换机</a:t>
            </a:r>
          </a:p>
          <a:p>
            <a:pPr lvl="1"/>
            <a:r>
              <a:rPr lang="zh-CN" altLang="en-US" sz="2200" kern="0" dirty="0"/>
              <a:t>工作在</a:t>
            </a:r>
            <a:r>
              <a:rPr lang="en-US" altLang="zh-CN" sz="2200" kern="0" dirty="0"/>
              <a:t>OSI RM</a:t>
            </a:r>
            <a:r>
              <a:rPr lang="zh-CN" altLang="en-US" sz="2200" kern="0" dirty="0"/>
              <a:t>的网络层，是二层交换机和路由器的结合，能识别数据包中的</a:t>
            </a:r>
            <a:r>
              <a:rPr lang="en-US" altLang="zh-CN" sz="2200" kern="0" dirty="0"/>
              <a:t>IP</a:t>
            </a:r>
            <a:r>
              <a:rPr lang="zh-CN" altLang="en-US" sz="2200" kern="0" dirty="0"/>
              <a:t>地址和</a:t>
            </a:r>
            <a:r>
              <a:rPr lang="en-US" altLang="zh-CN" sz="2200" kern="0" dirty="0"/>
              <a:t>MAC</a:t>
            </a:r>
            <a:r>
              <a:rPr lang="zh-CN" altLang="en-US" sz="2200" kern="0" dirty="0"/>
              <a:t>地址；既具有数据交换功能，也具有路由功能；既可以连接同一网段的网络，也可以连接不同网段的网络；</a:t>
            </a:r>
            <a:endParaRPr lang="en-US" altLang="zh-CN" sz="2200" kern="0" dirty="0"/>
          </a:p>
          <a:p>
            <a:pPr lvl="1"/>
            <a:r>
              <a:rPr lang="zh-CN" altLang="en-US" sz="2200" kern="0" dirty="0"/>
              <a:t>隔离</a:t>
            </a:r>
            <a:r>
              <a:rPr lang="zh-CN" altLang="en-US" sz="2200" kern="0" dirty="0">
                <a:solidFill>
                  <a:srgbClr val="0000FF"/>
                </a:solidFill>
              </a:rPr>
              <a:t>广播域</a:t>
            </a:r>
            <a:r>
              <a:rPr lang="zh-CN" altLang="en-US" sz="2200" kern="0" dirty="0"/>
              <a:t>，抑制“</a:t>
            </a:r>
            <a:r>
              <a:rPr lang="zh-CN" altLang="en-US" sz="2200" kern="0" dirty="0">
                <a:solidFill>
                  <a:srgbClr val="0000FF"/>
                </a:solidFill>
              </a:rPr>
              <a:t>广播风暴</a:t>
            </a:r>
            <a:r>
              <a:rPr lang="zh-CN" altLang="en-US" sz="2200" kern="0" dirty="0"/>
              <a:t>”。</a:t>
            </a:r>
          </a:p>
          <a:p>
            <a:r>
              <a:rPr lang="zh-CN" altLang="en-US" sz="2200" kern="0" dirty="0">
                <a:solidFill>
                  <a:srgbClr val="FF0000"/>
                </a:solidFill>
                <a:effectLst>
                  <a:outerShdw blurRad="38100" dist="38100" dir="2700000" algn="tl">
                    <a:srgbClr val="C0C0C0"/>
                  </a:outerShdw>
                </a:effectLst>
              </a:rPr>
              <a:t>四层交换机</a:t>
            </a:r>
            <a:r>
              <a:rPr lang="zh-CN" altLang="en-US" sz="2200" kern="0" dirty="0"/>
              <a:t>：是一类以软件技术为主、硬件技术为辅的网络管理交换设备，工作在</a:t>
            </a:r>
            <a:r>
              <a:rPr lang="en-US" altLang="zh-CN" sz="2200" kern="0" dirty="0"/>
              <a:t>OSI RM</a:t>
            </a:r>
            <a:r>
              <a:rPr lang="zh-CN" altLang="en-US" sz="2200" kern="0" dirty="0"/>
              <a:t>的传输层。</a:t>
            </a:r>
            <a:endParaRPr lang="en-US" altLang="zh-CN" sz="2200" kern="0" dirty="0"/>
          </a:p>
        </p:txBody>
      </p:sp>
    </p:spTree>
  </p:cSld>
  <p:clrMapOvr>
    <a:masterClrMapping/>
  </p:clrMapOvr>
  <p:transition spd="slow">
    <p:random/>
    <p:sndAc>
      <p:stSnd>
        <p:snd r:embed="rId2" name="camera.wav"/>
      </p:stSnd>
    </p:sndAc>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8226" name="Rectangle 2"/>
          <p:cNvSpPr>
            <a:spLocks noGrp="1" noChangeArrowheads="1"/>
          </p:cNvSpPr>
          <p:nvPr>
            <p:ph type="title"/>
          </p:nvPr>
        </p:nvSpPr>
        <p:spPr/>
        <p:txBody>
          <a:bodyPr/>
          <a:lstStyle/>
          <a:p>
            <a:pPr eaLnBrk="1" hangingPunct="1">
              <a:defRPr/>
            </a:pPr>
            <a:r>
              <a:rPr lang="zh-CN" altLang="en-US"/>
              <a:t>交换机和集线器</a:t>
            </a:r>
            <a:endParaRPr lang="zh-CN" altLang="en-US" sz="2800"/>
          </a:p>
        </p:txBody>
      </p:sp>
      <p:sp>
        <p:nvSpPr>
          <p:cNvPr id="104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10445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12</a:t>
            </a:r>
          </a:p>
        </p:txBody>
      </p:sp>
      <p:sp>
        <p:nvSpPr>
          <p:cNvPr id="948229" name="Rectangle 5"/>
          <p:cNvSpPr>
            <a:spLocks noGrp="1" noChangeArrowheads="1"/>
          </p:cNvSpPr>
          <p:nvPr>
            <p:ph type="body" idx="1"/>
          </p:nvPr>
        </p:nvSpPr>
        <p:spPr>
          <a:xfrm>
            <a:off x="809625" y="1773238"/>
            <a:ext cx="7958138" cy="3743994"/>
          </a:xfrm>
        </p:spPr>
        <p:txBody>
          <a:bodyPr/>
          <a:lstStyle/>
          <a:p>
            <a:pPr eaLnBrk="1" hangingPunct="1">
              <a:lnSpc>
                <a:spcPct val="90000"/>
              </a:lnSpc>
              <a:defRPr/>
            </a:pPr>
            <a:r>
              <a:rPr lang="zh-CN" altLang="en-US" sz="2400" dirty="0">
                <a:solidFill>
                  <a:srgbClr val="FF0000"/>
                </a:solidFill>
                <a:effectLst>
                  <a:outerShdw blurRad="38100" dist="38100" dir="2700000" algn="tl">
                    <a:srgbClr val="C0C0C0"/>
                  </a:outerShdw>
                </a:effectLst>
              </a:rPr>
              <a:t>硬件构成</a:t>
            </a:r>
          </a:p>
          <a:p>
            <a:pPr lvl="1" eaLnBrk="1" hangingPunct="1">
              <a:lnSpc>
                <a:spcPct val="90000"/>
              </a:lnSpc>
              <a:defRPr/>
            </a:pPr>
            <a:r>
              <a:rPr lang="zh-CN" altLang="en-US" sz="2400" dirty="0"/>
              <a:t>集线器纯粹是一个简单电子设备</a:t>
            </a:r>
          </a:p>
          <a:p>
            <a:pPr lvl="1" eaLnBrk="1" hangingPunct="1">
              <a:lnSpc>
                <a:spcPct val="90000"/>
              </a:lnSpc>
              <a:defRPr/>
            </a:pPr>
            <a:r>
              <a:rPr lang="zh-CN" altLang="en-US" sz="2400" dirty="0"/>
              <a:t>交换机是一个有智能的电子设备</a:t>
            </a:r>
          </a:p>
          <a:p>
            <a:pPr eaLnBrk="1" hangingPunct="1">
              <a:lnSpc>
                <a:spcPct val="90000"/>
              </a:lnSpc>
              <a:defRPr/>
            </a:pPr>
            <a:r>
              <a:rPr lang="zh-CN" altLang="en-US" sz="2400" dirty="0">
                <a:solidFill>
                  <a:srgbClr val="FF0000"/>
                </a:solidFill>
                <a:effectLst>
                  <a:outerShdw blurRad="38100" dist="38100" dir="2700000" algn="tl">
                    <a:srgbClr val="C0C0C0"/>
                  </a:outerShdw>
                </a:effectLst>
              </a:rPr>
              <a:t>通信速率</a:t>
            </a:r>
          </a:p>
          <a:p>
            <a:pPr lvl="1" eaLnBrk="1" hangingPunct="1">
              <a:lnSpc>
                <a:spcPct val="90000"/>
              </a:lnSpc>
              <a:defRPr/>
            </a:pPr>
            <a:r>
              <a:rPr lang="zh-CN" altLang="en-US" sz="2400" dirty="0"/>
              <a:t>集线器所有端口共享速率</a:t>
            </a:r>
          </a:p>
          <a:p>
            <a:pPr lvl="1" eaLnBrk="1" hangingPunct="1">
              <a:lnSpc>
                <a:spcPct val="90000"/>
              </a:lnSpc>
              <a:defRPr/>
            </a:pPr>
            <a:r>
              <a:rPr lang="zh-CN" altLang="en-US" sz="2400" dirty="0"/>
              <a:t>交换机每个端口独占速率</a:t>
            </a:r>
          </a:p>
          <a:p>
            <a:pPr eaLnBrk="1" hangingPunct="1">
              <a:lnSpc>
                <a:spcPct val="90000"/>
              </a:lnSpc>
              <a:defRPr/>
            </a:pPr>
            <a:r>
              <a:rPr lang="zh-CN" altLang="en-US" sz="2400" dirty="0">
                <a:solidFill>
                  <a:srgbClr val="FF0000"/>
                </a:solidFill>
                <a:effectLst>
                  <a:outerShdw blurRad="38100" dist="38100" dir="2700000" algn="tl">
                    <a:srgbClr val="C0C0C0"/>
                  </a:outerShdw>
                </a:effectLst>
              </a:rPr>
              <a:t>通信方式</a:t>
            </a:r>
          </a:p>
          <a:p>
            <a:pPr lvl="1" eaLnBrk="1" hangingPunct="1">
              <a:lnSpc>
                <a:spcPct val="90000"/>
              </a:lnSpc>
              <a:defRPr/>
            </a:pPr>
            <a:r>
              <a:rPr lang="zh-CN" altLang="en-US" sz="2400" dirty="0"/>
              <a:t>集线器采用半双工通信方式</a:t>
            </a:r>
          </a:p>
          <a:p>
            <a:pPr lvl="1" eaLnBrk="1" hangingPunct="1">
              <a:lnSpc>
                <a:spcPct val="90000"/>
              </a:lnSpc>
              <a:defRPr/>
            </a:pPr>
            <a:r>
              <a:rPr lang="zh-CN" altLang="en-US" sz="2400" dirty="0"/>
              <a:t>交换机采用全双工通信方式</a:t>
            </a:r>
          </a:p>
        </p:txBody>
      </p:sp>
      <p:pic>
        <p:nvPicPr>
          <p:cNvPr id="172034" name="Picture 2"/>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10757" y="1844824"/>
            <a:ext cx="2496049" cy="1885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2035" name="Picture 3"/>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72200" y="4149080"/>
            <a:ext cx="2629534"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a:extLst>
              <a:ext uri="{FF2B5EF4-FFF2-40B4-BE49-F238E27FC236}">
                <a16:creationId xmlns:a16="http://schemas.microsoft.com/office/drawing/2014/main" id="{68C7D509-9C8E-461F-A81E-F22DFE6689C6}"/>
              </a:ext>
            </a:extLst>
          </p:cNvPr>
          <p:cNvSpPr/>
          <p:nvPr/>
        </p:nvSpPr>
        <p:spPr>
          <a:xfrm>
            <a:off x="6632988" y="2120724"/>
            <a:ext cx="162063" cy="10885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483F64A-3656-47E9-9547-C0B50AE85B94}"/>
              </a:ext>
            </a:extLst>
          </p:cNvPr>
          <p:cNvSpPr/>
          <p:nvPr/>
        </p:nvSpPr>
        <p:spPr>
          <a:xfrm>
            <a:off x="8247097" y="2678842"/>
            <a:ext cx="162063" cy="10885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276971B-0047-4B5F-B491-2E8FAC5F4288}"/>
              </a:ext>
            </a:extLst>
          </p:cNvPr>
          <p:cNvSpPr/>
          <p:nvPr/>
        </p:nvSpPr>
        <p:spPr>
          <a:xfrm>
            <a:off x="8247097" y="2686321"/>
            <a:ext cx="162063" cy="10885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E801ED6-3317-4EFE-93ED-C25AD5A20B68}"/>
              </a:ext>
            </a:extLst>
          </p:cNvPr>
          <p:cNvSpPr/>
          <p:nvPr/>
        </p:nvSpPr>
        <p:spPr>
          <a:xfrm>
            <a:off x="8246463" y="2686321"/>
            <a:ext cx="162063" cy="10885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F0479A75-181E-4DF2-A24B-FCCED05688DC}"/>
              </a:ext>
            </a:extLst>
          </p:cNvPr>
          <p:cNvSpPr/>
          <p:nvPr/>
        </p:nvSpPr>
        <p:spPr>
          <a:xfrm>
            <a:off x="8246780" y="2678842"/>
            <a:ext cx="162063" cy="108857"/>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36EE210-62BE-4807-AC2D-10FE428BC2F9}"/>
              </a:ext>
            </a:extLst>
          </p:cNvPr>
          <p:cNvSpPr/>
          <p:nvPr/>
        </p:nvSpPr>
        <p:spPr>
          <a:xfrm>
            <a:off x="6602550" y="4402986"/>
            <a:ext cx="162063" cy="1088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236B433F-085F-44BA-84BD-2556DAEE7F3A}"/>
              </a:ext>
            </a:extLst>
          </p:cNvPr>
          <p:cNvSpPr/>
          <p:nvPr/>
        </p:nvSpPr>
        <p:spPr>
          <a:xfrm>
            <a:off x="6605838" y="4832311"/>
            <a:ext cx="162063" cy="108857"/>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833 -0.00254 L -0.00833 -0.00231 C -0.00677 -0.00231 -0.00486 -0.00185 -0.00313 -0.00185 C 0.0401 -0.00185 0.00451 -0.00208 0.02847 -0.003 L 0.05451 -0.00324 L 0.07917 -0.003 C 0.08003 -0.003 0.08073 -0.00254 0.0816 -0.00254 C 0.08212 -0.00231 0.08403 -0.00162 0.08455 -0.00139 C 0.08507 -0.00115 0.08524 -0.00069 0.08576 -0.00023 C 0.08681 0.00162 0.08715 0.00232 0.08906 0.00324 C 0.08958 0.0037 0.08993 0.0037 0.09045 0.0037 C 0.09132 0.0044 0.09219 0.00532 0.09288 0.00602 C 0.0934 0.00625 0.09375 0.00694 0.09427 0.00717 C 0.09462 0.00741 0.09497 0.00741 0.09531 0.00741 C 0.09618 0.00833 0.09792 0.00949 0.09792 0.00972 C 0.09809 0.01018 0.09826 0.01087 0.09861 0.01111 C 0.09896 0.01157 0.09965 0.0118 0.09983 0.01249 C 0.10226 0.01596 0.09809 0.01203 0.10174 0.01481 C 0.10191 0.0155 0.10208 0.0162 0.1026 0.01643 C 0.1033 0.01735 0.10503 0.01874 0.10503 0.01897 C 0.10729 0.02337 0.10434 0.01805 0.10712 0.02082 C 0.10747 0.02128 0.10747 0.02175 0.10799 0.02244 C 0.10868 0.02337 0.10937 0.02337 0.11024 0.02383 C 0.11267 0.02846 0.10903 0.02152 0.11354 0.02753 C 0.11406 0.02822 0.11441 0.02892 0.11493 0.02915 C 0.11562 0.02961 0.11667 0.02961 0.11736 0.03031 C 0.1191 0.03169 0.11806 0.031 0.11997 0.03193 C 0.12031 0.03239 0.12083 0.03285 0.12118 0.03331 C 0.1217 0.03378 0.12205 0.03424 0.12257 0.03447 C 0.12274 0.03493 0.12292 0.03586 0.12344 0.03609 C 0.12413 0.03678 0.125 0.03655 0.12569 0.03725 L 0.13073 0.04141 C 0.13108 0.04164 0.1316 0.0421 0.13194 0.04233 C 0.13247 0.04257 0.13281 0.04257 0.13333 0.04303 C 0.1342 0.04349 0.1349 0.04442 0.13576 0.04488 C 0.13628 0.04534 0.13646 0.04604 0.13715 0.04604 C 0.13993 0.04742 0.13646 0.04557 0.13941 0.04765 C 0.13976 0.04812 0.1401 0.04812 0.14062 0.04835 C 0.14219 0.05112 0.14062 0.04881 0.14271 0.0502 C 0.14358 0.05089 0.14444 0.05182 0.14531 0.05228 C 0.14566 0.05274 0.14601 0.05344 0.14653 0.05344 L 0.14774 0.0539 L 0.15017 0.05737 C 0.15069 0.0576 0.15104 0.0583 0.15156 0.05876 C 0.15191 0.05922 0.15243 0.05922 0.15278 0.05968 C 0.1533 0.06038 0.15365 0.06107 0.15399 0.0613 C 0.15469 0.06223 0.15642 0.06338 0.15642 0.06362 C 0.15885 0.06824 0.15573 0.06269 0.15851 0.0657 C 0.15903 0.06616 0.15903 0.06685 0.15937 0.06732 C 0.16007 0.06824 0.16094 0.06847 0.16181 0.0694 C 0.16233 0.06986 0.16285 0.06986 0.16319 0.07032 C 0.16372 0.07102 0.16406 0.07148 0.16458 0.07171 C 0.16476 0.07241 0.16493 0.0731 0.16545 0.07356 C 0.16562 0.07379 0.16632 0.07379 0.16649 0.07403 C 0.16701 0.07426 0.16788 0.07541 0.16788 0.07541 L 0.1684 0.07541 " pathEditMode="relative" rAng="0" ptsTypes="AAAAAAAAAAAAAAAAAAAAAAAAAAAAAAAAAAAAAAAAAAAAAAAAAAAAAAAA">
                                      <p:cBhvr>
                                        <p:cTn id="6" dur="2000" fill="hold"/>
                                        <p:tgtEl>
                                          <p:spTgt spid="8"/>
                                        </p:tgtEl>
                                        <p:attrNameLst>
                                          <p:attrName>ppt_x</p:attrName>
                                          <p:attrName>ppt_y</p:attrName>
                                        </p:attrNameLst>
                                      </p:cBhvr>
                                      <p:rCtr x="8837" y="3863"/>
                                    </p:animMotion>
                                  </p:childTnLst>
                                </p:cTn>
                              </p:par>
                            </p:childTnLst>
                          </p:cTn>
                        </p:par>
                        <p:par>
                          <p:cTn id="7" fill="hold">
                            <p:stCondLst>
                              <p:cond delay="2000"/>
                            </p:stCondLst>
                            <p:childTnLst>
                              <p:par>
                                <p:cTn id="8" presetID="1" presetClass="exit" presetSubtype="0" fill="hold" grpId="1" nodeType="afterEffect">
                                  <p:stCondLst>
                                    <p:cond delay="0"/>
                                  </p:stCondLst>
                                  <p:childTnLst>
                                    <p:set>
                                      <p:cBhvr>
                                        <p:cTn id="9" dur="1" fill="hold">
                                          <p:stCondLst>
                                            <p:cond delay="0"/>
                                          </p:stCondLst>
                                        </p:cTn>
                                        <p:tgtEl>
                                          <p:spTgt spid="8"/>
                                        </p:tgtEl>
                                        <p:attrNameLst>
                                          <p:attrName>style.visibility</p:attrName>
                                        </p:attrNameLst>
                                      </p:cBhvr>
                                      <p:to>
                                        <p:strVal val="hidden"/>
                                      </p:to>
                                    </p:set>
                                  </p:childTnLst>
                                </p:cTn>
                              </p:par>
                              <p:par>
                                <p:cTn id="10" presetID="1" presetClass="entr" presetSubtype="0" fill="hold" grpId="1" nodeType="withEffect">
                                  <p:stCondLst>
                                    <p:cond delay="0"/>
                                  </p:stCondLst>
                                  <p:childTnLst>
                                    <p:set>
                                      <p:cBhvr>
                                        <p:cTn id="11" dur="1" fill="hold">
                                          <p:stCondLst>
                                            <p:cond delay="9"/>
                                          </p:stCondLst>
                                        </p:cTn>
                                        <p:tgtEl>
                                          <p:spTgt spid="9"/>
                                        </p:tgtEl>
                                        <p:attrNameLst>
                                          <p:attrName>style.visibility</p:attrName>
                                        </p:attrNameLst>
                                      </p:cBhvr>
                                      <p:to>
                                        <p:strVal val="visible"/>
                                      </p:to>
                                    </p:set>
                                  </p:childTnLst>
                                </p:cTn>
                              </p:par>
                              <p:par>
                                <p:cTn id="12" presetID="1" presetClass="entr" presetSubtype="0" fill="hold" grpId="1" nodeType="withEffect">
                                  <p:stCondLst>
                                    <p:cond delay="0"/>
                                  </p:stCondLst>
                                  <p:childTnLst>
                                    <p:set>
                                      <p:cBhvr>
                                        <p:cTn id="13" dur="1" fill="hold">
                                          <p:stCondLst>
                                            <p:cond delay="9"/>
                                          </p:stCondLst>
                                        </p:cTn>
                                        <p:tgtEl>
                                          <p:spTgt spid="12"/>
                                        </p:tgtEl>
                                        <p:attrNameLst>
                                          <p:attrName>style.visibility</p:attrName>
                                        </p:attrNameLst>
                                      </p:cBhvr>
                                      <p:to>
                                        <p:strVal val="visible"/>
                                      </p:to>
                                    </p:set>
                                  </p:childTnLst>
                                </p:cTn>
                              </p:par>
                              <p:par>
                                <p:cTn id="14" presetID="1" presetClass="entr" presetSubtype="0" fill="hold" grpId="1" nodeType="withEffect">
                                  <p:stCondLst>
                                    <p:cond delay="0"/>
                                  </p:stCondLst>
                                  <p:childTnLst>
                                    <p:set>
                                      <p:cBhvr>
                                        <p:cTn id="15" dur="1" fill="hold">
                                          <p:stCondLst>
                                            <p:cond delay="9"/>
                                          </p:stCondLst>
                                        </p:cTn>
                                        <p:tgtEl>
                                          <p:spTgt spid="11"/>
                                        </p:tgtEl>
                                        <p:attrNameLst>
                                          <p:attrName>style.visibility</p:attrName>
                                        </p:attrNameLst>
                                      </p:cBhvr>
                                      <p:to>
                                        <p:strVal val="visible"/>
                                      </p:to>
                                    </p:set>
                                  </p:childTnLst>
                                </p:cTn>
                              </p:par>
                              <p:par>
                                <p:cTn id="16" presetID="1" presetClass="entr" presetSubtype="0" fill="hold" grpId="1" nodeType="withEffect">
                                  <p:stCondLst>
                                    <p:cond delay="0"/>
                                  </p:stCondLst>
                                  <p:childTnLst>
                                    <p:set>
                                      <p:cBhvr>
                                        <p:cTn id="17" dur="1" fill="hold">
                                          <p:stCondLst>
                                            <p:cond delay="9"/>
                                          </p:stCondLst>
                                        </p:cTn>
                                        <p:tgtEl>
                                          <p:spTgt spid="10"/>
                                        </p:tgtEl>
                                        <p:attrNameLst>
                                          <p:attrName>style.visibility</p:attrName>
                                        </p:attrNameLst>
                                      </p:cBhvr>
                                      <p:to>
                                        <p:strVal val="visible"/>
                                      </p:to>
                                    </p:set>
                                  </p:childTnLst>
                                </p:cTn>
                              </p:par>
                            </p:childTnLst>
                          </p:cTn>
                        </p:par>
                        <p:par>
                          <p:cTn id="18" fill="hold">
                            <p:stCondLst>
                              <p:cond delay="2010"/>
                            </p:stCondLst>
                            <p:childTnLst>
                              <p:par>
                                <p:cTn id="19" presetID="0" presetClass="path" presetSubtype="0" accel="50000" decel="50000" fill="hold" grpId="0" nodeType="afterEffect">
                                  <p:stCondLst>
                                    <p:cond delay="0"/>
                                  </p:stCondLst>
                                  <p:childTnLst>
                                    <p:animMotion origin="layout" path="M 8.33333E-7 -1.48045E-7 L 8.33333E-7 0.00023 C -0.00347 -0.00278 -0.0033 -0.00324 -0.0059 -0.00393 C -0.0066 -0.00393 -0.00729 -0.00439 -0.00799 -0.00463 L -0.01267 -0.00648 L -0.01406 -0.00694 C -0.01458 -0.00717 -0.0151 -0.00717 -0.0158 -0.00763 C -0.02014 -0.0111 -0.01441 -0.00694 -0.01875 -0.00925 C -0.01927 -0.00972 -0.01979 -0.00995 -0.02031 -0.01064 C -0.02101 -0.01087 -0.02153 -0.01087 -0.02205 -0.0111 C -0.02257 -0.01157 -0.02292 -0.01203 -0.02344 -0.01226 C -0.02413 -0.01272 -0.02639 -0.01342 -0.02708 -0.01342 C -0.0276 -0.01388 -0.02813 -0.0148 -0.02865 -0.01527 C -0.02917 -0.01573 -0.03004 -0.01573 -0.03056 -0.01573 L -0.03524 -0.01758 C -0.03576 -0.01781 -0.03663 -0.01804 -0.03698 -0.01827 C -0.0375 -0.01851 -0.03785 -0.0192 -0.03854 -0.01943 C -0.03941 -0.01989 -0.04045 -0.02036 -0.04167 -0.02059 C -0.04219 -0.02082 -0.04271 -0.02082 -0.04323 -0.02128 L -0.04635 -0.02359 C -0.04688 -0.02406 -0.04722 -0.02452 -0.04792 -0.02475 L -0.04931 -0.02545 C -0.05417 -0.031 -0.04635 -0.02267 -0.05399 -0.02845 C -0.0566 -0.0303 -0.05504 -0.02938 -0.05868 -0.03077 C -0.0592 -0.031 -0.05972 -0.031 -0.06024 -0.03123 C -0.06076 -0.03169 -0.06111 -0.03192 -0.06181 -0.03262 C -0.06285 -0.03308 -0.06389 -0.03331 -0.06476 -0.03377 C -0.06528 -0.034 -0.0658 -0.034 -0.06632 -0.03447 C -0.06892 -0.03632 -0.06754 -0.03539 -0.07101 -0.03678 L -0.07274 -0.03724 L -0.07413 -0.03794 C -0.07483 -0.0384 -0.07552 -0.03909 -0.07622 -0.03956 C -0.07726 -0.04025 -0.07934 -0.04094 -0.07934 -0.04071 C -0.07986 -0.04141 -0.08021 -0.04233 -0.0809 -0.04256 C -0.08299 -0.04395 -0.08455 -0.04372 -0.08646 -0.04441 C -0.08767 -0.04464 -0.08872 -0.04511 -0.08958 -0.04557 L -0.09288 -0.04673 C -0.0934 -0.04696 -0.09392 -0.04742 -0.09445 -0.04742 L -0.1 -0.04788 C -0.10174 -0.04811 -0.10347 -0.04858 -0.10521 -0.04858 L -0.18021 -0.04927 C -0.19688 -0.04997 -0.18576 -0.04973 -0.21389 -0.04973 L -0.22031 -0.04927 " pathEditMode="relative" rAng="0" ptsTypes="AAAAAAAAAAAAAAAAAAAAAAAAAAAAAAAAAAAAAAAAAAA">
                                      <p:cBhvr>
                                        <p:cTn id="20" dur="2000" fill="hold"/>
                                        <p:tgtEl>
                                          <p:spTgt spid="9"/>
                                        </p:tgtEl>
                                        <p:attrNameLst>
                                          <p:attrName>ppt_x</p:attrName>
                                          <p:attrName>ppt_y</p:attrName>
                                        </p:attrNameLst>
                                      </p:cBhvr>
                                      <p:rCtr x="-11024" y="-2498"/>
                                    </p:animMotion>
                                  </p:childTnLst>
                                </p:cTn>
                              </p:par>
                              <p:par>
                                <p:cTn id="21" presetID="0" presetClass="path" presetSubtype="0" accel="50000" decel="50000" fill="hold" grpId="0" nodeType="withEffect">
                                  <p:stCondLst>
                                    <p:cond delay="0"/>
                                  </p:stCondLst>
                                  <p:childTnLst>
                                    <p:animMotion origin="layout" path="M 8.33333E-7 -2.78973E-6 L 8.33333E-7 0.0007 C -0.00191 -0.00069 -0.00365 -0.00092 -0.00538 -0.00139 C -0.00608 -0.00139 -0.00677 -0.00208 -0.00729 -0.00208 C -0.01285 -0.00439 -0.01007 -0.00254 -0.01476 -0.00439 C -0.01528 -0.00485 -0.01563 -0.00509 -0.01649 -0.00555 C -0.01701 -0.00578 -0.01736 -0.00624 -0.01806 -0.00671 C -0.01892 -0.00671 -0.01997 -0.00717 -0.02083 -0.0074 C -0.02188 -0.00786 -0.02274 -0.00856 -0.02379 -0.00856 C -0.0257 -0.00879 -0.02795 -0.00925 -0.03004 -0.00971 C -0.03507 -0.01041 -0.03524 -0.01041 -0.0401 -0.01156 C -0.04097 -0.01203 -0.04132 -0.01226 -0.04236 -0.01295 C -0.04497 -0.01341 -0.04879 -0.01341 -0.05191 -0.01503 C -0.05295 -0.0155 -0.05451 -0.01619 -0.0559 -0.01665 L -0.05833 -0.01804 C -0.0592 -0.0185 -0.06042 -0.0185 -0.06163 -0.01873 C -0.06198 -0.0192 -0.0625 -0.01943 -0.06337 -0.01989 C -0.06406 -0.02035 -0.0651 -0.02035 -0.06615 -0.02105 C -0.06667 -0.02105 -0.06719 -0.02174 -0.06788 -0.0222 C -0.07135 -0.0229 -0.07795 -0.02405 -0.07795 -0.02382 C -0.08264 -0.0266 -0.07743 -0.02405 -0.08698 -0.02614 C -0.08785 -0.02614 -0.08889 -0.02706 -0.08958 -0.02706 C -0.09115 -0.02776 -0.09288 -0.02776 -0.09462 -0.02822 C -0.09549 -0.02868 -0.09861 -0.02961 -0.09913 -0.02961 C -0.10156 -0.02961 -0.10399 -0.02937 -0.10625 -0.02937 C -0.13837 -0.0074 -0.17326 -0.02752 -0.20695 -0.02706 L -0.22014 -0.02706 L -0.21667 -0.02498 " pathEditMode="relative" rAng="0" ptsTypes="AAAAAAAAAAAAAAAAAAAAAAAAAAAA">
                                      <p:cBhvr>
                                        <p:cTn id="22" dur="2000" fill="hold"/>
                                        <p:tgtEl>
                                          <p:spTgt spid="12"/>
                                        </p:tgtEl>
                                        <p:attrNameLst>
                                          <p:attrName>ppt_x</p:attrName>
                                          <p:attrName>ppt_y</p:attrName>
                                        </p:attrNameLst>
                                      </p:cBhvr>
                                      <p:rCtr x="-11007" y="-1457"/>
                                    </p:animMotion>
                                  </p:childTnLst>
                                </p:cTn>
                              </p:par>
                              <p:par>
                                <p:cTn id="23" presetID="0" presetClass="path" presetSubtype="0" accel="50000" decel="50000" fill="hold" grpId="0" nodeType="withEffect">
                                  <p:stCondLst>
                                    <p:cond delay="0"/>
                                  </p:stCondLst>
                                  <p:childTnLst>
                                    <p:animMotion origin="layout" path="M 8.33333E-7 -1.48045E-7 L 8.33333E-7 -1.48045E-7 C -0.0026 -1.48045E-7 -0.00504 -1.48045E-7 -0.00747 -1.48045E-7 C -0.00868 0.00046 -0.0099 0.00069 -0.01111 0.00093 C -0.01267 0.00139 -0.01441 0.00162 -0.01597 0.00162 C -0.01875 0.00301 -0.01632 0.00208 -0.01997 0.00324 C -0.02066 0.00347 -0.02135 0.0037 -0.02205 0.00416 C -0.02292 0.0044 -0.02361 0.0044 -0.02465 0.00463 C -0.02813 0.00601 -0.02483 0.00509 -0.02899 0.00625 C -0.03004 0.00671 -0.03108 0.00671 -0.03195 0.00694 C -0.03247 0.00717 -0.03299 0.00763 -0.03351 0.00787 C -0.03507 0.00833 -0.03663 0.00833 -0.03802 0.00856 C -0.04288 0.01041 -0.03854 0.00902 -0.04809 0.00995 C -0.05243 0.01064 -0.05174 0.01087 -0.05556 0.01157 C -0.05677 0.0118 -0.05799 0.01203 -0.05903 0.01226 C -0.0599 0.01272 -0.06059 0.01295 -0.06163 0.01319 C -0.06528 0.01411 -0.06563 0.01342 -0.06858 0.01457 C -0.06927 0.0148 -0.06962 0.01527 -0.07014 0.01527 C -0.07083 0.01596 -0.07153 0.01596 -0.07205 0.01619 C -0.07309 0.01642 -0.07413 0.01758 -0.07517 0.01781 C -0.08767 0.02013 -0.07205 0.01689 -0.08195 0.01897 C -0.08351 0.01966 -0.08472 0.01966 -0.08611 0.01989 C -0.08698 0.02013 -0.08767 0.02059 -0.08854 0.02082 C -0.08958 0.02082 -0.09063 0.02128 -0.09149 0.02151 C -0.10035 0.02336 -0.09132 0.02105 -0.09861 0.02336 L -0.11997 0.02221 C -0.12413 0.02198 -0.1283 0.02151 -0.13247 0.02151 C -0.14618 0.02151 -0.1599 0.02198 -0.17361 0.02221 C -0.17986 0.02198 -0.18629 0.02151 -0.19254 0.02151 C -0.19722 0.02151 -0.20191 0.02198 -0.2066 0.02221 C -0.20972 0.02221 -0.21285 0.02221 -0.21615 0.02221 L -0.21701 0.02336 " pathEditMode="relative" rAng="0" ptsTypes="AAAAAAAAAAAAAAAAAAAAAAAAAAAAAAAA">
                                      <p:cBhvr>
                                        <p:cTn id="24" dur="2000" fill="hold"/>
                                        <p:tgtEl>
                                          <p:spTgt spid="11"/>
                                        </p:tgtEl>
                                        <p:attrNameLst>
                                          <p:attrName>ppt_x</p:attrName>
                                          <p:attrName>ppt_y</p:attrName>
                                        </p:attrNameLst>
                                      </p:cBhvr>
                                      <p:rCtr x="-10851" y="1157"/>
                                    </p:animMotion>
                                  </p:childTnLst>
                                </p:cTn>
                              </p:par>
                              <p:par>
                                <p:cTn id="25" presetID="0" presetClass="path" presetSubtype="0" accel="50000" decel="50000" fill="hold" grpId="0" nodeType="withEffect">
                                  <p:stCondLst>
                                    <p:cond delay="0"/>
                                  </p:stCondLst>
                                  <p:childTnLst>
                                    <p:animMotion origin="layout" path="M 8.33333E-7 -1.48045E-7 L 8.33333E-7 -1.48045E-7 C 8.33333E-7 0.00023 -0.00347 0.0037 -0.00399 0.00509 C -0.00451 0.00625 -0.00469 0.0074 -0.00504 0.00833 C -0.00521 0.00902 -0.00504 0.00972 -0.00556 0.01018 L -0.00695 0.01041 C -0.00781 0.01203 -0.00781 0.01249 -0.00938 0.01342 C -0.01059 0.01365 -0.01163 0.01411 -0.0125 0.01434 C -0.01302 0.01457 -0.01354 0.01457 -0.01406 0.0148 C -0.01615 0.01642 -0.01493 0.01573 -0.01754 0.01666 L -0.02188 0.01966 L -0.02361 0.02082 C -0.02413 0.02105 -0.02465 0.02151 -0.025 0.02198 C -0.02691 0.02406 -0.02604 0.02313 -0.02813 0.02452 C -0.0283 0.02498 -0.02847 0.02568 -0.02899 0.02614 C -0.02986 0.02683 -0.03195 0.0273 -0.03195 0.02753 C -0.03247 0.02776 -0.03281 0.02845 -0.03351 0.02892 C -0.03438 0.02938 -0.03559 0.02961 -0.03663 0.03007 C -0.03715 0.03007 -0.0375 0.03007 -0.03802 0.03053 C -0.04236 0.03354 -0.03698 0.02984 -0.04097 0.03215 C -0.04167 0.03239 -0.04201 0.03285 -0.04254 0.03331 C -0.04323 0.03354 -0.04375 0.034 -0.04445 0.03424 C -0.04879 0.03701 -0.04601 0.03585 -0.04913 0.03701 C -0.05191 0.04164 -0.04809 0.03609 -0.05156 0.03909 C -0.05208 0.03956 -0.05208 0.04025 -0.0526 0.04071 C -0.05295 0.04094 -0.05365 0.04094 -0.05399 0.04118 C -0.05451 0.04164 -0.05504 0.04187 -0.05556 0.04233 C -0.05625 0.04279 -0.05677 0.04349 -0.05747 0.04395 C -0.05816 0.04418 -0.05885 0.04418 -0.05938 0.04465 C -0.06372 0.04765 -0.05833 0.04395 -0.0625 0.04603 C -0.06302 0.04626 -0.06354 0.04673 -0.06406 0.04719 C -0.0658 0.0502 -0.06406 0.04765 -0.06649 0.04997 C -0.06701 0.0502 -0.06754 0.05089 -0.06806 0.05158 C -0.0684 0.05205 -0.06858 0.05274 -0.06892 0.05297 C -0.06945 0.05344 -0.06997 0.05344 -0.07049 0.05367 C -0.07222 0.05621 -0.07101 0.05482 -0.07465 0.05737 L -0.07604 0.05829 C -0.07656 0.05876 -0.07691 0.05945 -0.0776 0.05945 C -0.07813 0.05968 -0.07865 0.05991 -0.07899 0.06014 C -0.07951 0.06037 -0.08004 0.06084 -0.08056 0.0613 C -0.08142 0.06153 -0.08264 0.06153 -0.08351 0.06223 C -0.08785 0.06523 -0.08229 0.06153 -0.08663 0.06384 C -0.08715 0.06408 -0.0875 0.06454 -0.08802 0.065 C -0.09531 0.0694 -0.08594 0.06361 -0.09149 0.06662 C -0.09201 0.06685 -0.09254 0.06731 -0.09306 0.06755 C -0.0934 0.06801 -0.0941 0.06801 -0.09445 0.06824 C -0.09549 0.0687 -0.09635 0.06986 -0.09757 0.07032 L -0.10052 0.07148 C -0.10104 0.07148 -0.10156 0.07148 -0.10208 0.07194 C -0.1026 0.07217 -0.10295 0.07287 -0.10347 0.07287 C -0.10885 0.07356 -0.11406 0.07333 -0.11945 0.07356 C -0.12222 0.07356 -0.12483 0.07402 -0.1276 0.07402 L -0.18559 0.07472 L -0.19063 0.07518 C -0.19184 0.07541 -0.19323 0.07587 -0.19445 0.07587 C -0.19983 0.07587 -0.20521 0.07541 -0.21059 0.07518 L -0.21701 0.07472 L -0.21892 0.07402 " pathEditMode="relative" rAng="0" ptsTypes="AAAAAAAAAAAAAAAAAAAAAAAAAAAAAAAAAAAAAAAAAAAAAAAAAAAAAAAAAA">
                                      <p:cBhvr>
                                        <p:cTn id="26" dur="2000" fill="hold"/>
                                        <p:tgtEl>
                                          <p:spTgt spid="10"/>
                                        </p:tgtEl>
                                        <p:attrNameLst>
                                          <p:attrName>ppt_x</p:attrName>
                                          <p:attrName>ppt_y</p:attrName>
                                        </p:attrNameLst>
                                      </p:cBhvr>
                                      <p:rCtr x="-10955" y="3794"/>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repeatCount="indefinite" accel="50000" decel="50000" fill="hold" grpId="0" nodeType="clickEffect">
                                  <p:stCondLst>
                                    <p:cond delay="0"/>
                                  </p:stCondLst>
                                  <p:childTnLst>
                                    <p:animMotion origin="layout" path="M 0.01216 4.4483E-6 L 0.01216 0.00023 L 0.03386 0.00046 C 0.0356 0.00046 0.03751 0.00069 0.03924 0.00092 C 0.0415 0.00115 0.04376 0.00115 0.04584 0.00138 C 0.04965 0.00185 0.05001 0.00254 0.05417 0.00254 L 0.12466 0.00323 C 0.12396 0.01434 0.12379 0.01665 0.12379 0.03146 C 0.12379 0.03354 0.12396 0.03562 0.12414 0.03747 C 0.12327 0.0421 0.12448 0.03955 0.11841 0.03909 C 0.1106 0.03839 0.11094 0.03886 0.10382 0.03816 C 0.10226 0.03793 0.1007 0.0377 0.09913 0.03747 C 0.07657 0.04071 0.10435 0.03678 0.04011 0.03678 L 0.00138 0.03678 L 0.0026 0.03816 " pathEditMode="relative" rAng="0" ptsTypes="AAAAAAAAAAAAAAA">
                                      <p:cBhvr>
                                        <p:cTn id="30" dur="3000" fill="hold"/>
                                        <p:tgtEl>
                                          <p:spTgt spid="14"/>
                                        </p:tgtEl>
                                        <p:attrNameLst>
                                          <p:attrName>ppt_x</p:attrName>
                                          <p:attrName>ppt_y</p:attrName>
                                        </p:attrNameLst>
                                      </p:cBhvr>
                                      <p:rCtr x="5087" y="2105"/>
                                    </p:animMotion>
                                  </p:childTnLst>
                                </p:cTn>
                              </p:par>
                              <p:par>
                                <p:cTn id="31" presetID="0" presetClass="path" presetSubtype="0" repeatCount="indefinite" accel="50000" decel="50000" fill="hold" grpId="0" nodeType="withEffect">
                                  <p:stCondLst>
                                    <p:cond delay="0"/>
                                  </p:stCondLst>
                                  <p:childTnLst>
                                    <p:animMotion origin="layout" path="M 0.00703 -0.00023 L 0.00703 -0.00023 C 0.00886 -0.00023 0.01055 -0.00046 0.01237 -0.0007 C 0.01276 -0.0007 0.01315 -0.00116 0.01367 -0.00116 L 0.05052 -0.0007 C 0.05222 -0.00046 0.05378 -0.00023 0.05547 -0.00023 C 0.07253 0.00092 0.07748 0.00092 0.09362 0.00162 C 0.10651 0.00069 0.10938 0.00046 0.12578 0.00046 C 0.1336 0.00046 0.14141 0.00069 0.14922 0.00092 C 0.14922 0.00555 0.14909 0.01018 0.14896 0.01481 C 0.14896 0.01597 0.1487 0.01713 0.1487 0.01829 C 0.14857 0.02037 0.14844 0.02268 0.14831 0.02477 C 0.14844 0.02847 0.14844 0.03194 0.1487 0.03541 C 0.1487 0.03588 0.14896 0.03657 0.14896 0.03704 C 0.14961 0.05694 0.14844 0.04791 0.14961 0.05602 C 0.15026 0.06991 0.14948 0.06504 0.15052 0.07106 C 0.15039 0.07685 0.15039 0.08287 0.15026 0.08866 C 0.15013 0.09028 0.15 0.09166 0.14987 0.09329 C 0.14896 0.13171 0.15013 0.10254 0.14922 0.12268 C 0.14948 0.12801 0.14948 0.1331 0.14987 0.13819 C 0.15 0.13889 0.15013 0.13958 0.15026 0.14051 C 0.15026 0.14282 0.15039 0.14537 0.15052 0.14768 C 0.15052 0.14815 0.15091 0.14884 0.15091 0.1493 C 0.15091 0.15208 0.15065 0.15486 0.15052 0.15764 L 0.14427 0.15648 L 0.14089 0.15602 C 0.13906 0.15625 0.13724 0.15648 0.13555 0.15648 L 0.12461 0.15717 C 0.12084 0.15741 0.11979 0.15764 0.11641 0.15833 C 0.11042 0.1581 0.08919 0.1581 0.07839 0.15717 C 0.07735 0.15694 0.07643 0.15671 0.07552 0.15648 C 0.07396 0.15625 0.0724 0.15625 0.07084 0.15602 C 0.06992 0.15579 0.06914 0.15555 0.06836 0.15532 C 0.0668 0.15532 0.04597 0.1544 0.04518 0.1544 L 0.00117 0.1544 L 0.00117 0.1544 " pathEditMode="relative" ptsTypes="AAAAAAAAAAAAAAAAAAAAAAAAAAAAAAAAAAAA">
                                      <p:cBhvr>
                                        <p:cTn id="32" dur="3000" fill="hold"/>
                                        <p:tgtEl>
                                          <p:spTgt spid="1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250" name="Rectangle 2"/>
          <p:cNvSpPr>
            <a:spLocks noGrp="1" noChangeArrowheads="1"/>
          </p:cNvSpPr>
          <p:nvPr>
            <p:ph type="title"/>
          </p:nvPr>
        </p:nvSpPr>
        <p:spPr/>
        <p:txBody>
          <a:bodyPr/>
          <a:lstStyle/>
          <a:p>
            <a:pPr eaLnBrk="1" hangingPunct="1">
              <a:defRPr/>
            </a:pPr>
            <a:r>
              <a:rPr lang="zh-CN" altLang="en-US"/>
              <a:t>例  子</a:t>
            </a:r>
            <a:endParaRPr lang="zh-CN" altLang="en-US" sz="2800"/>
          </a:p>
        </p:txBody>
      </p:sp>
      <p:sp>
        <p:nvSpPr>
          <p:cNvPr id="1054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10547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13</a:t>
            </a:r>
          </a:p>
        </p:txBody>
      </p:sp>
      <p:sp>
        <p:nvSpPr>
          <p:cNvPr id="105477" name="Oval 6"/>
          <p:cNvSpPr>
            <a:spLocks noChangeArrowheads="1"/>
          </p:cNvSpPr>
          <p:nvPr/>
        </p:nvSpPr>
        <p:spPr bwMode="auto">
          <a:xfrm>
            <a:off x="1044575" y="3644900"/>
            <a:ext cx="2519363" cy="2449513"/>
          </a:xfrm>
          <a:prstGeom prst="ellipse">
            <a:avLst/>
          </a:prstGeom>
          <a:solidFill>
            <a:srgbClr val="FFFF00"/>
          </a:solidFill>
          <a:ln w="28575">
            <a:solidFill>
              <a:srgbClr val="FC0404"/>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05478" name="Oval 7"/>
          <p:cNvSpPr>
            <a:spLocks noChangeArrowheads="1"/>
          </p:cNvSpPr>
          <p:nvPr/>
        </p:nvSpPr>
        <p:spPr bwMode="auto">
          <a:xfrm>
            <a:off x="3286125" y="3841750"/>
            <a:ext cx="2286000" cy="2133600"/>
          </a:xfrm>
          <a:prstGeom prst="ellipse">
            <a:avLst/>
          </a:prstGeom>
          <a:solidFill>
            <a:srgbClr val="CCFFCC"/>
          </a:solidFill>
          <a:ln w="28575">
            <a:solidFill>
              <a:srgbClr val="FC0404"/>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05479" name="Line 9"/>
          <p:cNvSpPr>
            <a:spLocks noChangeShapeType="1"/>
          </p:cNvSpPr>
          <p:nvPr/>
        </p:nvSpPr>
        <p:spPr bwMode="auto">
          <a:xfrm flipH="1">
            <a:off x="2354263" y="2709863"/>
            <a:ext cx="1066800" cy="1554162"/>
          </a:xfrm>
          <a:prstGeom prst="line">
            <a:avLst/>
          </a:prstGeom>
          <a:noFill/>
          <a:ln w="28575">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80" name="Line 10"/>
          <p:cNvSpPr>
            <a:spLocks noChangeShapeType="1"/>
          </p:cNvSpPr>
          <p:nvPr/>
        </p:nvSpPr>
        <p:spPr bwMode="auto">
          <a:xfrm>
            <a:off x="3708400" y="2709863"/>
            <a:ext cx="703263" cy="1554162"/>
          </a:xfrm>
          <a:prstGeom prst="line">
            <a:avLst/>
          </a:prstGeom>
          <a:noFill/>
          <a:ln w="28575">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81" name="Text Box 11"/>
          <p:cNvSpPr txBox="1">
            <a:spLocks noChangeArrowheads="1"/>
          </p:cNvSpPr>
          <p:nvPr/>
        </p:nvSpPr>
        <p:spPr bwMode="auto">
          <a:xfrm>
            <a:off x="1547813" y="5518150"/>
            <a:ext cx="1541462"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kumimoji="0" lang="zh-CN" altLang="en-US" sz="2400">
                <a:solidFill>
                  <a:schemeClr val="tx1"/>
                </a:solidFill>
              </a:rPr>
              <a:t>共享</a:t>
            </a:r>
            <a:r>
              <a:rPr kumimoji="0" lang="en-US" altLang="zh-CN" sz="2400">
                <a:solidFill>
                  <a:schemeClr val="tx1"/>
                </a:solidFill>
              </a:rPr>
              <a:t>10M</a:t>
            </a:r>
          </a:p>
        </p:txBody>
      </p:sp>
      <p:pic>
        <p:nvPicPr>
          <p:cNvPr id="105482" name="Picture 12"/>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48488" y="2636838"/>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483" name="Line 13"/>
          <p:cNvSpPr>
            <a:spLocks noChangeShapeType="1"/>
          </p:cNvSpPr>
          <p:nvPr/>
        </p:nvSpPr>
        <p:spPr bwMode="auto">
          <a:xfrm>
            <a:off x="4716463" y="2781300"/>
            <a:ext cx="2241550" cy="557213"/>
          </a:xfrm>
          <a:prstGeom prst="line">
            <a:avLst/>
          </a:prstGeom>
          <a:noFill/>
          <a:ln w="28575">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484" name="Line 14"/>
          <p:cNvSpPr>
            <a:spLocks noChangeShapeType="1"/>
          </p:cNvSpPr>
          <p:nvPr/>
        </p:nvSpPr>
        <p:spPr bwMode="auto">
          <a:xfrm>
            <a:off x="4068763" y="2781300"/>
            <a:ext cx="1866900" cy="2016125"/>
          </a:xfrm>
          <a:prstGeom prst="line">
            <a:avLst/>
          </a:prstGeom>
          <a:noFill/>
          <a:ln w="28575">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05485" name="Picture 15"/>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26263" y="4797425"/>
            <a:ext cx="5429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486" name="Text Box 16"/>
          <p:cNvSpPr txBox="1">
            <a:spLocks noChangeArrowheads="1"/>
          </p:cNvSpPr>
          <p:nvPr/>
        </p:nvSpPr>
        <p:spPr bwMode="auto">
          <a:xfrm>
            <a:off x="5868988" y="5373688"/>
            <a:ext cx="1641475"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kumimoji="0" lang="zh-CN" altLang="en-US" sz="2400">
                <a:solidFill>
                  <a:schemeClr val="tx1"/>
                </a:solidFill>
              </a:rPr>
              <a:t>独享</a:t>
            </a:r>
            <a:r>
              <a:rPr kumimoji="0" lang="en-US" altLang="zh-CN" sz="2400">
                <a:solidFill>
                  <a:schemeClr val="tx1"/>
                </a:solidFill>
              </a:rPr>
              <a:t>10M</a:t>
            </a:r>
          </a:p>
        </p:txBody>
      </p:sp>
      <p:pic>
        <p:nvPicPr>
          <p:cNvPr id="105487" name="Picture 1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07063" y="4797425"/>
            <a:ext cx="5429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88" name="Picture 18"/>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6663" y="4797425"/>
            <a:ext cx="5429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89" name="Picture 19"/>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398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90" name="Picture 20"/>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304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91" name="Picture 21"/>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970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92" name="Picture 2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876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93" name="Picture 23"/>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92263" y="4264025"/>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494" name="Line 24"/>
          <p:cNvSpPr>
            <a:spLocks noChangeShapeType="1"/>
          </p:cNvSpPr>
          <p:nvPr/>
        </p:nvSpPr>
        <p:spPr bwMode="auto">
          <a:xfrm flipH="1">
            <a:off x="1592263" y="4568825"/>
            <a:ext cx="3048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495" name="Line 25"/>
          <p:cNvSpPr>
            <a:spLocks noChangeShapeType="1"/>
          </p:cNvSpPr>
          <p:nvPr/>
        </p:nvSpPr>
        <p:spPr bwMode="auto">
          <a:xfrm flipH="1">
            <a:off x="2049463" y="4568825"/>
            <a:ext cx="1524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496" name="Line 26"/>
          <p:cNvSpPr>
            <a:spLocks noChangeShapeType="1"/>
          </p:cNvSpPr>
          <p:nvPr/>
        </p:nvSpPr>
        <p:spPr bwMode="auto">
          <a:xfrm>
            <a:off x="2430463" y="4568825"/>
            <a:ext cx="1524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497" name="Line 27"/>
          <p:cNvSpPr>
            <a:spLocks noChangeShapeType="1"/>
          </p:cNvSpPr>
          <p:nvPr/>
        </p:nvSpPr>
        <p:spPr bwMode="auto">
          <a:xfrm>
            <a:off x="2659063" y="4568825"/>
            <a:ext cx="3810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pic>
        <p:nvPicPr>
          <p:cNvPr id="105498" name="Picture 28"/>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72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99" name="Picture 29"/>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878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00" name="Picture 30"/>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544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01" name="Picture 31"/>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45063" y="5178425"/>
            <a:ext cx="381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02" name="Picture 32"/>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649663" y="4264025"/>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503" name="Line 33"/>
          <p:cNvSpPr>
            <a:spLocks noChangeShapeType="1"/>
          </p:cNvSpPr>
          <p:nvPr/>
        </p:nvSpPr>
        <p:spPr bwMode="auto">
          <a:xfrm flipH="1">
            <a:off x="3649663" y="4568825"/>
            <a:ext cx="3048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504" name="Line 34"/>
          <p:cNvSpPr>
            <a:spLocks noChangeShapeType="1"/>
          </p:cNvSpPr>
          <p:nvPr/>
        </p:nvSpPr>
        <p:spPr bwMode="auto">
          <a:xfrm flipH="1">
            <a:off x="4106863" y="4568825"/>
            <a:ext cx="1524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505" name="Line 35"/>
          <p:cNvSpPr>
            <a:spLocks noChangeShapeType="1"/>
          </p:cNvSpPr>
          <p:nvPr/>
        </p:nvSpPr>
        <p:spPr bwMode="auto">
          <a:xfrm>
            <a:off x="4487863" y="4568825"/>
            <a:ext cx="1524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506" name="Line 36"/>
          <p:cNvSpPr>
            <a:spLocks noChangeShapeType="1"/>
          </p:cNvSpPr>
          <p:nvPr/>
        </p:nvSpPr>
        <p:spPr bwMode="auto">
          <a:xfrm>
            <a:off x="4716463" y="4568825"/>
            <a:ext cx="381000" cy="6096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105507" name="Text Box 37"/>
          <p:cNvSpPr txBox="1">
            <a:spLocks noChangeArrowheads="1"/>
          </p:cNvSpPr>
          <p:nvPr/>
        </p:nvSpPr>
        <p:spPr bwMode="auto">
          <a:xfrm>
            <a:off x="3717925" y="5426075"/>
            <a:ext cx="1500188"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kumimoji="0" lang="zh-CN" altLang="en-US" sz="2400">
                <a:solidFill>
                  <a:schemeClr val="tx1"/>
                </a:solidFill>
              </a:rPr>
              <a:t>共享</a:t>
            </a:r>
            <a:r>
              <a:rPr kumimoji="0" lang="en-US" altLang="zh-CN" sz="2400">
                <a:solidFill>
                  <a:schemeClr val="tx1"/>
                </a:solidFill>
              </a:rPr>
              <a:t>10M</a:t>
            </a:r>
          </a:p>
        </p:txBody>
      </p:sp>
      <p:sp>
        <p:nvSpPr>
          <p:cNvPr id="105508" name="Line 38"/>
          <p:cNvSpPr>
            <a:spLocks noChangeShapeType="1"/>
          </p:cNvSpPr>
          <p:nvPr/>
        </p:nvSpPr>
        <p:spPr bwMode="auto">
          <a:xfrm>
            <a:off x="4429125" y="2781300"/>
            <a:ext cx="2725738" cy="2016125"/>
          </a:xfrm>
          <a:prstGeom prst="line">
            <a:avLst/>
          </a:prstGeom>
          <a:noFill/>
          <a:ln w="28575">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509" name="Line 39"/>
          <p:cNvSpPr>
            <a:spLocks noChangeShapeType="1"/>
          </p:cNvSpPr>
          <p:nvPr/>
        </p:nvSpPr>
        <p:spPr bwMode="auto">
          <a:xfrm>
            <a:off x="4211638" y="2781300"/>
            <a:ext cx="2333625" cy="2016125"/>
          </a:xfrm>
          <a:prstGeom prst="line">
            <a:avLst/>
          </a:prstGeom>
          <a:noFill/>
          <a:ln w="28575">
            <a:solidFill>
              <a:schemeClr val="tx1"/>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510" name="Text Box 40"/>
          <p:cNvSpPr txBox="1">
            <a:spLocks noChangeArrowheads="1"/>
          </p:cNvSpPr>
          <p:nvPr/>
        </p:nvSpPr>
        <p:spPr bwMode="auto">
          <a:xfrm>
            <a:off x="6732588" y="3502025"/>
            <a:ext cx="144145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kumimoji="0" lang="zh-CN" altLang="en-US" sz="2400">
                <a:solidFill>
                  <a:schemeClr val="tx1"/>
                </a:solidFill>
              </a:rPr>
              <a:t>独享</a:t>
            </a:r>
            <a:r>
              <a:rPr kumimoji="0" lang="en-US" altLang="zh-CN" sz="2400">
                <a:solidFill>
                  <a:schemeClr val="tx1"/>
                </a:solidFill>
              </a:rPr>
              <a:t>10M</a:t>
            </a:r>
          </a:p>
        </p:txBody>
      </p:sp>
      <p:sp>
        <p:nvSpPr>
          <p:cNvPr id="105511" name="Text Box 41"/>
          <p:cNvSpPr txBox="1">
            <a:spLocks noChangeArrowheads="1"/>
          </p:cNvSpPr>
          <p:nvPr/>
        </p:nvSpPr>
        <p:spPr bwMode="auto">
          <a:xfrm>
            <a:off x="1763713" y="1917700"/>
            <a:ext cx="3816350"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kumimoji="0" lang="zh-CN" altLang="en-US" sz="2400">
                <a:solidFill>
                  <a:schemeClr val="tx1"/>
                </a:solidFill>
              </a:rPr>
              <a:t>以太网交换机（</a:t>
            </a:r>
            <a:r>
              <a:rPr kumimoji="0" lang="en-US" altLang="zh-CN" sz="2400">
                <a:solidFill>
                  <a:schemeClr val="tx1"/>
                </a:solidFill>
              </a:rPr>
              <a:t>Switch</a:t>
            </a:r>
            <a:r>
              <a:rPr kumimoji="0" lang="zh-CN" altLang="en-US" sz="2400">
                <a:solidFill>
                  <a:schemeClr val="tx1"/>
                </a:solidFill>
              </a:rPr>
              <a:t>）</a:t>
            </a:r>
          </a:p>
        </p:txBody>
      </p:sp>
      <p:sp>
        <p:nvSpPr>
          <p:cNvPr id="105512" name="Text Box 42"/>
          <p:cNvSpPr txBox="1">
            <a:spLocks noChangeArrowheads="1"/>
          </p:cNvSpPr>
          <p:nvPr/>
        </p:nvSpPr>
        <p:spPr bwMode="auto">
          <a:xfrm>
            <a:off x="1620838" y="3789363"/>
            <a:ext cx="1025525" cy="457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kumimoji="0" lang="en-US" altLang="zh-CN" sz="2400">
                <a:solidFill>
                  <a:schemeClr val="tx1"/>
                </a:solidFill>
              </a:rPr>
              <a:t>Hub</a:t>
            </a:r>
          </a:p>
        </p:txBody>
      </p:sp>
      <p:sp>
        <p:nvSpPr>
          <p:cNvPr id="105513" name="Text Box 43"/>
          <p:cNvSpPr txBox="1">
            <a:spLocks noChangeArrowheads="1"/>
          </p:cNvSpPr>
          <p:nvPr/>
        </p:nvSpPr>
        <p:spPr bwMode="auto">
          <a:xfrm>
            <a:off x="4284663" y="3860800"/>
            <a:ext cx="1004887"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000000"/>
                </a:solidFill>
                <a:miter lim="800000"/>
                <a:headEnd type="none" w="sm" len="sm"/>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kumimoji="0" lang="en-US" altLang="zh-CN" sz="2000">
                <a:solidFill>
                  <a:schemeClr val="tx1"/>
                </a:solidFill>
              </a:rPr>
              <a:t>Hub</a:t>
            </a:r>
          </a:p>
        </p:txBody>
      </p:sp>
      <p:pic>
        <p:nvPicPr>
          <p:cNvPr id="105514" name="Picture 8"/>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24075" y="2420938"/>
            <a:ext cx="3124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4" name="Rectangle 2"/>
          <p:cNvSpPr>
            <a:spLocks noGrp="1" noChangeArrowheads="1"/>
          </p:cNvSpPr>
          <p:nvPr>
            <p:ph type="title"/>
          </p:nvPr>
        </p:nvSpPr>
        <p:spPr/>
        <p:txBody>
          <a:bodyPr/>
          <a:lstStyle/>
          <a:p>
            <a:pPr eaLnBrk="1" hangingPunct="1">
              <a:defRPr/>
            </a:pPr>
            <a:r>
              <a:rPr lang="zh-CN" altLang="en-US">
                <a:latin typeface="华文新魏" pitchFamily="2" charset="-122"/>
              </a:rPr>
              <a:t>引  入</a:t>
            </a:r>
          </a:p>
        </p:txBody>
      </p:sp>
      <p:sp>
        <p:nvSpPr>
          <p:cNvPr id="1064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0650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899077" name="Rectangle 5"/>
          <p:cNvSpPr>
            <a:spLocks noGrp="1" noChangeArrowheads="1"/>
          </p:cNvSpPr>
          <p:nvPr>
            <p:ph type="body" idx="1"/>
          </p:nvPr>
        </p:nvSpPr>
        <p:spPr>
          <a:xfrm>
            <a:off x="809625" y="1773238"/>
            <a:ext cx="7958138" cy="4608512"/>
          </a:xfrm>
        </p:spPr>
        <p:txBody>
          <a:bodyPr/>
          <a:lstStyle/>
          <a:p>
            <a:pPr eaLnBrk="1" hangingPunct="1">
              <a:lnSpc>
                <a:spcPct val="120000"/>
              </a:lnSpc>
              <a:defRPr/>
            </a:pPr>
            <a:r>
              <a:rPr lang="zh-CN" altLang="en-US" sz="2800" dirty="0">
                <a:solidFill>
                  <a:srgbClr val="FF0000"/>
                </a:solidFill>
                <a:effectLst>
                  <a:outerShdw blurRad="38100" dist="38100" dir="2700000" algn="tl">
                    <a:srgbClr val="C0C0C0"/>
                  </a:outerShdw>
                </a:effectLst>
              </a:rPr>
              <a:t>问题</a:t>
            </a:r>
          </a:p>
          <a:p>
            <a:pPr lvl="1" eaLnBrk="1" hangingPunct="1">
              <a:lnSpc>
                <a:spcPct val="120000"/>
              </a:lnSpc>
              <a:defRPr/>
            </a:pPr>
            <a:r>
              <a:rPr lang="zh-CN" altLang="en-US" sz="2400" dirty="0"/>
              <a:t>光纤</a:t>
            </a:r>
            <a:r>
              <a:rPr lang="en-US" altLang="zh-CN" sz="2400" dirty="0"/>
              <a:t>LAN</a:t>
            </a:r>
            <a:r>
              <a:rPr lang="zh-CN" altLang="en-US" sz="2400" dirty="0"/>
              <a:t>（例如：</a:t>
            </a:r>
            <a:r>
              <a:rPr lang="en-US" altLang="zh-CN" sz="2400" dirty="0"/>
              <a:t>FDDI</a:t>
            </a:r>
            <a:r>
              <a:rPr lang="zh-CN" altLang="en-US" sz="2400" dirty="0"/>
              <a:t>、</a:t>
            </a:r>
            <a:r>
              <a:rPr lang="en-US" altLang="zh-CN" sz="2400" dirty="0"/>
              <a:t>FC</a:t>
            </a:r>
            <a:r>
              <a:rPr lang="zh-CN" altLang="en-US" sz="2400" dirty="0"/>
              <a:t>）违反了市场规律：</a:t>
            </a:r>
            <a:r>
              <a:rPr lang="en-US" altLang="zh-CN" sz="2400" dirty="0">
                <a:solidFill>
                  <a:srgbClr val="0000FF"/>
                </a:solidFill>
                <a:effectLst>
                  <a:outerShdw blurRad="38100" dist="38100" dir="2700000" algn="tl">
                    <a:srgbClr val="C0C0C0"/>
                  </a:outerShdw>
                </a:effectLst>
              </a:rPr>
              <a:t>KISS</a:t>
            </a:r>
            <a:r>
              <a:rPr lang="zh-CN" altLang="en-US" sz="2400" dirty="0"/>
              <a:t>（傻瓜且简单易用），得不到市场的认可，造成了高速</a:t>
            </a:r>
            <a:r>
              <a:rPr lang="en-US" altLang="zh-CN" sz="2400" dirty="0"/>
              <a:t>LAN</a:t>
            </a:r>
            <a:r>
              <a:rPr lang="zh-CN" altLang="en-US" sz="2400" dirty="0"/>
              <a:t>市场空白。</a:t>
            </a:r>
          </a:p>
          <a:p>
            <a:pPr eaLnBrk="1" hangingPunct="1">
              <a:lnSpc>
                <a:spcPct val="120000"/>
              </a:lnSpc>
              <a:defRPr/>
            </a:pPr>
            <a:r>
              <a:rPr lang="zh-CN" altLang="en-US" sz="2800" dirty="0">
                <a:solidFill>
                  <a:srgbClr val="FF0000"/>
                </a:solidFill>
                <a:effectLst>
                  <a:outerShdw blurRad="38100" dist="38100" dir="2700000" algn="tl">
                    <a:srgbClr val="C0C0C0"/>
                  </a:outerShdw>
                </a:effectLst>
              </a:rPr>
              <a:t>解决</a:t>
            </a:r>
          </a:p>
          <a:p>
            <a:pPr lvl="1" eaLnBrk="1" hangingPunct="1">
              <a:lnSpc>
                <a:spcPct val="120000"/>
              </a:lnSpc>
              <a:defRPr/>
            </a:pPr>
            <a:r>
              <a:rPr lang="en-US" altLang="zh-CN" sz="2400" dirty="0">
                <a:solidFill>
                  <a:srgbClr val="0000FF"/>
                </a:solidFill>
                <a:effectLst>
                  <a:outerShdw blurRad="38100" dist="38100" dir="2700000" algn="tl">
                    <a:srgbClr val="C0C0C0"/>
                  </a:outerShdw>
                </a:effectLst>
              </a:rPr>
              <a:t>100VG-AnyLAN(IEEE802.12)</a:t>
            </a:r>
            <a:r>
              <a:rPr lang="zh-CN" altLang="en-US" sz="2400" dirty="0">
                <a:solidFill>
                  <a:schemeClr val="tx1"/>
                </a:solidFill>
              </a:rPr>
              <a:t>：</a:t>
            </a:r>
            <a:r>
              <a:rPr lang="zh-CN" altLang="en-US" sz="2400" dirty="0"/>
              <a:t>完全重新指定，并赋予它许多新特征。以失败告终！</a:t>
            </a:r>
          </a:p>
          <a:p>
            <a:pPr lvl="1" eaLnBrk="1" hangingPunct="1">
              <a:lnSpc>
                <a:spcPct val="120000"/>
              </a:lnSpc>
              <a:defRPr/>
            </a:pPr>
            <a:r>
              <a:rPr lang="zh-CN" altLang="en-US" sz="2400" dirty="0">
                <a:solidFill>
                  <a:srgbClr val="0000FF"/>
                </a:solidFill>
                <a:effectLst>
                  <a:outerShdw blurRad="38100" dist="38100" dir="2700000" algn="tl">
                    <a:srgbClr val="C0C0C0"/>
                  </a:outerShdw>
                </a:effectLst>
              </a:rPr>
              <a:t>快速以太网（</a:t>
            </a:r>
            <a:r>
              <a:rPr lang="en-US" altLang="zh-CN" sz="2400" dirty="0">
                <a:solidFill>
                  <a:srgbClr val="0000FF"/>
                </a:solidFill>
                <a:effectLst>
                  <a:outerShdw blurRad="38100" dist="38100" dir="2700000" algn="tl">
                    <a:srgbClr val="C0C0C0"/>
                  </a:outerShdw>
                </a:effectLst>
              </a:rPr>
              <a:t>Fast Ethernet</a:t>
            </a:r>
            <a:r>
              <a:rPr lang="zh-CN" altLang="en-US" sz="2400" dirty="0">
                <a:solidFill>
                  <a:srgbClr val="0000FF"/>
                </a:solidFill>
                <a:effectLst>
                  <a:outerShdw blurRad="38100" dist="38100" dir="2700000" algn="tl">
                    <a:srgbClr val="C0C0C0"/>
                  </a:outerShdw>
                </a:effectLst>
              </a:rPr>
              <a:t>）</a:t>
            </a:r>
            <a:r>
              <a:rPr lang="zh-CN" altLang="en-US" sz="2400" dirty="0">
                <a:solidFill>
                  <a:schemeClr val="tx1"/>
                </a:solidFill>
              </a:rPr>
              <a:t>：</a:t>
            </a:r>
            <a:r>
              <a:rPr lang="zh-CN" altLang="en-US" sz="2400" dirty="0"/>
              <a:t>保持</a:t>
            </a:r>
            <a:r>
              <a:rPr lang="en-US" altLang="zh-CN" sz="2400" dirty="0"/>
              <a:t>802.3</a:t>
            </a:r>
            <a:r>
              <a:rPr lang="zh-CN" altLang="en-US" sz="2400" dirty="0"/>
              <a:t>原有状况，只是将其速率提高。得到了市场的认可！</a:t>
            </a:r>
          </a:p>
        </p:txBody>
      </p:sp>
    </p:spTree>
  </p:cSld>
  <p:clrMapOvr>
    <a:masterClrMapping/>
  </p:clrMapOvr>
  <p:transition spd="slow">
    <p:random/>
    <p:sndAc>
      <p:stSnd>
        <p:snd r:embed="rId3"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8658" name="Rectangle 2"/>
          <p:cNvSpPr>
            <a:spLocks noGrp="1" noChangeArrowheads="1"/>
          </p:cNvSpPr>
          <p:nvPr>
            <p:ph type="title"/>
          </p:nvPr>
        </p:nvSpPr>
        <p:spPr/>
        <p:txBody>
          <a:bodyPr/>
          <a:lstStyle/>
          <a:p>
            <a:pPr eaLnBrk="1" hangingPunct="1">
              <a:defRPr/>
            </a:pPr>
            <a:r>
              <a:rPr lang="zh-CN" altLang="en-US"/>
              <a:t>随机接入协议</a:t>
            </a:r>
          </a:p>
        </p:txBody>
      </p:sp>
      <p:sp>
        <p:nvSpPr>
          <p:cNvPr id="133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sp>
        <p:nvSpPr>
          <p:cNvPr id="13316" name="Rectangle 5"/>
          <p:cNvSpPr>
            <a:spLocks noGrp="1" noChangeArrowheads="1"/>
          </p:cNvSpPr>
          <p:nvPr>
            <p:ph type="body" idx="1"/>
          </p:nvPr>
        </p:nvSpPr>
        <p:spPr>
          <a:xfrm>
            <a:off x="2843213" y="1916113"/>
            <a:ext cx="3041650" cy="4465637"/>
          </a:xfrm>
        </p:spPr>
        <p:txBody>
          <a:bodyPr/>
          <a:lstStyle/>
          <a:p>
            <a:pPr eaLnBrk="1" hangingPunct="1">
              <a:lnSpc>
                <a:spcPct val="150000"/>
              </a:lnSpc>
            </a:pPr>
            <a:r>
              <a:rPr lang="zh-CN" altLang="en-US">
                <a:hlinkClick r:id="rId7" action="ppaction://hlinksldjump"/>
              </a:rPr>
              <a:t>纯</a:t>
            </a:r>
            <a:r>
              <a:rPr lang="en-US" altLang="zh-CN">
                <a:hlinkClick r:id="rId7" action="ppaction://hlinksldjump"/>
              </a:rPr>
              <a:t>ALOHA</a:t>
            </a:r>
            <a:endParaRPr lang="zh-CN" altLang="en-US"/>
          </a:p>
          <a:p>
            <a:pPr eaLnBrk="1" hangingPunct="1">
              <a:lnSpc>
                <a:spcPct val="150000"/>
              </a:lnSpc>
            </a:pPr>
            <a:r>
              <a:rPr lang="zh-CN" altLang="en-US">
                <a:hlinkClick r:id="rId8" action="ppaction://hlinksldjump"/>
              </a:rPr>
              <a:t>时隙</a:t>
            </a:r>
            <a:r>
              <a:rPr lang="en-US" altLang="zh-CN">
                <a:hlinkClick r:id="rId8" action="ppaction://hlinksldjump"/>
              </a:rPr>
              <a:t>ALOHA </a:t>
            </a:r>
            <a:endParaRPr lang="en-US" altLang="zh-CN"/>
          </a:p>
          <a:p>
            <a:pPr eaLnBrk="1" hangingPunct="1">
              <a:lnSpc>
                <a:spcPct val="150000"/>
              </a:lnSpc>
            </a:pPr>
            <a:r>
              <a:rPr lang="en-US" altLang="zh-CN">
                <a:hlinkClick r:id="rId9" action="ppaction://hlinksldjump"/>
              </a:rPr>
              <a:t>CSMA</a:t>
            </a:r>
            <a:endParaRPr lang="en-US" altLang="zh-CN"/>
          </a:p>
          <a:p>
            <a:pPr eaLnBrk="1" hangingPunct="1">
              <a:lnSpc>
                <a:spcPct val="150000"/>
              </a:lnSpc>
            </a:pPr>
            <a:r>
              <a:rPr lang="en-US" altLang="zh-CN">
                <a:hlinkClick r:id="rId10" action="ppaction://hlinksldjump"/>
              </a:rPr>
              <a:t>CSMA/CD</a:t>
            </a:r>
            <a:r>
              <a:rPr lang="en-US" altLang="zh-CN"/>
              <a:t> </a:t>
            </a:r>
          </a:p>
          <a:p>
            <a:pPr eaLnBrk="1" hangingPunct="1">
              <a:lnSpc>
                <a:spcPct val="150000"/>
              </a:lnSpc>
            </a:pPr>
            <a:r>
              <a:rPr kumimoji="0" lang="en-US" altLang="zh-CN">
                <a:hlinkClick r:id="rId11" action="ppaction://hlinksldjump"/>
              </a:rPr>
              <a:t>MACA</a:t>
            </a:r>
            <a:endParaRPr kumimoji="0" lang="en-US" altLang="zh-CN"/>
          </a:p>
        </p:txBody>
      </p:sp>
    </p:spTree>
  </p:cSld>
  <p:clrMapOvr>
    <a:masterClrMapping/>
  </p:clrMapOvr>
  <p:transition spd="slow">
    <p:random/>
    <p:sndAc>
      <p:stSnd>
        <p:snd r:embed="rId2" name="camera.wav"/>
      </p:stSnd>
    </p:sndAc>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Rectangle 2"/>
          <p:cNvSpPr>
            <a:spLocks noGrp="1" noChangeArrowheads="1"/>
          </p:cNvSpPr>
          <p:nvPr>
            <p:ph type="title"/>
          </p:nvPr>
        </p:nvSpPr>
        <p:spPr/>
        <p:txBody>
          <a:bodyPr/>
          <a:lstStyle/>
          <a:p>
            <a:pPr eaLnBrk="1" hangingPunct="1">
              <a:defRPr/>
            </a:pPr>
            <a:r>
              <a:rPr lang="zh-CN" altLang="en-US">
                <a:latin typeface="华文新魏" pitchFamily="2" charset="-122"/>
              </a:rPr>
              <a:t>快速以太网</a:t>
            </a:r>
            <a:br>
              <a:rPr lang="zh-CN" altLang="en-US">
                <a:latin typeface="华文新魏" pitchFamily="2" charset="-122"/>
              </a:rPr>
            </a:br>
            <a:r>
              <a:rPr lang="zh-CN" altLang="en-US" sz="2800" b="1"/>
              <a:t>（</a:t>
            </a:r>
            <a:r>
              <a:rPr lang="en-US" altLang="zh-CN" sz="2800" b="1"/>
              <a:t>802.3u</a:t>
            </a:r>
            <a:r>
              <a:rPr lang="zh-CN" altLang="en-US" sz="2800" b="1"/>
              <a:t>）</a:t>
            </a:r>
          </a:p>
        </p:txBody>
      </p:sp>
      <p:sp>
        <p:nvSpPr>
          <p:cNvPr id="1075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0752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951301" name="Rectangle 5"/>
          <p:cNvSpPr>
            <a:spLocks noGrp="1" noChangeArrowheads="1"/>
          </p:cNvSpPr>
          <p:nvPr>
            <p:ph type="body" idx="1"/>
          </p:nvPr>
        </p:nvSpPr>
        <p:spPr/>
        <p:txBody>
          <a:bodyPr/>
          <a:lstStyle/>
          <a:p>
            <a:pPr eaLnBrk="1" hangingPunct="1">
              <a:lnSpc>
                <a:spcPct val="140000"/>
              </a:lnSpc>
              <a:defRPr/>
            </a:pPr>
            <a:r>
              <a:rPr lang="zh-CN" altLang="en-US">
                <a:solidFill>
                  <a:srgbClr val="FF0000"/>
                </a:solidFill>
                <a:effectLst>
                  <a:outerShdw blurRad="38100" dist="38100" dir="2700000" algn="tl">
                    <a:srgbClr val="C0C0C0"/>
                  </a:outerShdw>
                </a:effectLst>
              </a:rPr>
              <a:t>结构简单，兼容性好，价格相对低廉</a:t>
            </a:r>
          </a:p>
          <a:p>
            <a:pPr lvl="1" eaLnBrk="1" hangingPunct="1">
              <a:lnSpc>
                <a:spcPct val="140000"/>
              </a:lnSpc>
              <a:defRPr/>
            </a:pPr>
            <a:r>
              <a:rPr lang="zh-CN" altLang="en-US"/>
              <a:t>双速</a:t>
            </a:r>
            <a:r>
              <a:rPr lang="en-US" altLang="zh-CN"/>
              <a:t>10/100Mbps MAC</a:t>
            </a:r>
            <a:r>
              <a:rPr lang="zh-CN" altLang="en-US"/>
              <a:t>功能（自动协商）</a:t>
            </a:r>
          </a:p>
          <a:p>
            <a:pPr lvl="1" eaLnBrk="1" hangingPunct="1">
              <a:lnSpc>
                <a:spcPct val="140000"/>
              </a:lnSpc>
              <a:defRPr/>
            </a:pPr>
            <a:r>
              <a:rPr lang="zh-CN" altLang="en-US"/>
              <a:t>支持半双工和全双工操作，优选全双工操作</a:t>
            </a:r>
          </a:p>
          <a:p>
            <a:pPr lvl="1" eaLnBrk="1" hangingPunct="1">
              <a:lnSpc>
                <a:spcPct val="140000"/>
              </a:lnSpc>
              <a:defRPr/>
            </a:pPr>
            <a:r>
              <a:rPr lang="zh-CN" altLang="en-US"/>
              <a:t>采用星型</a:t>
            </a:r>
            <a:r>
              <a:rPr lang="en-US" altLang="zh-CN"/>
              <a:t>/</a:t>
            </a:r>
            <a:r>
              <a:rPr lang="zh-CN" altLang="en-US"/>
              <a:t>树型</a:t>
            </a:r>
            <a:r>
              <a:rPr lang="en-US" altLang="zh-CN"/>
              <a:t>/</a:t>
            </a:r>
            <a:r>
              <a:rPr lang="zh-CN" altLang="en-US"/>
              <a:t>网状连接方式</a:t>
            </a:r>
          </a:p>
          <a:p>
            <a:pPr lvl="1" eaLnBrk="1" hangingPunct="1">
              <a:lnSpc>
                <a:spcPct val="140000"/>
              </a:lnSpc>
              <a:defRPr/>
            </a:pPr>
            <a:r>
              <a:rPr lang="zh-CN" altLang="en-US"/>
              <a:t>支持</a:t>
            </a:r>
            <a:r>
              <a:rPr lang="en-US" altLang="zh-CN"/>
              <a:t>UTP</a:t>
            </a:r>
            <a:r>
              <a:rPr lang="zh-CN" altLang="en-US"/>
              <a:t>、</a:t>
            </a:r>
            <a:r>
              <a:rPr lang="en-US" altLang="zh-CN"/>
              <a:t>STP</a:t>
            </a:r>
            <a:r>
              <a:rPr lang="zh-CN" altLang="en-US"/>
              <a:t>和光纤，不支持同轴电缆</a:t>
            </a:r>
          </a:p>
          <a:p>
            <a:pPr lvl="1" eaLnBrk="1" hangingPunct="1">
              <a:lnSpc>
                <a:spcPct val="140000"/>
              </a:lnSpc>
              <a:defRPr/>
            </a:pPr>
            <a:r>
              <a:rPr kumimoji="0" lang="zh-CN" altLang="en-US"/>
              <a:t>采用新的编</a:t>
            </a:r>
            <a:r>
              <a:rPr lang="zh-CN" altLang="en-US"/>
              <a:t>码方案</a:t>
            </a:r>
          </a:p>
        </p:txBody>
      </p:sp>
    </p:spTree>
  </p:cSld>
  <p:clrMapOvr>
    <a:masterClrMapping/>
  </p:clrMapOvr>
  <p:transition spd="slow">
    <p:random/>
    <p:sndAc>
      <p:stSnd>
        <p:snd r:embed="rId2" name="camera.wav"/>
      </p:stSnd>
    </p:sndAc>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Rectangle 2"/>
          <p:cNvSpPr>
            <a:spLocks noGrp="1" noChangeArrowheads="1"/>
          </p:cNvSpPr>
          <p:nvPr>
            <p:ph type="title"/>
          </p:nvPr>
        </p:nvSpPr>
        <p:spPr/>
        <p:txBody>
          <a:bodyPr/>
          <a:lstStyle/>
          <a:p>
            <a:pPr eaLnBrk="1" hangingPunct="1">
              <a:defRPr/>
            </a:pPr>
            <a:r>
              <a:rPr lang="en-US" altLang="zh-CN" b="1"/>
              <a:t>MAC</a:t>
            </a:r>
            <a:r>
              <a:rPr lang="zh-CN" altLang="en-US">
                <a:latin typeface="华文新魏" pitchFamily="2" charset="-122"/>
              </a:rPr>
              <a:t>子层</a:t>
            </a:r>
          </a:p>
        </p:txBody>
      </p:sp>
      <p:sp>
        <p:nvSpPr>
          <p:cNvPr id="1085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0854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952325" name="Rectangle 5"/>
          <p:cNvSpPr>
            <a:spLocks noGrp="1" noChangeArrowheads="1"/>
          </p:cNvSpPr>
          <p:nvPr>
            <p:ph type="body" idx="1"/>
          </p:nvPr>
        </p:nvSpPr>
        <p:spPr>
          <a:xfrm>
            <a:off x="809625" y="2060575"/>
            <a:ext cx="7958138" cy="4176713"/>
          </a:xfrm>
        </p:spPr>
        <p:txBody>
          <a:bodyPr/>
          <a:lstStyle/>
          <a:p>
            <a:pPr marL="0" indent="0" eaLnBrk="1" hangingPunct="1">
              <a:lnSpc>
                <a:spcPct val="150000"/>
              </a:lnSpc>
              <a:buFont typeface="Wingdings" pitchFamily="2" charset="2"/>
              <a:buNone/>
              <a:defRPr/>
            </a:pPr>
            <a:r>
              <a:rPr lang="zh-CN" altLang="en-US"/>
              <a:t>       快速以太网沿用了传统以太网普遍使用的</a:t>
            </a:r>
            <a:r>
              <a:rPr lang="en-US" altLang="zh-CN" dirty="0"/>
              <a:t>CSMA/CD</a:t>
            </a:r>
            <a:r>
              <a:rPr lang="zh-CN" altLang="en-US" dirty="0"/>
              <a:t>技术，是传统以太网的高速版本（</a:t>
            </a:r>
            <a:r>
              <a:rPr lang="en-US" altLang="zh-CN" dirty="0">
                <a:solidFill>
                  <a:srgbClr val="FF0000"/>
                </a:solidFill>
                <a:effectLst>
                  <a:outerShdw blurRad="38100" dist="38100" dir="2700000" algn="tl">
                    <a:srgbClr val="C0C0C0"/>
                  </a:outerShdw>
                </a:effectLst>
              </a:rPr>
              <a:t>100Mbps</a:t>
            </a:r>
            <a:r>
              <a:rPr lang="zh-CN" altLang="en-US" dirty="0"/>
              <a:t>），但一些参数也作了相应的调整，见后表。例如：帧间时间间隔从原来的</a:t>
            </a:r>
            <a:r>
              <a:rPr lang="en-US" altLang="zh-CN" dirty="0"/>
              <a:t>9.6us</a:t>
            </a:r>
            <a:r>
              <a:rPr lang="zh-CN" altLang="en-US" dirty="0"/>
              <a:t>改为</a:t>
            </a:r>
            <a:r>
              <a:rPr lang="en-US" altLang="zh-CN" dirty="0"/>
              <a:t>0.96us</a:t>
            </a:r>
            <a:r>
              <a:rPr lang="zh-CN" altLang="en-US" dirty="0"/>
              <a:t>。</a:t>
            </a:r>
          </a:p>
        </p:txBody>
      </p:sp>
    </p:spTree>
  </p:cSld>
  <p:clrMapOvr>
    <a:masterClrMapping/>
  </p:clrMapOvr>
  <p:transition spd="slow">
    <p:random/>
    <p:sndAc>
      <p:stSnd>
        <p:snd r:embed="rId2" name="camera.wav"/>
      </p:stSnd>
    </p:sndAc>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6" name="Rectangle 2"/>
          <p:cNvSpPr>
            <a:spLocks noGrp="1" noChangeArrowheads="1"/>
          </p:cNvSpPr>
          <p:nvPr>
            <p:ph type="title"/>
          </p:nvPr>
        </p:nvSpPr>
        <p:spPr/>
        <p:txBody>
          <a:bodyPr/>
          <a:lstStyle/>
          <a:p>
            <a:pPr eaLnBrk="1" hangingPunct="1">
              <a:defRPr/>
            </a:pPr>
            <a:r>
              <a:rPr lang="en-US" altLang="zh-CN" b="1"/>
              <a:t>MAC</a:t>
            </a:r>
            <a:r>
              <a:rPr lang="zh-CN" altLang="en-US">
                <a:latin typeface="华文新魏" pitchFamily="2" charset="-122"/>
              </a:rPr>
              <a:t>参数</a:t>
            </a:r>
          </a:p>
        </p:txBody>
      </p:sp>
      <p:sp>
        <p:nvSpPr>
          <p:cNvPr id="109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0957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graphicFrame>
        <p:nvGraphicFramePr>
          <p:cNvPr id="953350" name="Group 6"/>
          <p:cNvGraphicFramePr>
            <a:graphicFrameLocks noGrp="1"/>
          </p:cNvGraphicFramePr>
          <p:nvPr>
            <p:ph idx="1"/>
          </p:nvPr>
        </p:nvGraphicFramePr>
        <p:xfrm>
          <a:off x="809625" y="1773238"/>
          <a:ext cx="7958138" cy="4464052"/>
        </p:xfrm>
        <a:graphic>
          <a:graphicData uri="http://schemas.openxmlformats.org/drawingml/2006/table">
            <a:tbl>
              <a:tblPr/>
              <a:tblGrid>
                <a:gridCol w="1989138">
                  <a:extLst>
                    <a:ext uri="{9D8B030D-6E8A-4147-A177-3AD203B41FA5}">
                      <a16:colId xmlns:a16="http://schemas.microsoft.com/office/drawing/2014/main" val="20000"/>
                    </a:ext>
                  </a:extLst>
                </a:gridCol>
                <a:gridCol w="1990725">
                  <a:extLst>
                    <a:ext uri="{9D8B030D-6E8A-4147-A177-3AD203B41FA5}">
                      <a16:colId xmlns:a16="http://schemas.microsoft.com/office/drawing/2014/main" val="20001"/>
                    </a:ext>
                  </a:extLst>
                </a:gridCol>
                <a:gridCol w="1989137">
                  <a:extLst>
                    <a:ext uri="{9D8B030D-6E8A-4147-A177-3AD203B41FA5}">
                      <a16:colId xmlns:a16="http://schemas.microsoft.com/office/drawing/2014/main" val="20002"/>
                    </a:ext>
                  </a:extLst>
                </a:gridCol>
                <a:gridCol w="1989138">
                  <a:extLst>
                    <a:ext uri="{9D8B030D-6E8A-4147-A177-3AD203B41FA5}">
                      <a16:colId xmlns:a16="http://schemas.microsoft.com/office/drawing/2014/main" val="20003"/>
                    </a:ext>
                  </a:extLst>
                </a:gridCol>
              </a:tblGrid>
              <a:tr h="49530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Parameter</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10Mbps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100Mbps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1000Mbps</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9688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slotTime</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512bit times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512bit times</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512bit times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530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interFrameGap</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9.6μs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0.96μs</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0.096μs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688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attemptLimit</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16</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16</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16</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688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backoffLimit</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530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jamSize</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32bits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32bits</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32bits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9530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maxFrameSize</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1518octets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1518octets</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1518octets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9688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minFrameSize</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64octets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64octets</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64octets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9530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burstLimit</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No applicable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No applicable</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8192octets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transition spd="slow">
    <p:random/>
    <p:sndAc>
      <p:stSnd>
        <p:snd r:embed="rId2" name="camera.wav"/>
      </p:stSnd>
    </p:sndAc>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370" name="Rectangle 2"/>
          <p:cNvSpPr>
            <a:spLocks noGrp="1" noChangeArrowheads="1"/>
          </p:cNvSpPr>
          <p:nvPr>
            <p:ph type="title"/>
          </p:nvPr>
        </p:nvSpPr>
        <p:spPr/>
        <p:txBody>
          <a:bodyPr/>
          <a:lstStyle/>
          <a:p>
            <a:pPr eaLnBrk="1" hangingPunct="1">
              <a:defRPr/>
            </a:pPr>
            <a:r>
              <a:rPr lang="zh-CN" altLang="en-US" dirty="0">
                <a:latin typeface="华文新魏" pitchFamily="2" charset="-122"/>
              </a:rPr>
              <a:t>物理层</a:t>
            </a:r>
          </a:p>
        </p:txBody>
      </p:sp>
      <p:sp>
        <p:nvSpPr>
          <p:cNvPr id="1105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059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graphicFrame>
        <p:nvGraphicFramePr>
          <p:cNvPr id="954420" name="Group 52"/>
          <p:cNvGraphicFramePr>
            <a:graphicFrameLocks noGrp="1"/>
          </p:cNvGraphicFramePr>
          <p:nvPr>
            <p:ph idx="1"/>
          </p:nvPr>
        </p:nvGraphicFramePr>
        <p:xfrm>
          <a:off x="809625" y="1773238"/>
          <a:ext cx="7958138" cy="4464051"/>
        </p:xfrm>
        <a:graphic>
          <a:graphicData uri="http://schemas.openxmlformats.org/drawingml/2006/table">
            <a:tbl>
              <a:tblPr/>
              <a:tblGrid>
                <a:gridCol w="174625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584325">
                  <a:extLst>
                    <a:ext uri="{9D8B030D-6E8A-4147-A177-3AD203B41FA5}">
                      <a16:colId xmlns:a16="http://schemas.microsoft.com/office/drawing/2014/main" val="20002"/>
                    </a:ext>
                  </a:extLst>
                </a:gridCol>
                <a:gridCol w="1657350">
                  <a:extLst>
                    <a:ext uri="{9D8B030D-6E8A-4147-A177-3AD203B41FA5}">
                      <a16:colId xmlns:a16="http://schemas.microsoft.com/office/drawing/2014/main" val="20003"/>
                    </a:ext>
                  </a:extLst>
                </a:gridCol>
                <a:gridCol w="1674813">
                  <a:extLst>
                    <a:ext uri="{9D8B030D-6E8A-4147-A177-3AD203B41FA5}">
                      <a16:colId xmlns:a16="http://schemas.microsoft.com/office/drawing/2014/main" val="20004"/>
                    </a:ext>
                  </a:extLst>
                </a:gridCol>
              </a:tblGrid>
              <a:tr h="74453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gridSpan="2">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100BASE-TX</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100BASE-FX</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100BASE-T4</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4295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传输媒体</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2</a:t>
                      </a: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对</a:t>
                      </a: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STP</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2</a:t>
                      </a:r>
                      <a:r>
                        <a:rPr kumimoji="1" lang="zh-CN" altLang="en-US" sz="2000" b="1" i="0" u="none" strike="noStrike" cap="none" normalizeH="0" baseline="0">
                          <a:ln>
                            <a:noFill/>
                          </a:ln>
                          <a:solidFill>
                            <a:schemeClr val="tx1"/>
                          </a:solidFill>
                          <a:effectLst/>
                          <a:latin typeface="华文新魏" pitchFamily="2" charset="-122"/>
                          <a:ea typeface="华文楷体" pitchFamily="2" charset="-122"/>
                        </a:rPr>
                        <a:t>对</a:t>
                      </a: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5</a:t>
                      </a:r>
                      <a:r>
                        <a:rPr kumimoji="1" lang="zh-CN" altLang="en-US" sz="2000" b="1" i="0" u="none" strike="noStrike" cap="none" normalizeH="0" baseline="0">
                          <a:ln>
                            <a:noFill/>
                          </a:ln>
                          <a:solidFill>
                            <a:schemeClr val="tx1"/>
                          </a:solidFill>
                          <a:effectLst/>
                          <a:latin typeface="华文新魏" pitchFamily="2" charset="-122"/>
                          <a:ea typeface="华文楷体" pitchFamily="2" charset="-122"/>
                        </a:rPr>
                        <a:t>类</a:t>
                      </a: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UTP</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2</a:t>
                      </a: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根光纤</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4</a:t>
                      </a: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对</a:t>
                      </a: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3/4/5</a:t>
                      </a: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类</a:t>
                      </a: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UTP</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4612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编码技术</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MLT-3</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MLT-3</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4B5B,NRZI</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8B6T,NRZ</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4295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数据速率</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100Mbps</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100Mbps</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100Mbps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100Mbps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4295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最大网段长度</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100m</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4453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网络跨距</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200m</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200m</a:t>
                      </a:r>
                      <a:endParaRPr kumimoji="1" lang="zh-CN" altLang="en-US" sz="2000" b="1" i="0" u="none" strike="noStrike" cap="none" normalizeH="0" baseline="0">
                        <a:ln>
                          <a:noFill/>
                        </a:ln>
                        <a:solidFill>
                          <a:schemeClr val="tx1"/>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8F472"/>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400m</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200m</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slow">
    <p:random/>
    <p:sndAc>
      <p:stSnd>
        <p:snd r:embed="rId2" name="camera.wav"/>
      </p:stSnd>
    </p:sndAc>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0098" name="Rectangle 2"/>
          <p:cNvSpPr>
            <a:spLocks noGrp="1" noChangeArrowheads="1"/>
          </p:cNvSpPr>
          <p:nvPr>
            <p:ph type="title"/>
          </p:nvPr>
        </p:nvSpPr>
        <p:spPr/>
        <p:txBody>
          <a:bodyPr/>
          <a:lstStyle/>
          <a:p>
            <a:pPr eaLnBrk="1" hangingPunct="1">
              <a:defRPr/>
            </a:pPr>
            <a:r>
              <a:rPr lang="zh-CN" altLang="en-US">
                <a:latin typeface="华文新魏" pitchFamily="2" charset="-122"/>
              </a:rPr>
              <a:t>例  子</a:t>
            </a:r>
          </a:p>
        </p:txBody>
      </p:sp>
      <p:sp>
        <p:nvSpPr>
          <p:cNvPr id="1116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162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graphicFrame>
        <p:nvGraphicFramePr>
          <p:cNvPr id="111621" name="Object 6"/>
          <p:cNvGraphicFramePr>
            <a:graphicFrameLocks noGrp="1" noChangeAspect="1"/>
          </p:cNvGraphicFramePr>
          <p:nvPr>
            <p:ph idx="1"/>
          </p:nvPr>
        </p:nvGraphicFramePr>
        <p:xfrm>
          <a:off x="827088" y="1773238"/>
          <a:ext cx="7705725" cy="4476750"/>
        </p:xfrm>
        <a:graphic>
          <a:graphicData uri="http://schemas.openxmlformats.org/presentationml/2006/ole">
            <mc:AlternateContent xmlns:mc="http://schemas.openxmlformats.org/markup-compatibility/2006">
              <mc:Choice xmlns:v="urn:schemas-microsoft-com:vml" Requires="v">
                <p:oleObj name="Visio" r:id="rId7" imgW="4429506" imgH="2574036" progId="Visio.Drawing.11">
                  <p:embed/>
                </p:oleObj>
              </mc:Choice>
              <mc:Fallback>
                <p:oleObj name="Visio" r:id="rId7" imgW="4429506" imgH="2574036" progId="Visio.Drawing.11">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088" y="1773238"/>
                        <a:ext cx="770572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p:cNvSpPr txBox="1"/>
          <p:nvPr/>
        </p:nvSpPr>
        <p:spPr>
          <a:xfrm>
            <a:off x="5209456" y="5805264"/>
            <a:ext cx="3096344" cy="461665"/>
          </a:xfrm>
          <a:prstGeom prst="rect">
            <a:avLst/>
          </a:prstGeom>
          <a:noFill/>
        </p:spPr>
        <p:txBody>
          <a:bodyPr wrap="square" rtlCol="0">
            <a:spAutoFit/>
          </a:bodyPr>
          <a:lstStyle/>
          <a:p>
            <a:r>
              <a:rPr lang="zh-CN" altLang="en-US" sz="2400" b="1" dirty="0">
                <a:solidFill>
                  <a:srgbClr val="FF0000"/>
                </a:solidFill>
                <a:latin typeface="+mn-lt"/>
                <a:ea typeface="+mn-ea"/>
              </a:rPr>
              <a:t>例：客户</a:t>
            </a:r>
            <a:r>
              <a:rPr lang="en-US" altLang="zh-CN" sz="2400" b="1" dirty="0">
                <a:solidFill>
                  <a:srgbClr val="FF0000"/>
                </a:solidFill>
                <a:latin typeface="+mn-lt"/>
                <a:ea typeface="+mn-ea"/>
              </a:rPr>
              <a:t>A</a:t>
            </a:r>
            <a:r>
              <a:rPr lang="zh-CN" altLang="en-US" sz="2400" b="1" dirty="0">
                <a:solidFill>
                  <a:srgbClr val="FF0000"/>
                </a:solidFill>
                <a:latin typeface="+mn-lt"/>
                <a:ea typeface="+mn-ea"/>
              </a:rPr>
              <a:t>→服务器</a:t>
            </a:r>
            <a:r>
              <a:rPr lang="en-US" altLang="zh-CN" sz="2400" b="1" dirty="0">
                <a:solidFill>
                  <a:srgbClr val="FF0000"/>
                </a:solidFill>
                <a:latin typeface="+mn-lt"/>
                <a:ea typeface="+mn-ea"/>
              </a:rPr>
              <a:t>B</a:t>
            </a:r>
            <a:endParaRPr lang="zh-CN" altLang="en-US" sz="2400" b="1" dirty="0">
              <a:solidFill>
                <a:srgbClr val="FF0000"/>
              </a:solidFill>
              <a:latin typeface="+mn-lt"/>
              <a:ea typeface="+mn-ea"/>
            </a:endParaRPr>
          </a:p>
        </p:txBody>
      </p:sp>
    </p:spTree>
  </p:cSld>
  <p:clrMapOvr>
    <a:masterClrMapping/>
  </p:clrMapOvr>
  <p:transition spd="slow">
    <p:random/>
    <p:sndAc>
      <p:stSnd>
        <p:snd r:embed="rId2" name="camera.wav"/>
      </p:stSnd>
    </p:sndAc>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22" name="Rectangle 2"/>
          <p:cNvSpPr>
            <a:spLocks noGrp="1" noChangeArrowheads="1"/>
          </p:cNvSpPr>
          <p:nvPr>
            <p:ph type="title"/>
          </p:nvPr>
        </p:nvSpPr>
        <p:spPr/>
        <p:txBody>
          <a:bodyPr/>
          <a:lstStyle/>
          <a:p>
            <a:pPr eaLnBrk="1" hangingPunct="1">
              <a:defRPr/>
            </a:pPr>
            <a:r>
              <a:rPr lang="zh-CN" altLang="en-US">
                <a:latin typeface="华文新魏" pitchFamily="2" charset="-122"/>
              </a:rPr>
              <a:t>千兆以太网</a:t>
            </a:r>
            <a:br>
              <a:rPr lang="zh-CN" altLang="en-US" sz="4000">
                <a:latin typeface="华文新魏" pitchFamily="2" charset="-122"/>
              </a:rPr>
            </a:br>
            <a:r>
              <a:rPr lang="zh-CN" altLang="en-US" sz="2800" b="1">
                <a:latin typeface="华文新魏" pitchFamily="2" charset="-122"/>
              </a:rPr>
              <a:t>（</a:t>
            </a:r>
            <a:r>
              <a:rPr lang="en-US" altLang="zh-CN" sz="2800" b="1">
                <a:latin typeface="华文新魏" pitchFamily="2" charset="-122"/>
              </a:rPr>
              <a:t>802.3z</a:t>
            </a:r>
            <a:r>
              <a:rPr lang="zh-CN" altLang="en-US" sz="2800" b="1">
                <a:latin typeface="华文新魏" pitchFamily="2" charset="-122"/>
              </a:rPr>
              <a:t>）</a:t>
            </a:r>
          </a:p>
        </p:txBody>
      </p:sp>
      <p:sp>
        <p:nvSpPr>
          <p:cNvPr id="1126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264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sp>
        <p:nvSpPr>
          <p:cNvPr id="112645" name="Rectangle 5"/>
          <p:cNvSpPr>
            <a:spLocks noGrp="1" noChangeArrowheads="1"/>
          </p:cNvSpPr>
          <p:nvPr>
            <p:ph type="body" idx="1"/>
          </p:nvPr>
        </p:nvSpPr>
        <p:spPr/>
        <p:txBody>
          <a:bodyPr/>
          <a:lstStyle/>
          <a:p>
            <a:pPr eaLnBrk="1" hangingPunct="1">
              <a:lnSpc>
                <a:spcPct val="150000"/>
              </a:lnSpc>
            </a:pPr>
            <a:r>
              <a:rPr lang="zh-CN" altLang="en-US" sz="2800"/>
              <a:t>数据速率为</a:t>
            </a:r>
            <a:r>
              <a:rPr lang="en-US" altLang="zh-CN" sz="2800"/>
              <a:t>1Gbps</a:t>
            </a:r>
            <a:r>
              <a:rPr lang="zh-CN" altLang="en-US" sz="2800"/>
              <a:t>（</a:t>
            </a:r>
            <a:r>
              <a:rPr lang="en-US" altLang="zh-CN" sz="2800"/>
              <a:t>1000Mbps</a:t>
            </a:r>
            <a:r>
              <a:rPr lang="zh-CN" altLang="en-US" sz="2800"/>
              <a:t>）</a:t>
            </a:r>
          </a:p>
          <a:p>
            <a:pPr eaLnBrk="1" hangingPunct="1">
              <a:lnSpc>
                <a:spcPct val="150000"/>
              </a:lnSpc>
            </a:pPr>
            <a:r>
              <a:rPr lang="zh-CN" altLang="en-US" sz="2800"/>
              <a:t>与现有的以太网标准保持向后兼容</a:t>
            </a:r>
          </a:p>
          <a:p>
            <a:pPr eaLnBrk="1" hangingPunct="1">
              <a:lnSpc>
                <a:spcPct val="150000"/>
              </a:lnSpc>
            </a:pPr>
            <a:r>
              <a:rPr lang="zh-CN" altLang="en-US" sz="2800"/>
              <a:t>支持半双工和全双工操作，优选全双工操作</a:t>
            </a:r>
          </a:p>
          <a:p>
            <a:pPr eaLnBrk="1" hangingPunct="1">
              <a:lnSpc>
                <a:spcPct val="150000"/>
              </a:lnSpc>
            </a:pPr>
            <a:r>
              <a:rPr lang="zh-CN" altLang="en-US" sz="2800"/>
              <a:t>采用星型</a:t>
            </a:r>
            <a:r>
              <a:rPr lang="en-US" altLang="zh-CN" sz="2800"/>
              <a:t>/</a:t>
            </a:r>
            <a:r>
              <a:rPr lang="zh-CN" altLang="en-US" sz="2800"/>
              <a:t>树型</a:t>
            </a:r>
            <a:r>
              <a:rPr lang="en-US" altLang="zh-CN" sz="2800"/>
              <a:t>/</a:t>
            </a:r>
            <a:r>
              <a:rPr lang="zh-CN" altLang="en-US" sz="2800"/>
              <a:t>网状连接方式</a:t>
            </a:r>
          </a:p>
          <a:p>
            <a:pPr eaLnBrk="1" hangingPunct="1">
              <a:lnSpc>
                <a:spcPct val="150000"/>
              </a:lnSpc>
            </a:pPr>
            <a:r>
              <a:rPr lang="zh-CN" altLang="en-US" sz="2800"/>
              <a:t>支持</a:t>
            </a:r>
            <a:r>
              <a:rPr lang="en-US" altLang="zh-CN" sz="2800"/>
              <a:t>UTP</a:t>
            </a:r>
            <a:r>
              <a:rPr lang="zh-CN" altLang="en-US" sz="2800"/>
              <a:t>、</a:t>
            </a:r>
            <a:r>
              <a:rPr lang="en-US" altLang="zh-CN" sz="2800"/>
              <a:t>STP</a:t>
            </a:r>
            <a:r>
              <a:rPr lang="zh-CN" altLang="en-US" sz="2800"/>
              <a:t>和光纤</a:t>
            </a:r>
          </a:p>
          <a:p>
            <a:pPr eaLnBrk="1" hangingPunct="1">
              <a:lnSpc>
                <a:spcPct val="150000"/>
              </a:lnSpc>
            </a:pPr>
            <a:r>
              <a:rPr lang="zh-CN" altLang="en-US" sz="2800"/>
              <a:t>采用新的编码方案</a:t>
            </a:r>
            <a:endParaRPr lang="en-US" altLang="zh-CN" sz="2800"/>
          </a:p>
        </p:txBody>
      </p:sp>
    </p:spTree>
  </p:cSld>
  <p:clrMapOvr>
    <a:masterClrMapping/>
  </p:clrMapOvr>
  <p:transition spd="slow">
    <p:random/>
    <p:sndAc>
      <p:stSnd>
        <p:snd r:embed="rId2" name="camera.wav"/>
      </p:stSnd>
    </p:sndAc>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0" name="Rectangle 2"/>
          <p:cNvSpPr>
            <a:spLocks noGrp="1" noChangeArrowheads="1"/>
          </p:cNvSpPr>
          <p:nvPr>
            <p:ph type="title"/>
          </p:nvPr>
        </p:nvSpPr>
        <p:spPr/>
        <p:txBody>
          <a:bodyPr/>
          <a:lstStyle/>
          <a:p>
            <a:pPr eaLnBrk="1" hangingPunct="1">
              <a:defRPr/>
            </a:pPr>
            <a:r>
              <a:rPr lang="en-US" altLang="zh-CN" b="1"/>
              <a:t>MAC</a:t>
            </a:r>
            <a:r>
              <a:rPr lang="zh-CN" altLang="en-US">
                <a:latin typeface="华文新魏" pitchFamily="2" charset="-122"/>
              </a:rPr>
              <a:t>子层</a:t>
            </a:r>
          </a:p>
        </p:txBody>
      </p:sp>
      <p:sp>
        <p:nvSpPr>
          <p:cNvPr id="1136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366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
        <p:nvSpPr>
          <p:cNvPr id="113669" name="Rectangle 6"/>
          <p:cNvSpPr>
            <a:spLocks noGrp="1" noChangeArrowheads="1"/>
          </p:cNvSpPr>
          <p:nvPr>
            <p:ph type="body" idx="1"/>
          </p:nvPr>
        </p:nvSpPr>
        <p:spPr>
          <a:xfrm>
            <a:off x="809625" y="1773238"/>
            <a:ext cx="7958138" cy="719137"/>
          </a:xfrm>
        </p:spPr>
        <p:txBody>
          <a:bodyPr/>
          <a:lstStyle/>
          <a:p>
            <a:pPr marL="446088" indent="-446088" eaLnBrk="1" hangingPunct="1">
              <a:lnSpc>
                <a:spcPct val="150000"/>
              </a:lnSpc>
            </a:pPr>
            <a:r>
              <a:rPr lang="zh-CN" altLang="en-US" sz="2400"/>
              <a:t>使用原有的</a:t>
            </a:r>
            <a:r>
              <a:rPr lang="en-US" altLang="zh-CN" sz="2400"/>
              <a:t>CSMA/CD</a:t>
            </a:r>
            <a:r>
              <a:rPr lang="zh-CN" altLang="en-US" sz="2400"/>
              <a:t>协议、以太网帧结构和帧长</a:t>
            </a:r>
          </a:p>
        </p:txBody>
      </p:sp>
      <p:pic>
        <p:nvPicPr>
          <p:cNvPr id="113670" name="Picture 8"/>
          <p:cNvPicPr>
            <a:picLocks noChangeAspect="1" noChangeArrowheads="1"/>
          </p:cNvPicPr>
          <p:nvPr/>
        </p:nvPicPr>
        <p:blipFill>
          <a:blip r:embed="rId7">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1258888" y="2565400"/>
            <a:ext cx="7270750" cy="371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Rectangle 2"/>
          <p:cNvSpPr>
            <a:spLocks noGrp="1" noChangeArrowheads="1"/>
          </p:cNvSpPr>
          <p:nvPr>
            <p:ph type="title"/>
          </p:nvPr>
        </p:nvSpPr>
        <p:spPr/>
        <p:txBody>
          <a:bodyPr/>
          <a:lstStyle/>
          <a:p>
            <a:pPr eaLnBrk="1" hangingPunct="1">
              <a:defRPr/>
            </a:pPr>
            <a:r>
              <a:rPr lang="zh-CN" altLang="en-US"/>
              <a:t>载波扩展</a:t>
            </a:r>
            <a:r>
              <a:rPr lang="zh-CN" altLang="en-US" sz="4000"/>
              <a:t> </a:t>
            </a:r>
            <a:br>
              <a:rPr lang="zh-CN" altLang="en-US" sz="4000"/>
            </a:br>
            <a:r>
              <a:rPr lang="zh-CN" altLang="en-US" sz="2800" b="1">
                <a:latin typeface="华文新魏" pitchFamily="2" charset="-122"/>
              </a:rPr>
              <a:t>（</a:t>
            </a:r>
            <a:r>
              <a:rPr lang="en-US" altLang="zh-CN" sz="2800" b="1">
                <a:latin typeface="华文新魏" pitchFamily="2" charset="-122"/>
              </a:rPr>
              <a:t>Carrier extension</a:t>
            </a:r>
            <a:r>
              <a:rPr lang="zh-CN" altLang="en-US" sz="2800" b="1">
                <a:latin typeface="华文新魏" pitchFamily="2" charset="-122"/>
              </a:rPr>
              <a:t>）</a:t>
            </a:r>
          </a:p>
        </p:txBody>
      </p:sp>
      <p:sp>
        <p:nvSpPr>
          <p:cNvPr id="1146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469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sp>
        <p:nvSpPr>
          <p:cNvPr id="960518" name="Rectangle 6"/>
          <p:cNvSpPr>
            <a:spLocks noGrp="1" noChangeArrowheads="1"/>
          </p:cNvSpPr>
          <p:nvPr>
            <p:ph type="body" idx="1"/>
          </p:nvPr>
        </p:nvSpPr>
        <p:spPr>
          <a:xfrm>
            <a:off x="809625" y="1773238"/>
            <a:ext cx="7958138" cy="1079500"/>
          </a:xfrm>
        </p:spPr>
        <p:txBody>
          <a:bodyPr/>
          <a:lstStyle/>
          <a:p>
            <a:pPr eaLnBrk="1" hangingPunct="1">
              <a:lnSpc>
                <a:spcPct val="110000"/>
              </a:lnSpc>
              <a:defRPr/>
            </a:pPr>
            <a:r>
              <a:rPr lang="zh-CN" altLang="en-US" sz="2000"/>
              <a:t>为保持最大电缆长度（</a:t>
            </a:r>
            <a:r>
              <a:rPr lang="en-US" altLang="zh-CN" sz="2000"/>
              <a:t>100m</a:t>
            </a:r>
            <a:r>
              <a:rPr lang="zh-CN" altLang="en-US" sz="2000"/>
              <a:t>）和最短帧长（</a:t>
            </a:r>
            <a:r>
              <a:rPr lang="en-US" altLang="zh-CN" sz="2000"/>
              <a:t>64B</a:t>
            </a:r>
            <a:r>
              <a:rPr lang="zh-CN" altLang="en-US" sz="2000"/>
              <a:t>）不变，需将</a:t>
            </a:r>
            <a:r>
              <a:rPr lang="zh-CN" altLang="en-US" sz="2000">
                <a:solidFill>
                  <a:srgbClr val="FF0000"/>
                </a:solidFill>
                <a:effectLst>
                  <a:outerShdw blurRad="38100" dist="38100" dir="2700000" algn="tl">
                    <a:srgbClr val="C0C0C0"/>
                  </a:outerShdw>
                </a:effectLst>
              </a:rPr>
              <a:t>争用期变成</a:t>
            </a:r>
            <a:r>
              <a:rPr lang="en-US" altLang="zh-CN" sz="2000">
                <a:solidFill>
                  <a:srgbClr val="FF0000"/>
                </a:solidFill>
                <a:effectLst>
                  <a:outerShdw blurRad="38100" dist="38100" dir="2700000" algn="tl">
                    <a:srgbClr val="C0C0C0"/>
                  </a:outerShdw>
                </a:effectLst>
              </a:rPr>
              <a:t>512B</a:t>
            </a:r>
            <a:r>
              <a:rPr lang="zh-CN" altLang="en-US" sz="2000"/>
              <a:t>。扩展字节采用特殊的非数据符号表示，由发送硬件添加、接收硬件移走，协议软件不须变动也无需知道。</a:t>
            </a:r>
          </a:p>
        </p:txBody>
      </p:sp>
      <p:pic>
        <p:nvPicPr>
          <p:cNvPr id="114694" name="Picture 8"/>
          <p:cNvPicPr>
            <a:picLocks noChangeAspect="1" noChangeArrowheads="1"/>
          </p:cNvPicPr>
          <p:nvPr/>
        </p:nvPicPr>
        <p:blipFill>
          <a:blip r:embed="rId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2997200"/>
            <a:ext cx="7848600" cy="329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46996" y="3823224"/>
            <a:ext cx="144016" cy="246221"/>
          </a:xfrm>
          <a:prstGeom prst="rect">
            <a:avLst/>
          </a:prstGeom>
          <a:solidFill>
            <a:srgbClr val="B9DCFF"/>
          </a:solidFill>
        </p:spPr>
        <p:txBody>
          <a:bodyPr wrap="square" rtlCol="0">
            <a:spAutoFit/>
          </a:bodyPr>
          <a:lstStyle/>
          <a:p>
            <a:endParaRPr lang="zh-CN" altLang="en-US" sz="1000" dirty="0"/>
          </a:p>
        </p:txBody>
      </p:sp>
      <p:sp>
        <p:nvSpPr>
          <p:cNvPr id="8" name="TextBox 7"/>
          <p:cNvSpPr txBox="1"/>
          <p:nvPr/>
        </p:nvSpPr>
        <p:spPr>
          <a:xfrm flipV="1">
            <a:off x="5550834" y="5741802"/>
            <a:ext cx="168244" cy="140784"/>
          </a:xfrm>
          <a:prstGeom prst="rect">
            <a:avLst/>
          </a:prstGeom>
          <a:solidFill>
            <a:srgbClr val="B9DCFF"/>
          </a:solidFill>
        </p:spPr>
        <p:txBody>
          <a:bodyPr wrap="square" rtlCol="0">
            <a:spAutoFit/>
          </a:bodyPr>
          <a:lstStyle/>
          <a:p>
            <a:endParaRPr lang="zh-CN" altLang="en-US" sz="800" dirty="0"/>
          </a:p>
        </p:txBody>
      </p:sp>
    </p:spTree>
  </p:cSld>
  <p:clrMapOvr>
    <a:masterClrMapping/>
  </p:clrMapOvr>
  <p:transition spd="slow">
    <p:random/>
    <p:sndAc>
      <p:stSnd>
        <p:snd r:embed="rId2" name="camera.wav"/>
      </p:stSnd>
    </p:sndAc>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Rectangle 2"/>
          <p:cNvSpPr>
            <a:spLocks noGrp="1" noChangeArrowheads="1"/>
          </p:cNvSpPr>
          <p:nvPr>
            <p:ph type="title"/>
          </p:nvPr>
        </p:nvSpPr>
        <p:spPr/>
        <p:txBody>
          <a:bodyPr/>
          <a:lstStyle/>
          <a:p>
            <a:pPr eaLnBrk="1" hangingPunct="1">
              <a:defRPr/>
            </a:pPr>
            <a:r>
              <a:rPr lang="zh-CN" altLang="en-US"/>
              <a:t>帧突发</a:t>
            </a:r>
            <a:r>
              <a:rPr lang="zh-CN" altLang="en-US" sz="4000"/>
              <a:t> </a:t>
            </a:r>
            <a:br>
              <a:rPr lang="zh-CN" altLang="en-US" sz="4000">
                <a:latin typeface="华文新魏" pitchFamily="2" charset="-122"/>
              </a:rPr>
            </a:br>
            <a:r>
              <a:rPr lang="zh-CN" altLang="en-US" sz="2800" b="1">
                <a:latin typeface="华文新魏" pitchFamily="2" charset="-122"/>
              </a:rPr>
              <a:t>（</a:t>
            </a:r>
            <a:r>
              <a:rPr lang="en-US" altLang="zh-CN" sz="2800" b="1">
                <a:latin typeface="华文新魏" pitchFamily="2" charset="-122"/>
              </a:rPr>
              <a:t>Frame bursting</a:t>
            </a:r>
            <a:r>
              <a:rPr lang="zh-CN" altLang="en-US" sz="2800" b="1">
                <a:latin typeface="华文新魏" pitchFamily="2" charset="-122"/>
              </a:rPr>
              <a:t>）</a:t>
            </a:r>
          </a:p>
        </p:txBody>
      </p:sp>
      <p:sp>
        <p:nvSpPr>
          <p:cNvPr id="1157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571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sp>
        <p:nvSpPr>
          <p:cNvPr id="961541" name="Rectangle 5"/>
          <p:cNvSpPr>
            <a:spLocks noGrp="1" noChangeArrowheads="1"/>
          </p:cNvSpPr>
          <p:nvPr>
            <p:ph type="body" idx="1"/>
          </p:nvPr>
        </p:nvSpPr>
        <p:spPr>
          <a:xfrm>
            <a:off x="809625" y="1773238"/>
            <a:ext cx="7958138" cy="1800225"/>
          </a:xfrm>
        </p:spPr>
        <p:txBody>
          <a:bodyPr/>
          <a:lstStyle/>
          <a:p>
            <a:pPr eaLnBrk="1" hangingPunct="1">
              <a:lnSpc>
                <a:spcPct val="110000"/>
              </a:lnSpc>
              <a:defRPr/>
            </a:pPr>
            <a:r>
              <a:rPr lang="zh-CN" altLang="en-US" sz="2400"/>
              <a:t>在发送很多短帧（</a:t>
            </a:r>
            <a:r>
              <a:rPr lang="en-US" altLang="zh-CN" sz="2400"/>
              <a:t>64B</a:t>
            </a:r>
            <a:r>
              <a:rPr lang="zh-CN" altLang="en-US" sz="2400"/>
              <a:t>）时，载波扩展存在着浪费严重现象（信道效率只有</a:t>
            </a:r>
            <a:r>
              <a:rPr lang="en-US" altLang="zh-CN" sz="2400"/>
              <a:t>9%</a:t>
            </a:r>
            <a:r>
              <a:rPr lang="zh-CN" altLang="en-US" sz="2400"/>
              <a:t>）。为减低浪费，第一个短帧采用“</a:t>
            </a:r>
            <a:r>
              <a:rPr lang="zh-CN" altLang="en-US" sz="2400">
                <a:solidFill>
                  <a:srgbClr val="FF0000"/>
                </a:solidFill>
                <a:effectLst>
                  <a:outerShdw blurRad="38100" dist="38100" dir="2700000" algn="tl">
                    <a:srgbClr val="C0C0C0"/>
                  </a:outerShdw>
                </a:effectLst>
              </a:rPr>
              <a:t>载波扩展</a:t>
            </a:r>
            <a:r>
              <a:rPr lang="zh-CN" altLang="en-US" sz="2400"/>
              <a:t>”进行填充，以后的短帧直接发送，直到</a:t>
            </a:r>
            <a:r>
              <a:rPr lang="en-US" altLang="zh-CN" sz="2400"/>
              <a:t>8192B</a:t>
            </a:r>
            <a:r>
              <a:rPr lang="zh-CN" altLang="en-US" sz="2400"/>
              <a:t>（突发限度）为止 。</a:t>
            </a:r>
          </a:p>
        </p:txBody>
      </p:sp>
      <p:pic>
        <p:nvPicPr>
          <p:cNvPr id="115718" name="Picture 6"/>
          <p:cNvPicPr>
            <a:picLocks noChangeAspect="1" noChangeArrowheads="1"/>
          </p:cNvPicPr>
          <p:nvPr/>
        </p:nvPicPr>
        <p:blipFill>
          <a:blip r:embed="rId7">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971550" y="3644900"/>
            <a:ext cx="7732713" cy="252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Grp="1" noChangeArrowheads="1"/>
          </p:cNvSpPr>
          <p:nvPr>
            <p:ph type="title"/>
          </p:nvPr>
        </p:nvSpPr>
        <p:spPr/>
        <p:txBody>
          <a:bodyPr/>
          <a:lstStyle/>
          <a:p>
            <a:pPr eaLnBrk="1" hangingPunct="1">
              <a:defRPr/>
            </a:pPr>
            <a:r>
              <a:rPr lang="zh-CN" altLang="en-US" dirty="0">
                <a:latin typeface="华文新魏" pitchFamily="2" charset="-122"/>
              </a:rPr>
              <a:t>物理层</a:t>
            </a:r>
          </a:p>
        </p:txBody>
      </p:sp>
      <p:sp>
        <p:nvSpPr>
          <p:cNvPr id="1167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674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graphicFrame>
        <p:nvGraphicFramePr>
          <p:cNvPr id="962599" name="Group 39"/>
          <p:cNvGraphicFramePr>
            <a:graphicFrameLocks noGrp="1"/>
          </p:cNvGraphicFramePr>
          <p:nvPr>
            <p:ph idx="1"/>
            <p:extLst>
              <p:ext uri="{D42A27DB-BD31-4B8C-83A1-F6EECF244321}">
                <p14:modId xmlns:p14="http://schemas.microsoft.com/office/powerpoint/2010/main" val="336781317"/>
              </p:ext>
            </p:extLst>
          </p:nvPr>
        </p:nvGraphicFramePr>
        <p:xfrm>
          <a:off x="809625" y="1790700"/>
          <a:ext cx="7958138" cy="3941764"/>
        </p:xfrm>
        <a:graphic>
          <a:graphicData uri="http://schemas.openxmlformats.org/drawingml/2006/table">
            <a:tbl>
              <a:tblPr/>
              <a:tblGrid>
                <a:gridCol w="1817688">
                  <a:extLst>
                    <a:ext uri="{9D8B030D-6E8A-4147-A177-3AD203B41FA5}">
                      <a16:colId xmlns:a16="http://schemas.microsoft.com/office/drawing/2014/main" val="20000"/>
                    </a:ext>
                  </a:extLst>
                </a:gridCol>
                <a:gridCol w="1944687">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2900363">
                  <a:extLst>
                    <a:ext uri="{9D8B030D-6E8A-4147-A177-3AD203B41FA5}">
                      <a16:colId xmlns:a16="http://schemas.microsoft.com/office/drawing/2014/main" val="20003"/>
                    </a:ext>
                  </a:extLst>
                </a:gridCol>
              </a:tblGrid>
              <a:tr h="83930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Name</a:t>
                      </a:r>
                    </a:p>
                  </a:txBody>
                  <a:tcPr marL="90000" marR="90000" marT="46775" marB="467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Cable</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Max.</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segment</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Advantages</a:t>
                      </a:r>
                    </a:p>
                  </a:txBody>
                  <a:tcPr marL="90000" marR="90000" marT="46775" marB="467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43541">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1000Base-SX</a:t>
                      </a:r>
                    </a:p>
                  </a:txBody>
                  <a:tcPr marL="90000" marR="90000" marT="46775" marB="467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Fiber optics</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550m</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Multimode fiber (50,62.5μ)</a:t>
                      </a:r>
                    </a:p>
                  </a:txBody>
                  <a:tcPr marL="90000" marR="90000" marT="46775" marB="467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0795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1000Base-LX</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775" marB="467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Fiber optics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5000m</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Single(10μ) or Multimode fiber (50,62.5μ)</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75" marB="467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4781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1000Base-CX</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775" marB="467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2 Pairs of STP</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25m</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Shielded twisted pair</a:t>
                      </a:r>
                    </a:p>
                  </a:txBody>
                  <a:tcPr marL="90000" marR="90000" marT="46775" marB="467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0315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1000Base-T</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775" marB="467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 Pairs of UTP</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100m</a:t>
                      </a:r>
                    </a:p>
                  </a:txBody>
                  <a:tcPr marL="90000" marR="90000" marT="46775" marB="467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Standard category 5 UTP</a:t>
                      </a:r>
                    </a:p>
                  </a:txBody>
                  <a:tcPr marL="90000" marR="90000" marT="46775" marB="467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TextBox 1"/>
          <p:cNvSpPr txBox="1"/>
          <p:nvPr/>
        </p:nvSpPr>
        <p:spPr>
          <a:xfrm>
            <a:off x="971550" y="5795963"/>
            <a:ext cx="7753350" cy="369887"/>
          </a:xfrm>
          <a:prstGeom prst="rect">
            <a:avLst/>
          </a:prstGeom>
          <a:noFill/>
        </p:spPr>
        <p:txBody>
          <a:bodyPr>
            <a:spAutoFit/>
          </a:bodyPr>
          <a:lstStyle/>
          <a:p>
            <a:pPr algn="ctr">
              <a:defRPr/>
            </a:pPr>
            <a:r>
              <a:rPr lang="en-US" altLang="zh-CN" sz="1800" b="1" dirty="0">
                <a:solidFill>
                  <a:srgbClr val="0000FF"/>
                </a:solidFill>
                <a:latin typeface="+mn-lt"/>
                <a:ea typeface="+mn-ea"/>
              </a:rPr>
              <a:t>1000Base-X</a:t>
            </a:r>
            <a:r>
              <a:rPr lang="zh-CN" altLang="en-US" sz="1800" b="1" dirty="0">
                <a:solidFill>
                  <a:srgbClr val="0000FF"/>
                </a:solidFill>
                <a:latin typeface="+mn-lt"/>
                <a:ea typeface="+mn-ea"/>
              </a:rPr>
              <a:t>（前三项）的标准是</a:t>
            </a:r>
            <a:r>
              <a:rPr lang="en-US" altLang="zh-CN" sz="1800" b="1" dirty="0">
                <a:solidFill>
                  <a:srgbClr val="0000FF"/>
                </a:solidFill>
                <a:latin typeface="+mn-lt"/>
                <a:ea typeface="+mn-ea"/>
              </a:rPr>
              <a:t>802.3z</a:t>
            </a:r>
            <a:r>
              <a:rPr lang="zh-CN" altLang="en-US" sz="1800" b="1" dirty="0">
                <a:solidFill>
                  <a:srgbClr val="0000FF"/>
                </a:solidFill>
                <a:latin typeface="+mn-lt"/>
                <a:ea typeface="+mn-ea"/>
              </a:rPr>
              <a:t>，</a:t>
            </a:r>
            <a:r>
              <a:rPr lang="en-US" altLang="zh-CN" sz="1800" b="1" dirty="0">
                <a:solidFill>
                  <a:srgbClr val="0000FF"/>
                </a:solidFill>
                <a:latin typeface="+mn-lt"/>
                <a:ea typeface="+mn-ea"/>
              </a:rPr>
              <a:t>1000Base-T</a:t>
            </a:r>
            <a:r>
              <a:rPr lang="zh-CN" altLang="en-US" sz="1800" b="1" dirty="0">
                <a:solidFill>
                  <a:srgbClr val="0000FF"/>
                </a:solidFill>
                <a:latin typeface="+mn-lt"/>
                <a:ea typeface="+mn-ea"/>
              </a:rPr>
              <a:t>的标准是</a:t>
            </a:r>
            <a:r>
              <a:rPr lang="en-US" altLang="zh-CN" sz="1800" b="1" dirty="0">
                <a:solidFill>
                  <a:srgbClr val="0000FF"/>
                </a:solidFill>
                <a:latin typeface="+mn-lt"/>
                <a:ea typeface="+mn-ea"/>
              </a:rPr>
              <a:t>802.3ab</a:t>
            </a:r>
            <a:r>
              <a:rPr lang="zh-CN" altLang="en-US" sz="1800" b="1" dirty="0">
                <a:solidFill>
                  <a:srgbClr val="0000FF"/>
                </a:solidFill>
                <a:latin typeface="+mn-lt"/>
                <a:ea typeface="+mn-ea"/>
              </a:rPr>
              <a:t>。</a:t>
            </a:r>
          </a:p>
        </p:txBody>
      </p:sp>
      <p:sp>
        <p:nvSpPr>
          <p:cNvPr id="7" name="TextBox 6"/>
          <p:cNvSpPr txBox="1"/>
          <p:nvPr/>
        </p:nvSpPr>
        <p:spPr>
          <a:xfrm>
            <a:off x="2555875" y="6094413"/>
            <a:ext cx="1079500" cy="369887"/>
          </a:xfrm>
          <a:prstGeom prst="rect">
            <a:avLst/>
          </a:prstGeom>
          <a:noFill/>
        </p:spPr>
        <p:txBody>
          <a:bodyPr>
            <a:spAutoFit/>
          </a:bodyPr>
          <a:lstStyle/>
          <a:p>
            <a:pPr algn="ctr">
              <a:defRPr/>
            </a:pPr>
            <a:r>
              <a:rPr lang="en-US" altLang="zh-CN" sz="1800" b="1" dirty="0">
                <a:solidFill>
                  <a:srgbClr val="FF0000"/>
                </a:solidFill>
                <a:latin typeface="+mn-lt"/>
                <a:ea typeface="+mn-ea"/>
              </a:rPr>
              <a:t>1995</a:t>
            </a:r>
            <a:r>
              <a:rPr lang="zh-CN" altLang="en-US" sz="1800" b="1" dirty="0">
                <a:solidFill>
                  <a:srgbClr val="FF0000"/>
                </a:solidFill>
                <a:latin typeface="+mn-lt"/>
                <a:ea typeface="+mn-ea"/>
              </a:rPr>
              <a:t>年</a:t>
            </a:r>
          </a:p>
        </p:txBody>
      </p:sp>
      <p:sp>
        <p:nvSpPr>
          <p:cNvPr id="8" name="TextBox 7"/>
          <p:cNvSpPr txBox="1"/>
          <p:nvPr/>
        </p:nvSpPr>
        <p:spPr>
          <a:xfrm>
            <a:off x="6300788" y="6092825"/>
            <a:ext cx="1079500" cy="369888"/>
          </a:xfrm>
          <a:prstGeom prst="rect">
            <a:avLst/>
          </a:prstGeom>
          <a:noFill/>
        </p:spPr>
        <p:txBody>
          <a:bodyPr>
            <a:spAutoFit/>
          </a:bodyPr>
          <a:lstStyle/>
          <a:p>
            <a:pPr algn="ctr">
              <a:defRPr/>
            </a:pPr>
            <a:r>
              <a:rPr lang="en-US" altLang="zh-CN" sz="1800" b="1" dirty="0">
                <a:solidFill>
                  <a:srgbClr val="FF0000"/>
                </a:solidFill>
                <a:latin typeface="+mn-lt"/>
                <a:ea typeface="+mn-ea"/>
              </a:rPr>
              <a:t>1999</a:t>
            </a:r>
            <a:r>
              <a:rPr lang="zh-CN" altLang="en-US" sz="1800" b="1" dirty="0">
                <a:solidFill>
                  <a:srgbClr val="FF0000"/>
                </a:solidFill>
                <a:latin typeface="+mn-lt"/>
                <a:ea typeface="+mn-ea"/>
              </a:rPr>
              <a:t>年</a:t>
            </a:r>
          </a:p>
        </p:txBody>
      </p:sp>
    </p:spTree>
  </p:cSld>
  <p:clrMapOvr>
    <a:masterClrMapping/>
  </p:clrMapOvr>
  <p:transition spd="slow">
    <p:random/>
    <p:sndAc>
      <p:stSnd>
        <p:snd r:embed="rId2"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4" name="Rectangle 2"/>
          <p:cNvSpPr>
            <a:spLocks noGrp="1" noChangeArrowheads="1"/>
          </p:cNvSpPr>
          <p:nvPr>
            <p:ph type="title"/>
          </p:nvPr>
        </p:nvSpPr>
        <p:spPr/>
        <p:txBody>
          <a:bodyPr/>
          <a:lstStyle/>
          <a:p>
            <a:pPr eaLnBrk="1" hangingPunct="1">
              <a:defRPr/>
            </a:pPr>
            <a:r>
              <a:rPr lang="en-US" altLang="zh-CN" b="1"/>
              <a:t>ALOHA</a:t>
            </a:r>
            <a:r>
              <a:rPr lang="zh-CN" altLang="en-US"/>
              <a:t>网络</a:t>
            </a:r>
          </a:p>
        </p:txBody>
      </p:sp>
      <p:sp>
        <p:nvSpPr>
          <p:cNvPr id="143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1434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graphicFrame>
        <p:nvGraphicFramePr>
          <p:cNvPr id="14341" name="Object 18"/>
          <p:cNvGraphicFramePr>
            <a:graphicFrameLocks noGrp="1" noChangeAspect="1"/>
          </p:cNvGraphicFramePr>
          <p:nvPr>
            <p:ph idx="1"/>
          </p:nvPr>
        </p:nvGraphicFramePr>
        <p:xfrm>
          <a:off x="755650" y="2276475"/>
          <a:ext cx="8064500" cy="3651250"/>
        </p:xfrm>
        <a:graphic>
          <a:graphicData uri="http://schemas.openxmlformats.org/presentationml/2006/ole">
            <mc:AlternateContent xmlns:mc="http://schemas.openxmlformats.org/markup-compatibility/2006">
              <mc:Choice xmlns:v="urn:schemas-microsoft-com:vml" Requires="v">
                <p:oleObj name="Visio" r:id="rId8" imgW="6283071" imgH="2844165" progId="Visio.Drawing.11">
                  <p:embed/>
                </p:oleObj>
              </mc:Choice>
              <mc:Fallback>
                <p:oleObj name="Visio" r:id="rId8" imgW="6283071" imgH="2844165" progId="Visio.Drawing.11">
                  <p:embed/>
                  <p:pic>
                    <p:nvPicPr>
                      <p:cNvPr id="0"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650" y="2276475"/>
                        <a:ext cx="8064500" cy="365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p:cNvSpPr txBox="1"/>
          <p:nvPr/>
        </p:nvSpPr>
        <p:spPr>
          <a:xfrm>
            <a:off x="684213" y="3081338"/>
            <a:ext cx="1584325" cy="708025"/>
          </a:xfrm>
          <a:prstGeom prst="rect">
            <a:avLst/>
          </a:prstGeom>
          <a:noFill/>
        </p:spPr>
        <p:txBody>
          <a:bodyPr>
            <a:spAutoFit/>
          </a:bodyPr>
          <a:lstStyle/>
          <a:p>
            <a:pPr>
              <a:defRPr/>
            </a:pPr>
            <a:r>
              <a:rPr lang="zh-CN" altLang="en-US" sz="2000" b="1" dirty="0">
                <a:latin typeface="+mn-ea"/>
                <a:ea typeface="+mn-ea"/>
              </a:rPr>
              <a:t>共享同一个上行频率</a:t>
            </a:r>
          </a:p>
        </p:txBody>
      </p:sp>
    </p:spTree>
  </p:cSld>
  <p:clrMapOvr>
    <a:masterClrMapping/>
  </p:clrMapOvr>
  <p:transition spd="slow">
    <p:random/>
    <p:sndAc>
      <p:stSnd>
        <p:snd r:embed="rId2" name="camera.wav"/>
      </p:stSnd>
    </p:sndAc>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Grp="1" noChangeArrowheads="1"/>
          </p:cNvSpPr>
          <p:nvPr>
            <p:ph type="title"/>
          </p:nvPr>
        </p:nvSpPr>
        <p:spPr/>
        <p:txBody>
          <a:bodyPr/>
          <a:lstStyle/>
          <a:p>
            <a:pPr eaLnBrk="1" hangingPunct="1">
              <a:defRPr/>
            </a:pPr>
            <a:r>
              <a:rPr lang="zh-CN" altLang="en-US" sz="4800">
                <a:latin typeface="华文新魏" pitchFamily="2" charset="-122"/>
              </a:rPr>
              <a:t>例  子</a:t>
            </a:r>
            <a:endParaRPr lang="zh-CN" altLang="en-US" sz="3200" b="1">
              <a:latin typeface="华文新魏" pitchFamily="2" charset="-122"/>
            </a:endParaRPr>
          </a:p>
        </p:txBody>
      </p:sp>
      <p:sp>
        <p:nvSpPr>
          <p:cNvPr id="117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776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6</a:t>
            </a:r>
          </a:p>
        </p:txBody>
      </p:sp>
      <p:sp>
        <p:nvSpPr>
          <p:cNvPr id="117765" name="Line 6"/>
          <p:cNvSpPr>
            <a:spLocks noChangeShapeType="1"/>
          </p:cNvSpPr>
          <p:nvPr/>
        </p:nvSpPr>
        <p:spPr bwMode="auto">
          <a:xfrm flipH="1">
            <a:off x="1951038" y="4916488"/>
            <a:ext cx="793750" cy="6873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66" name="Line 7"/>
          <p:cNvSpPr>
            <a:spLocks noChangeShapeType="1"/>
          </p:cNvSpPr>
          <p:nvPr/>
        </p:nvSpPr>
        <p:spPr bwMode="auto">
          <a:xfrm flipH="1">
            <a:off x="2586038" y="4916488"/>
            <a:ext cx="236537" cy="6873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67" name="Line 8"/>
          <p:cNvSpPr>
            <a:spLocks noChangeShapeType="1"/>
          </p:cNvSpPr>
          <p:nvPr/>
        </p:nvSpPr>
        <p:spPr bwMode="auto">
          <a:xfrm>
            <a:off x="3060700" y="4916488"/>
            <a:ext cx="236538" cy="6873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68" name="Line 9"/>
          <p:cNvSpPr>
            <a:spLocks noChangeShapeType="1"/>
          </p:cNvSpPr>
          <p:nvPr/>
        </p:nvSpPr>
        <p:spPr bwMode="auto">
          <a:xfrm>
            <a:off x="3297238" y="4916488"/>
            <a:ext cx="712787" cy="6873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69" name="Line 10"/>
          <p:cNvSpPr>
            <a:spLocks noChangeShapeType="1"/>
          </p:cNvSpPr>
          <p:nvPr/>
        </p:nvSpPr>
        <p:spPr bwMode="auto">
          <a:xfrm flipH="1">
            <a:off x="5719763" y="4916488"/>
            <a:ext cx="792162" cy="6873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70" name="Line 11"/>
          <p:cNvSpPr>
            <a:spLocks noChangeShapeType="1"/>
          </p:cNvSpPr>
          <p:nvPr/>
        </p:nvSpPr>
        <p:spPr bwMode="auto">
          <a:xfrm flipH="1">
            <a:off x="6432550" y="4916488"/>
            <a:ext cx="236538" cy="6873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71" name="Line 12"/>
          <p:cNvSpPr>
            <a:spLocks noChangeShapeType="1"/>
          </p:cNvSpPr>
          <p:nvPr/>
        </p:nvSpPr>
        <p:spPr bwMode="auto">
          <a:xfrm>
            <a:off x="6907213" y="4916488"/>
            <a:ext cx="236537" cy="763587"/>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72" name="Line 13"/>
          <p:cNvSpPr>
            <a:spLocks noChangeShapeType="1"/>
          </p:cNvSpPr>
          <p:nvPr/>
        </p:nvSpPr>
        <p:spPr bwMode="auto">
          <a:xfrm>
            <a:off x="7064375" y="4835525"/>
            <a:ext cx="889000" cy="900113"/>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73" name="Line 14"/>
          <p:cNvSpPr>
            <a:spLocks noChangeShapeType="1"/>
          </p:cNvSpPr>
          <p:nvPr/>
        </p:nvSpPr>
        <p:spPr bwMode="auto">
          <a:xfrm>
            <a:off x="5278438" y="3308350"/>
            <a:ext cx="1425575"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74" name="Line 15"/>
          <p:cNvSpPr>
            <a:spLocks noChangeShapeType="1"/>
          </p:cNvSpPr>
          <p:nvPr/>
        </p:nvSpPr>
        <p:spPr bwMode="auto">
          <a:xfrm>
            <a:off x="5278438" y="2851150"/>
            <a:ext cx="792162"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17775" name="Picture 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3538" y="5526088"/>
            <a:ext cx="608012"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76" name="Picture 1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32475" y="2162175"/>
            <a:ext cx="712788"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77" name="Text Box 18"/>
          <p:cNvSpPr txBox="1">
            <a:spLocks noChangeArrowheads="1"/>
          </p:cNvSpPr>
          <p:nvPr/>
        </p:nvSpPr>
        <p:spPr bwMode="auto">
          <a:xfrm>
            <a:off x="1852613" y="2617788"/>
            <a:ext cx="1808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400">
                <a:solidFill>
                  <a:schemeClr val="tx1"/>
                </a:solidFill>
              </a:rPr>
              <a:t>1 Gb/s </a:t>
            </a:r>
            <a:r>
              <a:rPr lang="zh-CN" altLang="en-US" sz="2400">
                <a:solidFill>
                  <a:schemeClr val="tx1"/>
                </a:solidFill>
              </a:rPr>
              <a:t>链路</a:t>
            </a:r>
          </a:p>
        </p:txBody>
      </p:sp>
      <p:sp>
        <p:nvSpPr>
          <p:cNvPr id="117778" name="AutoShape 19"/>
          <p:cNvSpPr>
            <a:spLocks noChangeArrowheads="1"/>
          </p:cNvSpPr>
          <p:nvPr/>
        </p:nvSpPr>
        <p:spPr bwMode="auto">
          <a:xfrm>
            <a:off x="4140200" y="2349500"/>
            <a:ext cx="1217613" cy="1189038"/>
          </a:xfrm>
          <a:prstGeom prst="cube">
            <a:avLst>
              <a:gd name="adj" fmla="val 12981"/>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17779" name="Text Box 20"/>
          <p:cNvSpPr txBox="1">
            <a:spLocks noChangeArrowheads="1"/>
          </p:cNvSpPr>
          <p:nvPr/>
        </p:nvSpPr>
        <p:spPr bwMode="auto">
          <a:xfrm>
            <a:off x="4186238" y="2711450"/>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a:solidFill>
                  <a:schemeClr val="tx1"/>
                </a:solidFill>
              </a:rPr>
              <a:t>千兆</a:t>
            </a:r>
          </a:p>
          <a:p>
            <a:pPr algn="ctr" eaLnBrk="1" hangingPunct="1">
              <a:spcBef>
                <a:spcPct val="0"/>
              </a:spcBef>
              <a:buClrTx/>
              <a:buFontTx/>
              <a:buNone/>
            </a:pPr>
            <a:r>
              <a:rPr lang="zh-CN" altLang="en-US" sz="2000">
                <a:solidFill>
                  <a:schemeClr val="tx1"/>
                </a:solidFill>
              </a:rPr>
              <a:t>交换机</a:t>
            </a:r>
          </a:p>
          <a:p>
            <a:pPr algn="ctr" eaLnBrk="1" hangingPunct="1">
              <a:spcBef>
                <a:spcPct val="0"/>
              </a:spcBef>
              <a:buClrTx/>
              <a:buFontTx/>
              <a:buNone/>
            </a:pPr>
            <a:endParaRPr lang="zh-CN" altLang="en-US" sz="2000">
              <a:solidFill>
                <a:schemeClr val="tx1"/>
              </a:solidFill>
            </a:endParaRPr>
          </a:p>
        </p:txBody>
      </p:sp>
      <p:pic>
        <p:nvPicPr>
          <p:cNvPr id="117780" name="Picture 2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24638" y="2543175"/>
            <a:ext cx="714375" cy="1119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81" name="AutoShape 22"/>
          <p:cNvSpPr>
            <a:spLocks noChangeArrowheads="1"/>
          </p:cNvSpPr>
          <p:nvPr/>
        </p:nvSpPr>
        <p:spPr bwMode="auto">
          <a:xfrm>
            <a:off x="2586038" y="4237038"/>
            <a:ext cx="790575" cy="765175"/>
          </a:xfrm>
          <a:prstGeom prst="cube">
            <a:avLst>
              <a:gd name="adj" fmla="val 12981"/>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17782" name="AutoShape 23"/>
          <p:cNvSpPr>
            <a:spLocks noChangeArrowheads="1"/>
          </p:cNvSpPr>
          <p:nvPr/>
        </p:nvSpPr>
        <p:spPr bwMode="auto">
          <a:xfrm>
            <a:off x="6432550" y="4237038"/>
            <a:ext cx="792163" cy="765175"/>
          </a:xfrm>
          <a:prstGeom prst="cube">
            <a:avLst>
              <a:gd name="adj" fmla="val 12981"/>
            </a:avLst>
          </a:prstGeom>
          <a:solidFill>
            <a:srgbClr val="EAEAE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17783" name="Text Box 24"/>
          <p:cNvSpPr txBox="1">
            <a:spLocks noChangeArrowheads="1"/>
          </p:cNvSpPr>
          <p:nvPr/>
        </p:nvSpPr>
        <p:spPr bwMode="auto">
          <a:xfrm>
            <a:off x="3609975" y="4511675"/>
            <a:ext cx="272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a:solidFill>
                  <a:schemeClr val="tx1"/>
                </a:solidFill>
              </a:rPr>
              <a:t>百兆比特或千兆交换机</a:t>
            </a:r>
          </a:p>
        </p:txBody>
      </p:sp>
      <p:sp>
        <p:nvSpPr>
          <p:cNvPr id="117784" name="Freeform 25"/>
          <p:cNvSpPr>
            <a:spLocks/>
          </p:cNvSpPr>
          <p:nvPr/>
        </p:nvSpPr>
        <p:spPr bwMode="auto">
          <a:xfrm>
            <a:off x="2981325" y="3538538"/>
            <a:ext cx="1425575" cy="765175"/>
          </a:xfrm>
          <a:custGeom>
            <a:avLst/>
            <a:gdLst>
              <a:gd name="T0" fmla="*/ 0 w 768"/>
              <a:gd name="T1" fmla="*/ 2147483647 h 480"/>
              <a:gd name="T2" fmla="*/ 0 w 768"/>
              <a:gd name="T3" fmla="*/ 2147483647 h 480"/>
              <a:gd name="T4" fmla="*/ 2147483647 w 768"/>
              <a:gd name="T5" fmla="*/ 2147483647 h 480"/>
              <a:gd name="T6" fmla="*/ 2147483647 w 768"/>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8" h="480">
                <a:moveTo>
                  <a:pt x="0" y="480"/>
                </a:moveTo>
                <a:lnTo>
                  <a:pt x="0" y="240"/>
                </a:lnTo>
                <a:lnTo>
                  <a:pt x="768" y="240"/>
                </a:lnTo>
                <a:lnTo>
                  <a:pt x="768" y="0"/>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85" name="Freeform 26"/>
          <p:cNvSpPr>
            <a:spLocks/>
          </p:cNvSpPr>
          <p:nvPr/>
        </p:nvSpPr>
        <p:spPr bwMode="auto">
          <a:xfrm flipH="1">
            <a:off x="5119688" y="3538538"/>
            <a:ext cx="1704975" cy="765175"/>
          </a:xfrm>
          <a:custGeom>
            <a:avLst/>
            <a:gdLst>
              <a:gd name="T0" fmla="*/ 0 w 768"/>
              <a:gd name="T1" fmla="*/ 2147483647 h 480"/>
              <a:gd name="T2" fmla="*/ 0 w 768"/>
              <a:gd name="T3" fmla="*/ 2147483647 h 480"/>
              <a:gd name="T4" fmla="*/ 2147483647 w 768"/>
              <a:gd name="T5" fmla="*/ 2147483647 h 480"/>
              <a:gd name="T6" fmla="*/ 2147483647 w 768"/>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8" h="480">
                <a:moveTo>
                  <a:pt x="0" y="480"/>
                </a:moveTo>
                <a:lnTo>
                  <a:pt x="0" y="240"/>
                </a:lnTo>
                <a:lnTo>
                  <a:pt x="768" y="240"/>
                </a:lnTo>
                <a:lnTo>
                  <a:pt x="768" y="0"/>
                </a:lnTo>
              </a:path>
            </a:pathLst>
          </a:custGeom>
          <a:noFill/>
          <a:ln w="762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86" name="Line 27"/>
          <p:cNvSpPr>
            <a:spLocks noChangeShapeType="1"/>
          </p:cNvSpPr>
          <p:nvPr/>
        </p:nvSpPr>
        <p:spPr bwMode="auto">
          <a:xfrm>
            <a:off x="7143750" y="4608513"/>
            <a:ext cx="79375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87" name="Line 28"/>
          <p:cNvSpPr>
            <a:spLocks noChangeShapeType="1"/>
          </p:cNvSpPr>
          <p:nvPr/>
        </p:nvSpPr>
        <p:spPr bwMode="auto">
          <a:xfrm>
            <a:off x="1792288" y="4608513"/>
            <a:ext cx="79375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17788" name="Picture 2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58125" y="3921125"/>
            <a:ext cx="712788"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89" name="Picture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17625" y="3997325"/>
            <a:ext cx="712788"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0" name="Picture 31"/>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28863" y="5526088"/>
            <a:ext cx="608012"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1" name="Picture 32"/>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24188" y="5526088"/>
            <a:ext cx="6064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2" name="Picture 33"/>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19513" y="5526088"/>
            <a:ext cx="608012"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3" name="Picture 34"/>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29250" y="5526088"/>
            <a:ext cx="6064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4" name="Picture 35"/>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142038" y="5526088"/>
            <a:ext cx="608012"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5" name="Picture 3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53238" y="5526088"/>
            <a:ext cx="6096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796" name="Picture 37"/>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81913" y="5526088"/>
            <a:ext cx="6064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7797" name="Line 38"/>
          <p:cNvSpPr>
            <a:spLocks noChangeShapeType="1"/>
          </p:cNvSpPr>
          <p:nvPr/>
        </p:nvSpPr>
        <p:spPr bwMode="auto">
          <a:xfrm>
            <a:off x="839788" y="2444750"/>
            <a:ext cx="871537"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98" name="Line 39"/>
          <p:cNvSpPr>
            <a:spLocks noChangeShapeType="1"/>
          </p:cNvSpPr>
          <p:nvPr/>
        </p:nvSpPr>
        <p:spPr bwMode="auto">
          <a:xfrm>
            <a:off x="839788" y="2827338"/>
            <a:ext cx="871537"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7799" name="Text Box 40"/>
          <p:cNvSpPr txBox="1">
            <a:spLocks noChangeArrowheads="1"/>
          </p:cNvSpPr>
          <p:nvPr/>
        </p:nvSpPr>
        <p:spPr bwMode="auto">
          <a:xfrm>
            <a:off x="1738313" y="2212975"/>
            <a:ext cx="2165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400">
                <a:solidFill>
                  <a:schemeClr val="tx1"/>
                </a:solidFill>
              </a:rPr>
              <a:t>100 Mb/s </a:t>
            </a:r>
            <a:r>
              <a:rPr lang="zh-CN" altLang="en-US" sz="2400">
                <a:solidFill>
                  <a:schemeClr val="tx1"/>
                </a:solidFill>
              </a:rPr>
              <a:t>链路</a:t>
            </a:r>
          </a:p>
        </p:txBody>
      </p:sp>
      <p:sp>
        <p:nvSpPr>
          <p:cNvPr id="117800" name="Text Box 41"/>
          <p:cNvSpPr txBox="1">
            <a:spLocks noChangeArrowheads="1"/>
          </p:cNvSpPr>
          <p:nvPr/>
        </p:nvSpPr>
        <p:spPr bwMode="auto">
          <a:xfrm>
            <a:off x="6057900" y="1774825"/>
            <a:ext cx="1708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400">
                <a:solidFill>
                  <a:schemeClr val="tx1"/>
                </a:solidFill>
              </a:rPr>
              <a:t>中央服务器</a:t>
            </a:r>
          </a:p>
        </p:txBody>
      </p:sp>
    </p:spTree>
  </p:cSld>
  <p:clrMapOvr>
    <a:masterClrMapping/>
  </p:clrMapOvr>
  <p:transition spd="slow">
    <p:random/>
    <p:sndAc>
      <p:stSnd>
        <p:snd r:embed="rId2" name="camera.wav"/>
      </p:stSnd>
    </p:sndAc>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Rectangle 2"/>
          <p:cNvSpPr>
            <a:spLocks noGrp="1" noChangeArrowheads="1"/>
          </p:cNvSpPr>
          <p:nvPr>
            <p:ph type="title"/>
          </p:nvPr>
        </p:nvSpPr>
        <p:spPr/>
        <p:txBody>
          <a:bodyPr/>
          <a:lstStyle/>
          <a:p>
            <a:pPr eaLnBrk="1" hangingPunct="1">
              <a:defRPr/>
            </a:pPr>
            <a:r>
              <a:rPr lang="zh-CN" altLang="en-US" sz="4800" dirty="0">
                <a:latin typeface="华文新魏" pitchFamily="2" charset="-122"/>
              </a:rPr>
              <a:t>例</a:t>
            </a:r>
            <a:r>
              <a:rPr lang="en-US" altLang="zh-CN" sz="4800" dirty="0">
                <a:latin typeface="华文新魏" pitchFamily="2" charset="-122"/>
              </a:rPr>
              <a:t>: </a:t>
            </a:r>
            <a:r>
              <a:rPr lang="zh-CN" altLang="en-US" sz="4800" dirty="0">
                <a:latin typeface="华文新魏" pitchFamily="2" charset="-122"/>
              </a:rPr>
              <a:t>千兆交换机</a:t>
            </a:r>
          </a:p>
        </p:txBody>
      </p:sp>
      <p:sp>
        <p:nvSpPr>
          <p:cNvPr id="117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776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7</a:t>
            </a:r>
          </a:p>
        </p:txBody>
      </p:sp>
      <p:pic>
        <p:nvPicPr>
          <p:cNvPr id="173058" name="图片 2" descr="OS6560-DIAGRA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4625" y="1700808"/>
            <a:ext cx="6962454"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6992874"/>
      </p:ext>
    </p:extLst>
  </p:cSld>
  <p:clrMapOvr>
    <a:masterClrMapping/>
  </p:clrMapOvr>
  <p:transition spd="slow">
    <p:random/>
    <p:sndAc>
      <p:stSnd>
        <p:snd r:embed="rId3" name="camera.wav"/>
      </p:stSnd>
    </p:sndAc>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2"/>
          <p:cNvSpPr>
            <a:spLocks noGrp="1" noChangeArrowheads="1"/>
          </p:cNvSpPr>
          <p:nvPr>
            <p:ph type="title"/>
          </p:nvPr>
        </p:nvSpPr>
        <p:spPr/>
        <p:txBody>
          <a:bodyPr/>
          <a:lstStyle/>
          <a:p>
            <a:pPr eaLnBrk="1" hangingPunct="1">
              <a:defRPr/>
            </a:pPr>
            <a:r>
              <a:rPr lang="en-US" altLang="zh-CN" b="1"/>
              <a:t>10G</a:t>
            </a:r>
            <a:r>
              <a:rPr lang="zh-CN" altLang="en-US">
                <a:latin typeface="华文新魏" pitchFamily="2" charset="-122"/>
              </a:rPr>
              <a:t>以太网</a:t>
            </a:r>
            <a:br>
              <a:rPr lang="zh-CN" altLang="en-US">
                <a:latin typeface="华文新魏" pitchFamily="2" charset="-122"/>
              </a:rPr>
            </a:br>
            <a:r>
              <a:rPr lang="zh-CN" altLang="en-US" sz="2800" b="1">
                <a:latin typeface="华文新魏" pitchFamily="2" charset="-122"/>
              </a:rPr>
              <a:t>（</a:t>
            </a:r>
            <a:r>
              <a:rPr lang="en-US" altLang="zh-CN" sz="2800" b="1">
                <a:latin typeface="华文新魏" pitchFamily="2" charset="-122"/>
              </a:rPr>
              <a:t>802.3ae</a:t>
            </a:r>
            <a:r>
              <a:rPr lang="zh-CN" altLang="en-US" sz="2800" b="1">
                <a:latin typeface="华文新魏" pitchFamily="2" charset="-122"/>
              </a:rPr>
              <a:t>）</a:t>
            </a:r>
          </a:p>
        </p:txBody>
      </p:sp>
      <p:sp>
        <p:nvSpPr>
          <p:cNvPr id="1187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1878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18789" name="Rectangle 5"/>
          <p:cNvSpPr>
            <a:spLocks noGrp="1" noChangeArrowheads="1"/>
          </p:cNvSpPr>
          <p:nvPr>
            <p:ph type="body" idx="1"/>
          </p:nvPr>
        </p:nvSpPr>
        <p:spPr/>
        <p:txBody>
          <a:bodyPr/>
          <a:lstStyle/>
          <a:p>
            <a:pPr eaLnBrk="1" hangingPunct="1">
              <a:lnSpc>
                <a:spcPct val="150000"/>
              </a:lnSpc>
            </a:pPr>
            <a:r>
              <a:rPr lang="zh-CN" altLang="en-US" sz="2800" dirty="0"/>
              <a:t>数据速率为</a:t>
            </a:r>
            <a:r>
              <a:rPr lang="en-US" altLang="zh-CN" sz="2800" dirty="0"/>
              <a:t>10Gbps</a:t>
            </a:r>
            <a:r>
              <a:rPr lang="zh-CN" altLang="en-US" sz="2800" dirty="0"/>
              <a:t>（</a:t>
            </a:r>
            <a:r>
              <a:rPr lang="en-US" altLang="zh-CN" sz="2800" dirty="0"/>
              <a:t>10000Mbps</a:t>
            </a:r>
            <a:r>
              <a:rPr lang="zh-CN" altLang="en-US" sz="2800" dirty="0"/>
              <a:t>）</a:t>
            </a:r>
          </a:p>
          <a:p>
            <a:pPr eaLnBrk="1" hangingPunct="1">
              <a:lnSpc>
                <a:spcPct val="150000"/>
              </a:lnSpc>
            </a:pPr>
            <a:r>
              <a:rPr lang="zh-CN" altLang="en-US" sz="2800" dirty="0"/>
              <a:t>与现有的以太网标准保持向后兼容</a:t>
            </a:r>
          </a:p>
          <a:p>
            <a:pPr eaLnBrk="1" hangingPunct="1">
              <a:lnSpc>
                <a:spcPct val="150000"/>
              </a:lnSpc>
            </a:pPr>
            <a:r>
              <a:rPr lang="zh-CN" altLang="en-US" sz="2800" dirty="0"/>
              <a:t>仅支持全双工通信（不使用</a:t>
            </a:r>
            <a:r>
              <a:rPr lang="en-US" altLang="zh-CN" sz="2800" dirty="0"/>
              <a:t>CSMA/CD</a:t>
            </a:r>
            <a:r>
              <a:rPr lang="zh-CN" altLang="en-US" sz="2800" dirty="0"/>
              <a:t>）</a:t>
            </a:r>
          </a:p>
          <a:p>
            <a:pPr eaLnBrk="1" hangingPunct="1">
              <a:lnSpc>
                <a:spcPct val="150000"/>
              </a:lnSpc>
            </a:pPr>
            <a:r>
              <a:rPr lang="zh-CN" altLang="en-US" sz="2800" dirty="0"/>
              <a:t>使用光纤、双轴铜缆和</a:t>
            </a:r>
            <a:r>
              <a:rPr lang="en-US" altLang="zh-CN" sz="2800" dirty="0"/>
              <a:t>UTP</a:t>
            </a:r>
            <a:r>
              <a:rPr lang="zh-CN" altLang="en-US" sz="2800" dirty="0"/>
              <a:t>作为传输媒体</a:t>
            </a:r>
          </a:p>
          <a:p>
            <a:pPr eaLnBrk="1" hangingPunct="1">
              <a:lnSpc>
                <a:spcPct val="150000"/>
              </a:lnSpc>
            </a:pPr>
            <a:r>
              <a:rPr lang="zh-CN" altLang="en-US" sz="2800" dirty="0"/>
              <a:t>支持使用结构化布线系统的星形</a:t>
            </a:r>
            <a:r>
              <a:rPr lang="en-US" altLang="zh-CN" sz="2800" dirty="0"/>
              <a:t>LAN</a:t>
            </a:r>
            <a:endParaRPr lang="zh-CN" altLang="en-US" sz="2800" dirty="0"/>
          </a:p>
          <a:p>
            <a:pPr eaLnBrk="1" hangingPunct="1">
              <a:lnSpc>
                <a:spcPct val="150000"/>
              </a:lnSpc>
            </a:pPr>
            <a:r>
              <a:rPr lang="zh-CN" altLang="en-US" sz="2800" dirty="0"/>
              <a:t>可以用作本地主干网、</a:t>
            </a:r>
            <a:r>
              <a:rPr lang="en-US" altLang="zh-CN" sz="2800" dirty="0"/>
              <a:t>MAN</a:t>
            </a:r>
            <a:r>
              <a:rPr lang="zh-CN" altLang="en-US" sz="2800" dirty="0"/>
              <a:t>、</a:t>
            </a:r>
            <a:r>
              <a:rPr lang="en-US" altLang="zh-CN" sz="2800" dirty="0"/>
              <a:t>WAN</a:t>
            </a:r>
            <a:r>
              <a:rPr lang="zh-CN" altLang="en-US" sz="2800" dirty="0"/>
              <a:t>等场合</a:t>
            </a:r>
          </a:p>
        </p:txBody>
      </p:sp>
    </p:spTree>
  </p:cSld>
  <p:clrMapOvr>
    <a:masterClrMapping/>
  </p:clrMapOvr>
  <p:transition spd="slow">
    <p:random/>
    <p:sndAc>
      <p:stSnd>
        <p:snd r:embed="rId2" name="camera.wav"/>
      </p:stSnd>
    </p:sndAc>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Rectangle 2"/>
          <p:cNvSpPr>
            <a:spLocks noGrp="1" noChangeArrowheads="1"/>
          </p:cNvSpPr>
          <p:nvPr>
            <p:ph type="title"/>
          </p:nvPr>
        </p:nvSpPr>
        <p:spPr/>
        <p:txBody>
          <a:bodyPr/>
          <a:lstStyle/>
          <a:p>
            <a:pPr eaLnBrk="1" hangingPunct="1">
              <a:defRPr/>
            </a:pPr>
            <a:r>
              <a:rPr lang="zh-CN" altLang="en-US" dirty="0">
                <a:latin typeface="华文新魏" pitchFamily="2" charset="-122"/>
              </a:rPr>
              <a:t>物理层</a:t>
            </a:r>
          </a:p>
        </p:txBody>
      </p:sp>
      <p:sp>
        <p:nvSpPr>
          <p:cNvPr id="1198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6"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7" action="ppaction://hlinksldjump"/>
              </a:rPr>
              <a:t>以太网</a:t>
            </a:r>
            <a:endParaRPr lang="zh-CN" altLang="en-US" sz="1200" b="0">
              <a:latin typeface="Times New Roman" pitchFamily="18" charset="0"/>
              <a:ea typeface="幼圆" pitchFamily="49" charset="-122"/>
            </a:endParaRPr>
          </a:p>
        </p:txBody>
      </p:sp>
      <p:sp>
        <p:nvSpPr>
          <p:cNvPr id="11981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4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2</a:t>
            </a:r>
          </a:p>
        </p:txBody>
      </p:sp>
      <p:graphicFrame>
        <p:nvGraphicFramePr>
          <p:cNvPr id="962599" name="Group 39"/>
          <p:cNvGraphicFramePr>
            <a:graphicFrameLocks noGrp="1"/>
          </p:cNvGraphicFramePr>
          <p:nvPr>
            <p:ph idx="1"/>
          </p:nvPr>
        </p:nvGraphicFramePr>
        <p:xfrm>
          <a:off x="809625" y="1711325"/>
          <a:ext cx="7958138" cy="3975168"/>
        </p:xfrm>
        <a:graphic>
          <a:graphicData uri="http://schemas.openxmlformats.org/drawingml/2006/table">
            <a:tbl>
              <a:tblPr/>
              <a:tblGrid>
                <a:gridCol w="1817688">
                  <a:extLst>
                    <a:ext uri="{9D8B030D-6E8A-4147-A177-3AD203B41FA5}">
                      <a16:colId xmlns:a16="http://schemas.microsoft.com/office/drawing/2014/main" val="20000"/>
                    </a:ext>
                  </a:extLst>
                </a:gridCol>
                <a:gridCol w="1944687">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2900363">
                  <a:extLst>
                    <a:ext uri="{9D8B030D-6E8A-4147-A177-3AD203B41FA5}">
                      <a16:colId xmlns:a16="http://schemas.microsoft.com/office/drawing/2014/main" val="20003"/>
                    </a:ext>
                  </a:extLst>
                </a:gridCol>
              </a:tblGrid>
              <a:tr h="76411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Name</a:t>
                      </a:r>
                    </a:p>
                  </a:txBody>
                  <a:tcPr marL="90000" marR="90000" marT="46784" marB="4678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Cable</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Max.</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segment</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Advantages</a:t>
                      </a:r>
                    </a:p>
                  </a:txBody>
                  <a:tcPr marL="90000" marR="90000" marT="46784" marB="4678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03156">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10GBase-SR</a:t>
                      </a:r>
                    </a:p>
                  </a:txBody>
                  <a:tcPr marL="90000" marR="90000" marT="46784" marB="4678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Fiber optics</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Up to 300m</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Multimode fiber (0.85μ)</a:t>
                      </a:r>
                    </a:p>
                  </a:txBody>
                  <a:tcPr marL="90000" marR="90000" marT="46784" marB="4678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3156">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10GBase-LR</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defRPr/>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Fiber optics</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10km</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Single Multimode fiber(1.3μ)</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03156">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10GBase-ER</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Fiber optics</a:t>
                      </a:r>
                      <a:endParaRPr kumimoji="1" lang="zh-CN" altLang="en-US" sz="2000" b="1" i="0" u="none" strike="noStrike" cap="none" normalizeH="0" baseline="0">
                        <a:ln>
                          <a:noFill/>
                        </a:ln>
                        <a:solidFill>
                          <a:srgbClr val="000000"/>
                        </a:solidFill>
                        <a:effectLst/>
                        <a:latin typeface="华文新魏" pitchFamily="2" charset="-122"/>
                        <a:ea typeface="华文楷体" pitchFamily="2" charset="-122"/>
                      </a:endParaRP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40km</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Single Multimode fiber(1.5μ)</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03156">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10GBase-CX4</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 Pairs of  </a:t>
                      </a:r>
                      <a:r>
                        <a:rPr kumimoji="1" lang="en-US" altLang="zh-CN" sz="2000" b="1" i="0" u="none" strike="noStrike" cap="none" normalizeH="0" baseline="0" dirty="0" err="1">
                          <a:ln>
                            <a:noFill/>
                          </a:ln>
                          <a:solidFill>
                            <a:srgbClr val="000000"/>
                          </a:solidFill>
                          <a:effectLst/>
                          <a:latin typeface="华文新魏" pitchFamily="2" charset="-122"/>
                          <a:ea typeface="华文楷体" pitchFamily="2" charset="-122"/>
                        </a:rPr>
                        <a:t>twinax</a:t>
                      </a:r>
                      <a:endParaRPr kumimoji="1" lang="en-US" altLang="zh-CN"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15m</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err="1">
                          <a:ln>
                            <a:noFill/>
                          </a:ln>
                          <a:solidFill>
                            <a:srgbClr val="000000"/>
                          </a:solidFill>
                          <a:effectLst/>
                          <a:latin typeface="华文新魏" pitchFamily="2" charset="-122"/>
                          <a:ea typeface="华文楷体" pitchFamily="2" charset="-122"/>
                        </a:rPr>
                        <a:t>Twinaxial</a:t>
                      </a: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 copper</a:t>
                      </a:r>
                    </a:p>
                  </a:txBody>
                  <a:tcPr marL="90000" marR="90000" marT="46784" marB="4678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8362">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10GBase-T</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 Pairs of UTP</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100m</a:t>
                      </a:r>
                    </a:p>
                  </a:txBody>
                  <a:tcPr marL="90000" marR="90000" marT="46784" marB="4678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Category 6a UTP</a:t>
                      </a:r>
                    </a:p>
                  </a:txBody>
                  <a:tcPr marL="90000" marR="90000" marT="46784" marB="4678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6" name="TextBox 5"/>
          <p:cNvSpPr txBox="1"/>
          <p:nvPr/>
        </p:nvSpPr>
        <p:spPr>
          <a:xfrm>
            <a:off x="684213" y="5732463"/>
            <a:ext cx="8231187" cy="369887"/>
          </a:xfrm>
          <a:prstGeom prst="rect">
            <a:avLst/>
          </a:prstGeom>
          <a:noFill/>
        </p:spPr>
        <p:txBody>
          <a:bodyPr>
            <a:spAutoFit/>
          </a:bodyPr>
          <a:lstStyle/>
          <a:p>
            <a:pPr algn="ctr">
              <a:defRPr/>
            </a:pPr>
            <a:r>
              <a:rPr lang="zh-CN" altLang="en-US" sz="1800" b="1" dirty="0">
                <a:solidFill>
                  <a:srgbClr val="0000FF"/>
                </a:solidFill>
                <a:latin typeface="+mn-lt"/>
                <a:ea typeface="+mn-ea"/>
              </a:rPr>
              <a:t>前三项的标准是</a:t>
            </a:r>
            <a:r>
              <a:rPr lang="en-US" altLang="zh-CN" sz="1800" b="1" dirty="0">
                <a:solidFill>
                  <a:srgbClr val="0000FF"/>
                </a:solidFill>
                <a:latin typeface="+mn-lt"/>
                <a:ea typeface="+mn-ea"/>
              </a:rPr>
              <a:t>802.3ae</a:t>
            </a:r>
            <a:r>
              <a:rPr lang="zh-CN" altLang="en-US" sz="1800" b="1" dirty="0">
                <a:solidFill>
                  <a:srgbClr val="0000FF"/>
                </a:solidFill>
                <a:latin typeface="+mn-lt"/>
                <a:ea typeface="+mn-ea"/>
              </a:rPr>
              <a:t>，第四项的标准是</a:t>
            </a:r>
            <a:r>
              <a:rPr lang="en-US" altLang="zh-CN" sz="1800" b="1" dirty="0">
                <a:solidFill>
                  <a:srgbClr val="0000FF"/>
                </a:solidFill>
                <a:latin typeface="+mn-lt"/>
                <a:ea typeface="+mn-ea"/>
              </a:rPr>
              <a:t>802.3ak</a:t>
            </a:r>
            <a:r>
              <a:rPr lang="zh-CN" altLang="en-US" sz="1800" b="1" dirty="0">
                <a:solidFill>
                  <a:srgbClr val="0000FF"/>
                </a:solidFill>
                <a:latin typeface="+mn-lt"/>
                <a:ea typeface="+mn-ea"/>
              </a:rPr>
              <a:t>，最后一项的标准是</a:t>
            </a:r>
            <a:r>
              <a:rPr lang="en-US" altLang="zh-CN" sz="1800" b="1" dirty="0">
                <a:solidFill>
                  <a:srgbClr val="0000FF"/>
                </a:solidFill>
                <a:latin typeface="+mn-lt"/>
                <a:ea typeface="+mn-ea"/>
              </a:rPr>
              <a:t>802.3an</a:t>
            </a:r>
            <a:r>
              <a:rPr lang="zh-CN" altLang="en-US" sz="1800" b="1" dirty="0">
                <a:solidFill>
                  <a:srgbClr val="0000FF"/>
                </a:solidFill>
                <a:latin typeface="+mn-lt"/>
                <a:ea typeface="+mn-ea"/>
              </a:rPr>
              <a:t>。</a:t>
            </a:r>
          </a:p>
        </p:txBody>
      </p:sp>
      <p:sp>
        <p:nvSpPr>
          <p:cNvPr id="7" name="TextBox 6"/>
          <p:cNvSpPr txBox="1"/>
          <p:nvPr/>
        </p:nvSpPr>
        <p:spPr>
          <a:xfrm>
            <a:off x="1403350" y="6069013"/>
            <a:ext cx="1081088" cy="369887"/>
          </a:xfrm>
          <a:prstGeom prst="rect">
            <a:avLst/>
          </a:prstGeom>
          <a:noFill/>
        </p:spPr>
        <p:txBody>
          <a:bodyPr>
            <a:spAutoFit/>
          </a:bodyPr>
          <a:lstStyle/>
          <a:p>
            <a:pPr algn="ctr">
              <a:defRPr/>
            </a:pPr>
            <a:r>
              <a:rPr lang="en-US" altLang="zh-CN" sz="1800" b="1" dirty="0">
                <a:solidFill>
                  <a:srgbClr val="FF0000"/>
                </a:solidFill>
                <a:latin typeface="+mn-lt"/>
                <a:ea typeface="+mn-ea"/>
              </a:rPr>
              <a:t>2002.6</a:t>
            </a:r>
            <a:endParaRPr lang="zh-CN" altLang="en-US" sz="1800" b="1" dirty="0">
              <a:solidFill>
                <a:srgbClr val="FF0000"/>
              </a:solidFill>
              <a:latin typeface="+mn-lt"/>
              <a:ea typeface="+mn-ea"/>
            </a:endParaRPr>
          </a:p>
        </p:txBody>
      </p:sp>
      <p:sp>
        <p:nvSpPr>
          <p:cNvPr id="8" name="TextBox 7"/>
          <p:cNvSpPr txBox="1"/>
          <p:nvPr/>
        </p:nvSpPr>
        <p:spPr>
          <a:xfrm>
            <a:off x="4140200" y="6094413"/>
            <a:ext cx="1079500" cy="369887"/>
          </a:xfrm>
          <a:prstGeom prst="rect">
            <a:avLst/>
          </a:prstGeom>
          <a:noFill/>
        </p:spPr>
        <p:txBody>
          <a:bodyPr>
            <a:spAutoFit/>
          </a:bodyPr>
          <a:lstStyle/>
          <a:p>
            <a:pPr algn="ctr">
              <a:defRPr/>
            </a:pPr>
            <a:r>
              <a:rPr lang="en-US" altLang="zh-CN" sz="1800" b="1" dirty="0">
                <a:solidFill>
                  <a:srgbClr val="FF0000"/>
                </a:solidFill>
                <a:latin typeface="+mn-lt"/>
                <a:ea typeface="+mn-ea"/>
              </a:rPr>
              <a:t>2004</a:t>
            </a:r>
            <a:r>
              <a:rPr lang="zh-CN" altLang="en-US" sz="1800" b="1" dirty="0">
                <a:solidFill>
                  <a:srgbClr val="FF0000"/>
                </a:solidFill>
                <a:latin typeface="+mn-lt"/>
                <a:ea typeface="+mn-ea"/>
              </a:rPr>
              <a:t>年</a:t>
            </a:r>
          </a:p>
        </p:txBody>
      </p:sp>
      <p:sp>
        <p:nvSpPr>
          <p:cNvPr id="9" name="TextBox 8"/>
          <p:cNvSpPr txBox="1"/>
          <p:nvPr/>
        </p:nvSpPr>
        <p:spPr>
          <a:xfrm>
            <a:off x="6875463" y="6067425"/>
            <a:ext cx="1081087" cy="369888"/>
          </a:xfrm>
          <a:prstGeom prst="rect">
            <a:avLst/>
          </a:prstGeom>
          <a:noFill/>
        </p:spPr>
        <p:txBody>
          <a:bodyPr>
            <a:spAutoFit/>
          </a:bodyPr>
          <a:lstStyle/>
          <a:p>
            <a:pPr algn="ctr">
              <a:defRPr/>
            </a:pPr>
            <a:r>
              <a:rPr lang="en-US" altLang="zh-CN" sz="1800" b="1" dirty="0">
                <a:solidFill>
                  <a:srgbClr val="FF0000"/>
                </a:solidFill>
                <a:latin typeface="+mn-lt"/>
                <a:ea typeface="+mn-ea"/>
              </a:rPr>
              <a:t>2006</a:t>
            </a:r>
            <a:r>
              <a:rPr lang="zh-CN" altLang="en-US" sz="1800" b="1" dirty="0">
                <a:solidFill>
                  <a:srgbClr val="FF0000"/>
                </a:solidFill>
                <a:latin typeface="+mn-lt"/>
                <a:ea typeface="+mn-ea"/>
              </a:rPr>
              <a:t>年</a:t>
            </a:r>
          </a:p>
        </p:txBody>
      </p:sp>
    </p:spTree>
  </p:cSld>
  <p:clrMapOvr>
    <a:masterClrMapping/>
  </p:clrMapOvr>
  <p:transition spd="slow">
    <p:random/>
    <p:sndAc>
      <p:stSnd>
        <p:snd r:embed="rId3" name="camera.wav"/>
      </p:stSnd>
    </p:sndAc>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4" name="Rectangle 2"/>
          <p:cNvSpPr>
            <a:spLocks noGrp="1" noChangeArrowheads="1"/>
          </p:cNvSpPr>
          <p:nvPr>
            <p:ph type="title"/>
          </p:nvPr>
        </p:nvSpPr>
        <p:spPr/>
        <p:txBody>
          <a:bodyPr/>
          <a:lstStyle/>
          <a:p>
            <a:pPr eaLnBrk="1" hangingPunct="1">
              <a:defRPr/>
            </a:pPr>
            <a:r>
              <a:rPr lang="en-US" altLang="zh-CN" dirty="0"/>
              <a:t>40GB/100GB </a:t>
            </a:r>
            <a:r>
              <a:rPr lang="zh-CN" altLang="en-US" dirty="0"/>
              <a:t>以太网</a:t>
            </a:r>
          </a:p>
        </p:txBody>
      </p:sp>
      <p:sp>
        <p:nvSpPr>
          <p:cNvPr id="1208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2083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graphicFrame>
        <p:nvGraphicFramePr>
          <p:cNvPr id="9" name="Group 39"/>
          <p:cNvGraphicFramePr>
            <a:graphicFrameLocks noGrp="1"/>
          </p:cNvGraphicFramePr>
          <p:nvPr>
            <p:ph idx="1"/>
          </p:nvPr>
        </p:nvGraphicFramePr>
        <p:xfrm>
          <a:off x="809625" y="1711325"/>
          <a:ext cx="7915275" cy="4597398"/>
        </p:xfrm>
        <a:graphic>
          <a:graphicData uri="http://schemas.openxmlformats.org/drawingml/2006/table">
            <a:tbl>
              <a:tblPr/>
              <a:tblGrid>
                <a:gridCol w="3546352">
                  <a:extLst>
                    <a:ext uri="{9D8B030D-6E8A-4147-A177-3AD203B41FA5}">
                      <a16:colId xmlns:a16="http://schemas.microsoft.com/office/drawing/2014/main" val="20000"/>
                    </a:ext>
                  </a:extLst>
                </a:gridCol>
                <a:gridCol w="2160240">
                  <a:extLst>
                    <a:ext uri="{9D8B030D-6E8A-4147-A177-3AD203B41FA5}">
                      <a16:colId xmlns:a16="http://schemas.microsoft.com/office/drawing/2014/main" val="20001"/>
                    </a:ext>
                  </a:extLst>
                </a:gridCol>
                <a:gridCol w="2208683">
                  <a:extLst>
                    <a:ext uri="{9D8B030D-6E8A-4147-A177-3AD203B41FA5}">
                      <a16:colId xmlns:a16="http://schemas.microsoft.com/office/drawing/2014/main" val="20002"/>
                    </a:ext>
                  </a:extLst>
                </a:gridCol>
              </a:tblGrid>
              <a:tr h="76623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dirty="0">
                          <a:ln>
                            <a:noFill/>
                          </a:ln>
                          <a:solidFill>
                            <a:schemeClr val="tx1"/>
                          </a:solidFill>
                          <a:effectLst/>
                          <a:latin typeface="华文新魏" pitchFamily="2" charset="-122"/>
                          <a:ea typeface="华文楷体" pitchFamily="2" charset="-122"/>
                        </a:rPr>
                        <a:t>物理层</a:t>
                      </a:r>
                      <a:endParaRPr kumimoji="1" lang="en-US" altLang="zh-CN" sz="2000" b="1" i="0" u="none" strike="noStrike" cap="none" normalizeH="0" baseline="0" dirty="0">
                        <a:ln>
                          <a:noFill/>
                        </a:ln>
                        <a:solidFill>
                          <a:schemeClr val="tx1"/>
                        </a:solidFill>
                        <a:effectLst/>
                        <a:latin typeface="华文新魏" pitchFamily="2" charset="-122"/>
                        <a:ea typeface="华文楷体" pitchFamily="2" charset="-122"/>
                      </a:endParaRPr>
                    </a:p>
                  </a:txBody>
                  <a:tcPr marL="90000" marR="90000" marT="46794" marB="4679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40GB </a:t>
                      </a:r>
                      <a:r>
                        <a:rPr kumimoji="1" lang="zh-CN" altLang="en-US" sz="2000" b="1" i="0" u="none" strike="noStrike" cap="none" normalizeH="0" baseline="0" dirty="0">
                          <a:ln>
                            <a:noFill/>
                          </a:ln>
                          <a:solidFill>
                            <a:schemeClr val="tx1"/>
                          </a:solidFill>
                          <a:effectLst/>
                          <a:latin typeface="华文新魏" pitchFamily="2" charset="-122"/>
                          <a:ea typeface="华文楷体" pitchFamily="2" charset="-122"/>
                        </a:rPr>
                        <a:t>以太网 </a:t>
                      </a:r>
                      <a:endParaRPr kumimoji="1" lang="en-US" altLang="zh-CN" sz="2000" b="1" i="0" u="none" strike="noStrike" cap="none" normalizeH="0" baseline="0" dirty="0">
                        <a:ln>
                          <a:noFill/>
                        </a:ln>
                        <a:solidFill>
                          <a:schemeClr val="tx1"/>
                        </a:solidFill>
                        <a:effectLst/>
                        <a:latin typeface="华文新魏" pitchFamily="2" charset="-122"/>
                        <a:ea typeface="华文楷体" pitchFamily="2" charset="-122"/>
                      </a:endParaRPr>
                    </a:p>
                  </a:txBody>
                  <a:tcPr marL="90000" marR="90000" marT="46794" marB="467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100GB </a:t>
                      </a:r>
                      <a:r>
                        <a:rPr kumimoji="1" lang="zh-CN" altLang="en-US" sz="2000" b="1" i="0" u="none" strike="noStrike" cap="none" normalizeH="0" baseline="0" dirty="0">
                          <a:ln>
                            <a:noFill/>
                          </a:ln>
                          <a:solidFill>
                            <a:schemeClr val="tx1"/>
                          </a:solidFill>
                          <a:effectLst/>
                          <a:latin typeface="华文新魏" pitchFamily="2" charset="-122"/>
                          <a:ea typeface="华文楷体" pitchFamily="2" charset="-122"/>
                        </a:rPr>
                        <a:t>以太网</a:t>
                      </a:r>
                      <a:endParaRPr kumimoji="1" lang="en-US" altLang="zh-CN" sz="2000" b="1" i="0" u="none" strike="noStrike" cap="none" normalizeH="0" baseline="0" dirty="0">
                        <a:ln>
                          <a:noFill/>
                        </a:ln>
                        <a:solidFill>
                          <a:schemeClr val="tx1"/>
                        </a:solidFill>
                        <a:effectLst/>
                        <a:latin typeface="华文新魏" pitchFamily="2" charset="-122"/>
                        <a:ea typeface="华文楷体" pitchFamily="2" charset="-122"/>
                      </a:endParaRPr>
                    </a:p>
                  </a:txBody>
                  <a:tcPr marL="90000" marR="90000" marT="46794" marB="4679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6623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dirty="0">
                          <a:ln>
                            <a:noFill/>
                          </a:ln>
                          <a:solidFill>
                            <a:srgbClr val="000000"/>
                          </a:solidFill>
                          <a:effectLst/>
                          <a:latin typeface="华文新魏" pitchFamily="2" charset="-122"/>
                          <a:ea typeface="华文楷体" pitchFamily="2" charset="-122"/>
                        </a:rPr>
                        <a:t>在背板上传输至少超过</a:t>
                      </a: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 m </a:t>
                      </a:r>
                    </a:p>
                  </a:txBody>
                  <a:tcPr marL="90000" marR="90000" marT="46794" marB="4679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40GBASE-KR4</a:t>
                      </a:r>
                    </a:p>
                  </a:txBody>
                  <a:tcPr marL="90000" marR="90000" marT="46794" marB="467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endParaRPr kumimoji="1" lang="en-US" altLang="zh-CN"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66233">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dirty="0">
                          <a:ln>
                            <a:noFill/>
                          </a:ln>
                          <a:solidFill>
                            <a:srgbClr val="000000"/>
                          </a:solidFill>
                          <a:effectLst/>
                          <a:latin typeface="华文新魏" pitchFamily="2" charset="-122"/>
                          <a:ea typeface="华文楷体" pitchFamily="2" charset="-122"/>
                        </a:rPr>
                        <a:t>在铜缆上传输至少超过</a:t>
                      </a: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7 m </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defRPr/>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40GBASE-CR4</a:t>
                      </a:r>
                    </a:p>
                  </a:txBody>
                  <a:tcPr marL="90000" marR="90000" marT="46794" marB="467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100GBASE-CR10</a:t>
                      </a:r>
                    </a:p>
                  </a:txBody>
                  <a:tcPr marL="90000" marR="90000" marT="46794" marB="4679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623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dirty="0">
                          <a:ln>
                            <a:noFill/>
                          </a:ln>
                          <a:solidFill>
                            <a:srgbClr val="000000"/>
                          </a:solidFill>
                          <a:effectLst/>
                          <a:latin typeface="华文新魏" pitchFamily="2" charset="-122"/>
                          <a:ea typeface="华文楷体" pitchFamily="2" charset="-122"/>
                        </a:rPr>
                        <a:t>多模光纤上传输至少</a:t>
                      </a: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100 m </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40GBASE-SR4</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100GBASE-SR10</a:t>
                      </a:r>
                    </a:p>
                  </a:txBody>
                  <a:tcPr marL="90000" marR="90000" marT="46794" marB="4679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623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dirty="0">
                          <a:ln>
                            <a:noFill/>
                          </a:ln>
                          <a:solidFill>
                            <a:srgbClr val="000000"/>
                          </a:solidFill>
                          <a:effectLst/>
                          <a:latin typeface="华文新魏" pitchFamily="2" charset="-122"/>
                          <a:ea typeface="华文楷体" pitchFamily="2" charset="-122"/>
                        </a:rPr>
                        <a:t>单模光纤上传输至少</a:t>
                      </a: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 km </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40GBASE-LR4</a:t>
                      </a:r>
                    </a:p>
                  </a:txBody>
                  <a:tcPr marL="90000" marR="90000" marT="46794" marB="467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100GBASE-LR4</a:t>
                      </a:r>
                    </a:p>
                  </a:txBody>
                  <a:tcPr marL="90000" marR="90000" marT="46794" marB="4679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6623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dirty="0">
                          <a:ln>
                            <a:noFill/>
                          </a:ln>
                          <a:solidFill>
                            <a:srgbClr val="000000"/>
                          </a:solidFill>
                          <a:effectLst/>
                          <a:latin typeface="华文新魏" pitchFamily="2" charset="-122"/>
                          <a:ea typeface="华文楷体" pitchFamily="2" charset="-122"/>
                        </a:rPr>
                        <a:t>单模光纤上传输至少</a:t>
                      </a: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40 km </a:t>
                      </a: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endParaRPr kumimoji="1" lang="zh-CN" altLang="en-US" sz="2000" b="1" i="0" u="none" strike="noStrike" cap="none" normalizeH="0" baseline="0" dirty="0">
                        <a:ln>
                          <a:noFill/>
                        </a:ln>
                        <a:solidFill>
                          <a:srgbClr val="000000"/>
                        </a:solidFill>
                        <a:effectLst/>
                        <a:latin typeface="华文新魏" pitchFamily="2" charset="-122"/>
                        <a:ea typeface="华文楷体" pitchFamily="2" charset="-122"/>
                      </a:endParaRPr>
                    </a:p>
                  </a:txBody>
                  <a:tcPr marL="90000" marR="90000" marT="46794" marB="467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marL="857250">
                        <a:buSzPct val="65000"/>
                        <a:defRPr kumimoji="1" sz="2000" b="1">
                          <a:solidFill>
                            <a:srgbClr val="000000"/>
                          </a:solidFill>
                          <a:latin typeface="Arial" charset="0"/>
                          <a:ea typeface="华文楷体" pitchFamily="2" charset="-122"/>
                        </a:defRPr>
                      </a:lvl3pPr>
                      <a:lvl4pPr marL="1200150">
                        <a:buSzPct val="85000"/>
                        <a:defRPr kumimoji="1" b="1">
                          <a:solidFill>
                            <a:srgbClr val="000000"/>
                          </a:solidFill>
                          <a:latin typeface="Arial" charset="0"/>
                          <a:ea typeface="华文楷体" pitchFamily="2" charset="-122"/>
                        </a:defRPr>
                      </a:lvl4pPr>
                      <a:lvl5pPr marL="1543050">
                        <a:buSzPct val="80000"/>
                        <a:defRPr kumimoji="1" sz="1600" b="1">
                          <a:solidFill>
                            <a:srgbClr val="000000"/>
                          </a:solidFill>
                          <a:latin typeface="Arial" charset="0"/>
                          <a:ea typeface="华文楷体" pitchFamily="2" charset="-122"/>
                        </a:defRPr>
                      </a:lvl5pPr>
                      <a:lvl6pPr marL="20002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100GBASE-ER4</a:t>
                      </a:r>
                    </a:p>
                  </a:txBody>
                  <a:tcPr marL="90000" marR="90000" marT="46794" marB="46794"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slow">
    <p:random/>
    <p:sndAc>
      <p:stSnd>
        <p:snd r:embed="rId2" name="camera.wav"/>
      </p:stSnd>
    </p:sndAc>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4" name="Rectangle 2"/>
          <p:cNvSpPr>
            <a:spLocks noGrp="1" noChangeArrowheads="1"/>
          </p:cNvSpPr>
          <p:nvPr>
            <p:ph type="title"/>
          </p:nvPr>
        </p:nvSpPr>
        <p:spPr/>
        <p:txBody>
          <a:bodyPr/>
          <a:lstStyle/>
          <a:p>
            <a:pPr eaLnBrk="1" hangingPunct="1">
              <a:defRPr/>
            </a:pPr>
            <a:r>
              <a:rPr lang="zh-CN" altLang="en-US"/>
              <a:t>以太网的回顾 </a:t>
            </a:r>
          </a:p>
        </p:txBody>
      </p:sp>
      <p:sp>
        <p:nvSpPr>
          <p:cNvPr id="1218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12186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965637" name="Rectangle 5"/>
          <p:cNvSpPr>
            <a:spLocks noGrp="1" noChangeArrowheads="1"/>
          </p:cNvSpPr>
          <p:nvPr>
            <p:ph type="body" idx="1"/>
          </p:nvPr>
        </p:nvSpPr>
        <p:spPr>
          <a:xfrm>
            <a:off x="809625" y="1773238"/>
            <a:ext cx="7958138" cy="4608512"/>
          </a:xfrm>
        </p:spPr>
        <p:txBody>
          <a:bodyPr/>
          <a:lstStyle/>
          <a:p>
            <a:pPr eaLnBrk="1" hangingPunct="1">
              <a:lnSpc>
                <a:spcPct val="110000"/>
              </a:lnSpc>
              <a:defRPr/>
            </a:pPr>
            <a:r>
              <a:rPr lang="zh-CN" altLang="en-US" sz="2400" dirty="0">
                <a:solidFill>
                  <a:srgbClr val="FF0000"/>
                </a:solidFill>
                <a:effectLst>
                  <a:outerShdw blurRad="38100" dist="38100" dir="2700000" algn="tl">
                    <a:srgbClr val="C0C0C0"/>
                  </a:outerShdw>
                </a:effectLst>
              </a:rPr>
              <a:t>以太网的生命力强大</a:t>
            </a:r>
          </a:p>
          <a:p>
            <a:pPr lvl="1" eaLnBrk="1" hangingPunct="1">
              <a:lnSpc>
                <a:spcPct val="110000"/>
              </a:lnSpc>
              <a:defRPr/>
            </a:pPr>
            <a:r>
              <a:rPr lang="zh-CN" altLang="en-US" sz="2000" dirty="0"/>
              <a:t>传统以太网最终淘汰了速率比它快</a:t>
            </a:r>
            <a:r>
              <a:rPr lang="en-US" altLang="zh-CN" sz="2000" dirty="0"/>
              <a:t>60%</a:t>
            </a:r>
            <a:r>
              <a:rPr lang="zh-CN" altLang="en-US" sz="2000" dirty="0"/>
              <a:t>的令牌环网（</a:t>
            </a:r>
            <a:r>
              <a:rPr lang="en-US" altLang="zh-CN" sz="2000" dirty="0"/>
              <a:t>16Mbps</a:t>
            </a:r>
            <a:r>
              <a:rPr lang="zh-CN" altLang="en-US" sz="2000" dirty="0"/>
              <a:t>）</a:t>
            </a:r>
          </a:p>
          <a:p>
            <a:pPr lvl="1" eaLnBrk="1" hangingPunct="1">
              <a:lnSpc>
                <a:spcPct val="110000"/>
              </a:lnSpc>
              <a:defRPr/>
            </a:pPr>
            <a:r>
              <a:rPr lang="zh-CN" altLang="en-US" sz="2000" dirty="0"/>
              <a:t>快速以太网使曾经是最快的</a:t>
            </a:r>
            <a:r>
              <a:rPr lang="en-US" altLang="zh-CN" sz="2000" dirty="0"/>
              <a:t>LAN/MAN</a:t>
            </a:r>
            <a:r>
              <a:rPr lang="zh-CN" altLang="en-US" sz="2000" dirty="0"/>
              <a:t>的</a:t>
            </a:r>
            <a:r>
              <a:rPr lang="en-US" altLang="zh-CN" sz="2000" dirty="0"/>
              <a:t>FDDI</a:t>
            </a:r>
            <a:r>
              <a:rPr lang="zh-CN" altLang="en-US" sz="2000" dirty="0"/>
              <a:t>变成历史</a:t>
            </a:r>
          </a:p>
          <a:p>
            <a:pPr lvl="1" eaLnBrk="1" hangingPunct="1">
              <a:lnSpc>
                <a:spcPct val="110000"/>
              </a:lnSpc>
              <a:defRPr/>
            </a:pPr>
            <a:r>
              <a:rPr lang="zh-CN" altLang="en-US" sz="2000" dirty="0"/>
              <a:t>千兆以太网和</a:t>
            </a:r>
            <a:r>
              <a:rPr lang="en-US" altLang="zh-CN" sz="2000" dirty="0"/>
              <a:t>10G</a:t>
            </a:r>
            <a:r>
              <a:rPr lang="zh-CN" altLang="en-US" sz="2000" dirty="0"/>
              <a:t>以太网的问世使</a:t>
            </a:r>
            <a:r>
              <a:rPr lang="en-US" altLang="zh-CN" sz="2000" dirty="0"/>
              <a:t>ATM</a:t>
            </a:r>
            <a:r>
              <a:rPr lang="zh-CN" altLang="en-US" sz="2000" dirty="0"/>
              <a:t>在</a:t>
            </a:r>
            <a:r>
              <a:rPr lang="en-US" altLang="zh-CN" sz="2000" dirty="0"/>
              <a:t>MAN/WAN</a:t>
            </a:r>
            <a:r>
              <a:rPr lang="zh-CN" altLang="en-US" sz="2000" dirty="0"/>
              <a:t>的地位受到更加严峻的挑战</a:t>
            </a:r>
          </a:p>
          <a:p>
            <a:pPr eaLnBrk="1" hangingPunct="1">
              <a:lnSpc>
                <a:spcPct val="110000"/>
              </a:lnSpc>
              <a:defRPr/>
            </a:pPr>
            <a:r>
              <a:rPr lang="zh-CN" altLang="en-US" sz="2400" dirty="0">
                <a:solidFill>
                  <a:srgbClr val="FF0000"/>
                </a:solidFill>
                <a:effectLst>
                  <a:outerShdw blurRad="38100" dist="38100" dir="2700000" algn="tl">
                    <a:srgbClr val="C0C0C0"/>
                  </a:outerShdw>
                </a:effectLst>
              </a:rPr>
              <a:t>以太网广泛应用的原因</a:t>
            </a:r>
            <a:endParaRPr lang="zh-CN" altLang="en-US" sz="2400" dirty="0"/>
          </a:p>
          <a:p>
            <a:pPr lvl="1" eaLnBrk="1" hangingPunct="1">
              <a:lnSpc>
                <a:spcPct val="110000"/>
              </a:lnSpc>
              <a:defRPr/>
            </a:pPr>
            <a:r>
              <a:rPr lang="zh-CN" altLang="en-US" sz="2000" dirty="0"/>
              <a:t>简单、灵活</a:t>
            </a:r>
          </a:p>
          <a:p>
            <a:pPr lvl="1" eaLnBrk="1" hangingPunct="1">
              <a:lnSpc>
                <a:spcPct val="110000"/>
              </a:lnSpc>
              <a:defRPr/>
            </a:pPr>
            <a:r>
              <a:rPr lang="zh-CN" altLang="en-US" sz="2000" dirty="0"/>
              <a:t>便宜、可靠</a:t>
            </a:r>
          </a:p>
          <a:p>
            <a:pPr lvl="1" eaLnBrk="1" hangingPunct="1">
              <a:lnSpc>
                <a:spcPct val="110000"/>
              </a:lnSpc>
              <a:defRPr/>
            </a:pPr>
            <a:r>
              <a:rPr lang="zh-CN" altLang="en-US" sz="2000" dirty="0"/>
              <a:t>易于维护</a:t>
            </a:r>
          </a:p>
          <a:p>
            <a:pPr lvl="1" eaLnBrk="1" hangingPunct="1">
              <a:lnSpc>
                <a:spcPct val="110000"/>
              </a:lnSpc>
              <a:defRPr/>
            </a:pPr>
            <a:r>
              <a:rPr lang="zh-CN" altLang="en-US" sz="2000" dirty="0"/>
              <a:t>易于结合</a:t>
            </a:r>
            <a:r>
              <a:rPr lang="en-US" altLang="zh-CN" sz="2000" dirty="0"/>
              <a:t>TCP/IP</a:t>
            </a:r>
          </a:p>
          <a:p>
            <a:pPr lvl="1" eaLnBrk="1" hangingPunct="1">
              <a:lnSpc>
                <a:spcPct val="110000"/>
              </a:lnSpc>
              <a:defRPr/>
            </a:pPr>
            <a:r>
              <a:rPr lang="zh-CN" altLang="en-US" sz="2000" dirty="0"/>
              <a:t>发展性</a:t>
            </a:r>
          </a:p>
        </p:txBody>
      </p:sp>
      <p:pic>
        <p:nvPicPr>
          <p:cNvPr id="6" name="图片 5">
            <a:extLst>
              <a:ext uri="{FF2B5EF4-FFF2-40B4-BE49-F238E27FC236}">
                <a16:creationId xmlns:a16="http://schemas.microsoft.com/office/drawing/2014/main" id="{695D40A7-7BB3-410D-B4F4-8F2962702FC8}"/>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5580112" y="3573016"/>
            <a:ext cx="2866329" cy="2750820"/>
          </a:xfrm>
          <a:prstGeom prst="rect">
            <a:avLst/>
          </a:prstGeom>
        </p:spPr>
      </p:pic>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rrowheads="1"/>
          </p:cNvSpPr>
          <p:nvPr>
            <p:ph type="title"/>
          </p:nvPr>
        </p:nvSpPr>
        <p:spPr/>
        <p:txBody>
          <a:bodyPr/>
          <a:lstStyle/>
          <a:p>
            <a:pPr eaLnBrk="1" hangingPunct="1">
              <a:defRPr/>
            </a:pPr>
            <a:r>
              <a:rPr lang="zh-CN" altLang="en-US"/>
              <a:t>无线</a:t>
            </a:r>
            <a:r>
              <a:rPr lang="en-US" altLang="zh-CN" b="1"/>
              <a:t>LAN</a:t>
            </a:r>
            <a:br>
              <a:rPr lang="en-US" altLang="zh-CN" sz="4000"/>
            </a:br>
            <a:r>
              <a:rPr lang="zh-CN" altLang="en-US" sz="2800" b="1"/>
              <a:t>（</a:t>
            </a:r>
            <a:r>
              <a:rPr lang="en-US" altLang="zh-CN" sz="2800" b="1"/>
              <a:t>802.11</a:t>
            </a:r>
            <a:r>
              <a:rPr lang="zh-CN" altLang="en-US" sz="2800" b="1"/>
              <a:t>）</a:t>
            </a:r>
          </a:p>
        </p:txBody>
      </p:sp>
      <p:sp>
        <p:nvSpPr>
          <p:cNvPr id="1228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22884" name="Rectangle 5"/>
          <p:cNvSpPr>
            <a:spLocks noGrp="1" noChangeArrowheads="1"/>
          </p:cNvSpPr>
          <p:nvPr>
            <p:ph type="body" idx="1"/>
          </p:nvPr>
        </p:nvSpPr>
        <p:spPr>
          <a:xfrm>
            <a:off x="2627313" y="1916113"/>
            <a:ext cx="4465637" cy="4321175"/>
          </a:xfrm>
        </p:spPr>
        <p:txBody>
          <a:bodyPr/>
          <a:lstStyle/>
          <a:p>
            <a:pPr eaLnBrk="1" hangingPunct="1">
              <a:lnSpc>
                <a:spcPct val="150000"/>
              </a:lnSpc>
            </a:pPr>
            <a:r>
              <a:rPr lang="en-US" altLang="zh-CN" dirty="0">
                <a:hlinkClick r:id="rId6" action="ppaction://hlinksldjump"/>
              </a:rPr>
              <a:t>802.11</a:t>
            </a:r>
            <a:r>
              <a:rPr lang="zh-CN" altLang="en-US" dirty="0">
                <a:hlinkClick r:id="rId6" action="ppaction://hlinksldjump"/>
              </a:rPr>
              <a:t>协议栈</a:t>
            </a:r>
            <a:endParaRPr lang="zh-CN" altLang="en-US" dirty="0"/>
          </a:p>
          <a:p>
            <a:pPr eaLnBrk="1" hangingPunct="1">
              <a:lnSpc>
                <a:spcPct val="150000"/>
              </a:lnSpc>
            </a:pPr>
            <a:r>
              <a:rPr lang="en-US" altLang="zh-CN" dirty="0">
                <a:hlinkClick r:id="rId7" action="ppaction://hlinksldjump"/>
              </a:rPr>
              <a:t>802.11</a:t>
            </a:r>
            <a:r>
              <a:rPr lang="zh-CN" altLang="en-US" dirty="0">
                <a:hlinkClick r:id="rId7" action="ppaction://hlinksldjump"/>
              </a:rPr>
              <a:t>物理层</a:t>
            </a:r>
            <a:endParaRPr lang="zh-CN" altLang="en-US" dirty="0"/>
          </a:p>
          <a:p>
            <a:pPr eaLnBrk="1" hangingPunct="1">
              <a:lnSpc>
                <a:spcPct val="150000"/>
              </a:lnSpc>
            </a:pPr>
            <a:r>
              <a:rPr lang="en-US" altLang="zh-CN" dirty="0">
                <a:hlinkClick r:id="rId8" action="ppaction://hlinksldjump"/>
              </a:rPr>
              <a:t>802.11 MAC</a:t>
            </a:r>
            <a:r>
              <a:rPr lang="zh-CN" altLang="en-US" dirty="0">
                <a:hlinkClick r:id="rId8" action="ppaction://hlinksldjump"/>
              </a:rPr>
              <a:t>层</a:t>
            </a:r>
            <a:endParaRPr lang="zh-CN" altLang="en-US" dirty="0"/>
          </a:p>
          <a:p>
            <a:pPr eaLnBrk="1" hangingPunct="1">
              <a:lnSpc>
                <a:spcPct val="150000"/>
              </a:lnSpc>
            </a:pPr>
            <a:r>
              <a:rPr lang="en-US" altLang="zh-CN" dirty="0">
                <a:hlinkClick r:id="rId9" action="ppaction://hlinksldjump"/>
              </a:rPr>
              <a:t>802.11</a:t>
            </a:r>
            <a:r>
              <a:rPr lang="zh-CN" altLang="en-US" dirty="0">
                <a:hlinkClick r:id="rId9" action="ppaction://hlinksldjump"/>
              </a:rPr>
              <a:t>帧结构</a:t>
            </a:r>
            <a:endParaRPr lang="zh-CN" altLang="en-US" dirty="0"/>
          </a:p>
          <a:p>
            <a:pPr eaLnBrk="1" hangingPunct="1">
              <a:lnSpc>
                <a:spcPct val="150000"/>
              </a:lnSpc>
            </a:pPr>
            <a:r>
              <a:rPr lang="en-US" altLang="zh-CN" dirty="0">
                <a:hlinkClick r:id="rId10" action="ppaction://hlinksldjump"/>
              </a:rPr>
              <a:t>802.11</a:t>
            </a:r>
            <a:r>
              <a:rPr lang="zh-CN" altLang="en-US" dirty="0">
                <a:hlinkClick r:id="rId10" action="ppaction://hlinksldjump"/>
              </a:rPr>
              <a:t>提供的服务</a:t>
            </a:r>
            <a:endParaRPr lang="zh-CN" altLang="en-US" dirty="0"/>
          </a:p>
        </p:txBody>
      </p:sp>
    </p:spTree>
  </p:cSld>
  <p:clrMapOvr>
    <a:masterClrMapping/>
  </p:clrMapOvr>
  <p:transition spd="slow">
    <p:random/>
    <p:sndAc>
      <p:stSnd>
        <p:snd r:embed="rId2" name="camera.wav"/>
      </p:stSnd>
    </p:sndAc>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4" name="Rectangle 2"/>
          <p:cNvSpPr>
            <a:spLocks noGrp="1" noChangeArrowheads="1"/>
          </p:cNvSpPr>
          <p:nvPr>
            <p:ph type="title"/>
          </p:nvPr>
        </p:nvSpPr>
        <p:spPr/>
        <p:txBody>
          <a:bodyPr/>
          <a:lstStyle/>
          <a:p>
            <a:pPr eaLnBrk="1" hangingPunct="1">
              <a:defRPr/>
            </a:pPr>
            <a:r>
              <a:rPr lang="en-US" altLang="zh-CN" sz="4000" b="1"/>
              <a:t>802.11</a:t>
            </a:r>
            <a:r>
              <a:rPr lang="zh-CN" altLang="en-US" sz="4000">
                <a:latin typeface="华文新魏" pitchFamily="2" charset="-122"/>
              </a:rPr>
              <a:t>协议栈</a:t>
            </a:r>
          </a:p>
        </p:txBody>
      </p:sp>
      <p:sp>
        <p:nvSpPr>
          <p:cNvPr id="1239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pic>
        <p:nvPicPr>
          <p:cNvPr id="6" name="Picture Placeholder 4" descr="Figure 4-24. Part of the 802.11 protocol stack."/>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1342" y="2060848"/>
            <a:ext cx="7988175" cy="2889779"/>
          </a:xfrm>
          <a:prstGeom prst="rect">
            <a:avLst/>
          </a:prstGeom>
        </p:spPr>
      </p:pic>
      <p:sp>
        <p:nvSpPr>
          <p:cNvPr id="2" name="TextBox 1"/>
          <p:cNvSpPr txBox="1"/>
          <p:nvPr/>
        </p:nvSpPr>
        <p:spPr>
          <a:xfrm>
            <a:off x="1907704" y="4950627"/>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2Mbps</a:t>
            </a:r>
            <a:endParaRPr lang="zh-CN" altLang="en-US" sz="1600" b="1" dirty="0">
              <a:latin typeface="+mn-lt"/>
              <a:ea typeface="+mn-ea"/>
            </a:endParaRPr>
          </a:p>
        </p:txBody>
      </p:sp>
      <p:sp>
        <p:nvSpPr>
          <p:cNvPr id="8" name="TextBox 7"/>
          <p:cNvSpPr txBox="1"/>
          <p:nvPr/>
        </p:nvSpPr>
        <p:spPr>
          <a:xfrm>
            <a:off x="2987824" y="5518613"/>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54Mbps</a:t>
            </a:r>
            <a:endParaRPr lang="zh-CN" altLang="en-US" sz="1600" b="1" dirty="0">
              <a:latin typeface="+mn-lt"/>
              <a:ea typeface="+mn-ea"/>
            </a:endParaRPr>
          </a:p>
        </p:txBody>
      </p:sp>
      <p:sp>
        <p:nvSpPr>
          <p:cNvPr id="9" name="TextBox 8"/>
          <p:cNvSpPr txBox="1"/>
          <p:nvPr/>
        </p:nvSpPr>
        <p:spPr>
          <a:xfrm>
            <a:off x="3779912" y="4958440"/>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11Mbps</a:t>
            </a:r>
            <a:endParaRPr lang="zh-CN" altLang="en-US" sz="1600" b="1" dirty="0">
              <a:latin typeface="+mn-lt"/>
              <a:ea typeface="+mn-ea"/>
            </a:endParaRPr>
          </a:p>
        </p:txBody>
      </p:sp>
      <p:sp>
        <p:nvSpPr>
          <p:cNvPr id="10" name="TextBox 9"/>
          <p:cNvSpPr txBox="1"/>
          <p:nvPr/>
        </p:nvSpPr>
        <p:spPr>
          <a:xfrm>
            <a:off x="4572000" y="5567079"/>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54Mbps</a:t>
            </a:r>
            <a:endParaRPr lang="zh-CN" altLang="en-US" sz="1600" b="1" dirty="0">
              <a:latin typeface="+mn-lt"/>
              <a:ea typeface="+mn-ea"/>
            </a:endParaRPr>
          </a:p>
        </p:txBody>
      </p:sp>
      <p:sp>
        <p:nvSpPr>
          <p:cNvPr id="11" name="TextBox 10"/>
          <p:cNvSpPr txBox="1"/>
          <p:nvPr/>
        </p:nvSpPr>
        <p:spPr>
          <a:xfrm>
            <a:off x="5364088" y="4982304"/>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600Mbps</a:t>
            </a:r>
            <a:endParaRPr lang="zh-CN" altLang="en-US" sz="1600" b="1" dirty="0">
              <a:latin typeface="+mn-lt"/>
              <a:ea typeface="+mn-ea"/>
            </a:endParaRPr>
          </a:p>
        </p:txBody>
      </p:sp>
      <p:sp>
        <p:nvSpPr>
          <p:cNvPr id="12" name="TextBox 11"/>
          <p:cNvSpPr txBox="1"/>
          <p:nvPr/>
        </p:nvSpPr>
        <p:spPr>
          <a:xfrm>
            <a:off x="6156176" y="5565380"/>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1Gbps</a:t>
            </a:r>
            <a:endParaRPr lang="zh-CN" altLang="en-US" sz="1600" b="1" dirty="0">
              <a:latin typeface="+mn-lt"/>
              <a:ea typeface="+mn-ea"/>
            </a:endParaRPr>
          </a:p>
        </p:txBody>
      </p:sp>
      <p:sp>
        <p:nvSpPr>
          <p:cNvPr id="13" name="TextBox 12"/>
          <p:cNvSpPr txBox="1"/>
          <p:nvPr/>
        </p:nvSpPr>
        <p:spPr>
          <a:xfrm>
            <a:off x="6948264" y="4982304"/>
            <a:ext cx="1224136" cy="584775"/>
          </a:xfrm>
          <a:prstGeom prst="rect">
            <a:avLst/>
          </a:prstGeom>
          <a:noFill/>
        </p:spPr>
        <p:txBody>
          <a:bodyPr wrap="square" rtlCol="0">
            <a:spAutoFit/>
          </a:bodyPr>
          <a:lstStyle/>
          <a:p>
            <a:pPr algn="ctr"/>
            <a:r>
              <a:rPr lang="zh-CN" altLang="en-US" sz="1600" b="1" dirty="0">
                <a:latin typeface="+mn-lt"/>
                <a:ea typeface="+mn-ea"/>
              </a:rPr>
              <a:t>最高速率</a:t>
            </a:r>
            <a:r>
              <a:rPr lang="en-US" altLang="zh-CN" sz="1600" b="1" dirty="0">
                <a:latin typeface="+mn-lt"/>
                <a:ea typeface="+mn-ea"/>
              </a:rPr>
              <a:t>9.6Gbps</a:t>
            </a:r>
            <a:endParaRPr lang="zh-CN" altLang="en-US" sz="1600" b="1" dirty="0">
              <a:latin typeface="+mn-lt"/>
              <a:ea typeface="+mn-ea"/>
            </a:endParaRPr>
          </a:p>
        </p:txBody>
      </p:sp>
    </p:spTree>
  </p:cSld>
  <p:clrMapOvr>
    <a:masterClrMapping/>
  </p:clrMapOvr>
  <p:transition spd="slow">
    <p:random/>
    <p:sndAc>
      <p:stSnd>
        <p:snd r:embed="rId2" name="camera.wav"/>
      </p:stSnd>
    </p:sndAc>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1778" name="Rectangle 2"/>
          <p:cNvSpPr>
            <a:spLocks noGrp="1" noChangeArrowheads="1"/>
          </p:cNvSpPr>
          <p:nvPr>
            <p:ph type="title"/>
          </p:nvPr>
        </p:nvSpPr>
        <p:spPr/>
        <p:txBody>
          <a:bodyPr/>
          <a:lstStyle/>
          <a:p>
            <a:pPr eaLnBrk="1" hangingPunct="1">
              <a:defRPr/>
            </a:pPr>
            <a:r>
              <a:rPr lang="en-US" altLang="zh-CN" b="1"/>
              <a:t>802.11</a:t>
            </a:r>
            <a:r>
              <a:rPr lang="zh-CN" altLang="en-US">
                <a:latin typeface="华文新魏" pitchFamily="2" charset="-122"/>
              </a:rPr>
              <a:t>物理层</a:t>
            </a:r>
          </a:p>
        </p:txBody>
      </p:sp>
      <p:sp>
        <p:nvSpPr>
          <p:cNvPr id="1249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24932" name="Rectangle 6"/>
          <p:cNvSpPr>
            <a:spLocks noGrp="1" noChangeArrowheads="1"/>
          </p:cNvSpPr>
          <p:nvPr>
            <p:ph type="body" idx="1"/>
          </p:nvPr>
        </p:nvSpPr>
        <p:spPr>
          <a:xfrm>
            <a:off x="2124075" y="1916832"/>
            <a:ext cx="5327650" cy="4032448"/>
          </a:xfrm>
        </p:spPr>
        <p:txBody>
          <a:bodyPr/>
          <a:lstStyle/>
          <a:p>
            <a:pPr eaLnBrk="1" hangingPunct="1">
              <a:lnSpc>
                <a:spcPct val="150000"/>
              </a:lnSpc>
            </a:pPr>
            <a:r>
              <a:rPr lang="en-US" altLang="zh-CN" dirty="0">
                <a:hlinkClick r:id="rId7" action="ppaction://hlinksldjump"/>
              </a:rPr>
              <a:t>802.11b</a:t>
            </a:r>
            <a:r>
              <a:rPr lang="zh-CN" altLang="en-US" dirty="0">
                <a:hlinkClick r:id="rId7" action="ppaction://hlinksldjump"/>
              </a:rPr>
              <a:t>（</a:t>
            </a:r>
            <a:r>
              <a:rPr lang="en-US" altLang="zh-CN" dirty="0">
                <a:hlinkClick r:id="rId7" action="ppaction://hlinksldjump"/>
              </a:rPr>
              <a:t>HR-DSSS</a:t>
            </a:r>
            <a:r>
              <a:rPr lang="zh-CN" altLang="en-US" dirty="0">
                <a:hlinkClick r:id="rId7" action="ppaction://hlinksldjump"/>
              </a:rPr>
              <a:t>）</a:t>
            </a:r>
            <a:endParaRPr lang="zh-CN" altLang="en-US" dirty="0"/>
          </a:p>
          <a:p>
            <a:pPr eaLnBrk="1" hangingPunct="1">
              <a:lnSpc>
                <a:spcPct val="150000"/>
              </a:lnSpc>
            </a:pPr>
            <a:r>
              <a:rPr lang="en-US" altLang="zh-CN" dirty="0">
                <a:hlinkClick r:id="rId8" action="ppaction://hlinksldjump"/>
              </a:rPr>
              <a:t>802.11a</a:t>
            </a:r>
            <a:r>
              <a:rPr lang="zh-CN" altLang="en-US" dirty="0">
                <a:hlinkClick r:id="rId8" action="ppaction://hlinksldjump"/>
              </a:rPr>
              <a:t>（</a:t>
            </a:r>
            <a:r>
              <a:rPr lang="en-US" altLang="zh-CN" dirty="0">
                <a:hlinkClick r:id="rId8" action="ppaction://hlinksldjump"/>
              </a:rPr>
              <a:t>OFDM</a:t>
            </a:r>
            <a:r>
              <a:rPr lang="zh-CN" altLang="en-US" dirty="0">
                <a:hlinkClick r:id="rId8" action="ppaction://hlinksldjump"/>
              </a:rPr>
              <a:t>）</a:t>
            </a:r>
            <a:endParaRPr lang="zh-CN" altLang="en-US" dirty="0"/>
          </a:p>
          <a:p>
            <a:pPr eaLnBrk="1" hangingPunct="1">
              <a:lnSpc>
                <a:spcPct val="150000"/>
              </a:lnSpc>
            </a:pPr>
            <a:r>
              <a:rPr lang="en-US" altLang="zh-CN" dirty="0">
                <a:hlinkClick r:id="rId9" action="ppaction://hlinksldjump"/>
              </a:rPr>
              <a:t>802.11g</a:t>
            </a:r>
            <a:r>
              <a:rPr lang="zh-CN" altLang="en-US" dirty="0">
                <a:hlinkClick r:id="rId9" action="ppaction://hlinksldjump"/>
              </a:rPr>
              <a:t>（</a:t>
            </a:r>
            <a:r>
              <a:rPr lang="en-US" altLang="zh-CN" dirty="0">
                <a:hlinkClick r:id="rId9" action="ppaction://hlinksldjump"/>
              </a:rPr>
              <a:t>OFDM</a:t>
            </a:r>
            <a:r>
              <a:rPr lang="zh-CN" altLang="en-US" dirty="0">
                <a:hlinkClick r:id="rId9" action="ppaction://hlinksldjump"/>
              </a:rPr>
              <a:t>）</a:t>
            </a:r>
            <a:endParaRPr lang="en-US" altLang="zh-CN" dirty="0"/>
          </a:p>
          <a:p>
            <a:pPr eaLnBrk="1" hangingPunct="1">
              <a:lnSpc>
                <a:spcPct val="150000"/>
              </a:lnSpc>
            </a:pPr>
            <a:r>
              <a:rPr lang="en-US" altLang="zh-CN" dirty="0">
                <a:hlinkClick r:id="rId10" action="ppaction://hlinksldjump"/>
              </a:rPr>
              <a:t>802.11n</a:t>
            </a:r>
            <a:r>
              <a:rPr lang="zh-CN" altLang="en-US" dirty="0">
                <a:hlinkClick r:id="rId10" action="ppaction://hlinksldjump"/>
              </a:rPr>
              <a:t>（</a:t>
            </a:r>
            <a:r>
              <a:rPr lang="en-US" altLang="zh-CN" dirty="0">
                <a:hlinkClick r:id="rId10" action="ppaction://hlinksldjump"/>
              </a:rPr>
              <a:t>MIMO-OFDM</a:t>
            </a:r>
            <a:r>
              <a:rPr lang="zh-CN" altLang="en-US" dirty="0">
                <a:hlinkClick r:id="rId10" action="ppaction://hlinksldjump"/>
              </a:rPr>
              <a:t>）</a:t>
            </a:r>
            <a:endParaRPr lang="en-US" altLang="zh-CN" dirty="0"/>
          </a:p>
          <a:p>
            <a:pPr eaLnBrk="1" hangingPunct="1">
              <a:lnSpc>
                <a:spcPct val="150000"/>
              </a:lnSpc>
            </a:pPr>
            <a:r>
              <a:rPr lang="zh-CN" altLang="en-US" dirty="0">
                <a:hlinkClick r:id="rId11" action="ppaction://hlinksldjump"/>
              </a:rPr>
              <a:t>新标准</a:t>
            </a:r>
            <a:endParaRPr lang="zh-CN" altLang="en-US" dirty="0"/>
          </a:p>
        </p:txBody>
      </p:sp>
    </p:spTree>
  </p:cSld>
  <p:clrMapOvr>
    <a:masterClrMapping/>
  </p:clrMapOvr>
  <p:transition spd="slow">
    <p:random/>
    <p:sndAc>
      <p:stSnd>
        <p:snd r:embed="rId2" name="camera.wav"/>
      </p:stSnd>
    </p:sndAc>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Grp="1" noChangeArrowheads="1"/>
          </p:cNvSpPr>
          <p:nvPr>
            <p:ph type="title"/>
          </p:nvPr>
        </p:nvSpPr>
        <p:spPr/>
        <p:txBody>
          <a:bodyPr/>
          <a:lstStyle/>
          <a:p>
            <a:pPr eaLnBrk="1" hangingPunct="1">
              <a:defRPr/>
            </a:pPr>
            <a:r>
              <a:rPr lang="en-US" altLang="zh-CN" b="1" dirty="0"/>
              <a:t>802.11b</a:t>
            </a:r>
            <a:br>
              <a:rPr lang="en-US" altLang="zh-CN" sz="4800" dirty="0">
                <a:latin typeface="华文新魏" pitchFamily="2" charset="-122"/>
              </a:rPr>
            </a:br>
            <a:r>
              <a:rPr lang="zh-CN" altLang="en-US" sz="2800" b="1" dirty="0"/>
              <a:t>（</a:t>
            </a:r>
            <a:r>
              <a:rPr lang="en-US" altLang="en-US" sz="2800" b="1" dirty="0"/>
              <a:t>HR-DSSS</a:t>
            </a:r>
            <a:r>
              <a:rPr lang="zh-CN" altLang="en-US" sz="2800" b="1" dirty="0"/>
              <a:t>）</a:t>
            </a:r>
          </a:p>
        </p:txBody>
      </p:sp>
      <p:sp>
        <p:nvSpPr>
          <p:cNvPr id="1259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无线</a:t>
            </a:r>
            <a:r>
              <a:rPr lang="en-US" altLang="zh-CN" sz="1200" b="0">
                <a:solidFill>
                  <a:schemeClr val="tx1"/>
                </a:solidFill>
                <a:latin typeface="Times New Roman" pitchFamily="18" charset="0"/>
                <a:ea typeface="幼圆" pitchFamily="49" charset="-122"/>
                <a:hlinkClick r:id="rId7"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802.11</a:t>
            </a:r>
            <a:r>
              <a:rPr lang="zh-CN" altLang="en-US" sz="1200" b="0">
                <a:solidFill>
                  <a:schemeClr val="tx1"/>
                </a:solidFill>
                <a:latin typeface="Times New Roman" pitchFamily="18" charset="0"/>
                <a:ea typeface="幼圆" pitchFamily="49" charset="-122"/>
                <a:hlinkClick r:id="rId8" action="ppaction://hlinksldjump"/>
              </a:rPr>
              <a:t>物理层</a:t>
            </a:r>
            <a:endParaRPr lang="en-US" altLang="zh-CN" sz="1200" b="0">
              <a:solidFill>
                <a:schemeClr val="tx1"/>
              </a:solidFill>
              <a:latin typeface="Times New Roman" pitchFamily="18" charset="0"/>
              <a:ea typeface="幼圆" pitchFamily="49" charset="-122"/>
            </a:endParaRPr>
          </a:p>
        </p:txBody>
      </p:sp>
      <p:sp>
        <p:nvSpPr>
          <p:cNvPr id="125956" name="Rectangle 5"/>
          <p:cNvSpPr>
            <a:spLocks noGrp="1" noChangeArrowheads="1"/>
          </p:cNvSpPr>
          <p:nvPr>
            <p:ph type="body" idx="1"/>
          </p:nvPr>
        </p:nvSpPr>
        <p:spPr>
          <a:xfrm>
            <a:off x="809625" y="1773238"/>
            <a:ext cx="7958138" cy="2592387"/>
          </a:xfrm>
        </p:spPr>
        <p:txBody>
          <a:bodyPr/>
          <a:lstStyle/>
          <a:p>
            <a:pPr marL="0" indent="0" eaLnBrk="1" hangingPunct="1">
              <a:lnSpc>
                <a:spcPct val="140000"/>
              </a:lnSpc>
              <a:buFont typeface="Wingdings" pitchFamily="2" charset="2"/>
              <a:buNone/>
            </a:pPr>
            <a:r>
              <a:rPr lang="zh-CN" altLang="en-US" sz="2800" dirty="0"/>
              <a:t>       也叫</a:t>
            </a:r>
            <a:r>
              <a:rPr lang="en-US" altLang="zh-CN" sz="2800" dirty="0">
                <a:solidFill>
                  <a:srgbClr val="FF0000"/>
                </a:solidFill>
              </a:rPr>
              <a:t>Wi-Fi</a:t>
            </a:r>
            <a:r>
              <a:rPr lang="zh-CN" altLang="en-US" sz="2800" dirty="0"/>
              <a:t>（</a:t>
            </a:r>
            <a:r>
              <a:rPr lang="en-US" altLang="zh-CN" sz="2800" dirty="0"/>
              <a:t>Wireless Fidelity</a:t>
            </a:r>
            <a:r>
              <a:rPr lang="zh-CN" altLang="en-US" sz="2800" dirty="0"/>
              <a:t>），使用</a:t>
            </a:r>
            <a:r>
              <a:rPr lang="en-US" altLang="zh-CN" sz="2800" dirty="0"/>
              <a:t>2.4GHz</a:t>
            </a:r>
            <a:r>
              <a:rPr lang="zh-CN" altLang="en-US" sz="2800" dirty="0"/>
              <a:t>的</a:t>
            </a:r>
            <a:r>
              <a:rPr lang="en-US" altLang="zh-CN" sz="2800" dirty="0"/>
              <a:t>ISM</a:t>
            </a:r>
            <a:r>
              <a:rPr lang="zh-CN" altLang="en-US" sz="2800" dirty="0"/>
              <a:t>频段。数据速率及采用的编码见下表，其中</a:t>
            </a:r>
            <a:r>
              <a:rPr lang="en-US" altLang="zh-CN" sz="2800" dirty="0"/>
              <a:t>1Mbps</a:t>
            </a:r>
            <a:r>
              <a:rPr lang="zh-CN" altLang="en-US" sz="2800" dirty="0"/>
              <a:t>和</a:t>
            </a:r>
            <a:r>
              <a:rPr lang="en-US" altLang="zh-CN" sz="2800" dirty="0"/>
              <a:t>2Mbps</a:t>
            </a:r>
            <a:r>
              <a:rPr lang="zh-CN" altLang="en-US" sz="2800" dirty="0"/>
              <a:t>与</a:t>
            </a:r>
            <a:r>
              <a:rPr lang="en-US" altLang="zh-CN" sz="2800" dirty="0"/>
              <a:t>802.11</a:t>
            </a:r>
            <a:r>
              <a:rPr lang="zh-CN" altLang="en-US" sz="2800" dirty="0"/>
              <a:t>（</a:t>
            </a:r>
            <a:r>
              <a:rPr lang="en-US" altLang="zh-CN" sz="2800" dirty="0"/>
              <a:t>DSSS</a:t>
            </a:r>
            <a:r>
              <a:rPr lang="zh-CN" altLang="en-US" sz="2800" dirty="0"/>
              <a:t>）相同，是为了兼容而引入。</a:t>
            </a:r>
          </a:p>
        </p:txBody>
      </p:sp>
      <p:pic>
        <p:nvPicPr>
          <p:cNvPr id="125957"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650" y="4437063"/>
            <a:ext cx="8064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3" name="camera.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p:cNvSpPr>
            <a:spLocks noGrp="1" noChangeArrowheads="1"/>
          </p:cNvSpPr>
          <p:nvPr>
            <p:ph type="title"/>
          </p:nvPr>
        </p:nvSpPr>
        <p:spPr/>
        <p:txBody>
          <a:bodyPr/>
          <a:lstStyle/>
          <a:p>
            <a:pPr eaLnBrk="1" hangingPunct="1">
              <a:defRPr/>
            </a:pPr>
            <a:r>
              <a:rPr lang="zh-CN" altLang="en-US"/>
              <a:t>纯</a:t>
            </a:r>
            <a:r>
              <a:rPr lang="en-US" altLang="zh-CN" b="1"/>
              <a:t>ALOHA</a:t>
            </a:r>
            <a:endParaRPr lang="zh-CN" altLang="en-US" b="1"/>
          </a:p>
        </p:txBody>
      </p:sp>
      <p:sp>
        <p:nvSpPr>
          <p:cNvPr id="15363"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5364" name="Rectangle 5"/>
          <p:cNvSpPr>
            <a:spLocks noGrp="1" noChangeArrowheads="1"/>
          </p:cNvSpPr>
          <p:nvPr>
            <p:ph type="body" idx="1"/>
          </p:nvPr>
        </p:nvSpPr>
        <p:spPr/>
        <p:txBody>
          <a:bodyPr/>
          <a:lstStyle/>
          <a:p>
            <a:pPr eaLnBrk="1" hangingPunct="1">
              <a:lnSpc>
                <a:spcPct val="120000"/>
              </a:lnSpc>
            </a:pPr>
            <a:r>
              <a:rPr lang="zh-CN" altLang="en-US">
                <a:solidFill>
                  <a:srgbClr val="FF0000"/>
                </a:solidFill>
              </a:rPr>
              <a:t>思想</a:t>
            </a:r>
          </a:p>
          <a:p>
            <a:pPr lvl="1" eaLnBrk="1" hangingPunct="1">
              <a:lnSpc>
                <a:spcPct val="120000"/>
              </a:lnSpc>
            </a:pPr>
            <a:r>
              <a:rPr lang="zh-CN" altLang="en-US"/>
              <a:t>当用户有数据要发送的时候就让它们发送。</a:t>
            </a:r>
          </a:p>
          <a:p>
            <a:pPr eaLnBrk="1" hangingPunct="1">
              <a:lnSpc>
                <a:spcPct val="120000"/>
              </a:lnSpc>
            </a:pPr>
            <a:r>
              <a:rPr lang="zh-CN" altLang="en-US">
                <a:solidFill>
                  <a:srgbClr val="FF0000"/>
                </a:solidFill>
              </a:rPr>
              <a:t>解释</a:t>
            </a:r>
          </a:p>
          <a:p>
            <a:pPr lvl="1" eaLnBrk="1" hangingPunct="1">
              <a:lnSpc>
                <a:spcPct val="120000"/>
              </a:lnSpc>
            </a:pPr>
            <a:r>
              <a:rPr lang="zh-CN" altLang="en-US"/>
              <a:t>发送时间选连续时间；</a:t>
            </a:r>
          </a:p>
          <a:p>
            <a:pPr lvl="1" eaLnBrk="1" hangingPunct="1">
              <a:lnSpc>
                <a:spcPct val="120000"/>
              </a:lnSpc>
            </a:pPr>
            <a:r>
              <a:rPr lang="zh-CN" altLang="en-US"/>
              <a:t>不具有载波侦听功能；</a:t>
            </a:r>
          </a:p>
          <a:p>
            <a:pPr lvl="1" eaLnBrk="1" hangingPunct="1">
              <a:lnSpc>
                <a:spcPct val="120000"/>
              </a:lnSpc>
            </a:pPr>
            <a:r>
              <a:rPr lang="zh-CN" altLang="en-US"/>
              <a:t>发生冲突，发送方等待一段随机时间后重发该帧。</a:t>
            </a:r>
          </a:p>
        </p:txBody>
      </p:sp>
      <p:sp>
        <p:nvSpPr>
          <p:cNvPr id="15365"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42" name="Rectangle 2"/>
          <p:cNvSpPr>
            <a:spLocks noGrp="1" noChangeArrowheads="1"/>
          </p:cNvSpPr>
          <p:nvPr>
            <p:ph type="title"/>
          </p:nvPr>
        </p:nvSpPr>
        <p:spPr/>
        <p:txBody>
          <a:bodyPr/>
          <a:lstStyle/>
          <a:p>
            <a:pPr eaLnBrk="1" hangingPunct="1">
              <a:defRPr/>
            </a:pPr>
            <a:r>
              <a:rPr lang="en-US" altLang="zh-CN" b="1"/>
              <a:t>802.11a</a:t>
            </a:r>
            <a:br>
              <a:rPr lang="en-US" altLang="zh-CN" b="1"/>
            </a:br>
            <a:r>
              <a:rPr lang="zh-CN" altLang="en-US" sz="2800" b="1"/>
              <a:t>（</a:t>
            </a:r>
            <a:r>
              <a:rPr lang="en-US" altLang="zh-CN" sz="2800" b="1"/>
              <a:t>OFDM</a:t>
            </a:r>
            <a:r>
              <a:rPr lang="zh-CN" altLang="en-US" sz="2800" b="1"/>
              <a:t>）</a:t>
            </a:r>
          </a:p>
        </p:txBody>
      </p:sp>
      <p:sp>
        <p:nvSpPr>
          <p:cNvPr id="1269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a:t>
            </a:r>
            <a:r>
              <a:rPr lang="zh-CN" altLang="en-US" sz="1200" b="0">
                <a:solidFill>
                  <a:schemeClr val="tx1"/>
                </a:solidFill>
                <a:latin typeface="Times New Roman" pitchFamily="18" charset="0"/>
                <a:ea typeface="幼圆" pitchFamily="49" charset="-122"/>
                <a:hlinkClick r:id="rId7" action="ppaction://hlinksldjump"/>
              </a:rPr>
              <a:t>物理层</a:t>
            </a:r>
            <a:endParaRPr lang="en-US" altLang="zh-CN" sz="1200" b="0">
              <a:solidFill>
                <a:schemeClr val="tx1"/>
              </a:solidFill>
              <a:latin typeface="Times New Roman" pitchFamily="18" charset="0"/>
              <a:ea typeface="幼圆" pitchFamily="49" charset="-122"/>
            </a:endParaRPr>
          </a:p>
        </p:txBody>
      </p:sp>
      <p:sp>
        <p:nvSpPr>
          <p:cNvPr id="983045" name="Rectangle 5"/>
          <p:cNvSpPr>
            <a:spLocks noGrp="1" noChangeArrowheads="1"/>
          </p:cNvSpPr>
          <p:nvPr>
            <p:ph type="body" idx="1"/>
          </p:nvPr>
        </p:nvSpPr>
        <p:spPr/>
        <p:txBody>
          <a:bodyPr/>
          <a:lstStyle/>
          <a:p>
            <a:pPr eaLnBrk="1" hangingPunct="1">
              <a:lnSpc>
                <a:spcPct val="140000"/>
              </a:lnSpc>
              <a:defRPr/>
            </a:pPr>
            <a:r>
              <a:rPr lang="zh-CN" altLang="en-US" dirty="0"/>
              <a:t>使用</a:t>
            </a:r>
            <a:r>
              <a:rPr lang="en-US" altLang="zh-CN" dirty="0"/>
              <a:t>5GHz</a:t>
            </a:r>
            <a:r>
              <a:rPr lang="zh-CN" altLang="en-US" dirty="0"/>
              <a:t>的</a:t>
            </a:r>
            <a:r>
              <a:rPr lang="en-US" altLang="zh-CN" dirty="0"/>
              <a:t>ISM</a:t>
            </a:r>
            <a:r>
              <a:rPr lang="zh-CN" altLang="en-US" dirty="0"/>
              <a:t>频段，采用正交频分复用（</a:t>
            </a:r>
            <a:r>
              <a:rPr lang="en-US" altLang="zh-CN" dirty="0">
                <a:solidFill>
                  <a:srgbClr val="FF0000"/>
                </a:solidFill>
              </a:rPr>
              <a:t>OFDM</a:t>
            </a:r>
            <a:r>
              <a:rPr lang="zh-CN" altLang="en-US" dirty="0"/>
              <a:t>），也称</a:t>
            </a:r>
            <a:r>
              <a:rPr lang="zh-CN" altLang="en-US" dirty="0">
                <a:solidFill>
                  <a:srgbClr val="0000FF"/>
                </a:solidFill>
              </a:rPr>
              <a:t>多载波调制技术</a:t>
            </a:r>
            <a:r>
              <a:rPr lang="zh-CN" altLang="en-US" dirty="0"/>
              <a:t>（载波数可达</a:t>
            </a:r>
            <a:r>
              <a:rPr lang="en-US" altLang="zh-CN" dirty="0"/>
              <a:t>52</a:t>
            </a:r>
            <a:r>
              <a:rPr lang="zh-CN" altLang="en-US" dirty="0"/>
              <a:t>个：</a:t>
            </a:r>
            <a:r>
              <a:rPr lang="en-US" altLang="zh-CN" dirty="0"/>
              <a:t>48</a:t>
            </a:r>
            <a:r>
              <a:rPr lang="zh-CN" altLang="en-US" dirty="0"/>
              <a:t>个用作数据，</a:t>
            </a:r>
            <a:r>
              <a:rPr lang="en-US" altLang="zh-CN" dirty="0"/>
              <a:t>4</a:t>
            </a:r>
            <a:r>
              <a:rPr lang="zh-CN" altLang="en-US" dirty="0"/>
              <a:t>个用作同步）。可以使用的数据速率为</a:t>
            </a:r>
            <a:r>
              <a:rPr lang="en-US" altLang="zh-CN" dirty="0"/>
              <a:t>6</a:t>
            </a:r>
            <a:r>
              <a:rPr lang="zh-CN" altLang="en-US" dirty="0"/>
              <a:t>、</a:t>
            </a:r>
            <a:r>
              <a:rPr lang="en-US" altLang="zh-CN" dirty="0"/>
              <a:t>9</a:t>
            </a:r>
            <a:r>
              <a:rPr lang="zh-CN" altLang="en-US" dirty="0"/>
              <a:t>、</a:t>
            </a:r>
            <a:r>
              <a:rPr lang="en-US" altLang="zh-CN" dirty="0"/>
              <a:t>12</a:t>
            </a:r>
            <a:r>
              <a:rPr lang="zh-CN" altLang="en-US" dirty="0"/>
              <a:t>、</a:t>
            </a:r>
            <a:r>
              <a:rPr lang="en-US" altLang="zh-CN" dirty="0"/>
              <a:t>18</a:t>
            </a:r>
            <a:r>
              <a:rPr lang="zh-CN" altLang="en-US" dirty="0"/>
              <a:t>、</a:t>
            </a:r>
            <a:r>
              <a:rPr lang="en-US" altLang="zh-CN" dirty="0"/>
              <a:t>24</a:t>
            </a:r>
            <a:r>
              <a:rPr lang="zh-CN" altLang="en-US" dirty="0"/>
              <a:t>、</a:t>
            </a:r>
            <a:r>
              <a:rPr lang="en-US" altLang="zh-CN" dirty="0"/>
              <a:t>36</a:t>
            </a:r>
            <a:r>
              <a:rPr lang="zh-CN" altLang="en-US" dirty="0"/>
              <a:t>、</a:t>
            </a:r>
            <a:r>
              <a:rPr lang="en-US" altLang="zh-CN" dirty="0"/>
              <a:t>48</a:t>
            </a:r>
            <a:r>
              <a:rPr lang="zh-CN" altLang="en-US" dirty="0"/>
              <a:t>或</a:t>
            </a:r>
            <a:r>
              <a:rPr lang="en-US" altLang="zh-CN" dirty="0">
                <a:solidFill>
                  <a:srgbClr val="FF0000"/>
                </a:solidFill>
                <a:effectLst>
                  <a:outerShdw blurRad="38100" dist="38100" dir="2700000" algn="tl">
                    <a:srgbClr val="C0C0C0"/>
                  </a:outerShdw>
                </a:effectLst>
              </a:rPr>
              <a:t>54Mbps</a:t>
            </a:r>
            <a:endParaRPr lang="zh-CN" altLang="en-US" dirty="0">
              <a:solidFill>
                <a:srgbClr val="FF0000"/>
              </a:solidFill>
              <a:effectLst>
                <a:outerShdw blurRad="38100" dist="38100" dir="2700000" algn="tl">
                  <a:srgbClr val="C0C0C0"/>
                </a:outerShdw>
              </a:effectLst>
            </a:endParaRPr>
          </a:p>
          <a:p>
            <a:pPr eaLnBrk="1" hangingPunct="1">
              <a:lnSpc>
                <a:spcPct val="140000"/>
              </a:lnSpc>
              <a:defRPr/>
            </a:pPr>
            <a:r>
              <a:rPr lang="zh-CN" altLang="en-US" dirty="0"/>
              <a:t> </a:t>
            </a:r>
            <a:r>
              <a:rPr lang="en-US" altLang="zh-CN" dirty="0">
                <a:solidFill>
                  <a:srgbClr val="0000FF"/>
                </a:solidFill>
                <a:effectLst>
                  <a:outerShdw blurRad="38100" dist="38100" dir="2700000" algn="tl">
                    <a:srgbClr val="C0C0C0"/>
                  </a:outerShdw>
                </a:effectLst>
              </a:rPr>
              <a:t>802.11a</a:t>
            </a:r>
            <a:r>
              <a:rPr lang="zh-CN" altLang="en-US" dirty="0">
                <a:solidFill>
                  <a:srgbClr val="0000FF"/>
                </a:solidFill>
                <a:effectLst>
                  <a:outerShdw blurRad="38100" dist="38100" dir="2700000" algn="tl">
                    <a:srgbClr val="C0C0C0"/>
                  </a:outerShdw>
                </a:effectLst>
              </a:rPr>
              <a:t>和</a:t>
            </a:r>
            <a:r>
              <a:rPr lang="en-US" altLang="zh-CN" dirty="0">
                <a:solidFill>
                  <a:srgbClr val="0000FF"/>
                </a:solidFill>
                <a:effectLst>
                  <a:outerShdw blurRad="38100" dist="38100" dir="2700000" algn="tl">
                    <a:srgbClr val="C0C0C0"/>
                  </a:outerShdw>
                </a:effectLst>
              </a:rPr>
              <a:t>802.11b</a:t>
            </a:r>
            <a:r>
              <a:rPr lang="zh-CN" altLang="en-US" dirty="0">
                <a:solidFill>
                  <a:srgbClr val="0000FF"/>
                </a:solidFill>
                <a:effectLst>
                  <a:outerShdw blurRad="38100" dist="38100" dir="2700000" algn="tl">
                    <a:srgbClr val="C0C0C0"/>
                  </a:outerShdw>
                </a:effectLst>
              </a:rPr>
              <a:t>不兼容</a:t>
            </a:r>
          </a:p>
        </p:txBody>
      </p:sp>
    </p:spTree>
  </p:cSld>
  <p:clrMapOvr>
    <a:masterClrMapping/>
  </p:clrMapOvr>
  <p:transition spd="slow">
    <p:random/>
    <p:sndAc>
      <p:stSnd>
        <p:snd r:embed="rId2" name="camera.wav"/>
      </p:stSnd>
    </p:sndAc>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p:cNvSpPr>
            <a:spLocks noGrp="1" noChangeArrowheads="1"/>
          </p:cNvSpPr>
          <p:nvPr>
            <p:ph type="title"/>
          </p:nvPr>
        </p:nvSpPr>
        <p:spPr/>
        <p:txBody>
          <a:bodyPr/>
          <a:lstStyle/>
          <a:p>
            <a:pPr eaLnBrk="1" hangingPunct="1">
              <a:defRPr/>
            </a:pPr>
            <a:r>
              <a:rPr lang="en-US" altLang="zh-CN" b="1"/>
              <a:t>802.11g</a:t>
            </a:r>
            <a:br>
              <a:rPr lang="en-US" altLang="zh-CN" b="1"/>
            </a:br>
            <a:r>
              <a:rPr lang="zh-CN" altLang="en-US" sz="2800" b="1"/>
              <a:t>（</a:t>
            </a:r>
            <a:r>
              <a:rPr lang="en-US" altLang="zh-CN" sz="2800" b="1"/>
              <a:t>OFDM</a:t>
            </a:r>
            <a:r>
              <a:rPr lang="zh-CN" altLang="en-US" sz="2800" b="1"/>
              <a:t>）</a:t>
            </a:r>
          </a:p>
        </p:txBody>
      </p:sp>
      <p:sp>
        <p:nvSpPr>
          <p:cNvPr id="1280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a:t>
            </a:r>
            <a:r>
              <a:rPr lang="zh-CN" altLang="en-US" sz="1200" b="0">
                <a:solidFill>
                  <a:schemeClr val="tx1"/>
                </a:solidFill>
                <a:latin typeface="Times New Roman" pitchFamily="18" charset="0"/>
                <a:ea typeface="幼圆" pitchFamily="49" charset="-122"/>
                <a:hlinkClick r:id="rId7" action="ppaction://hlinksldjump"/>
              </a:rPr>
              <a:t>物理层</a:t>
            </a:r>
            <a:endParaRPr lang="en-US" altLang="zh-CN" sz="1200" b="0">
              <a:solidFill>
                <a:schemeClr val="tx1"/>
              </a:solidFill>
              <a:latin typeface="Times New Roman" pitchFamily="18" charset="0"/>
              <a:ea typeface="幼圆" pitchFamily="49" charset="-122"/>
            </a:endParaRPr>
          </a:p>
        </p:txBody>
      </p:sp>
      <p:sp>
        <p:nvSpPr>
          <p:cNvPr id="997380" name="Rectangle 4"/>
          <p:cNvSpPr>
            <a:spLocks noGrp="1" noChangeArrowheads="1"/>
          </p:cNvSpPr>
          <p:nvPr>
            <p:ph type="body" idx="1"/>
          </p:nvPr>
        </p:nvSpPr>
        <p:spPr/>
        <p:txBody>
          <a:bodyPr/>
          <a:lstStyle/>
          <a:p>
            <a:pPr eaLnBrk="1" hangingPunct="1">
              <a:lnSpc>
                <a:spcPct val="125000"/>
              </a:lnSpc>
              <a:defRPr/>
            </a:pPr>
            <a:r>
              <a:rPr lang="en-US" altLang="zh-CN" sz="2800" dirty="0">
                <a:solidFill>
                  <a:schemeClr val="tx1"/>
                </a:solidFill>
              </a:rPr>
              <a:t>802.11g</a:t>
            </a:r>
            <a:r>
              <a:rPr lang="zh-CN" altLang="en-US" sz="2800" dirty="0">
                <a:solidFill>
                  <a:schemeClr val="tx1"/>
                </a:solidFill>
              </a:rPr>
              <a:t>是</a:t>
            </a:r>
            <a:r>
              <a:rPr lang="en-US" altLang="zh-CN" sz="2800" dirty="0">
                <a:solidFill>
                  <a:schemeClr val="tx1"/>
                </a:solidFill>
              </a:rPr>
              <a:t>IEEE</a:t>
            </a:r>
            <a:r>
              <a:rPr lang="zh-CN" altLang="en-US" sz="2800" dirty="0">
                <a:solidFill>
                  <a:schemeClr val="tx1"/>
                </a:solidFill>
              </a:rPr>
              <a:t>为了解决</a:t>
            </a:r>
            <a:r>
              <a:rPr lang="en-US" altLang="zh-CN" sz="2800" dirty="0">
                <a:solidFill>
                  <a:schemeClr val="tx1"/>
                </a:solidFill>
              </a:rPr>
              <a:t>802.11a</a:t>
            </a:r>
            <a:r>
              <a:rPr lang="zh-CN" altLang="en-US" sz="2800" dirty="0">
                <a:solidFill>
                  <a:schemeClr val="tx1"/>
                </a:solidFill>
              </a:rPr>
              <a:t>与</a:t>
            </a:r>
            <a:r>
              <a:rPr lang="en-US" altLang="zh-CN" sz="2800" dirty="0">
                <a:solidFill>
                  <a:schemeClr val="tx1"/>
                </a:solidFill>
              </a:rPr>
              <a:t>802.11b</a:t>
            </a:r>
            <a:r>
              <a:rPr lang="zh-CN" altLang="en-US" sz="2800" dirty="0">
                <a:solidFill>
                  <a:schemeClr val="tx1"/>
                </a:solidFill>
              </a:rPr>
              <a:t>的互通而出台的一个标准。</a:t>
            </a:r>
            <a:r>
              <a:rPr lang="en-US" altLang="zh-CN" sz="2800" dirty="0">
                <a:solidFill>
                  <a:schemeClr val="tx1"/>
                </a:solidFill>
              </a:rPr>
              <a:t>802.11g</a:t>
            </a:r>
            <a:r>
              <a:rPr lang="zh-CN" altLang="en-US" sz="2800" dirty="0">
                <a:solidFill>
                  <a:schemeClr val="tx1"/>
                </a:solidFill>
              </a:rPr>
              <a:t>是</a:t>
            </a:r>
            <a:r>
              <a:rPr lang="en-US" altLang="zh-CN" sz="2800" dirty="0">
                <a:solidFill>
                  <a:schemeClr val="tx1"/>
                </a:solidFill>
              </a:rPr>
              <a:t>802.11b</a:t>
            </a:r>
            <a:r>
              <a:rPr lang="zh-CN" altLang="en-US" sz="2800" dirty="0">
                <a:solidFill>
                  <a:schemeClr val="tx1"/>
                </a:solidFill>
              </a:rPr>
              <a:t>的延续，两者同样使用</a:t>
            </a:r>
            <a:r>
              <a:rPr lang="en-US" altLang="zh-CN" sz="2800" dirty="0">
                <a:solidFill>
                  <a:schemeClr val="tx1"/>
                </a:solidFill>
              </a:rPr>
              <a:t>2.4GHz</a:t>
            </a:r>
            <a:r>
              <a:rPr lang="zh-CN" altLang="en-US" sz="2800" dirty="0">
                <a:solidFill>
                  <a:schemeClr val="tx1"/>
                </a:solidFill>
              </a:rPr>
              <a:t>的</a:t>
            </a:r>
            <a:r>
              <a:rPr lang="en-US" altLang="zh-CN" sz="2800" dirty="0">
                <a:solidFill>
                  <a:schemeClr val="tx1"/>
                </a:solidFill>
              </a:rPr>
              <a:t>ISM</a:t>
            </a:r>
            <a:r>
              <a:rPr lang="zh-CN" altLang="en-US" sz="2800" dirty="0">
                <a:solidFill>
                  <a:schemeClr val="tx1"/>
                </a:solidFill>
              </a:rPr>
              <a:t>频段，但数据速率由</a:t>
            </a:r>
            <a:r>
              <a:rPr lang="en-US" altLang="zh-CN" sz="2800" dirty="0">
                <a:solidFill>
                  <a:schemeClr val="tx1"/>
                </a:solidFill>
              </a:rPr>
              <a:t>11Mbps</a:t>
            </a:r>
            <a:r>
              <a:rPr lang="zh-CN" altLang="en-US" sz="2800" dirty="0">
                <a:solidFill>
                  <a:schemeClr val="tx1"/>
                </a:solidFill>
              </a:rPr>
              <a:t>提高至</a:t>
            </a:r>
            <a:r>
              <a:rPr lang="en-US" altLang="zh-CN" sz="2800" dirty="0">
                <a:solidFill>
                  <a:srgbClr val="FF0000"/>
                </a:solidFill>
                <a:effectLst>
                  <a:outerShdw blurRad="38100" dist="38100" dir="2700000" algn="tl">
                    <a:srgbClr val="C0C0C0"/>
                  </a:outerShdw>
                </a:effectLst>
              </a:rPr>
              <a:t>54Mbps</a:t>
            </a:r>
            <a:r>
              <a:rPr lang="zh-CN" altLang="en-US" sz="2800" dirty="0">
                <a:solidFill>
                  <a:schemeClr val="tx1"/>
                </a:solidFill>
              </a:rPr>
              <a:t>。</a:t>
            </a:r>
          </a:p>
          <a:p>
            <a:pPr eaLnBrk="1" hangingPunct="1">
              <a:lnSpc>
                <a:spcPct val="125000"/>
              </a:lnSpc>
              <a:defRPr/>
            </a:pPr>
            <a:r>
              <a:rPr lang="en-US" altLang="zh-CN" sz="2800" dirty="0">
                <a:solidFill>
                  <a:schemeClr val="tx1"/>
                </a:solidFill>
              </a:rPr>
              <a:t>802.11g</a:t>
            </a:r>
            <a:r>
              <a:rPr lang="zh-CN" altLang="en-US" sz="2800" dirty="0">
                <a:solidFill>
                  <a:schemeClr val="tx1"/>
                </a:solidFill>
              </a:rPr>
              <a:t>中规定的调制方式有</a:t>
            </a:r>
            <a:r>
              <a:rPr lang="en-US" altLang="zh-CN" sz="2800" dirty="0">
                <a:solidFill>
                  <a:schemeClr val="tx1"/>
                </a:solidFill>
              </a:rPr>
              <a:t>2</a:t>
            </a:r>
            <a:r>
              <a:rPr lang="zh-CN" altLang="en-US" sz="2800" dirty="0">
                <a:solidFill>
                  <a:schemeClr val="tx1"/>
                </a:solidFill>
              </a:rPr>
              <a:t>种：一为原</a:t>
            </a:r>
            <a:r>
              <a:rPr lang="en-US" altLang="zh-CN" sz="2800" dirty="0" err="1">
                <a:solidFill>
                  <a:schemeClr val="tx1"/>
                </a:solidFill>
              </a:rPr>
              <a:t>Intersil</a:t>
            </a:r>
            <a:r>
              <a:rPr lang="zh-CN" altLang="en-US" sz="2800" dirty="0">
                <a:solidFill>
                  <a:schemeClr val="tx1"/>
                </a:solidFill>
              </a:rPr>
              <a:t>公司提案采用的</a:t>
            </a:r>
            <a:r>
              <a:rPr lang="en-US" altLang="zh-CN" sz="2800" dirty="0">
                <a:solidFill>
                  <a:srgbClr val="FF0000"/>
                </a:solidFill>
                <a:effectLst>
                  <a:outerShdw blurRad="38100" dist="38100" dir="2700000" algn="tl">
                    <a:srgbClr val="C0C0C0"/>
                  </a:outerShdw>
                </a:effectLst>
              </a:rPr>
              <a:t>CCK-OFDM</a:t>
            </a:r>
            <a:r>
              <a:rPr lang="zh-CN" altLang="en-US" sz="2800" dirty="0">
                <a:solidFill>
                  <a:schemeClr val="tx1"/>
                </a:solidFill>
              </a:rPr>
              <a:t>，另一为</a:t>
            </a:r>
            <a:r>
              <a:rPr lang="en-US" altLang="zh-CN" sz="2800" dirty="0">
                <a:solidFill>
                  <a:schemeClr val="tx1"/>
                </a:solidFill>
              </a:rPr>
              <a:t>TI</a:t>
            </a:r>
            <a:r>
              <a:rPr lang="zh-CN" altLang="en-US" sz="2800" dirty="0">
                <a:solidFill>
                  <a:schemeClr val="tx1"/>
                </a:solidFill>
              </a:rPr>
              <a:t>公司提案采用的</a:t>
            </a:r>
            <a:r>
              <a:rPr lang="en-US" altLang="zh-CN" sz="2800" dirty="0">
                <a:solidFill>
                  <a:srgbClr val="FF0000"/>
                </a:solidFill>
                <a:effectLst>
                  <a:outerShdw blurRad="38100" dist="38100" dir="2700000" algn="tl">
                    <a:srgbClr val="C0C0C0"/>
                  </a:outerShdw>
                </a:effectLst>
              </a:rPr>
              <a:t>PBCC-22</a:t>
            </a:r>
            <a:r>
              <a:rPr lang="zh-CN" altLang="en-US" sz="2800" dirty="0">
                <a:solidFill>
                  <a:schemeClr val="tx1"/>
                </a:solidFill>
              </a:rPr>
              <a:t>（分组二进制卷积码）调制方式，也称</a:t>
            </a:r>
            <a:r>
              <a:rPr lang="en-US" altLang="zh-CN" sz="2800" dirty="0">
                <a:solidFill>
                  <a:srgbClr val="FF0000"/>
                </a:solidFill>
                <a:effectLst>
                  <a:outerShdw blurRad="38100" dist="38100" dir="2700000" algn="tl">
                    <a:srgbClr val="C0C0C0"/>
                  </a:outerShdw>
                </a:effectLst>
              </a:rPr>
              <a:t>CCK-PBCC</a:t>
            </a:r>
            <a:r>
              <a:rPr lang="zh-CN" altLang="en-US" sz="2800" dirty="0">
                <a:solidFill>
                  <a:schemeClr val="tx1"/>
                </a:solidFill>
              </a:rPr>
              <a:t>。</a:t>
            </a:r>
          </a:p>
        </p:txBody>
      </p:sp>
    </p:spTree>
  </p:cSld>
  <p:clrMapOvr>
    <a:masterClrMapping/>
  </p:clrMapOvr>
  <p:transition spd="slow">
    <p:random/>
    <p:sndAc>
      <p:stSnd>
        <p:snd r:embed="rId2" name="camera.wav"/>
      </p:stSnd>
    </p:sndAc>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p:cNvSpPr>
            <a:spLocks noGrp="1" noChangeArrowheads="1"/>
          </p:cNvSpPr>
          <p:nvPr>
            <p:ph type="title"/>
          </p:nvPr>
        </p:nvSpPr>
        <p:spPr/>
        <p:txBody>
          <a:bodyPr/>
          <a:lstStyle/>
          <a:p>
            <a:pPr eaLnBrk="1" hangingPunct="1">
              <a:defRPr/>
            </a:pPr>
            <a:r>
              <a:rPr lang="en-US" altLang="zh-CN" b="1" dirty="0"/>
              <a:t>802.11n</a:t>
            </a:r>
            <a:br>
              <a:rPr lang="en-US" altLang="zh-CN" b="1" dirty="0"/>
            </a:br>
            <a:r>
              <a:rPr lang="zh-CN" altLang="en-US" sz="2800" b="1" dirty="0"/>
              <a:t>（</a:t>
            </a:r>
            <a:r>
              <a:rPr lang="en-US" altLang="zh-CN" sz="2800" b="1" dirty="0"/>
              <a:t>MIMO-OFDM</a:t>
            </a:r>
            <a:r>
              <a:rPr lang="zh-CN" altLang="en-US" sz="2800" b="1" dirty="0"/>
              <a:t>）</a:t>
            </a:r>
          </a:p>
        </p:txBody>
      </p:sp>
      <p:sp>
        <p:nvSpPr>
          <p:cNvPr id="1290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a:t>
            </a:r>
            <a:r>
              <a:rPr lang="zh-CN" altLang="en-US" sz="1200" b="0">
                <a:solidFill>
                  <a:schemeClr val="tx1"/>
                </a:solidFill>
                <a:latin typeface="Times New Roman" pitchFamily="18" charset="0"/>
                <a:ea typeface="幼圆" pitchFamily="49" charset="-122"/>
                <a:hlinkClick r:id="rId7" action="ppaction://hlinksldjump"/>
              </a:rPr>
              <a:t>物理层</a:t>
            </a:r>
            <a:endParaRPr lang="en-US" altLang="zh-CN" sz="1200" b="0">
              <a:solidFill>
                <a:schemeClr val="tx1"/>
              </a:solidFill>
              <a:latin typeface="Times New Roman" pitchFamily="18" charset="0"/>
              <a:ea typeface="幼圆" pitchFamily="49" charset="-122"/>
            </a:endParaRPr>
          </a:p>
        </p:txBody>
      </p:sp>
      <p:sp>
        <p:nvSpPr>
          <p:cNvPr id="129028" name="Rectangle 4"/>
          <p:cNvSpPr>
            <a:spLocks noGrp="1" noChangeArrowheads="1"/>
          </p:cNvSpPr>
          <p:nvPr>
            <p:ph type="body" idx="1"/>
          </p:nvPr>
        </p:nvSpPr>
        <p:spPr>
          <a:xfrm>
            <a:off x="809625" y="1773238"/>
            <a:ext cx="7958138" cy="4608512"/>
          </a:xfrm>
        </p:spPr>
        <p:txBody>
          <a:bodyPr/>
          <a:lstStyle/>
          <a:p>
            <a:pPr eaLnBrk="1" hangingPunct="1">
              <a:lnSpc>
                <a:spcPct val="125000"/>
              </a:lnSpc>
            </a:pPr>
            <a:r>
              <a:rPr lang="en-US" altLang="zh-CN" sz="2800" dirty="0">
                <a:solidFill>
                  <a:schemeClr val="tx1"/>
                </a:solidFill>
              </a:rPr>
              <a:t>802.11n</a:t>
            </a:r>
            <a:r>
              <a:rPr lang="zh-CN" altLang="en-US" sz="2800" dirty="0">
                <a:solidFill>
                  <a:schemeClr val="tx1"/>
                </a:solidFill>
              </a:rPr>
              <a:t>于</a:t>
            </a:r>
            <a:r>
              <a:rPr lang="en-US" altLang="zh-CN" sz="2800" dirty="0">
                <a:solidFill>
                  <a:schemeClr val="tx1"/>
                </a:solidFill>
              </a:rPr>
              <a:t>2009</a:t>
            </a:r>
            <a:r>
              <a:rPr lang="zh-CN" altLang="en-US" sz="2800" dirty="0">
                <a:solidFill>
                  <a:schemeClr val="tx1"/>
                </a:solidFill>
              </a:rPr>
              <a:t>年获得批准。</a:t>
            </a:r>
            <a:endParaRPr lang="en-US" altLang="zh-CN" sz="2800" dirty="0">
              <a:solidFill>
                <a:schemeClr val="tx1"/>
              </a:solidFill>
            </a:endParaRPr>
          </a:p>
          <a:p>
            <a:pPr eaLnBrk="1" hangingPunct="1">
              <a:lnSpc>
                <a:spcPct val="125000"/>
              </a:lnSpc>
            </a:pPr>
            <a:r>
              <a:rPr lang="en-US" altLang="zh-CN" sz="2800" dirty="0">
                <a:solidFill>
                  <a:schemeClr val="tx1"/>
                </a:solidFill>
              </a:rPr>
              <a:t>802.11n</a:t>
            </a:r>
            <a:r>
              <a:rPr lang="zh-CN" altLang="en-US" sz="2800" dirty="0">
                <a:solidFill>
                  <a:schemeClr val="tx1"/>
                </a:solidFill>
              </a:rPr>
              <a:t>工作在</a:t>
            </a:r>
            <a:r>
              <a:rPr lang="en-US" altLang="zh-CN" sz="2800" dirty="0">
                <a:solidFill>
                  <a:schemeClr val="tx1"/>
                </a:solidFill>
              </a:rPr>
              <a:t>2.4GHz</a:t>
            </a:r>
            <a:r>
              <a:rPr lang="zh-CN" altLang="en-US" sz="2800" dirty="0">
                <a:solidFill>
                  <a:schemeClr val="tx1"/>
                </a:solidFill>
              </a:rPr>
              <a:t>和</a:t>
            </a:r>
            <a:r>
              <a:rPr lang="en-US" altLang="zh-CN" sz="2800" dirty="0">
                <a:solidFill>
                  <a:schemeClr val="tx1"/>
                </a:solidFill>
              </a:rPr>
              <a:t>5GHz</a:t>
            </a:r>
            <a:r>
              <a:rPr lang="zh-CN" altLang="en-US" sz="2800" dirty="0">
                <a:solidFill>
                  <a:schemeClr val="tx1"/>
                </a:solidFill>
              </a:rPr>
              <a:t>，最大数据传输速率可达</a:t>
            </a:r>
            <a:r>
              <a:rPr lang="en-US" altLang="zh-CN" sz="2800" dirty="0">
                <a:solidFill>
                  <a:srgbClr val="FF0000"/>
                </a:solidFill>
              </a:rPr>
              <a:t>540Mbps</a:t>
            </a:r>
            <a:r>
              <a:rPr lang="zh-CN" altLang="en-US" sz="2800" dirty="0">
                <a:solidFill>
                  <a:schemeClr val="tx1"/>
                </a:solidFill>
              </a:rPr>
              <a:t>。</a:t>
            </a:r>
          </a:p>
          <a:p>
            <a:pPr eaLnBrk="1" hangingPunct="1">
              <a:lnSpc>
                <a:spcPct val="125000"/>
              </a:lnSpc>
            </a:pPr>
            <a:r>
              <a:rPr lang="zh-CN" altLang="en-US" sz="2800" dirty="0">
                <a:solidFill>
                  <a:schemeClr val="tx1"/>
                </a:solidFill>
              </a:rPr>
              <a:t>为提高速率</a:t>
            </a:r>
            <a:r>
              <a:rPr lang="en-US" altLang="zh-CN" sz="2800" dirty="0">
                <a:solidFill>
                  <a:schemeClr val="tx1"/>
                </a:solidFill>
              </a:rPr>
              <a:t>802.11n</a:t>
            </a:r>
            <a:r>
              <a:rPr lang="zh-CN" altLang="en-US" sz="2800" dirty="0">
                <a:solidFill>
                  <a:schemeClr val="tx1"/>
                </a:solidFill>
              </a:rPr>
              <a:t>在同一时间可以使用</a:t>
            </a:r>
            <a:r>
              <a:rPr lang="en-US" altLang="zh-CN" sz="2800" dirty="0">
                <a:solidFill>
                  <a:schemeClr val="tx1"/>
                </a:solidFill>
              </a:rPr>
              <a:t>4</a:t>
            </a:r>
            <a:r>
              <a:rPr lang="zh-CN" altLang="en-US" sz="2800" dirty="0">
                <a:solidFill>
                  <a:schemeClr val="tx1"/>
                </a:solidFill>
              </a:rPr>
              <a:t>根天线发送</a:t>
            </a:r>
            <a:r>
              <a:rPr lang="en-US" altLang="zh-CN" sz="2800" dirty="0">
                <a:solidFill>
                  <a:schemeClr val="tx1"/>
                </a:solidFill>
              </a:rPr>
              <a:t>4</a:t>
            </a:r>
            <a:r>
              <a:rPr lang="zh-CN" altLang="en-US" sz="2800" dirty="0">
                <a:solidFill>
                  <a:schemeClr val="tx1"/>
                </a:solidFill>
              </a:rPr>
              <a:t>个信息流，为防止它们在接收端相互干扰，可以使用</a:t>
            </a:r>
            <a:r>
              <a:rPr lang="en-US" altLang="zh-CN" sz="2800" dirty="0">
                <a:solidFill>
                  <a:srgbClr val="FF0000"/>
                </a:solidFill>
              </a:rPr>
              <a:t>MIMO</a:t>
            </a:r>
            <a:r>
              <a:rPr lang="zh-CN" altLang="en-US" sz="2800" dirty="0">
                <a:solidFill>
                  <a:schemeClr val="tx1"/>
                </a:solidFill>
              </a:rPr>
              <a:t>（多入多出）技术将它们分离开来。</a:t>
            </a:r>
            <a:endParaRPr lang="en-US" altLang="zh-CN" sz="2800" dirty="0">
              <a:solidFill>
                <a:schemeClr val="tx1"/>
              </a:solidFill>
            </a:endParaRPr>
          </a:p>
          <a:p>
            <a:pPr eaLnBrk="1" hangingPunct="1">
              <a:lnSpc>
                <a:spcPct val="125000"/>
              </a:lnSpc>
            </a:pPr>
            <a:r>
              <a:rPr lang="zh-CN" altLang="en-US" sz="2800" dirty="0">
                <a:solidFill>
                  <a:schemeClr val="tx1"/>
                </a:solidFill>
              </a:rPr>
              <a:t>每路信道使用</a:t>
            </a:r>
            <a:r>
              <a:rPr lang="en-US" altLang="zh-CN" sz="2800" dirty="0">
                <a:solidFill>
                  <a:srgbClr val="FF0000"/>
                </a:solidFill>
              </a:rPr>
              <a:t>OFDM</a:t>
            </a:r>
            <a:r>
              <a:rPr lang="zh-CN" altLang="en-US" sz="2800" dirty="0">
                <a:solidFill>
                  <a:schemeClr val="tx1"/>
                </a:solidFill>
              </a:rPr>
              <a:t>进行调制。</a:t>
            </a:r>
          </a:p>
        </p:txBody>
      </p:sp>
    </p:spTree>
  </p:cSld>
  <p:clrMapOvr>
    <a:masterClrMapping/>
  </p:clrMapOvr>
  <p:transition spd="slow">
    <p:random/>
    <p:sndAc>
      <p:stSnd>
        <p:snd r:embed="rId2" name="camera.wav"/>
      </p:stSnd>
    </p:sndAc>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p:cNvSpPr>
            <a:spLocks noGrp="1" noChangeArrowheads="1"/>
          </p:cNvSpPr>
          <p:nvPr>
            <p:ph type="title"/>
          </p:nvPr>
        </p:nvSpPr>
        <p:spPr/>
        <p:txBody>
          <a:bodyPr/>
          <a:lstStyle/>
          <a:p>
            <a:pPr eaLnBrk="1" hangingPunct="1">
              <a:defRPr/>
            </a:pPr>
            <a:r>
              <a:rPr lang="zh-CN" altLang="en-US" dirty="0"/>
              <a:t>新标准</a:t>
            </a:r>
          </a:p>
        </p:txBody>
      </p:sp>
      <p:sp>
        <p:nvSpPr>
          <p:cNvPr id="1290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a:t>
            </a:r>
            <a:r>
              <a:rPr lang="zh-CN" altLang="en-US" sz="1200" b="0">
                <a:solidFill>
                  <a:schemeClr val="tx1"/>
                </a:solidFill>
                <a:latin typeface="Times New Roman" pitchFamily="18" charset="0"/>
                <a:ea typeface="幼圆" pitchFamily="49" charset="-122"/>
                <a:hlinkClick r:id="rId7" action="ppaction://hlinksldjump"/>
              </a:rPr>
              <a:t>物理层</a:t>
            </a:r>
            <a:endParaRPr lang="en-US" altLang="zh-CN" sz="1200" b="0">
              <a:solidFill>
                <a:schemeClr val="tx1"/>
              </a:solidFill>
              <a:latin typeface="Times New Roman" pitchFamily="18" charset="0"/>
              <a:ea typeface="幼圆" pitchFamily="49" charset="-122"/>
            </a:endParaRPr>
          </a:p>
        </p:txBody>
      </p:sp>
      <p:sp>
        <p:nvSpPr>
          <p:cNvPr id="2" name="内容占位符 1"/>
          <p:cNvSpPr>
            <a:spLocks noGrp="1"/>
          </p:cNvSpPr>
          <p:nvPr>
            <p:ph idx="1"/>
          </p:nvPr>
        </p:nvSpPr>
        <p:spPr/>
        <p:txBody>
          <a:bodyPr/>
          <a:lstStyle/>
          <a:p>
            <a:r>
              <a:rPr lang="en-US" altLang="zh-CN" sz="2200" dirty="0">
                <a:solidFill>
                  <a:srgbClr val="FF0000"/>
                </a:solidFill>
              </a:rPr>
              <a:t>Wi-Fi 4</a:t>
            </a:r>
          </a:p>
          <a:p>
            <a:pPr lvl="1"/>
            <a:r>
              <a:rPr lang="en-US" altLang="zh-CN" sz="2200" dirty="0"/>
              <a:t>802.11a/b/g/n</a:t>
            </a:r>
          </a:p>
          <a:p>
            <a:r>
              <a:rPr lang="en-US" altLang="zh-CN" sz="2200" dirty="0">
                <a:solidFill>
                  <a:srgbClr val="FF0000"/>
                </a:solidFill>
              </a:rPr>
              <a:t>Wi-Fi 5</a:t>
            </a:r>
          </a:p>
          <a:p>
            <a:pPr lvl="1"/>
            <a:r>
              <a:rPr lang="en-US" altLang="zh-CN" sz="2200" dirty="0">
                <a:solidFill>
                  <a:srgbClr val="0000FF"/>
                </a:solidFill>
              </a:rPr>
              <a:t>802.11ac</a:t>
            </a:r>
            <a:r>
              <a:rPr lang="zh-CN" altLang="en-US" sz="2200" dirty="0"/>
              <a:t>：</a:t>
            </a:r>
            <a:r>
              <a:rPr lang="en-US" altLang="zh-CN" sz="2200" dirty="0"/>
              <a:t>2013</a:t>
            </a:r>
            <a:r>
              <a:rPr lang="zh-CN" altLang="en-US" sz="2200" dirty="0"/>
              <a:t>年，</a:t>
            </a:r>
            <a:r>
              <a:rPr lang="en-US" altLang="zh-CN" sz="2200" dirty="0"/>
              <a:t>802.11n</a:t>
            </a:r>
            <a:r>
              <a:rPr lang="zh-CN" altLang="en-US" sz="2200" dirty="0"/>
              <a:t>的升级版本，频率工作在</a:t>
            </a:r>
            <a:r>
              <a:rPr lang="en-US" altLang="zh-CN" sz="2200" dirty="0"/>
              <a:t>ISM</a:t>
            </a:r>
            <a:r>
              <a:rPr lang="zh-CN" altLang="en-US" sz="2200" dirty="0"/>
              <a:t>的</a:t>
            </a:r>
            <a:r>
              <a:rPr lang="en-US" altLang="zh-CN" sz="2200" dirty="0"/>
              <a:t>2.4GHz</a:t>
            </a:r>
            <a:r>
              <a:rPr lang="zh-CN" altLang="en-US" sz="2200" dirty="0"/>
              <a:t>和</a:t>
            </a:r>
            <a:r>
              <a:rPr lang="en-US" altLang="zh-CN" sz="2200" dirty="0"/>
              <a:t>5GHz</a:t>
            </a:r>
            <a:r>
              <a:rPr lang="zh-CN" altLang="en-US" sz="2200" dirty="0"/>
              <a:t>，最大数据传输速率可达</a:t>
            </a:r>
            <a:r>
              <a:rPr lang="en-US" altLang="zh-CN" sz="2200" dirty="0"/>
              <a:t>1Gbps</a:t>
            </a:r>
            <a:r>
              <a:rPr lang="zh-CN" altLang="en-US" sz="2200" dirty="0"/>
              <a:t>（理论上最大可达</a:t>
            </a:r>
            <a:r>
              <a:rPr lang="en-US" altLang="zh-CN" sz="2200" dirty="0"/>
              <a:t>1.73Gbps</a:t>
            </a:r>
            <a:r>
              <a:rPr lang="zh-CN" altLang="en-US" sz="2200" dirty="0"/>
              <a:t>）</a:t>
            </a:r>
            <a:endParaRPr lang="en-US" altLang="zh-CN" sz="2200" dirty="0"/>
          </a:p>
          <a:p>
            <a:r>
              <a:rPr lang="en-US" altLang="zh-CN" sz="2200" dirty="0">
                <a:solidFill>
                  <a:srgbClr val="FF0000"/>
                </a:solidFill>
              </a:rPr>
              <a:t>Wi-Fi 6</a:t>
            </a:r>
          </a:p>
          <a:p>
            <a:pPr lvl="1"/>
            <a:r>
              <a:rPr lang="en-US" altLang="zh-CN" sz="2200" dirty="0">
                <a:solidFill>
                  <a:srgbClr val="0000FF"/>
                </a:solidFill>
              </a:rPr>
              <a:t>802.11ax</a:t>
            </a:r>
            <a:r>
              <a:rPr lang="zh-CN" altLang="en-US" sz="2200" dirty="0"/>
              <a:t>：</a:t>
            </a:r>
            <a:r>
              <a:rPr lang="en-US" altLang="zh-CN" sz="2200" dirty="0"/>
              <a:t>2019</a:t>
            </a:r>
            <a:r>
              <a:rPr lang="zh-CN" altLang="en-US" sz="2200" dirty="0"/>
              <a:t>年，频率工作在</a:t>
            </a:r>
            <a:r>
              <a:rPr lang="en-US" altLang="zh-CN" sz="2200" dirty="0"/>
              <a:t>ISM</a:t>
            </a:r>
            <a:r>
              <a:rPr lang="zh-CN" altLang="en-US" sz="2200" dirty="0"/>
              <a:t>的</a:t>
            </a:r>
            <a:r>
              <a:rPr lang="en-US" altLang="zh-CN" sz="2200" dirty="0"/>
              <a:t>2.4GHz</a:t>
            </a:r>
            <a:r>
              <a:rPr lang="zh-CN" altLang="en-US" sz="2200" dirty="0"/>
              <a:t>和</a:t>
            </a:r>
            <a:r>
              <a:rPr lang="en-US" altLang="zh-CN" sz="2200" dirty="0"/>
              <a:t>5GHz</a:t>
            </a:r>
            <a:r>
              <a:rPr lang="zh-CN" altLang="en-US" sz="2200" dirty="0"/>
              <a:t>，最大数据传输速率可达</a:t>
            </a:r>
            <a:r>
              <a:rPr lang="en-US" altLang="zh-CN" sz="2200" dirty="0"/>
              <a:t>9.6Gbps</a:t>
            </a:r>
          </a:p>
          <a:p>
            <a:r>
              <a:rPr lang="zh-CN" altLang="en-US" sz="2200" dirty="0">
                <a:solidFill>
                  <a:srgbClr val="FF0000"/>
                </a:solidFill>
              </a:rPr>
              <a:t>其他</a:t>
            </a:r>
            <a:endParaRPr lang="en-US" altLang="zh-CN" sz="2200" dirty="0">
              <a:solidFill>
                <a:srgbClr val="FF0000"/>
              </a:solidFill>
            </a:endParaRPr>
          </a:p>
          <a:p>
            <a:pPr lvl="1"/>
            <a:r>
              <a:rPr lang="en-US" altLang="zh-CN" sz="2200" dirty="0">
                <a:solidFill>
                  <a:srgbClr val="0000FF"/>
                </a:solidFill>
              </a:rPr>
              <a:t>802.11ad</a:t>
            </a:r>
            <a:r>
              <a:rPr lang="zh-CN" altLang="en-US" sz="2200" dirty="0"/>
              <a:t>：</a:t>
            </a:r>
            <a:r>
              <a:rPr lang="en-US" altLang="zh-CN" sz="2200" dirty="0"/>
              <a:t>2012</a:t>
            </a:r>
            <a:r>
              <a:rPr lang="zh-CN" altLang="en-US" sz="2200" dirty="0"/>
              <a:t>年，用于</a:t>
            </a:r>
            <a:r>
              <a:rPr lang="en-US" altLang="zh-CN" sz="2200" dirty="0"/>
              <a:t>4K</a:t>
            </a:r>
            <a:r>
              <a:rPr lang="zh-CN" altLang="en-US" sz="2200" dirty="0"/>
              <a:t>高清电视节目</a:t>
            </a:r>
            <a:endParaRPr lang="en-US" altLang="zh-CN" sz="2200" dirty="0"/>
          </a:p>
          <a:p>
            <a:pPr lvl="1"/>
            <a:r>
              <a:rPr lang="en-US" altLang="zh-CN" sz="2200" dirty="0">
                <a:solidFill>
                  <a:srgbClr val="0000FF"/>
                </a:solidFill>
              </a:rPr>
              <a:t>802.11ah</a:t>
            </a:r>
            <a:r>
              <a:rPr lang="zh-CN" altLang="en-US" sz="2200" dirty="0"/>
              <a:t>：</a:t>
            </a:r>
            <a:r>
              <a:rPr lang="en-US" altLang="zh-CN" sz="2200" dirty="0"/>
              <a:t>2016</a:t>
            </a:r>
            <a:r>
              <a:rPr lang="zh-CN" altLang="en-US" sz="2200" dirty="0"/>
              <a:t>年，用于物联网设备之间的通信</a:t>
            </a:r>
          </a:p>
        </p:txBody>
      </p:sp>
    </p:spTree>
    <p:extLst>
      <p:ext uri="{BB962C8B-B14F-4D97-AF65-F5344CB8AC3E}">
        <p14:creationId xmlns:p14="http://schemas.microsoft.com/office/powerpoint/2010/main" val="1003858091"/>
      </p:ext>
    </p:extLst>
  </p:cSld>
  <p:clrMapOvr>
    <a:masterClrMapping/>
  </p:clrMapOvr>
  <p:transition spd="slow">
    <p:random/>
    <p:sndAc>
      <p:stSnd>
        <p:snd r:embed="rId2" name="camera.wav"/>
      </p:stSnd>
    </p:sndAc>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02" name="Rectangle 2"/>
          <p:cNvSpPr>
            <a:spLocks noGrp="1" noChangeArrowheads="1"/>
          </p:cNvSpPr>
          <p:nvPr>
            <p:ph type="title"/>
          </p:nvPr>
        </p:nvSpPr>
        <p:spPr/>
        <p:txBody>
          <a:bodyPr/>
          <a:lstStyle/>
          <a:p>
            <a:pPr eaLnBrk="1" hangingPunct="1">
              <a:defRPr/>
            </a:pPr>
            <a:r>
              <a:rPr lang="en-US" altLang="zh-CN" b="1" dirty="0"/>
              <a:t>802.11</a:t>
            </a:r>
            <a:r>
              <a:rPr lang="zh-CN" altLang="en-US" dirty="0">
                <a:latin typeface="华文新魏" pitchFamily="2" charset="-122"/>
              </a:rPr>
              <a:t> </a:t>
            </a:r>
            <a:r>
              <a:rPr lang="en-US" altLang="zh-CN" b="1" dirty="0"/>
              <a:t>MAC</a:t>
            </a:r>
            <a:r>
              <a:rPr lang="zh-CN" altLang="en-US" dirty="0">
                <a:latin typeface="华文新魏" pitchFamily="2" charset="-122"/>
              </a:rPr>
              <a:t>层</a:t>
            </a:r>
          </a:p>
        </p:txBody>
      </p:sp>
      <p:sp>
        <p:nvSpPr>
          <p:cNvPr id="1300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3005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30053" name="Line 6"/>
          <p:cNvSpPr>
            <a:spLocks noChangeShapeType="1"/>
          </p:cNvSpPr>
          <p:nvPr/>
        </p:nvSpPr>
        <p:spPr bwMode="auto">
          <a:xfrm>
            <a:off x="1246188" y="2544763"/>
            <a:ext cx="6350" cy="2012950"/>
          </a:xfrm>
          <a:prstGeom prst="line">
            <a:avLst/>
          </a:prstGeom>
          <a:noFill/>
          <a:ln w="28575">
            <a:solidFill>
              <a:schemeClr val="tx2"/>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054" name="Text Box 7"/>
          <p:cNvSpPr txBox="1">
            <a:spLocks noChangeArrowheads="1"/>
          </p:cNvSpPr>
          <p:nvPr/>
        </p:nvSpPr>
        <p:spPr bwMode="auto">
          <a:xfrm>
            <a:off x="603250" y="3367088"/>
            <a:ext cx="1184275"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400">
                <a:solidFill>
                  <a:schemeClr val="tx1"/>
                </a:solidFill>
              </a:rPr>
              <a:t>MAC</a:t>
            </a:r>
            <a:r>
              <a:rPr lang="zh-CN" altLang="en-US" sz="2400">
                <a:solidFill>
                  <a:schemeClr val="tx1"/>
                </a:solidFill>
              </a:rPr>
              <a:t>层</a:t>
            </a:r>
          </a:p>
        </p:txBody>
      </p:sp>
      <p:sp>
        <p:nvSpPr>
          <p:cNvPr id="972808" name="Text Box 8"/>
          <p:cNvSpPr txBox="1">
            <a:spLocks noChangeArrowheads="1"/>
          </p:cNvSpPr>
          <p:nvPr/>
        </p:nvSpPr>
        <p:spPr bwMode="auto">
          <a:xfrm>
            <a:off x="2259013" y="1776413"/>
            <a:ext cx="30972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FontTx/>
              <a:buNone/>
              <a:defRPr/>
            </a:pPr>
            <a:r>
              <a:rPr lang="zh-CN" altLang="en-US" sz="2400" b="1">
                <a:latin typeface="Arial" charset="0"/>
                <a:ea typeface="华文楷体" pitchFamily="2" charset="-122"/>
              </a:rPr>
              <a:t>无争用服务（</a:t>
            </a:r>
            <a:r>
              <a:rPr lang="zh-CN" altLang="en-US" sz="2400" b="1">
                <a:solidFill>
                  <a:srgbClr val="FF0000"/>
                </a:solidFill>
                <a:effectLst>
                  <a:outerShdw blurRad="38100" dist="38100" dir="2700000" algn="tl">
                    <a:srgbClr val="C0C0C0"/>
                  </a:outerShdw>
                </a:effectLst>
                <a:latin typeface="Arial" charset="0"/>
                <a:ea typeface="华文楷体" pitchFamily="2" charset="-122"/>
              </a:rPr>
              <a:t>可选</a:t>
            </a:r>
            <a:r>
              <a:rPr lang="zh-CN" altLang="en-US" sz="2400" b="1">
                <a:latin typeface="Arial" charset="0"/>
                <a:ea typeface="华文楷体" pitchFamily="2" charset="-122"/>
              </a:rPr>
              <a:t>）</a:t>
            </a:r>
          </a:p>
        </p:txBody>
      </p:sp>
      <p:sp>
        <p:nvSpPr>
          <p:cNvPr id="130056" name="Rectangle 9"/>
          <p:cNvSpPr>
            <a:spLocks noChangeArrowheads="1"/>
          </p:cNvSpPr>
          <p:nvPr/>
        </p:nvSpPr>
        <p:spPr bwMode="auto">
          <a:xfrm>
            <a:off x="1763713" y="3517900"/>
            <a:ext cx="6977062" cy="1068388"/>
          </a:xfrm>
          <a:prstGeom prst="rect">
            <a:avLst/>
          </a:prstGeom>
          <a:solidFill>
            <a:srgbClr val="CC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30057" name="Rectangle 10"/>
          <p:cNvSpPr>
            <a:spLocks noChangeArrowheads="1"/>
          </p:cNvSpPr>
          <p:nvPr/>
        </p:nvSpPr>
        <p:spPr bwMode="auto">
          <a:xfrm>
            <a:off x="1798638" y="3538538"/>
            <a:ext cx="6923087" cy="100806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30058" name="Rectangle 11"/>
          <p:cNvSpPr>
            <a:spLocks noChangeArrowheads="1"/>
          </p:cNvSpPr>
          <p:nvPr/>
        </p:nvSpPr>
        <p:spPr bwMode="auto">
          <a:xfrm>
            <a:off x="1787525" y="2565400"/>
            <a:ext cx="3951288" cy="930275"/>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972812" name="Text Box 12"/>
          <p:cNvSpPr txBox="1">
            <a:spLocks noChangeArrowheads="1"/>
          </p:cNvSpPr>
          <p:nvPr/>
        </p:nvSpPr>
        <p:spPr bwMode="auto">
          <a:xfrm>
            <a:off x="5930900" y="2641600"/>
            <a:ext cx="2665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FontTx/>
              <a:buNone/>
              <a:defRPr/>
            </a:pPr>
            <a:r>
              <a:rPr lang="zh-CN" altLang="en-US" sz="2400" b="1">
                <a:latin typeface="Arial" charset="0"/>
                <a:ea typeface="华文楷体" pitchFamily="2" charset="-122"/>
              </a:rPr>
              <a:t>争用服务（</a:t>
            </a:r>
            <a:r>
              <a:rPr lang="zh-CN" altLang="en-US" sz="2400" b="1">
                <a:solidFill>
                  <a:srgbClr val="FF0000"/>
                </a:solidFill>
                <a:effectLst>
                  <a:outerShdw blurRad="38100" dist="38100" dir="2700000" algn="tl">
                    <a:srgbClr val="C0C0C0"/>
                  </a:outerShdw>
                </a:effectLst>
                <a:latin typeface="Arial" charset="0"/>
                <a:ea typeface="华文楷体" pitchFamily="2" charset="-122"/>
              </a:rPr>
              <a:t>必须</a:t>
            </a:r>
            <a:r>
              <a:rPr lang="zh-CN" altLang="en-US" sz="2400" b="1">
                <a:latin typeface="Arial" charset="0"/>
                <a:ea typeface="华文楷体" pitchFamily="2" charset="-122"/>
              </a:rPr>
              <a:t>）</a:t>
            </a:r>
          </a:p>
        </p:txBody>
      </p:sp>
      <p:sp>
        <p:nvSpPr>
          <p:cNvPr id="130060" name="Line 13"/>
          <p:cNvSpPr>
            <a:spLocks noChangeShapeType="1"/>
          </p:cNvSpPr>
          <p:nvPr/>
        </p:nvSpPr>
        <p:spPr bwMode="auto">
          <a:xfrm>
            <a:off x="7300913" y="3152775"/>
            <a:ext cx="7937" cy="365125"/>
          </a:xfrm>
          <a:prstGeom prst="line">
            <a:avLst/>
          </a:prstGeom>
          <a:noFill/>
          <a:ln w="38100">
            <a:solidFill>
              <a:srgbClr val="FC0404"/>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061" name="Line 14"/>
          <p:cNvSpPr>
            <a:spLocks noChangeShapeType="1"/>
          </p:cNvSpPr>
          <p:nvPr/>
        </p:nvSpPr>
        <p:spPr bwMode="auto">
          <a:xfrm flipH="1">
            <a:off x="3556000" y="2216150"/>
            <a:ext cx="0" cy="360363"/>
          </a:xfrm>
          <a:prstGeom prst="line">
            <a:avLst/>
          </a:prstGeom>
          <a:noFill/>
          <a:ln w="38100">
            <a:solidFill>
              <a:srgbClr val="FC0404"/>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062" name="Text Box 15"/>
          <p:cNvSpPr txBox="1">
            <a:spLocks noChangeArrowheads="1"/>
          </p:cNvSpPr>
          <p:nvPr/>
        </p:nvSpPr>
        <p:spPr bwMode="auto">
          <a:xfrm>
            <a:off x="1976438" y="3733800"/>
            <a:ext cx="6604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a:t>分布协调功能 </a:t>
            </a:r>
            <a:r>
              <a:rPr lang="en-US" altLang="zh-CN" sz="2000"/>
              <a:t>DCF(Distributed Coordination Function)</a:t>
            </a:r>
          </a:p>
          <a:p>
            <a:pPr algn="ctr" eaLnBrk="1" hangingPunct="1">
              <a:spcBef>
                <a:spcPct val="0"/>
              </a:spcBef>
              <a:buClrTx/>
              <a:buFontTx/>
              <a:buNone/>
            </a:pPr>
            <a:r>
              <a:rPr lang="en-US" altLang="zh-CN" sz="2000"/>
              <a:t>(CSMA/CA)</a:t>
            </a:r>
          </a:p>
        </p:txBody>
      </p:sp>
      <p:sp>
        <p:nvSpPr>
          <p:cNvPr id="130063" name="Text Box 16"/>
          <p:cNvSpPr txBox="1">
            <a:spLocks noChangeArrowheads="1"/>
          </p:cNvSpPr>
          <p:nvPr/>
        </p:nvSpPr>
        <p:spPr bwMode="auto">
          <a:xfrm>
            <a:off x="1847850" y="2730500"/>
            <a:ext cx="37814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a:t>点协调功能 </a:t>
            </a:r>
            <a:r>
              <a:rPr lang="en-US" altLang="zh-CN" sz="2000"/>
              <a:t>PCF</a:t>
            </a:r>
          </a:p>
          <a:p>
            <a:pPr algn="ctr" eaLnBrk="1" hangingPunct="1">
              <a:spcBef>
                <a:spcPct val="0"/>
              </a:spcBef>
              <a:buClrTx/>
              <a:buFontTx/>
              <a:buNone/>
            </a:pPr>
            <a:r>
              <a:rPr lang="en-US" altLang="zh-CN" sz="2000"/>
              <a:t>(Point Coordination Function)</a:t>
            </a:r>
          </a:p>
        </p:txBody>
      </p:sp>
      <p:sp>
        <p:nvSpPr>
          <p:cNvPr id="130064" name="Rectangle 17"/>
          <p:cNvSpPr>
            <a:spLocks noChangeArrowheads="1"/>
          </p:cNvSpPr>
          <p:nvPr/>
        </p:nvSpPr>
        <p:spPr bwMode="auto">
          <a:xfrm>
            <a:off x="1763713" y="2565400"/>
            <a:ext cx="3975100" cy="9525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30065" name="Line 18"/>
          <p:cNvSpPr>
            <a:spLocks noChangeShapeType="1"/>
          </p:cNvSpPr>
          <p:nvPr/>
        </p:nvSpPr>
        <p:spPr bwMode="auto">
          <a:xfrm>
            <a:off x="800100" y="2587625"/>
            <a:ext cx="8128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0066" name="Line 19"/>
          <p:cNvSpPr>
            <a:spLocks noChangeShapeType="1"/>
          </p:cNvSpPr>
          <p:nvPr/>
        </p:nvSpPr>
        <p:spPr bwMode="auto">
          <a:xfrm>
            <a:off x="1246188" y="4500563"/>
            <a:ext cx="6350" cy="1747837"/>
          </a:xfrm>
          <a:prstGeom prst="line">
            <a:avLst/>
          </a:prstGeom>
          <a:noFill/>
          <a:ln w="28575">
            <a:solidFill>
              <a:schemeClr val="tx2"/>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0067" name="Text Box 20"/>
          <p:cNvSpPr txBox="1">
            <a:spLocks noChangeArrowheads="1"/>
          </p:cNvSpPr>
          <p:nvPr/>
        </p:nvSpPr>
        <p:spPr bwMode="auto">
          <a:xfrm>
            <a:off x="674688" y="5089525"/>
            <a:ext cx="109855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400">
                <a:solidFill>
                  <a:schemeClr val="tx1"/>
                </a:solidFill>
              </a:rPr>
              <a:t>物理层</a:t>
            </a:r>
          </a:p>
        </p:txBody>
      </p:sp>
      <p:sp>
        <p:nvSpPr>
          <p:cNvPr id="130068" name="Line 21"/>
          <p:cNvSpPr>
            <a:spLocks noChangeShapeType="1"/>
          </p:cNvSpPr>
          <p:nvPr/>
        </p:nvSpPr>
        <p:spPr bwMode="auto">
          <a:xfrm>
            <a:off x="800100" y="6248400"/>
            <a:ext cx="8128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0069" name="Line 22"/>
          <p:cNvSpPr>
            <a:spLocks noChangeShapeType="1"/>
          </p:cNvSpPr>
          <p:nvPr/>
        </p:nvSpPr>
        <p:spPr bwMode="auto">
          <a:xfrm>
            <a:off x="800100" y="4551363"/>
            <a:ext cx="812800" cy="0"/>
          </a:xfrm>
          <a:prstGeom prst="line">
            <a:avLst/>
          </a:prstGeom>
          <a:noFill/>
          <a:ln w="1905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0070" name="Rectangle 23"/>
          <p:cNvSpPr>
            <a:spLocks noChangeArrowheads="1"/>
          </p:cNvSpPr>
          <p:nvPr/>
        </p:nvSpPr>
        <p:spPr bwMode="auto">
          <a:xfrm>
            <a:off x="1755775" y="4586288"/>
            <a:ext cx="6977063" cy="1657350"/>
          </a:xfrm>
          <a:prstGeom prst="rect">
            <a:avLst/>
          </a:prstGeom>
          <a:solidFill>
            <a:srgbClr val="FF99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400"/>
              <a:t>……</a:t>
            </a:r>
          </a:p>
        </p:txBody>
      </p:sp>
    </p:spTree>
  </p:cSld>
  <p:clrMapOvr>
    <a:masterClrMapping/>
  </p:clrMapOvr>
  <p:transition spd="slow">
    <p:random/>
    <p:sndAc>
      <p:stSnd>
        <p:snd r:embed="rId2" name="camera.wav"/>
      </p:stSnd>
    </p:sndAc>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Rectangle 2"/>
          <p:cNvSpPr>
            <a:spLocks noGrp="1" noChangeArrowheads="1"/>
          </p:cNvSpPr>
          <p:nvPr>
            <p:ph type="title"/>
          </p:nvPr>
        </p:nvSpPr>
        <p:spPr/>
        <p:txBody>
          <a:bodyPr/>
          <a:lstStyle/>
          <a:p>
            <a:pPr eaLnBrk="1" hangingPunct="1">
              <a:defRPr/>
            </a:pPr>
            <a:r>
              <a:rPr lang="en-US" altLang="zh-CN" b="1"/>
              <a:t>802.11</a:t>
            </a:r>
            <a:r>
              <a:rPr lang="zh-CN" altLang="en-US">
                <a:latin typeface="华文新魏" pitchFamily="2" charset="-122"/>
              </a:rPr>
              <a:t> </a:t>
            </a:r>
            <a:r>
              <a:rPr lang="en-US" altLang="zh-CN" b="1"/>
              <a:t>MAC</a:t>
            </a:r>
            <a:r>
              <a:rPr lang="zh-CN" altLang="en-US">
                <a:latin typeface="华文新魏" pitchFamily="2" charset="-122"/>
              </a:rPr>
              <a:t>层</a:t>
            </a:r>
          </a:p>
        </p:txBody>
      </p:sp>
      <p:sp>
        <p:nvSpPr>
          <p:cNvPr id="1310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3107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31077" name="Rectangle 23"/>
          <p:cNvSpPr>
            <a:spLocks noGrp="1" noChangeArrowheads="1"/>
          </p:cNvSpPr>
          <p:nvPr>
            <p:ph type="body" idx="1"/>
          </p:nvPr>
        </p:nvSpPr>
        <p:spPr>
          <a:xfrm>
            <a:off x="2195513" y="2133600"/>
            <a:ext cx="5057775" cy="3887788"/>
          </a:xfrm>
        </p:spPr>
        <p:txBody>
          <a:bodyPr/>
          <a:lstStyle/>
          <a:p>
            <a:pPr eaLnBrk="1" hangingPunct="1">
              <a:lnSpc>
                <a:spcPct val="180000"/>
              </a:lnSpc>
            </a:pPr>
            <a:r>
              <a:rPr lang="zh-CN" altLang="en-US">
                <a:hlinkClick r:id="rId7" action="ppaction://hlinksldjump"/>
              </a:rPr>
              <a:t>问题的提出</a:t>
            </a:r>
            <a:endParaRPr lang="zh-CN" altLang="en-US"/>
          </a:p>
          <a:p>
            <a:pPr eaLnBrk="1" hangingPunct="1">
              <a:lnSpc>
                <a:spcPct val="180000"/>
              </a:lnSpc>
            </a:pPr>
            <a:r>
              <a:rPr lang="zh-CN" altLang="en-US"/>
              <a:t>问题的解决</a:t>
            </a:r>
          </a:p>
          <a:p>
            <a:pPr lvl="1" eaLnBrk="1" hangingPunct="1">
              <a:lnSpc>
                <a:spcPct val="180000"/>
              </a:lnSpc>
              <a:buFont typeface="Wingdings" pitchFamily="2" charset="2"/>
              <a:buChar char="Ø"/>
            </a:pPr>
            <a:r>
              <a:rPr lang="en-US" altLang="zh-CN">
                <a:hlinkClick r:id="rId8" action="ppaction://hlinksldjump"/>
              </a:rPr>
              <a:t>DCF</a:t>
            </a:r>
            <a:r>
              <a:rPr lang="zh-CN" altLang="en-US"/>
              <a:t>（分布式协调功能）</a:t>
            </a:r>
          </a:p>
          <a:p>
            <a:pPr lvl="1" eaLnBrk="1" hangingPunct="1">
              <a:lnSpc>
                <a:spcPct val="180000"/>
              </a:lnSpc>
              <a:buFont typeface="Wingdings" pitchFamily="2" charset="2"/>
              <a:buChar char="Ø"/>
            </a:pPr>
            <a:r>
              <a:rPr lang="en-US" altLang="zh-CN">
                <a:hlinkClick r:id="rId9" action="ppaction://hlinksldjump"/>
              </a:rPr>
              <a:t>PCF</a:t>
            </a:r>
            <a:r>
              <a:rPr lang="zh-CN" altLang="en-US"/>
              <a:t>（点协调功能）</a:t>
            </a:r>
          </a:p>
        </p:txBody>
      </p:sp>
    </p:spTree>
  </p:cSld>
  <p:clrMapOvr>
    <a:masterClrMapping/>
  </p:clrMapOvr>
  <p:transition spd="slow">
    <p:random/>
    <p:sndAc>
      <p:stSnd>
        <p:snd r:embed="rId2" name="camera.wav"/>
      </p:stSnd>
    </p:sndAc>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Rectangle 2"/>
          <p:cNvSpPr>
            <a:spLocks noGrp="1" noChangeArrowheads="1"/>
          </p:cNvSpPr>
          <p:nvPr>
            <p:ph type="title"/>
          </p:nvPr>
        </p:nvSpPr>
        <p:spPr/>
        <p:txBody>
          <a:bodyPr/>
          <a:lstStyle/>
          <a:p>
            <a:pPr eaLnBrk="1" hangingPunct="1">
              <a:defRPr/>
            </a:pPr>
            <a:r>
              <a:rPr lang="zh-CN" altLang="en-US" dirty="0">
                <a:latin typeface="华文新魏" pitchFamily="2" charset="-122"/>
              </a:rPr>
              <a:t>无线</a:t>
            </a:r>
            <a:r>
              <a:rPr lang="en-US" altLang="zh-CN" dirty="0">
                <a:latin typeface="华文新魏" pitchFamily="2" charset="-122"/>
              </a:rPr>
              <a:t>LAN</a:t>
            </a:r>
            <a:r>
              <a:rPr lang="zh-CN" altLang="en-US" dirty="0">
                <a:latin typeface="华文新魏" pitchFamily="2" charset="-122"/>
              </a:rPr>
              <a:t>和以太网</a:t>
            </a:r>
          </a:p>
        </p:txBody>
      </p:sp>
      <p:sp>
        <p:nvSpPr>
          <p:cNvPr id="1320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endParaRPr lang="en-US" altLang="zh-CN" sz="1200" b="0">
              <a:solidFill>
                <a:schemeClr val="tx1"/>
              </a:solidFill>
              <a:latin typeface="Times New Roman" pitchFamily="18" charset="0"/>
              <a:ea typeface="幼圆" pitchFamily="49" charset="-122"/>
            </a:endParaRPr>
          </a:p>
        </p:txBody>
      </p:sp>
      <p:sp>
        <p:nvSpPr>
          <p:cNvPr id="13210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999429" name="Rectangle 5"/>
          <p:cNvSpPr>
            <a:spLocks noGrp="1" noChangeArrowheads="1"/>
          </p:cNvSpPr>
          <p:nvPr>
            <p:ph type="body" idx="1"/>
          </p:nvPr>
        </p:nvSpPr>
        <p:spPr/>
        <p:txBody>
          <a:bodyPr/>
          <a:lstStyle/>
          <a:p>
            <a:pPr eaLnBrk="1" hangingPunct="1">
              <a:lnSpc>
                <a:spcPct val="125000"/>
              </a:lnSpc>
              <a:defRPr/>
            </a:pPr>
            <a:r>
              <a:rPr lang="zh-CN" altLang="en-US" sz="2200" dirty="0">
                <a:solidFill>
                  <a:srgbClr val="FF0000"/>
                </a:solidFill>
              </a:rPr>
              <a:t>相同点：</a:t>
            </a:r>
            <a:r>
              <a:rPr lang="zh-CN" altLang="en-US" sz="2200" dirty="0"/>
              <a:t>都是广播式通信，都需要</a:t>
            </a:r>
            <a:r>
              <a:rPr lang="en-US" altLang="zh-CN" sz="2200" dirty="0"/>
              <a:t>MAC</a:t>
            </a:r>
            <a:r>
              <a:rPr lang="zh-CN" altLang="en-US" sz="2200" dirty="0"/>
              <a:t>子层解决信道分配问题。</a:t>
            </a:r>
            <a:endParaRPr lang="en-US" altLang="zh-CN" sz="2200" dirty="0"/>
          </a:p>
          <a:p>
            <a:pPr eaLnBrk="1" hangingPunct="1">
              <a:lnSpc>
                <a:spcPct val="125000"/>
              </a:lnSpc>
              <a:defRPr/>
            </a:pPr>
            <a:r>
              <a:rPr lang="zh-CN" altLang="en-US" sz="2200" dirty="0">
                <a:solidFill>
                  <a:srgbClr val="FF0000"/>
                </a:solidFill>
              </a:rPr>
              <a:t>不同点：</a:t>
            </a:r>
            <a:endParaRPr lang="en-US" altLang="zh-CN" sz="2200" dirty="0">
              <a:solidFill>
                <a:srgbClr val="FF0000"/>
              </a:solidFill>
            </a:endParaRPr>
          </a:p>
          <a:p>
            <a:pPr lvl="1" eaLnBrk="1" hangingPunct="1">
              <a:lnSpc>
                <a:spcPct val="125000"/>
              </a:lnSpc>
              <a:defRPr/>
            </a:pPr>
            <a:r>
              <a:rPr lang="zh-CN" altLang="en-US" sz="2200" dirty="0">
                <a:solidFill>
                  <a:srgbClr val="0000FF"/>
                </a:solidFill>
              </a:rPr>
              <a:t>通信方式不同：</a:t>
            </a:r>
            <a:r>
              <a:rPr lang="zh-CN" altLang="en-US" sz="2200" dirty="0"/>
              <a:t>以太网的通信都是全双工，而无线电几乎总是半双工，对于无线</a:t>
            </a:r>
            <a:r>
              <a:rPr lang="en-US" altLang="zh-CN" sz="2200" dirty="0"/>
              <a:t>LAN</a:t>
            </a:r>
            <a:r>
              <a:rPr lang="zh-CN" altLang="en-US" sz="2200" dirty="0"/>
              <a:t>无法实现一边发送数据一边检测冲突，故无法使用</a:t>
            </a:r>
            <a:r>
              <a:rPr lang="en-US" altLang="zh-CN" sz="2200" dirty="0"/>
              <a:t>CD</a:t>
            </a:r>
            <a:r>
              <a:rPr lang="zh-CN" altLang="en-US" sz="2200" dirty="0"/>
              <a:t>技术；</a:t>
            </a:r>
            <a:endParaRPr lang="en-US" altLang="zh-CN" sz="2200" dirty="0"/>
          </a:p>
          <a:p>
            <a:pPr lvl="1" eaLnBrk="1" hangingPunct="1">
              <a:lnSpc>
                <a:spcPct val="125000"/>
              </a:lnSpc>
              <a:defRPr/>
            </a:pPr>
            <a:r>
              <a:rPr lang="zh-CN" altLang="en-US" sz="2200" dirty="0">
                <a:solidFill>
                  <a:srgbClr val="0000FF"/>
                </a:solidFill>
              </a:rPr>
              <a:t>广播范围不同：</a:t>
            </a:r>
            <a:r>
              <a:rPr lang="zh-CN" altLang="en-US" sz="2200" dirty="0"/>
              <a:t>以太网的广播范围是整个以太网，而无线</a:t>
            </a:r>
            <a:r>
              <a:rPr lang="en-US" altLang="zh-CN" sz="2200" dirty="0"/>
              <a:t>LAN</a:t>
            </a:r>
            <a:r>
              <a:rPr lang="zh-CN" altLang="en-US" sz="2200" dirty="0"/>
              <a:t>的广播范围是部分无线</a:t>
            </a:r>
            <a:r>
              <a:rPr lang="en-US" altLang="zh-CN" sz="2200" dirty="0"/>
              <a:t>LAN</a:t>
            </a:r>
            <a:r>
              <a:rPr lang="zh-CN" altLang="en-US" sz="2200" dirty="0"/>
              <a:t>。因此，对于无线</a:t>
            </a:r>
            <a:r>
              <a:rPr lang="en-US" altLang="zh-CN" sz="2200" dirty="0"/>
              <a:t>LAN</a:t>
            </a:r>
            <a:r>
              <a:rPr lang="zh-CN" altLang="en-US" sz="2200" dirty="0"/>
              <a:t>如果采用</a:t>
            </a:r>
            <a:r>
              <a:rPr lang="en-US" altLang="zh-CN" sz="2200" dirty="0"/>
              <a:t>CSMA</a:t>
            </a:r>
            <a:r>
              <a:rPr lang="zh-CN" altLang="en-US" sz="2200" dirty="0"/>
              <a:t>来解决信道共享问题，则会出现</a:t>
            </a:r>
            <a:r>
              <a:rPr lang="zh-CN" altLang="en-US" sz="2200" dirty="0">
                <a:solidFill>
                  <a:srgbClr val="008000"/>
                </a:solidFill>
                <a:effectLst>
                  <a:outerShdw blurRad="38100" dist="38100" dir="2700000" algn="tl">
                    <a:srgbClr val="C0C0C0"/>
                  </a:outerShdw>
                </a:effectLst>
              </a:rPr>
              <a:t>隐蔽站</a:t>
            </a:r>
            <a:r>
              <a:rPr lang="zh-CN" altLang="en-US" sz="2200" dirty="0"/>
              <a:t>和</a:t>
            </a:r>
            <a:r>
              <a:rPr lang="zh-CN" altLang="en-US" sz="2200" dirty="0">
                <a:solidFill>
                  <a:srgbClr val="008000"/>
                </a:solidFill>
                <a:effectLst>
                  <a:outerShdw blurRad="38100" dist="38100" dir="2700000" algn="tl">
                    <a:srgbClr val="C0C0C0"/>
                  </a:outerShdw>
                </a:effectLst>
              </a:rPr>
              <a:t>暴露站</a:t>
            </a:r>
            <a:r>
              <a:rPr lang="zh-CN" altLang="en-US" sz="2200" dirty="0"/>
              <a:t>问题。</a:t>
            </a:r>
          </a:p>
        </p:txBody>
      </p:sp>
    </p:spTree>
  </p:cSld>
  <p:clrMapOvr>
    <a:masterClrMapping/>
  </p:clrMapOvr>
  <p:transition spd="slow">
    <p:random/>
    <p:sndAc>
      <p:stSnd>
        <p:snd r:embed="rId2" name="camera.wav"/>
      </p:stSnd>
    </p:sndAc>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Rectangle 2"/>
          <p:cNvSpPr>
            <a:spLocks noGrp="1" noChangeArrowheads="1"/>
          </p:cNvSpPr>
          <p:nvPr>
            <p:ph type="title"/>
          </p:nvPr>
        </p:nvSpPr>
        <p:spPr/>
        <p:txBody>
          <a:bodyPr/>
          <a:lstStyle/>
          <a:p>
            <a:pPr eaLnBrk="1" hangingPunct="1">
              <a:defRPr/>
            </a:pPr>
            <a:r>
              <a:rPr lang="zh-CN" altLang="en-US">
                <a:latin typeface="华文新魏" pitchFamily="2" charset="-122"/>
              </a:rPr>
              <a:t>隐蔽站问题</a:t>
            </a:r>
          </a:p>
        </p:txBody>
      </p:sp>
      <p:sp>
        <p:nvSpPr>
          <p:cNvPr id="1331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endParaRPr lang="en-US" altLang="zh-CN" sz="1200" b="0">
              <a:solidFill>
                <a:schemeClr val="tx1"/>
              </a:solidFill>
              <a:latin typeface="Times New Roman" pitchFamily="18" charset="0"/>
              <a:ea typeface="幼圆" pitchFamily="49" charset="-122"/>
            </a:endParaRPr>
          </a:p>
        </p:txBody>
      </p:sp>
      <p:sp>
        <p:nvSpPr>
          <p:cNvPr id="13312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33125" name="Rectangle 5"/>
          <p:cNvSpPr>
            <a:spLocks noGrp="1" noChangeArrowheads="1"/>
          </p:cNvSpPr>
          <p:nvPr>
            <p:ph type="body" idx="1"/>
          </p:nvPr>
        </p:nvSpPr>
        <p:spPr>
          <a:xfrm>
            <a:off x="809625" y="1773238"/>
            <a:ext cx="7958138" cy="2016125"/>
          </a:xfrm>
        </p:spPr>
        <p:txBody>
          <a:bodyPr/>
          <a:lstStyle/>
          <a:p>
            <a:pPr marL="0" indent="0" eaLnBrk="1" hangingPunct="1">
              <a:lnSpc>
                <a:spcPct val="120000"/>
              </a:lnSpc>
              <a:buFont typeface="Wingdings" pitchFamily="2" charset="2"/>
              <a:buNone/>
            </a:pPr>
            <a:r>
              <a:rPr lang="zh-CN" altLang="en-US" sz="2400"/>
              <a:t>       当</a:t>
            </a:r>
            <a:r>
              <a:rPr lang="en-US" altLang="zh-CN" sz="2400"/>
              <a:t>A</a:t>
            </a:r>
            <a:r>
              <a:rPr lang="zh-CN" altLang="en-US" sz="2400"/>
              <a:t>和</a:t>
            </a:r>
            <a:r>
              <a:rPr lang="en-US" altLang="zh-CN" sz="2400"/>
              <a:t>C</a:t>
            </a:r>
            <a:r>
              <a:rPr lang="zh-CN" altLang="en-US" sz="2400"/>
              <a:t>检测不到无线信号时，都以为</a:t>
            </a:r>
            <a:r>
              <a:rPr lang="en-US" altLang="zh-CN" sz="2400"/>
              <a:t>B</a:t>
            </a:r>
            <a:r>
              <a:rPr lang="zh-CN" altLang="en-US" sz="2400"/>
              <a:t>是空闲的，因而都向</a:t>
            </a:r>
            <a:r>
              <a:rPr lang="en-US" altLang="zh-CN" sz="2400"/>
              <a:t>B</a:t>
            </a:r>
            <a:r>
              <a:rPr lang="zh-CN" altLang="en-US" sz="2400"/>
              <a:t>发送数据，结果发生碰撞。这种未能检测出媒体上已存在的信号的问题叫做</a:t>
            </a:r>
            <a:r>
              <a:rPr lang="zh-CN" altLang="en-US" sz="2400">
                <a:solidFill>
                  <a:srgbClr val="FC0404"/>
                </a:solidFill>
              </a:rPr>
              <a:t>隐蔽站问题</a:t>
            </a:r>
            <a:r>
              <a:rPr lang="en-US" altLang="zh-CN" sz="2400"/>
              <a:t>(hidden station problem) </a:t>
            </a:r>
            <a:r>
              <a:rPr lang="zh-CN" altLang="en-US" sz="2400"/>
              <a:t>。</a:t>
            </a:r>
          </a:p>
        </p:txBody>
      </p:sp>
      <p:sp>
        <p:nvSpPr>
          <p:cNvPr id="133126" name="Text Box 6"/>
          <p:cNvSpPr txBox="1">
            <a:spLocks noChangeArrowheads="1"/>
          </p:cNvSpPr>
          <p:nvPr/>
        </p:nvSpPr>
        <p:spPr bwMode="auto">
          <a:xfrm>
            <a:off x="611188" y="5949950"/>
            <a:ext cx="170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A </a:t>
            </a:r>
            <a:r>
              <a:rPr lang="zh-CN" altLang="en-US" sz="2000">
                <a:solidFill>
                  <a:schemeClr val="tx1"/>
                </a:solidFill>
              </a:rPr>
              <a:t>的作用范围</a:t>
            </a:r>
          </a:p>
        </p:txBody>
      </p:sp>
      <p:sp>
        <p:nvSpPr>
          <p:cNvPr id="133127" name="Oval 7"/>
          <p:cNvSpPr>
            <a:spLocks noChangeArrowheads="1"/>
          </p:cNvSpPr>
          <p:nvPr/>
        </p:nvSpPr>
        <p:spPr bwMode="auto">
          <a:xfrm>
            <a:off x="1862138" y="3716338"/>
            <a:ext cx="2871787" cy="2638425"/>
          </a:xfrm>
          <a:prstGeom prst="ellipse">
            <a:avLst/>
          </a:prstGeom>
          <a:solidFill>
            <a:srgbClr val="FFFF99"/>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33128" name="Freeform 8"/>
          <p:cNvSpPr>
            <a:spLocks/>
          </p:cNvSpPr>
          <p:nvPr/>
        </p:nvSpPr>
        <p:spPr bwMode="auto">
          <a:xfrm>
            <a:off x="3214688" y="4240213"/>
            <a:ext cx="100012" cy="523875"/>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29" name="Freeform 9"/>
          <p:cNvSpPr>
            <a:spLocks/>
          </p:cNvSpPr>
          <p:nvPr/>
        </p:nvSpPr>
        <p:spPr bwMode="auto">
          <a:xfrm rot="-5400000">
            <a:off x="2645569" y="4817269"/>
            <a:ext cx="90487" cy="568325"/>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0" name="Freeform 10"/>
          <p:cNvSpPr>
            <a:spLocks/>
          </p:cNvSpPr>
          <p:nvPr/>
        </p:nvSpPr>
        <p:spPr bwMode="auto">
          <a:xfrm rot="-7947751">
            <a:off x="2772569" y="5287169"/>
            <a:ext cx="90488" cy="571500"/>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1" name="Freeform 11"/>
          <p:cNvSpPr>
            <a:spLocks/>
          </p:cNvSpPr>
          <p:nvPr/>
        </p:nvSpPr>
        <p:spPr bwMode="auto">
          <a:xfrm rot="-2279550">
            <a:off x="2705100" y="4346575"/>
            <a:ext cx="100013" cy="525463"/>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2" name="Freeform 12"/>
          <p:cNvSpPr>
            <a:spLocks/>
          </p:cNvSpPr>
          <p:nvPr/>
        </p:nvSpPr>
        <p:spPr bwMode="auto">
          <a:xfrm rot="5400000">
            <a:off x="3833813" y="4816475"/>
            <a:ext cx="90487" cy="569913"/>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3" name="Freeform 13"/>
          <p:cNvSpPr>
            <a:spLocks/>
          </p:cNvSpPr>
          <p:nvPr/>
        </p:nvSpPr>
        <p:spPr bwMode="auto">
          <a:xfrm flipH="1" flipV="1">
            <a:off x="3238500" y="5516563"/>
            <a:ext cx="98425" cy="525462"/>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4" name="Freeform 14"/>
          <p:cNvSpPr>
            <a:spLocks/>
          </p:cNvSpPr>
          <p:nvPr/>
        </p:nvSpPr>
        <p:spPr bwMode="auto">
          <a:xfrm rot="7750291">
            <a:off x="3754437" y="5207001"/>
            <a:ext cx="93663" cy="569912"/>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5" name="Freeform 15"/>
          <p:cNvSpPr>
            <a:spLocks/>
          </p:cNvSpPr>
          <p:nvPr/>
        </p:nvSpPr>
        <p:spPr bwMode="auto">
          <a:xfrm rot="3574206">
            <a:off x="3756025" y="4398963"/>
            <a:ext cx="90488" cy="569912"/>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6" name="Freeform 16"/>
          <p:cNvSpPr>
            <a:spLocks/>
          </p:cNvSpPr>
          <p:nvPr/>
        </p:nvSpPr>
        <p:spPr bwMode="auto">
          <a:xfrm rot="-2279550">
            <a:off x="5095875" y="4381500"/>
            <a:ext cx="100013" cy="523875"/>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7" name="Freeform 17"/>
          <p:cNvSpPr>
            <a:spLocks/>
          </p:cNvSpPr>
          <p:nvPr/>
        </p:nvSpPr>
        <p:spPr bwMode="auto">
          <a:xfrm>
            <a:off x="5651500" y="4213225"/>
            <a:ext cx="98425" cy="523875"/>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8" name="Freeform 18"/>
          <p:cNvSpPr>
            <a:spLocks/>
          </p:cNvSpPr>
          <p:nvPr/>
        </p:nvSpPr>
        <p:spPr bwMode="auto">
          <a:xfrm rot="3574206">
            <a:off x="6346825" y="4311650"/>
            <a:ext cx="90488" cy="573088"/>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39" name="Freeform 19"/>
          <p:cNvSpPr>
            <a:spLocks/>
          </p:cNvSpPr>
          <p:nvPr/>
        </p:nvSpPr>
        <p:spPr bwMode="auto">
          <a:xfrm rot="5400000">
            <a:off x="6267451" y="4824412"/>
            <a:ext cx="93662" cy="569913"/>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40" name="Freeform 20"/>
          <p:cNvSpPr>
            <a:spLocks/>
          </p:cNvSpPr>
          <p:nvPr/>
        </p:nvSpPr>
        <p:spPr bwMode="auto">
          <a:xfrm rot="-5400000">
            <a:off x="5048251" y="4822825"/>
            <a:ext cx="93662" cy="573087"/>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41" name="Freeform 21"/>
          <p:cNvSpPr>
            <a:spLocks/>
          </p:cNvSpPr>
          <p:nvPr/>
        </p:nvSpPr>
        <p:spPr bwMode="auto">
          <a:xfrm rot="-7947751">
            <a:off x="5233987" y="5248276"/>
            <a:ext cx="92075" cy="571500"/>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42" name="Oval 22"/>
          <p:cNvSpPr>
            <a:spLocks noChangeArrowheads="1"/>
          </p:cNvSpPr>
          <p:nvPr/>
        </p:nvSpPr>
        <p:spPr bwMode="auto">
          <a:xfrm>
            <a:off x="4284663" y="3716338"/>
            <a:ext cx="2871787" cy="2638425"/>
          </a:xfrm>
          <a:prstGeom prst="ellipse">
            <a:avLst/>
          </a:prstGeom>
          <a:solidFill>
            <a:srgbClr val="008000">
              <a:alpha val="50195"/>
            </a:srgbClr>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zh-CN" altLang="en-US" sz="2000">
              <a:solidFill>
                <a:schemeClr val="tx1"/>
              </a:solidFill>
            </a:endParaRPr>
          </a:p>
        </p:txBody>
      </p:sp>
      <p:sp>
        <p:nvSpPr>
          <p:cNvPr id="133143" name="Text Box 23"/>
          <p:cNvSpPr txBox="1">
            <a:spLocks noChangeArrowheads="1"/>
          </p:cNvSpPr>
          <p:nvPr/>
        </p:nvSpPr>
        <p:spPr bwMode="auto">
          <a:xfrm>
            <a:off x="6804025" y="5949950"/>
            <a:ext cx="170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C </a:t>
            </a:r>
            <a:r>
              <a:rPr lang="zh-CN" altLang="en-US" sz="2000">
                <a:solidFill>
                  <a:schemeClr val="tx1"/>
                </a:solidFill>
              </a:rPr>
              <a:t>的作用范围</a:t>
            </a:r>
          </a:p>
        </p:txBody>
      </p:sp>
      <p:sp>
        <p:nvSpPr>
          <p:cNvPr id="133144" name="Freeform 24"/>
          <p:cNvSpPr>
            <a:spLocks/>
          </p:cNvSpPr>
          <p:nvPr/>
        </p:nvSpPr>
        <p:spPr bwMode="auto">
          <a:xfrm flipH="1" flipV="1">
            <a:off x="5727700" y="5508625"/>
            <a:ext cx="100013" cy="527050"/>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145" name="Freeform 25"/>
          <p:cNvSpPr>
            <a:spLocks/>
          </p:cNvSpPr>
          <p:nvPr/>
        </p:nvSpPr>
        <p:spPr bwMode="auto">
          <a:xfrm rot="7750291">
            <a:off x="6252369" y="5249069"/>
            <a:ext cx="92075" cy="569913"/>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33146" name="Group 26"/>
          <p:cNvGrpSpPr>
            <a:grpSpLocks/>
          </p:cNvGrpSpPr>
          <p:nvPr/>
        </p:nvGrpSpPr>
        <p:grpSpPr bwMode="auto">
          <a:xfrm>
            <a:off x="3067050" y="4806950"/>
            <a:ext cx="395288" cy="414338"/>
            <a:chOff x="2352" y="2061"/>
            <a:chExt cx="246" cy="237"/>
          </a:xfrm>
        </p:grpSpPr>
        <p:pic>
          <p:nvPicPr>
            <p:cNvPr id="133160" name="Picture 27"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1" name="Line 28"/>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33147" name="Text Box 29"/>
          <p:cNvSpPr txBox="1">
            <a:spLocks noChangeArrowheads="1"/>
          </p:cNvSpPr>
          <p:nvPr/>
        </p:nvSpPr>
        <p:spPr bwMode="auto">
          <a:xfrm>
            <a:off x="3041650" y="5132388"/>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t>A</a:t>
            </a:r>
          </a:p>
        </p:txBody>
      </p:sp>
      <p:sp>
        <p:nvSpPr>
          <p:cNvPr id="133148" name="Text Box 30"/>
          <p:cNvSpPr txBox="1">
            <a:spLocks noChangeArrowheads="1"/>
          </p:cNvSpPr>
          <p:nvPr/>
        </p:nvSpPr>
        <p:spPr bwMode="auto">
          <a:xfrm>
            <a:off x="4268788" y="5141913"/>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t>B</a:t>
            </a:r>
          </a:p>
        </p:txBody>
      </p:sp>
      <p:grpSp>
        <p:nvGrpSpPr>
          <p:cNvPr id="133149" name="Group 31"/>
          <p:cNvGrpSpPr>
            <a:grpSpLocks/>
          </p:cNvGrpSpPr>
          <p:nvPr/>
        </p:nvGrpSpPr>
        <p:grpSpPr bwMode="auto">
          <a:xfrm>
            <a:off x="6769100" y="4806950"/>
            <a:ext cx="398463" cy="414338"/>
            <a:chOff x="2352" y="2061"/>
            <a:chExt cx="246" cy="237"/>
          </a:xfrm>
        </p:grpSpPr>
        <p:pic>
          <p:nvPicPr>
            <p:cNvPr id="133158" name="Picture 32"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9" name="Line 33"/>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33150" name="Group 34"/>
          <p:cNvGrpSpPr>
            <a:grpSpLocks/>
          </p:cNvGrpSpPr>
          <p:nvPr/>
        </p:nvGrpSpPr>
        <p:grpSpPr bwMode="auto">
          <a:xfrm>
            <a:off x="5530850" y="4806950"/>
            <a:ext cx="398463" cy="414338"/>
            <a:chOff x="2352" y="2061"/>
            <a:chExt cx="246" cy="237"/>
          </a:xfrm>
        </p:grpSpPr>
        <p:pic>
          <p:nvPicPr>
            <p:cNvPr id="133156" name="Picture 35"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7" name="Line 36"/>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33151" name="Group 37"/>
          <p:cNvGrpSpPr>
            <a:grpSpLocks/>
          </p:cNvGrpSpPr>
          <p:nvPr/>
        </p:nvGrpSpPr>
        <p:grpSpPr bwMode="auto">
          <a:xfrm>
            <a:off x="4316413" y="4806950"/>
            <a:ext cx="396875" cy="414338"/>
            <a:chOff x="2352" y="2061"/>
            <a:chExt cx="246" cy="237"/>
          </a:xfrm>
        </p:grpSpPr>
        <p:pic>
          <p:nvPicPr>
            <p:cNvPr id="133154" name="Picture 38"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5" name="Line 39"/>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33152" name="Text Box 40"/>
          <p:cNvSpPr txBox="1">
            <a:spLocks noChangeArrowheads="1"/>
          </p:cNvSpPr>
          <p:nvPr/>
        </p:nvSpPr>
        <p:spPr bwMode="auto">
          <a:xfrm>
            <a:off x="5491163" y="5141913"/>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C</a:t>
            </a:r>
          </a:p>
        </p:txBody>
      </p:sp>
      <p:sp>
        <p:nvSpPr>
          <p:cNvPr id="133153" name="Text Box 41"/>
          <p:cNvSpPr txBox="1">
            <a:spLocks noChangeArrowheads="1"/>
          </p:cNvSpPr>
          <p:nvPr/>
        </p:nvSpPr>
        <p:spPr bwMode="auto">
          <a:xfrm>
            <a:off x="6757988" y="5141913"/>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D</a:t>
            </a:r>
          </a:p>
        </p:txBody>
      </p:sp>
    </p:spTree>
  </p:cSld>
  <p:clrMapOvr>
    <a:masterClrMapping/>
  </p:clrMapOvr>
  <p:transition spd="slow">
    <p:random/>
    <p:sndAc>
      <p:stSnd>
        <p:snd r:embed="rId2" name="camera.wav"/>
      </p:stSnd>
    </p:sndAc>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Rectangle 2"/>
          <p:cNvSpPr>
            <a:spLocks noGrp="1" noChangeArrowheads="1"/>
          </p:cNvSpPr>
          <p:nvPr>
            <p:ph type="title"/>
          </p:nvPr>
        </p:nvSpPr>
        <p:spPr/>
        <p:txBody>
          <a:bodyPr/>
          <a:lstStyle/>
          <a:p>
            <a:pPr eaLnBrk="1" hangingPunct="1">
              <a:defRPr/>
            </a:pPr>
            <a:r>
              <a:rPr lang="zh-CN" altLang="en-US">
                <a:latin typeface="华文新魏" pitchFamily="2" charset="-122"/>
              </a:rPr>
              <a:t>暴露站问题</a:t>
            </a:r>
          </a:p>
        </p:txBody>
      </p:sp>
      <p:sp>
        <p:nvSpPr>
          <p:cNvPr id="1341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endParaRPr lang="en-US" altLang="zh-CN" sz="1200" b="0">
              <a:solidFill>
                <a:schemeClr val="tx1"/>
              </a:solidFill>
              <a:latin typeface="Times New Roman" pitchFamily="18" charset="0"/>
              <a:ea typeface="幼圆" pitchFamily="49" charset="-122"/>
            </a:endParaRPr>
          </a:p>
        </p:txBody>
      </p:sp>
      <p:sp>
        <p:nvSpPr>
          <p:cNvPr id="13414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1012741" name="Rectangle 5"/>
          <p:cNvSpPr>
            <a:spLocks noGrp="1" noChangeArrowheads="1"/>
          </p:cNvSpPr>
          <p:nvPr>
            <p:ph type="body" idx="1"/>
          </p:nvPr>
        </p:nvSpPr>
        <p:spPr>
          <a:xfrm>
            <a:off x="809625" y="1773238"/>
            <a:ext cx="7958138" cy="1655762"/>
          </a:xfrm>
        </p:spPr>
        <p:txBody>
          <a:bodyPr/>
          <a:lstStyle/>
          <a:p>
            <a:pPr marL="0" indent="0" eaLnBrk="1" hangingPunct="1">
              <a:buFont typeface="Wingdings" pitchFamily="2" charset="2"/>
              <a:buNone/>
              <a:defRPr/>
            </a:pPr>
            <a:r>
              <a:rPr lang="zh-CN" altLang="en-US" sz="2400"/>
              <a:t>        </a:t>
            </a:r>
            <a:r>
              <a:rPr lang="en-US" altLang="zh-CN" sz="2400"/>
              <a:t>B</a:t>
            </a:r>
            <a:r>
              <a:rPr lang="zh-CN" altLang="en-US" sz="2400"/>
              <a:t>向</a:t>
            </a:r>
            <a:r>
              <a:rPr lang="en-US" altLang="zh-CN" sz="2400"/>
              <a:t>A</a:t>
            </a:r>
            <a:r>
              <a:rPr lang="zh-CN" altLang="en-US" sz="2400"/>
              <a:t>发送数据，而</a:t>
            </a:r>
            <a:r>
              <a:rPr lang="en-US" altLang="zh-CN" sz="2400"/>
              <a:t>C</a:t>
            </a:r>
            <a:r>
              <a:rPr lang="zh-CN" altLang="en-US" sz="2400"/>
              <a:t>又想和</a:t>
            </a:r>
            <a:r>
              <a:rPr lang="en-US" altLang="zh-CN" sz="2400"/>
              <a:t>D</a:t>
            </a:r>
            <a:r>
              <a:rPr lang="zh-CN" altLang="en-US" sz="2400"/>
              <a:t>通信。</a:t>
            </a:r>
            <a:r>
              <a:rPr lang="en-US" altLang="zh-CN" sz="2400"/>
              <a:t>C</a:t>
            </a:r>
            <a:r>
              <a:rPr lang="zh-CN" altLang="en-US" sz="2400"/>
              <a:t>检测到媒体上有信号，于是就不敢向</a:t>
            </a:r>
            <a:r>
              <a:rPr lang="en-US" altLang="zh-CN" sz="2400"/>
              <a:t>D</a:t>
            </a:r>
            <a:r>
              <a:rPr lang="zh-CN" altLang="en-US" sz="2400"/>
              <a:t>发送数据。其实</a:t>
            </a:r>
            <a:r>
              <a:rPr lang="en-US" altLang="zh-CN" sz="2400"/>
              <a:t>B</a:t>
            </a:r>
            <a:r>
              <a:rPr lang="zh-CN" altLang="en-US" sz="2400"/>
              <a:t>向</a:t>
            </a:r>
            <a:r>
              <a:rPr lang="en-US" altLang="zh-CN" sz="2400"/>
              <a:t>A</a:t>
            </a:r>
            <a:r>
              <a:rPr lang="zh-CN" altLang="en-US" sz="2400"/>
              <a:t>发送数据并不影响</a:t>
            </a:r>
            <a:r>
              <a:rPr lang="en-US" altLang="zh-CN" sz="2400"/>
              <a:t>C</a:t>
            </a:r>
            <a:r>
              <a:rPr lang="zh-CN" altLang="en-US" sz="2400"/>
              <a:t>向</a:t>
            </a:r>
            <a:r>
              <a:rPr lang="en-US" altLang="zh-CN" sz="2400"/>
              <a:t>D</a:t>
            </a:r>
            <a:r>
              <a:rPr lang="zh-CN" altLang="en-US" sz="2400"/>
              <a:t>发送数据，这就是</a:t>
            </a:r>
            <a:r>
              <a:rPr lang="zh-CN" altLang="en-US" sz="2400">
                <a:solidFill>
                  <a:srgbClr val="FF0000"/>
                </a:solidFill>
                <a:effectLst>
                  <a:outerShdw blurRad="38100" dist="38100" dir="2700000" algn="tl">
                    <a:srgbClr val="C0C0C0"/>
                  </a:outerShdw>
                </a:effectLst>
              </a:rPr>
              <a:t>暴露站问题</a:t>
            </a:r>
            <a:r>
              <a:rPr lang="en-US" altLang="zh-CN" sz="2400"/>
              <a:t>(exposed station problem) </a:t>
            </a:r>
            <a:r>
              <a:rPr lang="zh-CN" altLang="en-US" sz="2400"/>
              <a:t>。 </a:t>
            </a:r>
          </a:p>
        </p:txBody>
      </p:sp>
      <p:sp>
        <p:nvSpPr>
          <p:cNvPr id="134150" name="Oval 42"/>
          <p:cNvSpPr>
            <a:spLocks noChangeArrowheads="1"/>
          </p:cNvSpPr>
          <p:nvPr/>
        </p:nvSpPr>
        <p:spPr bwMode="auto">
          <a:xfrm>
            <a:off x="2528888" y="3525838"/>
            <a:ext cx="2936875" cy="2849562"/>
          </a:xfrm>
          <a:prstGeom prst="ellipse">
            <a:avLst/>
          </a:prstGeom>
          <a:solidFill>
            <a:srgbClr val="FFFF99"/>
          </a:solidFill>
          <a:ln w="9525">
            <a:solidFill>
              <a:srgbClr val="333399"/>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mn-lt"/>
              <a:ea typeface="宋体" pitchFamily="2" charset="-122"/>
            </a:endParaRPr>
          </a:p>
        </p:txBody>
      </p:sp>
      <p:sp>
        <p:nvSpPr>
          <p:cNvPr id="134151" name="Text Box 43"/>
          <p:cNvSpPr txBox="1">
            <a:spLocks noChangeArrowheads="1"/>
          </p:cNvSpPr>
          <p:nvPr/>
        </p:nvSpPr>
        <p:spPr bwMode="auto">
          <a:xfrm>
            <a:off x="1187450" y="5876925"/>
            <a:ext cx="16385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b="0" dirty="0">
                <a:solidFill>
                  <a:schemeClr val="tx1"/>
                </a:solidFill>
                <a:latin typeface="+mn-lt"/>
                <a:ea typeface="华文新魏" pitchFamily="2" charset="-122"/>
              </a:rPr>
              <a:t>B</a:t>
            </a:r>
            <a:r>
              <a:rPr lang="zh-CN" altLang="en-US" sz="2000" b="0" dirty="0">
                <a:solidFill>
                  <a:schemeClr val="tx1"/>
                </a:solidFill>
                <a:latin typeface="+mn-lt"/>
                <a:ea typeface="华文新魏" pitchFamily="2" charset="-122"/>
              </a:rPr>
              <a:t>的作用范围</a:t>
            </a:r>
          </a:p>
        </p:txBody>
      </p:sp>
      <p:sp>
        <p:nvSpPr>
          <p:cNvPr id="134152" name="Freeform 45"/>
          <p:cNvSpPr>
            <a:spLocks/>
          </p:cNvSpPr>
          <p:nvPr/>
        </p:nvSpPr>
        <p:spPr bwMode="auto">
          <a:xfrm>
            <a:off x="3952875" y="4092575"/>
            <a:ext cx="101600" cy="565150"/>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chemeClr val="tx1"/>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53" name="Oval 46"/>
          <p:cNvSpPr>
            <a:spLocks noChangeArrowheads="1"/>
          </p:cNvSpPr>
          <p:nvPr/>
        </p:nvSpPr>
        <p:spPr bwMode="auto">
          <a:xfrm>
            <a:off x="3779838" y="3500438"/>
            <a:ext cx="2913062" cy="2849562"/>
          </a:xfrm>
          <a:prstGeom prst="ellipse">
            <a:avLst/>
          </a:prstGeom>
          <a:solidFill>
            <a:srgbClr val="008000">
              <a:alpha val="47842"/>
            </a:srgbClr>
          </a:solidFill>
          <a:ln w="9525">
            <a:solidFill>
              <a:srgbClr val="333399"/>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zh-CN" altLang="en-US" sz="2000">
              <a:solidFill>
                <a:schemeClr val="tx1"/>
              </a:solidFill>
              <a:latin typeface="+mn-lt"/>
              <a:ea typeface="华文新魏" pitchFamily="2" charset="-122"/>
            </a:endParaRPr>
          </a:p>
        </p:txBody>
      </p:sp>
      <p:sp>
        <p:nvSpPr>
          <p:cNvPr id="134154" name="Text Box 47"/>
          <p:cNvSpPr txBox="1">
            <a:spLocks noChangeArrowheads="1"/>
          </p:cNvSpPr>
          <p:nvPr/>
        </p:nvSpPr>
        <p:spPr bwMode="auto">
          <a:xfrm>
            <a:off x="6443663" y="5876925"/>
            <a:ext cx="165301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b="0">
                <a:solidFill>
                  <a:schemeClr val="tx1"/>
                </a:solidFill>
                <a:latin typeface="+mn-lt"/>
                <a:ea typeface="华文新魏" pitchFamily="2" charset="-122"/>
              </a:rPr>
              <a:t>C</a:t>
            </a:r>
            <a:r>
              <a:rPr lang="zh-CN" altLang="en-US" sz="2000" b="0">
                <a:solidFill>
                  <a:schemeClr val="tx1"/>
                </a:solidFill>
                <a:latin typeface="+mn-lt"/>
                <a:ea typeface="华文新魏" pitchFamily="2" charset="-122"/>
              </a:rPr>
              <a:t>的作用范围</a:t>
            </a:r>
          </a:p>
        </p:txBody>
      </p:sp>
      <p:sp>
        <p:nvSpPr>
          <p:cNvPr id="134155" name="Freeform 49"/>
          <p:cNvSpPr>
            <a:spLocks/>
          </p:cNvSpPr>
          <p:nvPr/>
        </p:nvSpPr>
        <p:spPr bwMode="auto">
          <a:xfrm rot="-5400000">
            <a:off x="3304382" y="4761706"/>
            <a:ext cx="101600" cy="569913"/>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56" name="Freeform 50"/>
          <p:cNvSpPr>
            <a:spLocks/>
          </p:cNvSpPr>
          <p:nvPr/>
        </p:nvSpPr>
        <p:spPr bwMode="auto">
          <a:xfrm rot="-8158777">
            <a:off x="3438525" y="5273675"/>
            <a:ext cx="101600" cy="565150"/>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57" name="Freeform 51"/>
          <p:cNvSpPr>
            <a:spLocks/>
          </p:cNvSpPr>
          <p:nvPr/>
        </p:nvSpPr>
        <p:spPr bwMode="auto">
          <a:xfrm rot="-2279550">
            <a:off x="3438525" y="4260850"/>
            <a:ext cx="101600" cy="566738"/>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58" name="Freeform 52"/>
          <p:cNvSpPr>
            <a:spLocks/>
          </p:cNvSpPr>
          <p:nvPr/>
        </p:nvSpPr>
        <p:spPr bwMode="auto">
          <a:xfrm rot="5400000">
            <a:off x="4656138" y="4738688"/>
            <a:ext cx="100012" cy="569912"/>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59" name="Freeform 53"/>
          <p:cNvSpPr>
            <a:spLocks/>
          </p:cNvSpPr>
          <p:nvPr/>
        </p:nvSpPr>
        <p:spPr bwMode="auto">
          <a:xfrm flipH="1" flipV="1">
            <a:off x="3976688" y="5532438"/>
            <a:ext cx="100012" cy="566737"/>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60" name="Freeform 54"/>
          <p:cNvSpPr>
            <a:spLocks/>
          </p:cNvSpPr>
          <p:nvPr/>
        </p:nvSpPr>
        <p:spPr bwMode="auto">
          <a:xfrm rot="7750291">
            <a:off x="4501357" y="5222081"/>
            <a:ext cx="101600" cy="566737"/>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sp>
        <p:nvSpPr>
          <p:cNvPr id="134161" name="Freeform 55"/>
          <p:cNvSpPr>
            <a:spLocks/>
          </p:cNvSpPr>
          <p:nvPr/>
        </p:nvSpPr>
        <p:spPr bwMode="auto">
          <a:xfrm rot="3574206">
            <a:off x="4487069" y="4287044"/>
            <a:ext cx="101600" cy="569912"/>
          </a:xfrm>
          <a:custGeom>
            <a:avLst/>
            <a:gdLst>
              <a:gd name="T0" fmla="*/ 2147483647 w 52"/>
              <a:gd name="T1" fmla="*/ 0 h 296"/>
              <a:gd name="T2" fmla="*/ 0 w 52"/>
              <a:gd name="T3" fmla="*/ 2147483647 h 296"/>
              <a:gd name="T4" fmla="*/ 2147483647 w 52"/>
              <a:gd name="T5" fmla="*/ 2147483647 h 296"/>
              <a:gd name="T6" fmla="*/ 2147483647 w 52"/>
              <a:gd name="T7" fmla="*/ 2147483647 h 29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296">
                <a:moveTo>
                  <a:pt x="4" y="0"/>
                </a:moveTo>
                <a:lnTo>
                  <a:pt x="0" y="192"/>
                </a:lnTo>
                <a:lnTo>
                  <a:pt x="52" y="160"/>
                </a:lnTo>
                <a:lnTo>
                  <a:pt x="52" y="296"/>
                </a:lnTo>
              </a:path>
            </a:pathLst>
          </a:custGeom>
          <a:noFill/>
          <a:ln w="19050" cmpd="sng">
            <a:solidFill>
              <a:srgbClr val="000000"/>
            </a:solidFill>
            <a:round/>
            <a:headEnd type="triangle" w="sm" len="lg"/>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ndParaRPr>
          </a:p>
        </p:txBody>
      </p:sp>
      <p:grpSp>
        <p:nvGrpSpPr>
          <p:cNvPr id="134162" name="Group 56"/>
          <p:cNvGrpSpPr>
            <a:grpSpLocks/>
          </p:cNvGrpSpPr>
          <p:nvPr/>
        </p:nvGrpSpPr>
        <p:grpSpPr bwMode="auto">
          <a:xfrm>
            <a:off x="2609850" y="4719638"/>
            <a:ext cx="396875" cy="449262"/>
            <a:chOff x="2352" y="2061"/>
            <a:chExt cx="246" cy="237"/>
          </a:xfrm>
        </p:grpSpPr>
        <p:pic>
          <p:nvPicPr>
            <p:cNvPr id="134179" name="Picture 57"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80" name="Line 58"/>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ndParaRPr>
            </a:p>
          </p:txBody>
        </p:sp>
      </p:grpSp>
      <p:sp>
        <p:nvSpPr>
          <p:cNvPr id="134163" name="Text Box 59"/>
          <p:cNvSpPr txBox="1">
            <a:spLocks noChangeArrowheads="1"/>
          </p:cNvSpPr>
          <p:nvPr/>
        </p:nvSpPr>
        <p:spPr bwMode="auto">
          <a:xfrm>
            <a:off x="2609850" y="5087938"/>
            <a:ext cx="370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latin typeface="+mn-lt"/>
                <a:ea typeface="华文新魏" pitchFamily="2" charset="-122"/>
              </a:rPr>
              <a:t>A</a:t>
            </a:r>
          </a:p>
        </p:txBody>
      </p:sp>
      <p:grpSp>
        <p:nvGrpSpPr>
          <p:cNvPr id="134164" name="Group 60"/>
          <p:cNvGrpSpPr>
            <a:grpSpLocks/>
          </p:cNvGrpSpPr>
          <p:nvPr/>
        </p:nvGrpSpPr>
        <p:grpSpPr bwMode="auto">
          <a:xfrm>
            <a:off x="6269038" y="4719638"/>
            <a:ext cx="393700" cy="449262"/>
            <a:chOff x="2352" y="2061"/>
            <a:chExt cx="246" cy="237"/>
          </a:xfrm>
        </p:grpSpPr>
        <p:pic>
          <p:nvPicPr>
            <p:cNvPr id="134177" name="Picture 61"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78" name="Line 62"/>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ndParaRPr>
            </a:p>
          </p:txBody>
        </p:sp>
      </p:grpSp>
      <p:sp>
        <p:nvSpPr>
          <p:cNvPr id="134165" name="Text Box 63"/>
          <p:cNvSpPr txBox="1">
            <a:spLocks noChangeArrowheads="1"/>
          </p:cNvSpPr>
          <p:nvPr/>
        </p:nvSpPr>
        <p:spPr bwMode="auto">
          <a:xfrm>
            <a:off x="6242050" y="5087938"/>
            <a:ext cx="369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latin typeface="+mn-lt"/>
                <a:ea typeface="华文新魏" pitchFamily="2" charset="-122"/>
              </a:rPr>
              <a:t>D</a:t>
            </a:r>
          </a:p>
        </p:txBody>
      </p:sp>
      <p:grpSp>
        <p:nvGrpSpPr>
          <p:cNvPr id="134166" name="Group 64"/>
          <p:cNvGrpSpPr>
            <a:grpSpLocks/>
          </p:cNvGrpSpPr>
          <p:nvPr/>
        </p:nvGrpSpPr>
        <p:grpSpPr bwMode="auto">
          <a:xfrm>
            <a:off x="5070475" y="4719638"/>
            <a:ext cx="395288" cy="449262"/>
            <a:chOff x="2352" y="2061"/>
            <a:chExt cx="246" cy="237"/>
          </a:xfrm>
        </p:grpSpPr>
        <p:pic>
          <p:nvPicPr>
            <p:cNvPr id="134175" name="Picture 65"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76" name="Line 66"/>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ndParaRPr>
            </a:p>
          </p:txBody>
        </p:sp>
      </p:grpSp>
      <p:sp>
        <p:nvSpPr>
          <p:cNvPr id="134167" name="Text Box 67"/>
          <p:cNvSpPr txBox="1">
            <a:spLocks noChangeArrowheads="1"/>
          </p:cNvSpPr>
          <p:nvPr/>
        </p:nvSpPr>
        <p:spPr bwMode="auto">
          <a:xfrm>
            <a:off x="5043488" y="5087938"/>
            <a:ext cx="370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latin typeface="+mn-lt"/>
                <a:ea typeface="华文新魏" pitchFamily="2" charset="-122"/>
              </a:rPr>
              <a:t>C</a:t>
            </a:r>
          </a:p>
        </p:txBody>
      </p:sp>
      <p:grpSp>
        <p:nvGrpSpPr>
          <p:cNvPr id="134168" name="Group 68"/>
          <p:cNvGrpSpPr>
            <a:grpSpLocks/>
          </p:cNvGrpSpPr>
          <p:nvPr/>
        </p:nvGrpSpPr>
        <p:grpSpPr bwMode="auto">
          <a:xfrm>
            <a:off x="3781425" y="4719638"/>
            <a:ext cx="396875" cy="449262"/>
            <a:chOff x="2352" y="2061"/>
            <a:chExt cx="246" cy="237"/>
          </a:xfrm>
        </p:grpSpPr>
        <p:pic>
          <p:nvPicPr>
            <p:cNvPr id="134173" name="Picture 69" descr="notebook"/>
            <p:cNvPicPr>
              <a:picLocks noChangeAspect="1" noChangeArrowheads="1"/>
            </p:cNvPicPr>
            <p:nvPr/>
          </p:nvPicPr>
          <p:blipFill>
            <a:blip r:embed="rId8">
              <a:extLst>
                <a:ext uri="{28A0092B-C50C-407E-A947-70E740481C1C}">
                  <a14:useLocalDpi xmlns:a14="http://schemas.microsoft.com/office/drawing/2010/main" val="0"/>
                </a:ext>
              </a:extLst>
            </a:blip>
            <a:srcRect l="13889" t="32260" r="1389" b="4477"/>
            <a:stretch>
              <a:fillRect/>
            </a:stretch>
          </p:blipFill>
          <p:spPr bwMode="auto">
            <a:xfrm>
              <a:off x="2352" y="2127"/>
              <a:ext cx="246"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74" name="Line 70"/>
            <p:cNvSpPr>
              <a:spLocks noChangeShapeType="1"/>
            </p:cNvSpPr>
            <p:nvPr/>
          </p:nvSpPr>
          <p:spPr bwMode="auto">
            <a:xfrm flipH="1">
              <a:off x="2556" y="2061"/>
              <a:ext cx="0" cy="78"/>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ndParaRPr>
            </a:p>
          </p:txBody>
        </p:sp>
      </p:grpSp>
      <p:sp>
        <p:nvSpPr>
          <p:cNvPr id="134169" name="Text Box 71"/>
          <p:cNvSpPr txBox="1">
            <a:spLocks noChangeArrowheads="1"/>
          </p:cNvSpPr>
          <p:nvPr/>
        </p:nvSpPr>
        <p:spPr bwMode="auto">
          <a:xfrm>
            <a:off x="3770313" y="5087938"/>
            <a:ext cx="3706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latin typeface="+mn-lt"/>
                <a:ea typeface="华文新魏" pitchFamily="2" charset="-122"/>
              </a:rPr>
              <a:t>B</a:t>
            </a:r>
          </a:p>
        </p:txBody>
      </p:sp>
      <p:grpSp>
        <p:nvGrpSpPr>
          <p:cNvPr id="134170" name="Group 72"/>
          <p:cNvGrpSpPr>
            <a:grpSpLocks/>
          </p:cNvGrpSpPr>
          <p:nvPr/>
        </p:nvGrpSpPr>
        <p:grpSpPr bwMode="auto">
          <a:xfrm>
            <a:off x="5465763" y="4503738"/>
            <a:ext cx="863600" cy="492125"/>
            <a:chOff x="3559" y="2085"/>
            <a:chExt cx="542" cy="360"/>
          </a:xfrm>
        </p:grpSpPr>
        <p:sp>
          <p:nvSpPr>
            <p:cNvPr id="134171" name="Line 73"/>
            <p:cNvSpPr>
              <a:spLocks noChangeShapeType="1"/>
            </p:cNvSpPr>
            <p:nvPr/>
          </p:nvSpPr>
          <p:spPr bwMode="auto">
            <a:xfrm>
              <a:off x="3559" y="2445"/>
              <a:ext cx="542" cy="0"/>
            </a:xfrm>
            <a:prstGeom prst="line">
              <a:avLst/>
            </a:prstGeom>
            <a:noFill/>
            <a:ln w="76200">
              <a:solidFill>
                <a:srgbClr val="FF0000"/>
              </a:solidFill>
              <a:prstDash val="sysDot"/>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ndParaRPr>
            </a:p>
          </p:txBody>
        </p:sp>
        <p:sp>
          <p:nvSpPr>
            <p:cNvPr id="134172" name="Text Box 74"/>
            <p:cNvSpPr txBox="1">
              <a:spLocks noChangeArrowheads="1"/>
            </p:cNvSpPr>
            <p:nvPr/>
          </p:nvSpPr>
          <p:spPr bwMode="auto">
            <a:xfrm>
              <a:off x="3674" y="2085"/>
              <a:ext cx="404" cy="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400">
                  <a:solidFill>
                    <a:schemeClr val="hlink"/>
                  </a:solidFill>
                  <a:latin typeface="+mn-lt"/>
                  <a:ea typeface="华文新魏" pitchFamily="2" charset="-122"/>
                </a:rPr>
                <a:t>？</a:t>
              </a:r>
            </a:p>
          </p:txBody>
        </p:sp>
      </p:grpSp>
    </p:spTree>
  </p:cSld>
  <p:clrMapOvr>
    <a:masterClrMapping/>
  </p:clrMapOvr>
  <p:transition spd="slow">
    <p:random/>
    <p:sndAc>
      <p:stSnd>
        <p:snd r:embed="rId2" name="camera.wav"/>
      </p:stSnd>
    </p:sndAc>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1403350" y="476250"/>
            <a:ext cx="5905500" cy="1008063"/>
          </a:xfrm>
        </p:spPr>
        <p:txBody>
          <a:bodyPr/>
          <a:lstStyle/>
          <a:p>
            <a:pPr eaLnBrk="1" hangingPunct="1"/>
            <a:r>
              <a:rPr lang="en-US" altLang="zh-CN" b="1">
                <a:effectLst/>
              </a:rPr>
              <a:t>DCF</a:t>
            </a:r>
            <a:r>
              <a:rPr lang="en-US" altLang="zh-CN" sz="4000" b="1">
                <a:effectLst/>
              </a:rPr>
              <a:t> </a:t>
            </a:r>
            <a:br>
              <a:rPr lang="en-US" altLang="zh-CN" sz="4000" b="1">
                <a:effectLst/>
              </a:rPr>
            </a:br>
            <a:r>
              <a:rPr lang="en-US" altLang="zh-CN" sz="2400" b="1">
                <a:effectLst/>
              </a:rPr>
              <a:t>(Distributed Coordination Function)</a:t>
            </a:r>
            <a:endParaRPr lang="zh-CN" altLang="en-US" sz="2400" b="1">
              <a:effectLst/>
            </a:endParaRPr>
          </a:p>
        </p:txBody>
      </p:sp>
      <p:sp>
        <p:nvSpPr>
          <p:cNvPr id="1351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endParaRPr lang="en-US" altLang="zh-CN" sz="1200" b="0">
              <a:solidFill>
                <a:schemeClr val="tx1"/>
              </a:solidFill>
              <a:latin typeface="Times New Roman" pitchFamily="18" charset="0"/>
              <a:ea typeface="幼圆" pitchFamily="49" charset="-122"/>
            </a:endParaRPr>
          </a:p>
        </p:txBody>
      </p:sp>
      <p:sp>
        <p:nvSpPr>
          <p:cNvPr id="13517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011717" name="Rectangle 5"/>
          <p:cNvSpPr>
            <a:spLocks noGrp="1" noChangeArrowheads="1"/>
          </p:cNvSpPr>
          <p:nvPr>
            <p:ph type="body" idx="1"/>
          </p:nvPr>
        </p:nvSpPr>
        <p:spPr>
          <a:xfrm>
            <a:off x="809625" y="2708275"/>
            <a:ext cx="7958138" cy="2449513"/>
          </a:xfrm>
        </p:spPr>
        <p:txBody>
          <a:bodyPr/>
          <a:lstStyle/>
          <a:p>
            <a:pPr marL="0" indent="0" eaLnBrk="1" hangingPunct="1">
              <a:lnSpc>
                <a:spcPct val="150000"/>
              </a:lnSpc>
              <a:buFont typeface="Wingdings" pitchFamily="2" charset="2"/>
              <a:buNone/>
              <a:defRPr/>
            </a:pPr>
            <a:r>
              <a:rPr lang="en-US" altLang="zh-CN" dirty="0"/>
              <a:t>       DCF</a:t>
            </a:r>
            <a:r>
              <a:rPr lang="zh-CN" altLang="en-US" dirty="0"/>
              <a:t>使用</a:t>
            </a:r>
            <a:r>
              <a:rPr lang="en-US" altLang="zh-CN" dirty="0">
                <a:solidFill>
                  <a:srgbClr val="FF0000"/>
                </a:solidFill>
                <a:effectLst>
                  <a:outerShdw blurRad="38100" dist="38100" dir="2700000" algn="tl">
                    <a:srgbClr val="C0C0C0"/>
                  </a:outerShdw>
                </a:effectLst>
              </a:rPr>
              <a:t>CSMA/CA</a:t>
            </a:r>
            <a:r>
              <a:rPr lang="zh-CN" altLang="en-US" dirty="0"/>
              <a:t>（避免冲突的</a:t>
            </a:r>
            <a:r>
              <a:rPr lang="en-US" altLang="zh-CN" dirty="0"/>
              <a:t>CSMA</a:t>
            </a:r>
            <a:r>
              <a:rPr lang="zh-CN" altLang="en-US" dirty="0"/>
              <a:t>）分布式接入算法，让各个站通过争用信道来获取发送权，</a:t>
            </a:r>
            <a:r>
              <a:rPr lang="en-US" altLang="zh-CN" dirty="0"/>
              <a:t> </a:t>
            </a:r>
            <a:r>
              <a:rPr lang="zh-CN" altLang="en-US" dirty="0"/>
              <a:t>向上提供争用服务。</a:t>
            </a:r>
          </a:p>
        </p:txBody>
      </p:sp>
    </p:spTree>
  </p:cSld>
  <p:clrMapOvr>
    <a:masterClrMapping/>
  </p:clrMapOvr>
  <p:transition spd="slow">
    <p:random/>
    <p:sndAc>
      <p:stSnd>
        <p:snd r:embed="rId2"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p:txBody>
          <a:bodyPr/>
          <a:lstStyle/>
          <a:p>
            <a:pPr eaLnBrk="1" hangingPunct="1">
              <a:defRPr/>
            </a:pPr>
            <a:r>
              <a:rPr lang="zh-CN" altLang="en-US"/>
              <a:t>图示原理</a:t>
            </a:r>
            <a:endParaRPr lang="zh-CN" altLang="en-US" b="1"/>
          </a:p>
        </p:txBody>
      </p:sp>
      <p:sp>
        <p:nvSpPr>
          <p:cNvPr id="16387"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graphicFrame>
        <p:nvGraphicFramePr>
          <p:cNvPr id="16388" name="Object 7"/>
          <p:cNvGraphicFramePr>
            <a:graphicFrameLocks noGrp="1" noChangeAspect="1"/>
          </p:cNvGraphicFramePr>
          <p:nvPr>
            <p:ph idx="4294967295"/>
          </p:nvPr>
        </p:nvGraphicFramePr>
        <p:xfrm>
          <a:off x="2195513" y="1773238"/>
          <a:ext cx="576262" cy="533400"/>
        </p:xfrm>
        <a:graphic>
          <a:graphicData uri="http://schemas.openxmlformats.org/presentationml/2006/ole">
            <mc:AlternateContent xmlns:mc="http://schemas.openxmlformats.org/markup-compatibility/2006">
              <mc:Choice xmlns:v="urn:schemas-microsoft-com:vml" Requires="v">
                <p:oleObj name="Visio" r:id="rId5" imgW="710565" imgH="659511" progId="Visio.Drawing.11">
                  <p:embed/>
                </p:oleObj>
              </mc:Choice>
              <mc:Fallback>
                <p:oleObj name="Visio" r:id="rId5" imgW="710565" imgH="659511" progId="Visio.Drawing.11">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1773238"/>
                        <a:ext cx="576262"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89" name="Line 10"/>
          <p:cNvSpPr>
            <a:spLocks noChangeShapeType="1"/>
          </p:cNvSpPr>
          <p:nvPr/>
        </p:nvSpPr>
        <p:spPr bwMode="auto">
          <a:xfrm>
            <a:off x="2195513" y="2565400"/>
            <a:ext cx="56165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390" name="Line 11"/>
          <p:cNvSpPr>
            <a:spLocks noChangeShapeType="1"/>
          </p:cNvSpPr>
          <p:nvPr/>
        </p:nvSpPr>
        <p:spPr bwMode="auto">
          <a:xfrm>
            <a:off x="2555875" y="2205038"/>
            <a:ext cx="0" cy="3603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aphicFrame>
        <p:nvGraphicFramePr>
          <p:cNvPr id="16391" name="Object 14"/>
          <p:cNvGraphicFramePr>
            <a:graphicFrameLocks noChangeAspect="1"/>
          </p:cNvGraphicFramePr>
          <p:nvPr/>
        </p:nvGraphicFramePr>
        <p:xfrm>
          <a:off x="3635375" y="1773238"/>
          <a:ext cx="576263" cy="533400"/>
        </p:xfrm>
        <a:graphic>
          <a:graphicData uri="http://schemas.openxmlformats.org/presentationml/2006/ole">
            <mc:AlternateContent xmlns:mc="http://schemas.openxmlformats.org/markup-compatibility/2006">
              <mc:Choice xmlns:v="urn:schemas-microsoft-com:vml" Requires="v">
                <p:oleObj name="Visio" r:id="rId7" imgW="710565" imgH="659511" progId="Visio.Drawing.11">
                  <p:embed/>
                </p:oleObj>
              </mc:Choice>
              <mc:Fallback>
                <p:oleObj name="Visio" r:id="rId7" imgW="710565" imgH="659511" progId="Visio.Drawing.11">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375" y="1773238"/>
                        <a:ext cx="57626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2" name="Line 15"/>
          <p:cNvSpPr>
            <a:spLocks noChangeShapeType="1"/>
          </p:cNvSpPr>
          <p:nvPr/>
        </p:nvSpPr>
        <p:spPr bwMode="auto">
          <a:xfrm>
            <a:off x="3995738" y="2205038"/>
            <a:ext cx="0" cy="3603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aphicFrame>
        <p:nvGraphicFramePr>
          <p:cNvPr id="16393" name="Object 16"/>
          <p:cNvGraphicFramePr>
            <a:graphicFrameLocks noChangeAspect="1"/>
          </p:cNvGraphicFramePr>
          <p:nvPr/>
        </p:nvGraphicFramePr>
        <p:xfrm>
          <a:off x="5580063" y="1773238"/>
          <a:ext cx="576262" cy="533400"/>
        </p:xfrm>
        <a:graphic>
          <a:graphicData uri="http://schemas.openxmlformats.org/presentationml/2006/ole">
            <mc:AlternateContent xmlns:mc="http://schemas.openxmlformats.org/markup-compatibility/2006">
              <mc:Choice xmlns:v="urn:schemas-microsoft-com:vml" Requires="v">
                <p:oleObj name="Visio" r:id="rId8" imgW="710565" imgH="659511" progId="Visio.Drawing.11">
                  <p:embed/>
                </p:oleObj>
              </mc:Choice>
              <mc:Fallback>
                <p:oleObj name="Visio" r:id="rId8" imgW="710565" imgH="659511" progId="Visio.Drawing.11">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063" y="1773238"/>
                        <a:ext cx="576262"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4" name="Line 17"/>
          <p:cNvSpPr>
            <a:spLocks noChangeShapeType="1"/>
          </p:cNvSpPr>
          <p:nvPr/>
        </p:nvSpPr>
        <p:spPr bwMode="auto">
          <a:xfrm>
            <a:off x="5940425" y="2205038"/>
            <a:ext cx="0" cy="3603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aphicFrame>
        <p:nvGraphicFramePr>
          <p:cNvPr id="16395" name="Object 18"/>
          <p:cNvGraphicFramePr>
            <a:graphicFrameLocks noChangeAspect="1"/>
          </p:cNvGraphicFramePr>
          <p:nvPr/>
        </p:nvGraphicFramePr>
        <p:xfrm>
          <a:off x="7019925" y="1773238"/>
          <a:ext cx="576263" cy="533400"/>
        </p:xfrm>
        <a:graphic>
          <a:graphicData uri="http://schemas.openxmlformats.org/presentationml/2006/ole">
            <mc:AlternateContent xmlns:mc="http://schemas.openxmlformats.org/markup-compatibility/2006">
              <mc:Choice xmlns:v="urn:schemas-microsoft-com:vml" Requires="v">
                <p:oleObj name="Visio" r:id="rId9" imgW="710565" imgH="659511" progId="Visio.Drawing.11">
                  <p:embed/>
                </p:oleObj>
              </mc:Choice>
              <mc:Fallback>
                <p:oleObj name="Visio" r:id="rId9" imgW="710565" imgH="659511" progId="Visio.Drawing.11">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9925" y="1773238"/>
                        <a:ext cx="57626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6" name="Line 19"/>
          <p:cNvSpPr>
            <a:spLocks noChangeShapeType="1"/>
          </p:cNvSpPr>
          <p:nvPr/>
        </p:nvSpPr>
        <p:spPr bwMode="auto">
          <a:xfrm>
            <a:off x="7380288" y="2205038"/>
            <a:ext cx="0" cy="3603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397" name="Text Box 22"/>
          <p:cNvSpPr txBox="1">
            <a:spLocks noChangeArrowheads="1"/>
          </p:cNvSpPr>
          <p:nvPr/>
        </p:nvSpPr>
        <p:spPr bwMode="auto">
          <a:xfrm>
            <a:off x="4643438" y="1773238"/>
            <a:ext cx="5032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800">
                <a:solidFill>
                  <a:schemeClr val="tx1"/>
                </a:solidFill>
                <a:ea typeface="楷体_GB2312" pitchFamily="49" charset="-122"/>
              </a:rPr>
              <a:t>…</a:t>
            </a:r>
          </a:p>
        </p:txBody>
      </p:sp>
      <p:sp>
        <p:nvSpPr>
          <p:cNvPr id="850967" name="Text Box 23"/>
          <p:cNvSpPr txBox="1">
            <a:spLocks noChangeArrowheads="1"/>
          </p:cNvSpPr>
          <p:nvPr/>
        </p:nvSpPr>
        <p:spPr bwMode="auto">
          <a:xfrm>
            <a:off x="900113" y="5876925"/>
            <a:ext cx="7559675" cy="425450"/>
          </a:xfrm>
          <a:prstGeom prst="rect">
            <a:avLst/>
          </a:prstGeom>
          <a:solidFill>
            <a:srgbClr val="FFFF99"/>
          </a:solidFill>
          <a:ln w="28575">
            <a:solidFill>
              <a:schemeClr val="tx1"/>
            </a:solidFill>
            <a:miter lim="800000"/>
            <a:headEnd/>
            <a:tailEnd/>
          </a:ln>
          <a:effectLst>
            <a:outerShdw dist="107763" dir="2700000" algn="ctr" rotWithShape="0">
              <a:srgbClr val="00002E">
                <a:alpha val="50000"/>
              </a:srgbClr>
            </a:outerShdw>
          </a:effec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一帧发送成功的条件是</a:t>
            </a:r>
            <a:r>
              <a:rPr lang="zh-CN" altLang="en-US" sz="2000">
                <a:solidFill>
                  <a:schemeClr val="tx1"/>
                </a:solidFill>
                <a:ea typeface="楷体_GB2312" pitchFamily="49" charset="-122"/>
              </a:rPr>
              <a:t>：</a:t>
            </a:r>
            <a:r>
              <a:rPr lang="zh-CN" altLang="en-US" sz="2000">
                <a:solidFill>
                  <a:srgbClr val="FF0000"/>
                </a:solidFill>
                <a:ea typeface="楷体_GB2312" pitchFamily="49" charset="-122"/>
              </a:rPr>
              <a:t>该帧与其前后两帧的时间间隔应大于</a:t>
            </a:r>
            <a:r>
              <a:rPr lang="en-US" altLang="zh-CN" sz="2000">
                <a:solidFill>
                  <a:srgbClr val="FF0000"/>
                </a:solidFill>
                <a:ea typeface="楷体_GB2312" pitchFamily="49" charset="-122"/>
              </a:rPr>
              <a:t>T</a:t>
            </a:r>
            <a:r>
              <a:rPr lang="en-US" altLang="zh-CN" sz="2000" baseline="-25000">
                <a:solidFill>
                  <a:srgbClr val="FF0000"/>
                </a:solidFill>
                <a:ea typeface="楷体_GB2312" pitchFamily="49" charset="-122"/>
              </a:rPr>
              <a:t>0</a:t>
            </a:r>
            <a:endParaRPr lang="zh-CN" altLang="en-US" sz="2000">
              <a:solidFill>
                <a:srgbClr val="FF0000"/>
              </a:solidFill>
              <a:ea typeface="楷体_GB2312" pitchFamily="49" charset="-122"/>
            </a:endParaRPr>
          </a:p>
        </p:txBody>
      </p:sp>
      <p:sp>
        <p:nvSpPr>
          <p:cNvPr id="16399" name="Text Box 24"/>
          <p:cNvSpPr txBox="1">
            <a:spLocks noChangeArrowheads="1"/>
          </p:cNvSpPr>
          <p:nvPr/>
        </p:nvSpPr>
        <p:spPr bwMode="auto">
          <a:xfrm>
            <a:off x="1690688" y="1700213"/>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1</a:t>
            </a:r>
          </a:p>
        </p:txBody>
      </p:sp>
      <p:sp>
        <p:nvSpPr>
          <p:cNvPr id="16400" name="Text Box 25"/>
          <p:cNvSpPr txBox="1">
            <a:spLocks noChangeArrowheads="1"/>
          </p:cNvSpPr>
          <p:nvPr/>
        </p:nvSpPr>
        <p:spPr bwMode="auto">
          <a:xfrm>
            <a:off x="3132138" y="1700213"/>
            <a:ext cx="647700"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2</a:t>
            </a:r>
          </a:p>
        </p:txBody>
      </p:sp>
      <p:sp>
        <p:nvSpPr>
          <p:cNvPr id="16401" name="Text Box 26"/>
          <p:cNvSpPr txBox="1">
            <a:spLocks noChangeArrowheads="1"/>
          </p:cNvSpPr>
          <p:nvPr/>
        </p:nvSpPr>
        <p:spPr bwMode="auto">
          <a:xfrm>
            <a:off x="4932363" y="1700213"/>
            <a:ext cx="86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n-1</a:t>
            </a:r>
          </a:p>
        </p:txBody>
      </p:sp>
      <p:sp>
        <p:nvSpPr>
          <p:cNvPr id="16402" name="Text Box 27"/>
          <p:cNvSpPr txBox="1">
            <a:spLocks noChangeArrowheads="1"/>
          </p:cNvSpPr>
          <p:nvPr/>
        </p:nvSpPr>
        <p:spPr bwMode="auto">
          <a:xfrm>
            <a:off x="6372225" y="1700213"/>
            <a:ext cx="86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n</a:t>
            </a:r>
          </a:p>
        </p:txBody>
      </p:sp>
      <p:sp>
        <p:nvSpPr>
          <p:cNvPr id="16403" name="Oval 28"/>
          <p:cNvSpPr>
            <a:spLocks noChangeArrowheads="1"/>
          </p:cNvSpPr>
          <p:nvPr/>
        </p:nvSpPr>
        <p:spPr bwMode="auto">
          <a:xfrm>
            <a:off x="2501900" y="2511425"/>
            <a:ext cx="114300" cy="106363"/>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6404" name="Oval 29"/>
          <p:cNvSpPr>
            <a:spLocks noChangeArrowheads="1"/>
          </p:cNvSpPr>
          <p:nvPr/>
        </p:nvSpPr>
        <p:spPr bwMode="auto">
          <a:xfrm>
            <a:off x="3933825" y="2511425"/>
            <a:ext cx="114300" cy="106363"/>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6405" name="Oval 30"/>
          <p:cNvSpPr>
            <a:spLocks noChangeArrowheads="1"/>
          </p:cNvSpPr>
          <p:nvPr/>
        </p:nvSpPr>
        <p:spPr bwMode="auto">
          <a:xfrm>
            <a:off x="5876925" y="2511425"/>
            <a:ext cx="114300" cy="106363"/>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6406" name="Oval 31"/>
          <p:cNvSpPr>
            <a:spLocks noChangeArrowheads="1"/>
          </p:cNvSpPr>
          <p:nvPr/>
        </p:nvSpPr>
        <p:spPr bwMode="auto">
          <a:xfrm>
            <a:off x="7327900" y="2511425"/>
            <a:ext cx="114300" cy="106363"/>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6407" name="Line 34"/>
          <p:cNvSpPr>
            <a:spLocks noChangeShapeType="1"/>
          </p:cNvSpPr>
          <p:nvPr/>
        </p:nvSpPr>
        <p:spPr bwMode="auto">
          <a:xfrm flipV="1">
            <a:off x="1547813" y="4221163"/>
            <a:ext cx="6697662"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08" name="Line 35"/>
          <p:cNvSpPr>
            <a:spLocks noChangeShapeType="1"/>
          </p:cNvSpPr>
          <p:nvPr/>
        </p:nvSpPr>
        <p:spPr bwMode="auto">
          <a:xfrm flipV="1">
            <a:off x="1547813" y="4724400"/>
            <a:ext cx="6697662"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09" name="Text Box 36"/>
          <p:cNvSpPr txBox="1">
            <a:spLocks noChangeArrowheads="1"/>
          </p:cNvSpPr>
          <p:nvPr/>
        </p:nvSpPr>
        <p:spPr bwMode="auto">
          <a:xfrm>
            <a:off x="971550" y="2924175"/>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1</a:t>
            </a:r>
          </a:p>
        </p:txBody>
      </p:sp>
      <p:sp>
        <p:nvSpPr>
          <p:cNvPr id="16410" name="Text Box 37"/>
          <p:cNvSpPr txBox="1">
            <a:spLocks noChangeArrowheads="1"/>
          </p:cNvSpPr>
          <p:nvPr/>
        </p:nvSpPr>
        <p:spPr bwMode="auto">
          <a:xfrm>
            <a:off x="971550" y="3429000"/>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2</a:t>
            </a:r>
          </a:p>
        </p:txBody>
      </p:sp>
      <p:sp>
        <p:nvSpPr>
          <p:cNvPr id="16411" name="Text Box 39"/>
          <p:cNvSpPr txBox="1">
            <a:spLocks noChangeArrowheads="1"/>
          </p:cNvSpPr>
          <p:nvPr/>
        </p:nvSpPr>
        <p:spPr bwMode="auto">
          <a:xfrm>
            <a:off x="684213" y="4005263"/>
            <a:ext cx="86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n-1</a:t>
            </a:r>
          </a:p>
        </p:txBody>
      </p:sp>
      <p:sp>
        <p:nvSpPr>
          <p:cNvPr id="16412" name="Text Box 40"/>
          <p:cNvSpPr txBox="1">
            <a:spLocks noChangeArrowheads="1"/>
          </p:cNvSpPr>
          <p:nvPr/>
        </p:nvSpPr>
        <p:spPr bwMode="auto">
          <a:xfrm>
            <a:off x="828675" y="4508500"/>
            <a:ext cx="86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n</a:t>
            </a:r>
          </a:p>
        </p:txBody>
      </p:sp>
      <p:sp>
        <p:nvSpPr>
          <p:cNvPr id="16413" name="Text Box 41"/>
          <p:cNvSpPr txBox="1">
            <a:spLocks noChangeArrowheads="1"/>
          </p:cNvSpPr>
          <p:nvPr/>
        </p:nvSpPr>
        <p:spPr bwMode="auto">
          <a:xfrm>
            <a:off x="1547813" y="3573463"/>
            <a:ext cx="5032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800">
                <a:solidFill>
                  <a:schemeClr val="tx1"/>
                </a:solidFill>
                <a:ea typeface="楷体_GB2312" pitchFamily="49" charset="-122"/>
              </a:rPr>
              <a:t>…</a:t>
            </a:r>
          </a:p>
        </p:txBody>
      </p:sp>
      <p:sp>
        <p:nvSpPr>
          <p:cNvPr id="16414" name="Rectangle 43"/>
          <p:cNvSpPr>
            <a:spLocks noChangeArrowheads="1"/>
          </p:cNvSpPr>
          <p:nvPr/>
        </p:nvSpPr>
        <p:spPr bwMode="auto">
          <a:xfrm>
            <a:off x="1835150" y="2851150"/>
            <a:ext cx="647700" cy="274638"/>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bg1"/>
                </a:solidFill>
                <a:ea typeface="宋体" pitchFamily="2" charset="-122"/>
              </a:rPr>
              <a:t>1</a:t>
            </a:r>
          </a:p>
        </p:txBody>
      </p:sp>
      <p:sp>
        <p:nvSpPr>
          <p:cNvPr id="16415" name="Rectangle 44"/>
          <p:cNvSpPr>
            <a:spLocks noChangeArrowheads="1"/>
          </p:cNvSpPr>
          <p:nvPr/>
        </p:nvSpPr>
        <p:spPr bwMode="auto">
          <a:xfrm>
            <a:off x="2627313" y="3355975"/>
            <a:ext cx="503237" cy="288925"/>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tx1"/>
                </a:solidFill>
                <a:ea typeface="宋体" pitchFamily="2" charset="-122"/>
              </a:rPr>
              <a:t>2</a:t>
            </a:r>
          </a:p>
        </p:txBody>
      </p:sp>
      <p:sp>
        <p:nvSpPr>
          <p:cNvPr id="16416" name="Rectangle 45"/>
          <p:cNvSpPr>
            <a:spLocks noChangeArrowheads="1"/>
          </p:cNvSpPr>
          <p:nvPr/>
        </p:nvSpPr>
        <p:spPr bwMode="auto">
          <a:xfrm>
            <a:off x="3275013" y="3932238"/>
            <a:ext cx="503237" cy="288925"/>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tx1"/>
                </a:solidFill>
                <a:ea typeface="宋体" pitchFamily="2" charset="-122"/>
              </a:rPr>
              <a:t>3</a:t>
            </a:r>
          </a:p>
        </p:txBody>
      </p:sp>
      <p:sp>
        <p:nvSpPr>
          <p:cNvPr id="16417" name="Rectangle 46"/>
          <p:cNvSpPr>
            <a:spLocks noChangeArrowheads="1"/>
          </p:cNvSpPr>
          <p:nvPr/>
        </p:nvSpPr>
        <p:spPr bwMode="auto">
          <a:xfrm>
            <a:off x="3995738" y="4435475"/>
            <a:ext cx="647700" cy="274638"/>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bg1"/>
                </a:solidFill>
                <a:ea typeface="宋体" pitchFamily="2" charset="-122"/>
              </a:rPr>
              <a:t>4</a:t>
            </a:r>
          </a:p>
        </p:txBody>
      </p:sp>
      <p:sp>
        <p:nvSpPr>
          <p:cNvPr id="16418" name="Rectangle 47"/>
          <p:cNvSpPr>
            <a:spLocks noChangeArrowheads="1"/>
          </p:cNvSpPr>
          <p:nvPr/>
        </p:nvSpPr>
        <p:spPr bwMode="auto">
          <a:xfrm>
            <a:off x="4930775" y="3355975"/>
            <a:ext cx="360363" cy="288925"/>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tx1"/>
                </a:solidFill>
                <a:ea typeface="宋体" pitchFamily="2" charset="-122"/>
              </a:rPr>
              <a:t>5</a:t>
            </a:r>
          </a:p>
        </p:txBody>
      </p:sp>
      <p:sp>
        <p:nvSpPr>
          <p:cNvPr id="16419" name="Rectangle 48"/>
          <p:cNvSpPr>
            <a:spLocks noChangeArrowheads="1"/>
          </p:cNvSpPr>
          <p:nvPr/>
        </p:nvSpPr>
        <p:spPr bwMode="auto">
          <a:xfrm>
            <a:off x="5580063" y="2851150"/>
            <a:ext cx="358775" cy="288925"/>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tx1"/>
                </a:solidFill>
                <a:ea typeface="宋体" pitchFamily="2" charset="-122"/>
              </a:rPr>
              <a:t>6</a:t>
            </a:r>
          </a:p>
        </p:txBody>
      </p:sp>
      <p:sp>
        <p:nvSpPr>
          <p:cNvPr id="16420" name="Rectangle 49"/>
          <p:cNvSpPr>
            <a:spLocks noChangeArrowheads="1"/>
          </p:cNvSpPr>
          <p:nvPr/>
        </p:nvSpPr>
        <p:spPr bwMode="auto">
          <a:xfrm>
            <a:off x="6156325" y="3932238"/>
            <a:ext cx="647700" cy="274637"/>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1600">
                <a:solidFill>
                  <a:schemeClr val="bg1"/>
                </a:solidFill>
                <a:ea typeface="宋体" pitchFamily="2" charset="-122"/>
              </a:rPr>
              <a:t>7</a:t>
            </a:r>
          </a:p>
        </p:txBody>
      </p:sp>
      <p:sp>
        <p:nvSpPr>
          <p:cNvPr id="16421" name="Rectangle 50"/>
          <p:cNvSpPr>
            <a:spLocks noChangeArrowheads="1"/>
          </p:cNvSpPr>
          <p:nvPr/>
        </p:nvSpPr>
        <p:spPr bwMode="auto">
          <a:xfrm>
            <a:off x="3130550" y="3355975"/>
            <a:ext cx="144463" cy="287338"/>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tx1"/>
              </a:solidFill>
              <a:ea typeface="宋体" pitchFamily="2" charset="-122"/>
            </a:endParaRPr>
          </a:p>
        </p:txBody>
      </p:sp>
      <p:sp>
        <p:nvSpPr>
          <p:cNvPr id="16422" name="Line 33"/>
          <p:cNvSpPr>
            <a:spLocks noChangeShapeType="1"/>
          </p:cNvSpPr>
          <p:nvPr/>
        </p:nvSpPr>
        <p:spPr bwMode="auto">
          <a:xfrm flipV="1">
            <a:off x="1547813" y="3644900"/>
            <a:ext cx="6697662"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23" name="Line 32"/>
          <p:cNvSpPr>
            <a:spLocks noChangeShapeType="1"/>
          </p:cNvSpPr>
          <p:nvPr/>
        </p:nvSpPr>
        <p:spPr bwMode="auto">
          <a:xfrm flipV="1">
            <a:off x="1547813" y="3140075"/>
            <a:ext cx="6697662"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24" name="Rectangle 51"/>
          <p:cNvSpPr>
            <a:spLocks noChangeArrowheads="1"/>
          </p:cNvSpPr>
          <p:nvPr/>
        </p:nvSpPr>
        <p:spPr bwMode="auto">
          <a:xfrm>
            <a:off x="3130550" y="3932238"/>
            <a:ext cx="144463" cy="287337"/>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tx1"/>
              </a:solidFill>
              <a:ea typeface="宋体" pitchFamily="2" charset="-122"/>
            </a:endParaRPr>
          </a:p>
        </p:txBody>
      </p:sp>
      <p:sp>
        <p:nvSpPr>
          <p:cNvPr id="16425" name="Rectangle 52"/>
          <p:cNvSpPr>
            <a:spLocks noChangeArrowheads="1"/>
          </p:cNvSpPr>
          <p:nvPr/>
        </p:nvSpPr>
        <p:spPr bwMode="auto">
          <a:xfrm>
            <a:off x="5291138" y="2851150"/>
            <a:ext cx="288925" cy="288925"/>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tx1"/>
              </a:solidFill>
              <a:ea typeface="宋体" pitchFamily="2" charset="-122"/>
            </a:endParaRPr>
          </a:p>
        </p:txBody>
      </p:sp>
      <p:sp>
        <p:nvSpPr>
          <p:cNvPr id="16426" name="Rectangle 53"/>
          <p:cNvSpPr>
            <a:spLocks noChangeArrowheads="1"/>
          </p:cNvSpPr>
          <p:nvPr/>
        </p:nvSpPr>
        <p:spPr bwMode="auto">
          <a:xfrm>
            <a:off x="5291138" y="3355975"/>
            <a:ext cx="287337" cy="288925"/>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tx1"/>
              </a:solidFill>
              <a:ea typeface="宋体" pitchFamily="2" charset="-122"/>
            </a:endParaRPr>
          </a:p>
        </p:txBody>
      </p:sp>
      <p:sp>
        <p:nvSpPr>
          <p:cNvPr id="16427" name="Line 54"/>
          <p:cNvSpPr>
            <a:spLocks noChangeShapeType="1"/>
          </p:cNvSpPr>
          <p:nvPr/>
        </p:nvSpPr>
        <p:spPr bwMode="auto">
          <a:xfrm>
            <a:off x="3275013" y="3500438"/>
            <a:ext cx="1655762" cy="0"/>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28" name="Line 55"/>
          <p:cNvSpPr>
            <a:spLocks noChangeShapeType="1"/>
          </p:cNvSpPr>
          <p:nvPr/>
        </p:nvSpPr>
        <p:spPr bwMode="auto">
          <a:xfrm>
            <a:off x="3779838" y="4076700"/>
            <a:ext cx="2376487" cy="0"/>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29" name="Line 56"/>
          <p:cNvSpPr>
            <a:spLocks noChangeShapeType="1"/>
          </p:cNvSpPr>
          <p:nvPr/>
        </p:nvSpPr>
        <p:spPr bwMode="auto">
          <a:xfrm>
            <a:off x="5938838" y="2995613"/>
            <a:ext cx="1081087" cy="0"/>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30" name="Line 57"/>
          <p:cNvSpPr>
            <a:spLocks noChangeShapeType="1"/>
          </p:cNvSpPr>
          <p:nvPr/>
        </p:nvSpPr>
        <p:spPr bwMode="auto">
          <a:xfrm>
            <a:off x="5580063" y="3500438"/>
            <a:ext cx="1079500" cy="0"/>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31" name="Text Box 58"/>
          <p:cNvSpPr txBox="1">
            <a:spLocks noChangeArrowheads="1"/>
          </p:cNvSpPr>
          <p:nvPr/>
        </p:nvSpPr>
        <p:spPr bwMode="auto">
          <a:xfrm>
            <a:off x="8243888" y="292417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16432" name="Text Box 59"/>
          <p:cNvSpPr txBox="1">
            <a:spLocks noChangeArrowheads="1"/>
          </p:cNvSpPr>
          <p:nvPr/>
        </p:nvSpPr>
        <p:spPr bwMode="auto">
          <a:xfrm>
            <a:off x="8243888" y="3429000"/>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16433" name="Text Box 60"/>
          <p:cNvSpPr txBox="1">
            <a:spLocks noChangeArrowheads="1"/>
          </p:cNvSpPr>
          <p:nvPr/>
        </p:nvSpPr>
        <p:spPr bwMode="auto">
          <a:xfrm>
            <a:off x="8243888" y="4005263"/>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16434" name="Text Box 61"/>
          <p:cNvSpPr txBox="1">
            <a:spLocks noChangeArrowheads="1"/>
          </p:cNvSpPr>
          <p:nvPr/>
        </p:nvSpPr>
        <p:spPr bwMode="auto">
          <a:xfrm>
            <a:off x="8243888" y="4508500"/>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16435" name="Text Box 62"/>
          <p:cNvSpPr txBox="1">
            <a:spLocks noChangeArrowheads="1"/>
          </p:cNvSpPr>
          <p:nvPr/>
        </p:nvSpPr>
        <p:spPr bwMode="auto">
          <a:xfrm>
            <a:off x="5938838" y="2708275"/>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超时重发</a:t>
            </a:r>
          </a:p>
        </p:txBody>
      </p:sp>
      <p:sp>
        <p:nvSpPr>
          <p:cNvPr id="16436" name="Text Box 63"/>
          <p:cNvSpPr txBox="1">
            <a:spLocks noChangeArrowheads="1"/>
          </p:cNvSpPr>
          <p:nvPr/>
        </p:nvSpPr>
        <p:spPr bwMode="auto">
          <a:xfrm>
            <a:off x="3563938" y="3211513"/>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超时重发</a:t>
            </a:r>
          </a:p>
        </p:txBody>
      </p:sp>
      <p:sp>
        <p:nvSpPr>
          <p:cNvPr id="16437" name="Text Box 64"/>
          <p:cNvSpPr txBox="1">
            <a:spLocks noChangeArrowheads="1"/>
          </p:cNvSpPr>
          <p:nvPr/>
        </p:nvSpPr>
        <p:spPr bwMode="auto">
          <a:xfrm>
            <a:off x="5580063" y="3211513"/>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超时重发</a:t>
            </a:r>
          </a:p>
        </p:txBody>
      </p:sp>
      <p:sp>
        <p:nvSpPr>
          <p:cNvPr id="16438" name="Text Box 65"/>
          <p:cNvSpPr txBox="1">
            <a:spLocks noChangeArrowheads="1"/>
          </p:cNvSpPr>
          <p:nvPr/>
        </p:nvSpPr>
        <p:spPr bwMode="auto">
          <a:xfrm>
            <a:off x="4427538" y="3789363"/>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超时重发</a:t>
            </a:r>
          </a:p>
        </p:txBody>
      </p:sp>
      <p:sp>
        <p:nvSpPr>
          <p:cNvPr id="16439" name="Line 66"/>
          <p:cNvSpPr>
            <a:spLocks noChangeShapeType="1"/>
          </p:cNvSpPr>
          <p:nvPr/>
        </p:nvSpPr>
        <p:spPr bwMode="auto">
          <a:xfrm>
            <a:off x="1835150" y="3140075"/>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0" name="Line 67"/>
          <p:cNvSpPr>
            <a:spLocks noChangeShapeType="1"/>
          </p:cNvSpPr>
          <p:nvPr/>
        </p:nvSpPr>
        <p:spPr bwMode="auto">
          <a:xfrm>
            <a:off x="2482850" y="3140075"/>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1" name="Line 68"/>
          <p:cNvSpPr>
            <a:spLocks noChangeShapeType="1"/>
          </p:cNvSpPr>
          <p:nvPr/>
        </p:nvSpPr>
        <p:spPr bwMode="auto">
          <a:xfrm>
            <a:off x="1835150" y="3211513"/>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2" name="Text Box 69"/>
          <p:cNvSpPr txBox="1">
            <a:spLocks noChangeArrowheads="1"/>
          </p:cNvSpPr>
          <p:nvPr/>
        </p:nvSpPr>
        <p:spPr bwMode="auto">
          <a:xfrm>
            <a:off x="1979613" y="3067050"/>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600">
                <a:solidFill>
                  <a:schemeClr val="tx1"/>
                </a:solidFill>
                <a:ea typeface="楷体_GB2312" pitchFamily="49" charset="-122"/>
              </a:rPr>
              <a:t>T</a:t>
            </a:r>
            <a:r>
              <a:rPr lang="en-US" altLang="zh-CN" sz="1600" baseline="-25000">
                <a:solidFill>
                  <a:schemeClr val="tx1"/>
                </a:solidFill>
                <a:ea typeface="楷体_GB2312" pitchFamily="49" charset="-122"/>
              </a:rPr>
              <a:t>0</a:t>
            </a:r>
          </a:p>
        </p:txBody>
      </p:sp>
      <p:sp>
        <p:nvSpPr>
          <p:cNvPr id="16443" name="Line 72"/>
          <p:cNvSpPr>
            <a:spLocks noChangeShapeType="1"/>
          </p:cNvSpPr>
          <p:nvPr/>
        </p:nvSpPr>
        <p:spPr bwMode="auto">
          <a:xfrm flipH="1">
            <a:off x="2266950" y="3211513"/>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4" name="Line 74"/>
          <p:cNvSpPr>
            <a:spLocks noChangeShapeType="1"/>
          </p:cNvSpPr>
          <p:nvPr/>
        </p:nvSpPr>
        <p:spPr bwMode="auto">
          <a:xfrm flipV="1">
            <a:off x="1547813" y="5229225"/>
            <a:ext cx="6697662"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5" name="Text Box 75"/>
          <p:cNvSpPr txBox="1">
            <a:spLocks noChangeArrowheads="1"/>
          </p:cNvSpPr>
          <p:nvPr/>
        </p:nvSpPr>
        <p:spPr bwMode="auto">
          <a:xfrm>
            <a:off x="539750" y="4940300"/>
            <a:ext cx="11509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帧到达</a:t>
            </a:r>
          </a:p>
        </p:txBody>
      </p:sp>
      <p:sp>
        <p:nvSpPr>
          <p:cNvPr id="16446" name="Line 76"/>
          <p:cNvSpPr>
            <a:spLocks noChangeShapeType="1"/>
          </p:cNvSpPr>
          <p:nvPr/>
        </p:nvSpPr>
        <p:spPr bwMode="auto">
          <a:xfrm>
            <a:off x="1835150" y="4940300"/>
            <a:ext cx="0" cy="288925"/>
          </a:xfrm>
          <a:prstGeom prst="line">
            <a:avLst/>
          </a:prstGeom>
          <a:noFill/>
          <a:ln w="1905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7" name="Line 77"/>
          <p:cNvSpPr>
            <a:spLocks noChangeShapeType="1"/>
          </p:cNvSpPr>
          <p:nvPr/>
        </p:nvSpPr>
        <p:spPr bwMode="auto">
          <a:xfrm>
            <a:off x="2627313" y="4940300"/>
            <a:ext cx="0" cy="2889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8" name="Line 78"/>
          <p:cNvSpPr>
            <a:spLocks noChangeShapeType="1"/>
          </p:cNvSpPr>
          <p:nvPr/>
        </p:nvSpPr>
        <p:spPr bwMode="auto">
          <a:xfrm>
            <a:off x="3130550" y="4940300"/>
            <a:ext cx="0" cy="2889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49" name="Line 79"/>
          <p:cNvSpPr>
            <a:spLocks noChangeShapeType="1"/>
          </p:cNvSpPr>
          <p:nvPr/>
        </p:nvSpPr>
        <p:spPr bwMode="auto">
          <a:xfrm>
            <a:off x="3995738" y="4940300"/>
            <a:ext cx="0" cy="288925"/>
          </a:xfrm>
          <a:prstGeom prst="line">
            <a:avLst/>
          </a:prstGeom>
          <a:noFill/>
          <a:ln w="1905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0" name="Line 80"/>
          <p:cNvSpPr>
            <a:spLocks noChangeShapeType="1"/>
          </p:cNvSpPr>
          <p:nvPr/>
        </p:nvSpPr>
        <p:spPr bwMode="auto">
          <a:xfrm>
            <a:off x="4930775" y="4940300"/>
            <a:ext cx="0" cy="2889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1" name="Line 81"/>
          <p:cNvSpPr>
            <a:spLocks noChangeShapeType="1"/>
          </p:cNvSpPr>
          <p:nvPr/>
        </p:nvSpPr>
        <p:spPr bwMode="auto">
          <a:xfrm>
            <a:off x="5291138" y="4940300"/>
            <a:ext cx="0" cy="2889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2" name="Line 82"/>
          <p:cNvSpPr>
            <a:spLocks noChangeShapeType="1"/>
          </p:cNvSpPr>
          <p:nvPr/>
        </p:nvSpPr>
        <p:spPr bwMode="auto">
          <a:xfrm>
            <a:off x="6156325" y="4940300"/>
            <a:ext cx="0" cy="288925"/>
          </a:xfrm>
          <a:prstGeom prst="line">
            <a:avLst/>
          </a:prstGeom>
          <a:noFill/>
          <a:ln w="1905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3" name="Line 91"/>
          <p:cNvSpPr>
            <a:spLocks noChangeShapeType="1"/>
          </p:cNvSpPr>
          <p:nvPr/>
        </p:nvSpPr>
        <p:spPr bwMode="auto">
          <a:xfrm>
            <a:off x="2482850" y="5229225"/>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4" name="Line 92"/>
          <p:cNvSpPr>
            <a:spLocks noChangeShapeType="1"/>
          </p:cNvSpPr>
          <p:nvPr/>
        </p:nvSpPr>
        <p:spPr bwMode="auto">
          <a:xfrm>
            <a:off x="3130550" y="5229225"/>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5" name="Line 93"/>
          <p:cNvSpPr>
            <a:spLocks noChangeShapeType="1"/>
          </p:cNvSpPr>
          <p:nvPr/>
        </p:nvSpPr>
        <p:spPr bwMode="auto">
          <a:xfrm>
            <a:off x="2482850" y="5300663"/>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6" name="Line 94"/>
          <p:cNvSpPr>
            <a:spLocks noChangeShapeType="1"/>
          </p:cNvSpPr>
          <p:nvPr/>
        </p:nvSpPr>
        <p:spPr bwMode="auto">
          <a:xfrm flipH="1">
            <a:off x="2914650" y="5300663"/>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7" name="Line 95"/>
          <p:cNvSpPr>
            <a:spLocks noChangeShapeType="1"/>
          </p:cNvSpPr>
          <p:nvPr/>
        </p:nvSpPr>
        <p:spPr bwMode="auto">
          <a:xfrm>
            <a:off x="3132138" y="5229225"/>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8" name="Line 96"/>
          <p:cNvSpPr>
            <a:spLocks noChangeShapeType="1"/>
          </p:cNvSpPr>
          <p:nvPr/>
        </p:nvSpPr>
        <p:spPr bwMode="auto">
          <a:xfrm>
            <a:off x="3779838" y="5229225"/>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59" name="Line 97"/>
          <p:cNvSpPr>
            <a:spLocks noChangeShapeType="1"/>
          </p:cNvSpPr>
          <p:nvPr/>
        </p:nvSpPr>
        <p:spPr bwMode="auto">
          <a:xfrm>
            <a:off x="3132138" y="5300663"/>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0" name="Line 98"/>
          <p:cNvSpPr>
            <a:spLocks noChangeShapeType="1"/>
          </p:cNvSpPr>
          <p:nvPr/>
        </p:nvSpPr>
        <p:spPr bwMode="auto">
          <a:xfrm flipH="1">
            <a:off x="3563938" y="5300663"/>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1" name="Text Box 99"/>
          <p:cNvSpPr txBox="1">
            <a:spLocks noChangeArrowheads="1"/>
          </p:cNvSpPr>
          <p:nvPr/>
        </p:nvSpPr>
        <p:spPr bwMode="auto">
          <a:xfrm>
            <a:off x="2627313" y="5156200"/>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600">
                <a:solidFill>
                  <a:schemeClr val="tx1"/>
                </a:solidFill>
                <a:ea typeface="楷体_GB2312" pitchFamily="49" charset="-122"/>
              </a:rPr>
              <a:t>T</a:t>
            </a:r>
            <a:r>
              <a:rPr lang="en-US" altLang="zh-CN" sz="1600" baseline="-25000">
                <a:solidFill>
                  <a:schemeClr val="tx1"/>
                </a:solidFill>
                <a:ea typeface="楷体_GB2312" pitchFamily="49" charset="-122"/>
              </a:rPr>
              <a:t>0</a:t>
            </a:r>
          </a:p>
        </p:txBody>
      </p:sp>
      <p:sp>
        <p:nvSpPr>
          <p:cNvPr id="16462" name="Text Box 100"/>
          <p:cNvSpPr txBox="1">
            <a:spLocks noChangeArrowheads="1"/>
          </p:cNvSpPr>
          <p:nvPr/>
        </p:nvSpPr>
        <p:spPr bwMode="auto">
          <a:xfrm>
            <a:off x="3275013" y="5156200"/>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600">
                <a:solidFill>
                  <a:schemeClr val="tx1"/>
                </a:solidFill>
                <a:ea typeface="楷体_GB2312" pitchFamily="49" charset="-122"/>
              </a:rPr>
              <a:t>T</a:t>
            </a:r>
            <a:r>
              <a:rPr lang="en-US" altLang="zh-CN" sz="1600" baseline="-25000">
                <a:solidFill>
                  <a:schemeClr val="tx1"/>
                </a:solidFill>
                <a:ea typeface="楷体_GB2312" pitchFamily="49" charset="-122"/>
              </a:rPr>
              <a:t>0</a:t>
            </a:r>
          </a:p>
        </p:txBody>
      </p:sp>
      <p:sp>
        <p:nvSpPr>
          <p:cNvPr id="16463" name="Line 101"/>
          <p:cNvSpPr>
            <a:spLocks noChangeShapeType="1"/>
          </p:cNvSpPr>
          <p:nvPr/>
        </p:nvSpPr>
        <p:spPr bwMode="auto">
          <a:xfrm>
            <a:off x="3346450" y="5518150"/>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4" name="Line 102"/>
          <p:cNvSpPr>
            <a:spLocks noChangeShapeType="1"/>
          </p:cNvSpPr>
          <p:nvPr/>
        </p:nvSpPr>
        <p:spPr bwMode="auto">
          <a:xfrm>
            <a:off x="3994150" y="5518150"/>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5" name="Line 103"/>
          <p:cNvSpPr>
            <a:spLocks noChangeShapeType="1"/>
          </p:cNvSpPr>
          <p:nvPr/>
        </p:nvSpPr>
        <p:spPr bwMode="auto">
          <a:xfrm>
            <a:off x="3346450" y="5589588"/>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6" name="Line 104"/>
          <p:cNvSpPr>
            <a:spLocks noChangeShapeType="1"/>
          </p:cNvSpPr>
          <p:nvPr/>
        </p:nvSpPr>
        <p:spPr bwMode="auto">
          <a:xfrm flipH="1">
            <a:off x="3778250" y="5589588"/>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7" name="Line 105"/>
          <p:cNvSpPr>
            <a:spLocks noChangeShapeType="1"/>
          </p:cNvSpPr>
          <p:nvPr/>
        </p:nvSpPr>
        <p:spPr bwMode="auto">
          <a:xfrm>
            <a:off x="3995738" y="5229225"/>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8" name="Line 106"/>
          <p:cNvSpPr>
            <a:spLocks noChangeShapeType="1"/>
          </p:cNvSpPr>
          <p:nvPr/>
        </p:nvSpPr>
        <p:spPr bwMode="auto">
          <a:xfrm>
            <a:off x="4643438" y="5518150"/>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69" name="Line 107"/>
          <p:cNvSpPr>
            <a:spLocks noChangeShapeType="1"/>
          </p:cNvSpPr>
          <p:nvPr/>
        </p:nvSpPr>
        <p:spPr bwMode="auto">
          <a:xfrm>
            <a:off x="3995738" y="5589588"/>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70" name="Line 108"/>
          <p:cNvSpPr>
            <a:spLocks noChangeShapeType="1"/>
          </p:cNvSpPr>
          <p:nvPr/>
        </p:nvSpPr>
        <p:spPr bwMode="auto">
          <a:xfrm flipH="1">
            <a:off x="4427538" y="5589588"/>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471" name="Text Box 109"/>
          <p:cNvSpPr txBox="1">
            <a:spLocks noChangeArrowheads="1"/>
          </p:cNvSpPr>
          <p:nvPr/>
        </p:nvSpPr>
        <p:spPr bwMode="auto">
          <a:xfrm>
            <a:off x="3490913" y="5445125"/>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600">
                <a:solidFill>
                  <a:schemeClr val="tx1"/>
                </a:solidFill>
                <a:ea typeface="楷体_GB2312" pitchFamily="49" charset="-122"/>
              </a:rPr>
              <a:t>T</a:t>
            </a:r>
            <a:r>
              <a:rPr lang="en-US" altLang="zh-CN" sz="1600" baseline="-25000">
                <a:solidFill>
                  <a:schemeClr val="tx1"/>
                </a:solidFill>
                <a:ea typeface="楷体_GB2312" pitchFamily="49" charset="-122"/>
              </a:rPr>
              <a:t>0</a:t>
            </a:r>
          </a:p>
        </p:txBody>
      </p:sp>
      <p:sp>
        <p:nvSpPr>
          <p:cNvPr id="16472" name="Text Box 110"/>
          <p:cNvSpPr txBox="1">
            <a:spLocks noChangeArrowheads="1"/>
          </p:cNvSpPr>
          <p:nvPr/>
        </p:nvSpPr>
        <p:spPr bwMode="auto">
          <a:xfrm>
            <a:off x="4138613" y="5445125"/>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600">
                <a:solidFill>
                  <a:schemeClr val="tx1"/>
                </a:solidFill>
                <a:ea typeface="楷体_GB2312" pitchFamily="49" charset="-122"/>
              </a:rPr>
              <a:t>T</a:t>
            </a:r>
            <a:r>
              <a:rPr lang="en-US" altLang="zh-CN" sz="1600" baseline="-25000">
                <a:solidFill>
                  <a:schemeClr val="tx1"/>
                </a:solidFill>
                <a:ea typeface="楷体_GB2312" pitchFamily="49" charset="-122"/>
              </a:rPr>
              <a:t>0</a:t>
            </a:r>
          </a:p>
        </p:txBody>
      </p:sp>
      <p:sp>
        <p:nvSpPr>
          <p:cNvPr id="16473" name="Text Box 111"/>
          <p:cNvSpPr txBox="1">
            <a:spLocks noChangeArrowheads="1"/>
          </p:cNvSpPr>
          <p:nvPr/>
        </p:nvSpPr>
        <p:spPr bwMode="auto">
          <a:xfrm>
            <a:off x="8243888" y="50133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16474" name="Text Box 112"/>
          <p:cNvSpPr txBox="1">
            <a:spLocks noChangeArrowheads="1"/>
          </p:cNvSpPr>
          <p:nvPr/>
        </p:nvSpPr>
        <p:spPr bwMode="auto">
          <a:xfrm>
            <a:off x="2411413" y="2781300"/>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发送成功</a:t>
            </a:r>
          </a:p>
        </p:txBody>
      </p:sp>
      <p:sp>
        <p:nvSpPr>
          <p:cNvPr id="16475" name="Text Box 113"/>
          <p:cNvSpPr txBox="1">
            <a:spLocks noChangeArrowheads="1"/>
          </p:cNvSpPr>
          <p:nvPr/>
        </p:nvSpPr>
        <p:spPr bwMode="auto">
          <a:xfrm>
            <a:off x="4572000" y="4365625"/>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发送成功</a:t>
            </a:r>
          </a:p>
        </p:txBody>
      </p:sp>
      <p:sp>
        <p:nvSpPr>
          <p:cNvPr id="16476" name="Text Box 114"/>
          <p:cNvSpPr txBox="1">
            <a:spLocks noChangeArrowheads="1"/>
          </p:cNvSpPr>
          <p:nvPr/>
        </p:nvSpPr>
        <p:spPr bwMode="auto">
          <a:xfrm>
            <a:off x="6732588" y="3860800"/>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发送成功</a:t>
            </a:r>
          </a:p>
        </p:txBody>
      </p:sp>
      <p:sp>
        <p:nvSpPr>
          <p:cNvPr id="16477" name="Text Box 11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10"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11"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12" action="ppaction://hlinksldjump"/>
              </a:rPr>
              <a:t>随机接入协议</a:t>
            </a:r>
            <a:endParaRPr lang="en-US" altLang="zh-CN" sz="1200" b="0">
              <a:solidFill>
                <a:schemeClr val="tx1"/>
              </a:solidFill>
              <a:latin typeface="Times New Roman" pitchFamily="18" charset="0"/>
              <a:ea typeface="幼圆" pitchFamily="49" charset="-122"/>
            </a:endParaRPr>
          </a:p>
        </p:txBody>
      </p:sp>
      <p:cxnSp>
        <p:nvCxnSpPr>
          <p:cNvPr id="3" name="直接连接符 2"/>
          <p:cNvCxnSpPr/>
          <p:nvPr/>
        </p:nvCxnSpPr>
        <p:spPr bwMode="auto">
          <a:xfrm>
            <a:off x="1835150" y="2708275"/>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直接连接符 95"/>
          <p:cNvCxnSpPr/>
          <p:nvPr/>
        </p:nvCxnSpPr>
        <p:spPr bwMode="auto">
          <a:xfrm>
            <a:off x="2618548" y="2724150"/>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直接连接符 96"/>
          <p:cNvCxnSpPr/>
          <p:nvPr/>
        </p:nvCxnSpPr>
        <p:spPr bwMode="auto">
          <a:xfrm>
            <a:off x="3132138" y="2742623"/>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直接连接符 97"/>
          <p:cNvCxnSpPr/>
          <p:nvPr/>
        </p:nvCxnSpPr>
        <p:spPr bwMode="auto">
          <a:xfrm>
            <a:off x="3995738" y="2742623"/>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直接连接符 98"/>
          <p:cNvCxnSpPr/>
          <p:nvPr/>
        </p:nvCxnSpPr>
        <p:spPr bwMode="auto">
          <a:xfrm>
            <a:off x="4919519" y="2708920"/>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直接连接符 99"/>
          <p:cNvCxnSpPr/>
          <p:nvPr/>
        </p:nvCxnSpPr>
        <p:spPr bwMode="auto">
          <a:xfrm>
            <a:off x="5291138" y="2708920"/>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1" name="直接连接符 100"/>
          <p:cNvCxnSpPr/>
          <p:nvPr/>
        </p:nvCxnSpPr>
        <p:spPr bwMode="auto">
          <a:xfrm>
            <a:off x="6156325" y="2708920"/>
            <a:ext cx="0" cy="2736850"/>
          </a:xfrm>
          <a:prstGeom prst="line">
            <a:avLst/>
          </a:prstGeom>
          <a:solidFill>
            <a:schemeClr val="accent1"/>
          </a:solidFill>
          <a:ln w="9525" cap="flat" cmpd="sng" algn="ctr">
            <a:solidFill>
              <a:schemeClr val="tx1"/>
            </a:solidFill>
            <a:prstDash val="dash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50967"/>
                                        </p:tgtEl>
                                        <p:attrNameLst>
                                          <p:attrName>style.visibility</p:attrName>
                                        </p:attrNameLst>
                                      </p:cBhvr>
                                      <p:to>
                                        <p:strVal val="visible"/>
                                      </p:to>
                                    </p:set>
                                    <p:animEffect transition="in" filter="dissolve">
                                      <p:cBhvr>
                                        <p:cTn id="7" dur="500"/>
                                        <p:tgtEl>
                                          <p:spTgt spid="85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967"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en-US" altLang="zh-CN" b="1" dirty="0"/>
              <a:t>CSMA/CA</a:t>
            </a:r>
            <a:br>
              <a:rPr lang="en-US" altLang="zh-CN" b="1" dirty="0"/>
            </a:br>
            <a:r>
              <a:rPr lang="en-US" altLang="zh-CN" sz="2400" b="1" dirty="0">
                <a:effectLst/>
              </a:rPr>
              <a:t>(CSMA with Collision Avoidance)</a:t>
            </a:r>
            <a:endParaRPr lang="zh-CN" altLang="en-US" sz="2400" dirty="0">
              <a:latin typeface="华文新魏" pitchFamily="2" charset="-122"/>
            </a:endParaRPr>
          </a:p>
        </p:txBody>
      </p:sp>
      <p:sp>
        <p:nvSpPr>
          <p:cNvPr id="1361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endParaRPr lang="en-US" altLang="zh-CN" sz="1200" b="0">
              <a:solidFill>
                <a:schemeClr val="tx1"/>
              </a:solidFill>
              <a:latin typeface="Times New Roman" pitchFamily="18" charset="0"/>
              <a:ea typeface="幼圆" pitchFamily="49" charset="-122"/>
            </a:endParaRPr>
          </a:p>
        </p:txBody>
      </p:sp>
      <p:sp>
        <p:nvSpPr>
          <p:cNvPr id="13619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36197" name="内容占位符 1"/>
          <p:cNvSpPr>
            <a:spLocks noGrp="1"/>
          </p:cNvSpPr>
          <p:nvPr>
            <p:ph idx="1"/>
          </p:nvPr>
        </p:nvSpPr>
        <p:spPr/>
        <p:txBody>
          <a:bodyPr/>
          <a:lstStyle/>
          <a:p>
            <a:pPr>
              <a:lnSpc>
                <a:spcPct val="110000"/>
              </a:lnSpc>
            </a:pPr>
            <a:r>
              <a:rPr lang="en-US" altLang="zh-CN"/>
              <a:t>CSMA</a:t>
            </a:r>
            <a:r>
              <a:rPr lang="zh-CN" altLang="en-US"/>
              <a:t>：</a:t>
            </a:r>
            <a:r>
              <a:rPr lang="zh-CN" altLang="en-US">
                <a:hlinkClick r:id="rId8" action="ppaction://hlinksldjump"/>
              </a:rPr>
              <a:t>物理载波监听和虚拟载波监听</a:t>
            </a:r>
            <a:endParaRPr lang="en-US" altLang="zh-CN"/>
          </a:p>
          <a:p>
            <a:pPr>
              <a:lnSpc>
                <a:spcPct val="110000"/>
              </a:lnSpc>
            </a:pPr>
            <a:r>
              <a:rPr lang="en-US" altLang="zh-CN"/>
              <a:t>CA</a:t>
            </a:r>
            <a:r>
              <a:rPr lang="zh-CN" altLang="en-US"/>
              <a:t>：</a:t>
            </a:r>
            <a:r>
              <a:rPr lang="zh-CN" altLang="en-US">
                <a:hlinkClick r:id="rId9" action="ppaction://hlinksldjump"/>
              </a:rPr>
              <a:t>冲突避免</a:t>
            </a:r>
            <a:endParaRPr lang="en-US" altLang="zh-CN"/>
          </a:p>
          <a:p>
            <a:pPr>
              <a:lnSpc>
                <a:spcPct val="110000"/>
              </a:lnSpc>
            </a:pPr>
            <a:r>
              <a:rPr lang="zh-CN" altLang="en-US">
                <a:hlinkClick r:id="rId10" action="ppaction://hlinksldjump"/>
              </a:rPr>
              <a:t>信道预约</a:t>
            </a:r>
            <a:r>
              <a:rPr lang="zh-CN" altLang="en-US"/>
              <a:t>（可选）</a:t>
            </a:r>
            <a:endParaRPr lang="en-US" altLang="zh-CN"/>
          </a:p>
          <a:p>
            <a:pPr>
              <a:lnSpc>
                <a:spcPct val="110000"/>
              </a:lnSpc>
            </a:pPr>
            <a:r>
              <a:rPr lang="zh-CN" altLang="en-US"/>
              <a:t>其他机制：</a:t>
            </a:r>
            <a:endParaRPr lang="en-US" altLang="zh-CN"/>
          </a:p>
          <a:p>
            <a:pPr lvl="1">
              <a:lnSpc>
                <a:spcPct val="110000"/>
              </a:lnSpc>
            </a:pPr>
            <a:r>
              <a:rPr lang="zh-CN" altLang="en-US" sz="3200">
                <a:hlinkClick r:id="rId11" action="ppaction://hlinksldjump"/>
              </a:rPr>
              <a:t>可靠性</a:t>
            </a:r>
            <a:endParaRPr lang="en-US" altLang="zh-CN" sz="3200"/>
          </a:p>
          <a:p>
            <a:pPr lvl="1">
              <a:lnSpc>
                <a:spcPct val="110000"/>
              </a:lnSpc>
            </a:pPr>
            <a:r>
              <a:rPr lang="zh-CN" altLang="en-US" sz="3200">
                <a:hlinkClick r:id="rId12" action="ppaction://hlinksldjump"/>
              </a:rPr>
              <a:t>节省电源</a:t>
            </a:r>
            <a:endParaRPr lang="en-US" altLang="zh-CN" sz="3200"/>
          </a:p>
          <a:p>
            <a:pPr lvl="1">
              <a:lnSpc>
                <a:spcPct val="110000"/>
              </a:lnSpc>
            </a:pPr>
            <a:r>
              <a:rPr lang="zh-CN" altLang="en-US" sz="3200">
                <a:hlinkClick r:id="rId13" action="ppaction://hlinksldjump"/>
              </a:rPr>
              <a:t>服务质量</a:t>
            </a:r>
            <a:endParaRPr lang="zh-CN" altLang="en-US" sz="3200"/>
          </a:p>
        </p:txBody>
      </p:sp>
    </p:spTree>
  </p:cSld>
  <p:clrMapOvr>
    <a:masterClrMapping/>
  </p:clrMapOvr>
  <p:transition spd="slow">
    <p:random/>
    <p:sndAc>
      <p:stSnd>
        <p:snd r:embed="rId2" name="camera.wav"/>
      </p:stSnd>
    </p:sndAc>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zh-CN" altLang="en-US" dirty="0"/>
              <a:t>物理载波监听</a:t>
            </a:r>
            <a:endParaRPr lang="zh-CN" altLang="en-US" sz="2400" dirty="0">
              <a:latin typeface="华文新魏" pitchFamily="2" charset="-122"/>
            </a:endParaRPr>
          </a:p>
        </p:txBody>
      </p:sp>
      <p:sp>
        <p:nvSpPr>
          <p:cNvPr id="1372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3722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37221" name="内容占位符 2"/>
          <p:cNvSpPr>
            <a:spLocks noGrp="1"/>
          </p:cNvSpPr>
          <p:nvPr>
            <p:ph idx="1"/>
          </p:nvPr>
        </p:nvSpPr>
        <p:spPr/>
        <p:txBody>
          <a:bodyPr/>
          <a:lstStyle/>
          <a:p>
            <a:pPr marL="0" indent="0">
              <a:lnSpc>
                <a:spcPct val="120000"/>
              </a:lnSpc>
              <a:buFont typeface="Wingdings" pitchFamily="2" charset="2"/>
              <a:buNone/>
            </a:pPr>
            <a:r>
              <a:rPr lang="zh-CN" altLang="en-US" dirty="0"/>
              <a:t>       欲发送数据的站先检测信道，在物理层的空中接口进行</a:t>
            </a:r>
            <a:r>
              <a:rPr lang="zh-CN" altLang="en-US" dirty="0">
                <a:solidFill>
                  <a:srgbClr val="FF0000"/>
                </a:solidFill>
              </a:rPr>
              <a:t>物理层的载波监听</a:t>
            </a:r>
            <a:r>
              <a:rPr lang="zh-CN" altLang="en-US" dirty="0"/>
              <a:t>，通过收到的相对信号强度是否超过一定的门限数值就可判定是否有其他的移动站在信道上发送数据。若检测到信道空闲，且是该站要发送的第一个 </a:t>
            </a:r>
            <a:r>
              <a:rPr lang="en-US" altLang="zh-CN" dirty="0"/>
              <a:t>MAC</a:t>
            </a:r>
            <a:r>
              <a:rPr lang="zh-CN" altLang="en-US" dirty="0"/>
              <a:t>帧，则在等待一段时间 </a:t>
            </a:r>
            <a:r>
              <a:rPr lang="en-US" altLang="zh-CN" dirty="0">
                <a:solidFill>
                  <a:srgbClr val="0000FF"/>
                </a:solidFill>
              </a:rPr>
              <a:t>DIFS</a:t>
            </a:r>
            <a:r>
              <a:rPr lang="en-US" altLang="zh-CN" dirty="0"/>
              <a:t> </a:t>
            </a:r>
            <a:r>
              <a:rPr lang="zh-CN" altLang="en-US" dirty="0"/>
              <a:t>后就可发送。 </a:t>
            </a:r>
          </a:p>
        </p:txBody>
      </p:sp>
    </p:spTree>
  </p:cSld>
  <p:clrMapOvr>
    <a:masterClrMapping/>
  </p:clrMapOvr>
  <p:transition spd="slow">
    <p:random/>
    <p:sndAc>
      <p:stSnd>
        <p:snd r:embed="rId2" name="camera.wav"/>
      </p:stSnd>
    </p:sndAc>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zh-CN" altLang="en-US" dirty="0"/>
              <a:t>虚拟载波监听 </a:t>
            </a:r>
            <a:endParaRPr lang="zh-CN" altLang="en-US" sz="2400" dirty="0">
              <a:latin typeface="华文新魏" pitchFamily="2" charset="-122"/>
            </a:endParaRPr>
          </a:p>
        </p:txBody>
      </p:sp>
      <p:sp>
        <p:nvSpPr>
          <p:cNvPr id="1382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3824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38245" name="内容占位符 2"/>
          <p:cNvSpPr>
            <a:spLocks noGrp="1"/>
          </p:cNvSpPr>
          <p:nvPr>
            <p:ph idx="1"/>
          </p:nvPr>
        </p:nvSpPr>
        <p:spPr>
          <a:xfrm>
            <a:off x="809625" y="2060575"/>
            <a:ext cx="7958138" cy="4176713"/>
          </a:xfrm>
        </p:spPr>
        <p:txBody>
          <a:bodyPr/>
          <a:lstStyle/>
          <a:p>
            <a:pPr marL="0" indent="0">
              <a:lnSpc>
                <a:spcPct val="150000"/>
              </a:lnSpc>
              <a:buFont typeface="Wingdings" pitchFamily="2" charset="2"/>
              <a:buNone/>
            </a:pPr>
            <a:r>
              <a:rPr lang="zh-CN" altLang="en-US">
                <a:solidFill>
                  <a:srgbClr val="FF0000"/>
                </a:solidFill>
              </a:rPr>
              <a:t>       虚拟载波监听</a:t>
            </a:r>
            <a:r>
              <a:rPr lang="zh-CN" altLang="en-US">
                <a:solidFill>
                  <a:schemeClr val="tx1"/>
                </a:solidFill>
              </a:rPr>
              <a:t>就</a:t>
            </a:r>
            <a:r>
              <a:rPr lang="zh-CN" altLang="en-US"/>
              <a:t>是让源站将它要占用信道的时间（包括目的站发回确认帧所需的时间）通知给所有其他站，以便使其他所有站在这一段时间都停止发送数据。这可以通过</a:t>
            </a:r>
            <a:r>
              <a:rPr lang="en-US" altLang="zh-CN"/>
              <a:t>MAC</a:t>
            </a:r>
            <a:r>
              <a:rPr lang="zh-CN" altLang="en-US"/>
              <a:t>帧首部中的“</a:t>
            </a:r>
            <a:r>
              <a:rPr lang="zh-CN" altLang="en-US">
                <a:solidFill>
                  <a:srgbClr val="0000FF"/>
                </a:solidFill>
              </a:rPr>
              <a:t>持续时间</a:t>
            </a:r>
            <a:r>
              <a:rPr lang="zh-CN" altLang="en-US"/>
              <a:t>”字段实现。</a:t>
            </a:r>
          </a:p>
        </p:txBody>
      </p:sp>
    </p:spTree>
  </p:cSld>
  <p:clrMapOvr>
    <a:masterClrMapping/>
  </p:clrMapOvr>
  <p:transition spd="slow">
    <p:random/>
    <p:sndAc>
      <p:stSnd>
        <p:snd r:embed="rId2" name="camera.wav"/>
      </p:stSnd>
    </p:sndAc>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Rectangle 2"/>
          <p:cNvSpPr>
            <a:spLocks noGrp="1" noChangeArrowheads="1"/>
          </p:cNvSpPr>
          <p:nvPr>
            <p:ph type="title"/>
          </p:nvPr>
        </p:nvSpPr>
        <p:spPr/>
        <p:txBody>
          <a:bodyPr/>
          <a:lstStyle/>
          <a:p>
            <a:pPr eaLnBrk="1" hangingPunct="1">
              <a:defRPr/>
            </a:pPr>
            <a:r>
              <a:rPr kumimoji="0" lang="en-US" altLang="zh-CN" b="1"/>
              <a:t>NAV </a:t>
            </a:r>
            <a:br>
              <a:rPr lang="en-US" altLang="zh-CN" b="1"/>
            </a:br>
            <a:r>
              <a:rPr lang="en-US" altLang="zh-CN" sz="2800" b="1"/>
              <a:t>(</a:t>
            </a:r>
            <a:r>
              <a:rPr lang="en-US" altLang="en-US" sz="2800" b="1"/>
              <a:t>Network Allocation Vector</a:t>
            </a:r>
            <a:r>
              <a:rPr lang="en-US" altLang="zh-CN" sz="2800" b="1"/>
              <a:t>)</a:t>
            </a:r>
            <a:endParaRPr lang="zh-CN" altLang="en-US" sz="2800" b="1"/>
          </a:p>
        </p:txBody>
      </p:sp>
      <p:sp>
        <p:nvSpPr>
          <p:cNvPr id="1392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3926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1014818" name="Rectangle 34"/>
          <p:cNvSpPr>
            <a:spLocks noGrp="1" noChangeArrowheads="1"/>
          </p:cNvSpPr>
          <p:nvPr>
            <p:ph type="body" idx="1"/>
          </p:nvPr>
        </p:nvSpPr>
        <p:spPr>
          <a:xfrm>
            <a:off x="809625" y="1989138"/>
            <a:ext cx="7958138" cy="4248150"/>
          </a:xfrm>
        </p:spPr>
        <p:txBody>
          <a:bodyPr/>
          <a:lstStyle/>
          <a:p>
            <a:pPr marL="0" indent="0" eaLnBrk="1" hangingPunct="1">
              <a:lnSpc>
                <a:spcPct val="150000"/>
              </a:lnSpc>
              <a:buFont typeface="Wingdings" pitchFamily="2" charset="2"/>
              <a:buNone/>
              <a:defRPr/>
            </a:pPr>
            <a:r>
              <a:rPr lang="zh-CN" altLang="en-US" dirty="0"/>
              <a:t>       当一个站检测到正在信道中传送的</a:t>
            </a:r>
            <a:r>
              <a:rPr lang="en-US" altLang="zh-CN" dirty="0"/>
              <a:t>MAC </a:t>
            </a:r>
            <a:r>
              <a:rPr lang="zh-CN" altLang="en-US" dirty="0"/>
              <a:t>帧首部的“</a:t>
            </a:r>
            <a:r>
              <a:rPr lang="zh-CN" altLang="en-US" dirty="0">
                <a:solidFill>
                  <a:srgbClr val="0000FF"/>
                </a:solidFill>
                <a:effectLst>
                  <a:outerShdw blurRad="38100" dist="38100" dir="2700000" algn="tl">
                    <a:srgbClr val="C0C0C0"/>
                  </a:outerShdw>
                </a:effectLst>
              </a:rPr>
              <a:t>持续时间</a:t>
            </a:r>
            <a:r>
              <a:rPr lang="zh-CN" altLang="en-US" dirty="0"/>
              <a:t>”字段时，就调整自己的</a:t>
            </a:r>
            <a:r>
              <a:rPr lang="zh-CN" altLang="en-US" dirty="0">
                <a:solidFill>
                  <a:srgbClr val="FF0000"/>
                </a:solidFill>
                <a:effectLst>
                  <a:outerShdw blurRad="38100" dist="38100" dir="2700000" algn="tl">
                    <a:srgbClr val="C0C0C0"/>
                  </a:outerShdw>
                </a:effectLst>
              </a:rPr>
              <a:t>网络分配向量</a:t>
            </a:r>
            <a:r>
              <a:rPr lang="en-US" altLang="zh-CN" dirty="0">
                <a:solidFill>
                  <a:srgbClr val="FF0000"/>
                </a:solidFill>
                <a:effectLst>
                  <a:outerShdw blurRad="38100" dist="38100" dir="2700000" algn="tl">
                    <a:srgbClr val="C0C0C0"/>
                  </a:outerShdw>
                </a:effectLst>
              </a:rPr>
              <a:t>NAV</a:t>
            </a:r>
            <a:r>
              <a:rPr lang="en-US" altLang="zh-CN" dirty="0"/>
              <a:t> </a:t>
            </a:r>
            <a:r>
              <a:rPr lang="zh-CN" altLang="en-US" dirty="0"/>
              <a:t>。</a:t>
            </a:r>
            <a:r>
              <a:rPr lang="en-US" altLang="zh-CN" dirty="0"/>
              <a:t>NAV</a:t>
            </a:r>
            <a:r>
              <a:rPr lang="zh-CN" altLang="en-US" dirty="0"/>
              <a:t>指出了必须经过多少时间才能完成数据帧的这次传输，才能使信道转入到空闲状态。</a:t>
            </a:r>
          </a:p>
        </p:txBody>
      </p:sp>
    </p:spTree>
  </p:cSld>
  <p:clrMapOvr>
    <a:masterClrMapping/>
  </p:clrMapOvr>
  <p:transition spd="slow">
    <p:random/>
    <p:sndAc>
      <p:stSnd>
        <p:snd r:embed="rId2" name="camera.wav"/>
      </p:stSnd>
    </p:sndAc>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en-US" altLang="zh-CN" sz="3600" dirty="0">
                <a:latin typeface="华文新魏" pitchFamily="2" charset="-122"/>
              </a:rPr>
              <a:t>CSMA</a:t>
            </a:r>
            <a:r>
              <a:rPr lang="zh-CN" altLang="en-US" dirty="0">
                <a:latin typeface="华文新魏" pitchFamily="2" charset="-122"/>
              </a:rPr>
              <a:t>图示</a:t>
            </a:r>
          </a:p>
        </p:txBody>
      </p:sp>
      <p:sp>
        <p:nvSpPr>
          <p:cNvPr id="1402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029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6" name="Text Box 90"/>
          <p:cNvSpPr txBox="1">
            <a:spLocks noChangeArrowheads="1"/>
          </p:cNvSpPr>
          <p:nvPr/>
        </p:nvSpPr>
        <p:spPr bwMode="auto">
          <a:xfrm rot="16625066">
            <a:off x="5181601" y="3146425"/>
            <a:ext cx="684212"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ACK</a:t>
            </a:r>
          </a:p>
        </p:txBody>
      </p:sp>
      <p:sp>
        <p:nvSpPr>
          <p:cNvPr id="7" name="Text Box 12"/>
          <p:cNvSpPr txBox="1">
            <a:spLocks noChangeArrowheads="1"/>
          </p:cNvSpPr>
          <p:nvPr/>
        </p:nvSpPr>
        <p:spPr bwMode="auto">
          <a:xfrm>
            <a:off x="7874000" y="2690813"/>
            <a:ext cx="646113"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时间</a:t>
            </a:r>
          </a:p>
        </p:txBody>
      </p:sp>
      <p:sp>
        <p:nvSpPr>
          <p:cNvPr id="8" name="Text Box 15"/>
          <p:cNvSpPr txBox="1">
            <a:spLocks noChangeArrowheads="1"/>
          </p:cNvSpPr>
          <p:nvPr/>
        </p:nvSpPr>
        <p:spPr bwMode="auto">
          <a:xfrm>
            <a:off x="2579688" y="2349500"/>
            <a:ext cx="7048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DIFS</a:t>
            </a:r>
          </a:p>
        </p:txBody>
      </p:sp>
      <p:sp>
        <p:nvSpPr>
          <p:cNvPr id="9" name="Line 18"/>
          <p:cNvSpPr>
            <a:spLocks noChangeShapeType="1"/>
          </p:cNvSpPr>
          <p:nvPr/>
        </p:nvSpPr>
        <p:spPr bwMode="auto">
          <a:xfrm>
            <a:off x="2579688" y="2690813"/>
            <a:ext cx="709612" cy="0"/>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0" name="Freeform 19"/>
          <p:cNvSpPr>
            <a:spLocks/>
          </p:cNvSpPr>
          <p:nvPr/>
        </p:nvSpPr>
        <p:spPr bwMode="auto">
          <a:xfrm>
            <a:off x="1557338" y="2481263"/>
            <a:ext cx="1022350" cy="374650"/>
          </a:xfrm>
          <a:custGeom>
            <a:avLst/>
            <a:gdLst>
              <a:gd name="T0" fmla="*/ 0 w 624"/>
              <a:gd name="T1" fmla="*/ 240 h 240"/>
              <a:gd name="T2" fmla="*/ 0 w 624"/>
              <a:gd name="T3" fmla="*/ 0 h 240"/>
              <a:gd name="T4" fmla="*/ 624 w 624"/>
              <a:gd name="T5" fmla="*/ 0 h 240"/>
              <a:gd name="T6" fmla="*/ 624 w 624"/>
              <a:gd name="T7" fmla="*/ 240 h 240"/>
            </a:gdLst>
            <a:ahLst/>
            <a:cxnLst>
              <a:cxn ang="0">
                <a:pos x="T0" y="T1"/>
              </a:cxn>
              <a:cxn ang="0">
                <a:pos x="T2" y="T3"/>
              </a:cxn>
              <a:cxn ang="0">
                <a:pos x="T4" y="T5"/>
              </a:cxn>
              <a:cxn ang="0">
                <a:pos x="T6" y="T7"/>
              </a:cxn>
            </a:cxnLst>
            <a:rect l="0" t="0" r="r" b="b"/>
            <a:pathLst>
              <a:path w="624" h="240">
                <a:moveTo>
                  <a:pt x="0" y="240"/>
                </a:moveTo>
                <a:lnTo>
                  <a:pt x="0" y="0"/>
                </a:lnTo>
                <a:lnTo>
                  <a:pt x="624" y="0"/>
                </a:lnTo>
                <a:lnTo>
                  <a:pt x="624" y="240"/>
                </a:lnTo>
              </a:path>
            </a:pathLst>
          </a:custGeom>
          <a:solidFill>
            <a:srgbClr val="66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1" name="Text Box 20"/>
          <p:cNvSpPr txBox="1">
            <a:spLocks noChangeArrowheads="1"/>
          </p:cNvSpPr>
          <p:nvPr/>
        </p:nvSpPr>
        <p:spPr bwMode="auto">
          <a:xfrm>
            <a:off x="1512888" y="2478088"/>
            <a:ext cx="11588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800" b="1" dirty="0">
                <a:latin typeface="+mn-lt"/>
                <a:ea typeface="+mn-ea"/>
              </a:rPr>
              <a:t>媒体空闲                                    </a:t>
            </a:r>
          </a:p>
        </p:txBody>
      </p:sp>
      <p:sp>
        <p:nvSpPr>
          <p:cNvPr id="12" name="Line 22"/>
          <p:cNvSpPr>
            <a:spLocks noChangeShapeType="1"/>
          </p:cNvSpPr>
          <p:nvPr/>
        </p:nvSpPr>
        <p:spPr bwMode="auto">
          <a:xfrm>
            <a:off x="2579688" y="2441575"/>
            <a:ext cx="0" cy="203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3" name="Line 23"/>
          <p:cNvSpPr>
            <a:spLocks noChangeShapeType="1"/>
          </p:cNvSpPr>
          <p:nvPr/>
        </p:nvSpPr>
        <p:spPr bwMode="auto">
          <a:xfrm flipV="1">
            <a:off x="3281363" y="2441575"/>
            <a:ext cx="7937" cy="419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4" name="Text Box 27"/>
          <p:cNvSpPr txBox="1">
            <a:spLocks noChangeArrowheads="1"/>
          </p:cNvSpPr>
          <p:nvPr/>
        </p:nvSpPr>
        <p:spPr bwMode="auto">
          <a:xfrm>
            <a:off x="4962525" y="4051300"/>
            <a:ext cx="6985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SIFS</a:t>
            </a:r>
          </a:p>
        </p:txBody>
      </p:sp>
      <p:sp>
        <p:nvSpPr>
          <p:cNvPr id="15" name="Line 30"/>
          <p:cNvSpPr>
            <a:spLocks noChangeShapeType="1"/>
          </p:cNvSpPr>
          <p:nvPr/>
        </p:nvSpPr>
        <p:spPr bwMode="auto">
          <a:xfrm flipH="1" flipV="1">
            <a:off x="5008563" y="4064000"/>
            <a:ext cx="0" cy="4429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6" name="Line 32"/>
          <p:cNvSpPr>
            <a:spLocks noChangeShapeType="1"/>
          </p:cNvSpPr>
          <p:nvPr/>
        </p:nvSpPr>
        <p:spPr bwMode="auto">
          <a:xfrm>
            <a:off x="1398588" y="5345113"/>
            <a:ext cx="6356350" cy="0"/>
          </a:xfrm>
          <a:prstGeom prst="line">
            <a:avLst/>
          </a:prstGeom>
          <a:noFill/>
          <a:ln w="28575">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7" name="Text Box 33"/>
          <p:cNvSpPr txBox="1">
            <a:spLocks noChangeArrowheads="1"/>
          </p:cNvSpPr>
          <p:nvPr/>
        </p:nvSpPr>
        <p:spPr bwMode="auto">
          <a:xfrm>
            <a:off x="7889875" y="5156200"/>
            <a:ext cx="6429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时间</a:t>
            </a:r>
          </a:p>
        </p:txBody>
      </p:sp>
      <p:sp>
        <p:nvSpPr>
          <p:cNvPr id="18" name="Freeform 34"/>
          <p:cNvSpPr>
            <a:spLocks/>
          </p:cNvSpPr>
          <p:nvPr/>
        </p:nvSpPr>
        <p:spPr bwMode="auto">
          <a:xfrm>
            <a:off x="3278188" y="4968875"/>
            <a:ext cx="2597150" cy="376238"/>
          </a:xfrm>
          <a:custGeom>
            <a:avLst/>
            <a:gdLst>
              <a:gd name="T0" fmla="*/ 0 w 624"/>
              <a:gd name="T1" fmla="*/ 240 h 240"/>
              <a:gd name="T2" fmla="*/ 0 w 624"/>
              <a:gd name="T3" fmla="*/ 0 h 240"/>
              <a:gd name="T4" fmla="*/ 624 w 624"/>
              <a:gd name="T5" fmla="*/ 0 h 240"/>
              <a:gd name="T6" fmla="*/ 624 w 624"/>
              <a:gd name="T7" fmla="*/ 240 h 240"/>
            </a:gdLst>
            <a:ahLst/>
            <a:cxnLst>
              <a:cxn ang="0">
                <a:pos x="T0" y="T1"/>
              </a:cxn>
              <a:cxn ang="0">
                <a:pos x="T2" y="T3"/>
              </a:cxn>
              <a:cxn ang="0">
                <a:pos x="T4" y="T5"/>
              </a:cxn>
              <a:cxn ang="0">
                <a:pos x="T6" y="T7"/>
              </a:cxn>
            </a:cxnLst>
            <a:rect l="0" t="0" r="r" b="b"/>
            <a:pathLst>
              <a:path w="624" h="240">
                <a:moveTo>
                  <a:pt x="0" y="240"/>
                </a:moveTo>
                <a:lnTo>
                  <a:pt x="0" y="0"/>
                </a:lnTo>
                <a:lnTo>
                  <a:pt x="624" y="0"/>
                </a:lnTo>
                <a:lnTo>
                  <a:pt x="624" y="240"/>
                </a:lnTo>
              </a:path>
            </a:pathLst>
          </a:custGeom>
          <a:solidFill>
            <a:srgbClr val="99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9" name="Text Box 35"/>
          <p:cNvSpPr txBox="1">
            <a:spLocks noChangeArrowheads="1"/>
          </p:cNvSpPr>
          <p:nvPr/>
        </p:nvSpPr>
        <p:spPr bwMode="auto">
          <a:xfrm>
            <a:off x="3735388" y="4956175"/>
            <a:ext cx="18288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NAV</a:t>
            </a:r>
            <a:r>
              <a:rPr lang="zh-CN" altLang="en-US" sz="1800" b="1">
                <a:latin typeface="+mn-lt"/>
                <a:ea typeface="+mn-ea"/>
              </a:rPr>
              <a:t>（媒体忙）</a:t>
            </a:r>
          </a:p>
        </p:txBody>
      </p:sp>
      <p:sp>
        <p:nvSpPr>
          <p:cNvPr id="22" name="Line 38"/>
          <p:cNvSpPr>
            <a:spLocks noChangeShapeType="1"/>
          </p:cNvSpPr>
          <p:nvPr/>
        </p:nvSpPr>
        <p:spPr bwMode="auto">
          <a:xfrm flipH="1" flipV="1">
            <a:off x="5875338" y="4052888"/>
            <a:ext cx="0" cy="4254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6" name="AutoShape 52"/>
          <p:cNvSpPr>
            <a:spLocks/>
          </p:cNvSpPr>
          <p:nvPr/>
        </p:nvSpPr>
        <p:spPr bwMode="auto">
          <a:xfrm rot="16200000">
            <a:off x="4518025" y="4175125"/>
            <a:ext cx="144463" cy="2570163"/>
          </a:xfrm>
          <a:prstGeom prst="leftBrace">
            <a:avLst>
              <a:gd name="adj1" fmla="val 14826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8" name="Text Box 54"/>
          <p:cNvSpPr txBox="1">
            <a:spLocks noChangeArrowheads="1"/>
          </p:cNvSpPr>
          <p:nvPr/>
        </p:nvSpPr>
        <p:spPr bwMode="auto">
          <a:xfrm>
            <a:off x="4059238" y="5456238"/>
            <a:ext cx="110013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latin typeface="+mn-lt"/>
                <a:ea typeface="+mn-ea"/>
              </a:rPr>
              <a:t>推迟接入</a:t>
            </a:r>
          </a:p>
        </p:txBody>
      </p:sp>
      <p:sp>
        <p:nvSpPr>
          <p:cNvPr id="40" name="Line 56"/>
          <p:cNvSpPr>
            <a:spLocks noChangeShapeType="1"/>
          </p:cNvSpPr>
          <p:nvPr/>
        </p:nvSpPr>
        <p:spPr bwMode="auto">
          <a:xfrm flipV="1">
            <a:off x="2566988" y="2881313"/>
            <a:ext cx="0" cy="300037"/>
          </a:xfrm>
          <a:prstGeom prst="line">
            <a:avLst/>
          </a:prstGeom>
          <a:noFill/>
          <a:ln w="28575">
            <a:solidFill>
              <a:srgbClr val="FF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1" name="Text Box 57"/>
          <p:cNvSpPr txBox="1">
            <a:spLocks noChangeArrowheads="1"/>
          </p:cNvSpPr>
          <p:nvPr/>
        </p:nvSpPr>
        <p:spPr bwMode="auto">
          <a:xfrm>
            <a:off x="1951038" y="3081338"/>
            <a:ext cx="1327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solidFill>
                  <a:srgbClr val="0000FF"/>
                </a:solidFill>
                <a:latin typeface="+mn-lt"/>
                <a:ea typeface="+mn-ea"/>
              </a:rPr>
              <a:t>有帧要发送</a:t>
            </a:r>
          </a:p>
        </p:txBody>
      </p:sp>
      <p:sp>
        <p:nvSpPr>
          <p:cNvPr id="43" name="Text Box 59"/>
          <p:cNvSpPr txBox="1">
            <a:spLocks noChangeArrowheads="1"/>
          </p:cNvSpPr>
          <p:nvPr/>
        </p:nvSpPr>
        <p:spPr bwMode="auto">
          <a:xfrm>
            <a:off x="1103313" y="2841625"/>
            <a:ext cx="6413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a:latin typeface="+mn-lt"/>
                <a:ea typeface="+mn-ea"/>
              </a:rPr>
              <a:t>源站</a:t>
            </a:r>
          </a:p>
        </p:txBody>
      </p:sp>
      <p:sp>
        <p:nvSpPr>
          <p:cNvPr id="44" name="Text Box 61"/>
          <p:cNvSpPr txBox="1">
            <a:spLocks noChangeArrowheads="1"/>
          </p:cNvSpPr>
          <p:nvPr/>
        </p:nvSpPr>
        <p:spPr bwMode="auto">
          <a:xfrm>
            <a:off x="7864475" y="3813175"/>
            <a:ext cx="6429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时间</a:t>
            </a:r>
          </a:p>
        </p:txBody>
      </p:sp>
      <p:sp>
        <p:nvSpPr>
          <p:cNvPr id="45" name="Text Box 62"/>
          <p:cNvSpPr txBox="1">
            <a:spLocks noChangeArrowheads="1"/>
          </p:cNvSpPr>
          <p:nvPr/>
        </p:nvSpPr>
        <p:spPr bwMode="auto">
          <a:xfrm>
            <a:off x="1074738" y="3975100"/>
            <a:ext cx="87788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a:latin typeface="+mn-lt"/>
                <a:ea typeface="+mn-ea"/>
              </a:rPr>
              <a:t>目的站</a:t>
            </a:r>
          </a:p>
        </p:txBody>
      </p:sp>
      <p:sp>
        <p:nvSpPr>
          <p:cNvPr id="46" name="Line 64"/>
          <p:cNvSpPr>
            <a:spLocks noChangeShapeType="1"/>
          </p:cNvSpPr>
          <p:nvPr/>
        </p:nvSpPr>
        <p:spPr bwMode="auto">
          <a:xfrm flipH="1">
            <a:off x="5583238" y="4056063"/>
            <a:ext cx="1587" cy="428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8" name="Line 66"/>
          <p:cNvSpPr>
            <a:spLocks noChangeShapeType="1"/>
          </p:cNvSpPr>
          <p:nvPr/>
        </p:nvSpPr>
        <p:spPr bwMode="auto">
          <a:xfrm>
            <a:off x="5872163" y="2860675"/>
            <a:ext cx="3175" cy="2057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1" name="Line 69"/>
          <p:cNvSpPr>
            <a:spLocks noChangeShapeType="1"/>
          </p:cNvSpPr>
          <p:nvPr/>
        </p:nvSpPr>
        <p:spPr bwMode="auto">
          <a:xfrm>
            <a:off x="3276600" y="2881313"/>
            <a:ext cx="0" cy="20367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2" name="Text Box 70"/>
          <p:cNvSpPr txBox="1">
            <a:spLocks noChangeArrowheads="1"/>
          </p:cNvSpPr>
          <p:nvPr/>
        </p:nvSpPr>
        <p:spPr bwMode="auto">
          <a:xfrm>
            <a:off x="1039813" y="5310188"/>
            <a:ext cx="94138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zh-CN" sz="1800" b="1">
                <a:latin typeface="+mn-lt"/>
                <a:ea typeface="+mn-ea"/>
              </a:rPr>
              <a:t> </a:t>
            </a:r>
            <a:r>
              <a:rPr lang="zh-CN" altLang="en-US" sz="1800" b="1">
                <a:latin typeface="+mn-lt"/>
                <a:ea typeface="+mn-ea"/>
              </a:rPr>
              <a:t>其他站</a:t>
            </a:r>
          </a:p>
        </p:txBody>
      </p:sp>
      <p:sp>
        <p:nvSpPr>
          <p:cNvPr id="53" name="Line 71"/>
          <p:cNvSpPr>
            <a:spLocks noChangeShapeType="1"/>
          </p:cNvSpPr>
          <p:nvPr/>
        </p:nvSpPr>
        <p:spPr bwMode="auto">
          <a:xfrm flipV="1">
            <a:off x="3276600" y="5370513"/>
            <a:ext cx="0" cy="300037"/>
          </a:xfrm>
          <a:prstGeom prst="line">
            <a:avLst/>
          </a:prstGeom>
          <a:noFill/>
          <a:ln w="28575">
            <a:solidFill>
              <a:srgbClr val="FF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4" name="Text Box 72"/>
          <p:cNvSpPr txBox="1">
            <a:spLocks noChangeArrowheads="1"/>
          </p:cNvSpPr>
          <p:nvPr/>
        </p:nvSpPr>
        <p:spPr bwMode="auto">
          <a:xfrm>
            <a:off x="2635250" y="5589588"/>
            <a:ext cx="1328738"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solidFill>
                  <a:srgbClr val="0000FF"/>
                </a:solidFill>
                <a:latin typeface="+mn-lt"/>
                <a:ea typeface="+mn-ea"/>
              </a:rPr>
              <a:t>有帧要发送</a:t>
            </a:r>
          </a:p>
        </p:txBody>
      </p:sp>
      <p:sp>
        <p:nvSpPr>
          <p:cNvPr id="55" name="Line 73"/>
          <p:cNvSpPr>
            <a:spLocks noChangeShapeType="1"/>
          </p:cNvSpPr>
          <p:nvPr/>
        </p:nvSpPr>
        <p:spPr bwMode="auto">
          <a:xfrm>
            <a:off x="5049838" y="4424363"/>
            <a:ext cx="534987" cy="4762"/>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7" name="Line 80"/>
          <p:cNvSpPr>
            <a:spLocks noChangeShapeType="1"/>
          </p:cNvSpPr>
          <p:nvPr/>
        </p:nvSpPr>
        <p:spPr bwMode="auto">
          <a:xfrm>
            <a:off x="3281363" y="2860675"/>
            <a:ext cx="142875"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8" name="Line 81"/>
          <p:cNvSpPr>
            <a:spLocks noChangeShapeType="1"/>
          </p:cNvSpPr>
          <p:nvPr/>
        </p:nvSpPr>
        <p:spPr bwMode="auto">
          <a:xfrm>
            <a:off x="4865688" y="2860675"/>
            <a:ext cx="142875"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9" name="Line 82"/>
          <p:cNvSpPr>
            <a:spLocks noChangeShapeType="1"/>
          </p:cNvSpPr>
          <p:nvPr/>
        </p:nvSpPr>
        <p:spPr bwMode="auto">
          <a:xfrm flipH="1">
            <a:off x="5729288" y="2860675"/>
            <a:ext cx="142875"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0" name="Line 83"/>
          <p:cNvSpPr>
            <a:spLocks noChangeShapeType="1"/>
          </p:cNvSpPr>
          <p:nvPr/>
        </p:nvSpPr>
        <p:spPr bwMode="auto">
          <a:xfrm flipH="1">
            <a:off x="5586413" y="2860675"/>
            <a:ext cx="142875"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1" name="Freeform 86"/>
          <p:cNvSpPr>
            <a:spLocks/>
          </p:cNvSpPr>
          <p:nvPr/>
        </p:nvSpPr>
        <p:spPr bwMode="auto">
          <a:xfrm>
            <a:off x="3281363" y="2860675"/>
            <a:ext cx="1727200" cy="1152525"/>
          </a:xfrm>
          <a:custGeom>
            <a:avLst/>
            <a:gdLst>
              <a:gd name="T0" fmla="*/ 0 w 1088"/>
              <a:gd name="T1" fmla="*/ 0 h 726"/>
              <a:gd name="T2" fmla="*/ 90 w 1088"/>
              <a:gd name="T3" fmla="*/ 726 h 726"/>
              <a:gd name="T4" fmla="*/ 1088 w 1088"/>
              <a:gd name="T5" fmla="*/ 726 h 726"/>
              <a:gd name="T6" fmla="*/ 997 w 1088"/>
              <a:gd name="T7" fmla="*/ 0 h 726"/>
              <a:gd name="T8" fmla="*/ 0 w 1088"/>
              <a:gd name="T9" fmla="*/ 0 h 726"/>
            </a:gdLst>
            <a:ahLst/>
            <a:cxnLst>
              <a:cxn ang="0">
                <a:pos x="T0" y="T1"/>
              </a:cxn>
              <a:cxn ang="0">
                <a:pos x="T2" y="T3"/>
              </a:cxn>
              <a:cxn ang="0">
                <a:pos x="T4" y="T5"/>
              </a:cxn>
              <a:cxn ang="0">
                <a:pos x="T6" y="T7"/>
              </a:cxn>
              <a:cxn ang="0">
                <a:pos x="T8" y="T9"/>
              </a:cxn>
            </a:cxnLst>
            <a:rect l="0" t="0" r="r" b="b"/>
            <a:pathLst>
              <a:path w="1088" h="726">
                <a:moveTo>
                  <a:pt x="0" y="0"/>
                </a:moveTo>
                <a:lnTo>
                  <a:pt x="90" y="726"/>
                </a:lnTo>
                <a:lnTo>
                  <a:pt x="1088" y="726"/>
                </a:lnTo>
                <a:lnTo>
                  <a:pt x="997" y="0"/>
                </a:lnTo>
                <a:lnTo>
                  <a:pt x="0" y="0"/>
                </a:lnTo>
                <a:close/>
              </a:path>
            </a:pathLst>
          </a:custGeom>
          <a:solidFill>
            <a:srgbClr val="FFFF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2" name="AutoShape 84"/>
          <p:cNvSpPr>
            <a:spLocks noChangeArrowheads="1"/>
          </p:cNvSpPr>
          <p:nvPr/>
        </p:nvSpPr>
        <p:spPr bwMode="auto">
          <a:xfrm rot="21038972">
            <a:off x="4071938" y="3221038"/>
            <a:ext cx="215900" cy="720725"/>
          </a:xfrm>
          <a:prstGeom prst="downArrow">
            <a:avLst>
              <a:gd name="adj1" fmla="val 50000"/>
              <a:gd name="adj2" fmla="val 83456"/>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defRPr/>
            </a:pPr>
            <a:endParaRPr lang="zh-CN" altLang="en-US" b="1">
              <a:latin typeface="+mn-lt"/>
              <a:ea typeface="+mn-ea"/>
            </a:endParaRPr>
          </a:p>
        </p:txBody>
      </p:sp>
      <p:sp>
        <p:nvSpPr>
          <p:cNvPr id="63" name="Text Box 26"/>
          <p:cNvSpPr txBox="1">
            <a:spLocks noChangeArrowheads="1"/>
          </p:cNvSpPr>
          <p:nvPr/>
        </p:nvSpPr>
        <p:spPr bwMode="auto">
          <a:xfrm>
            <a:off x="3424238" y="2860675"/>
            <a:ext cx="13541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latin typeface="+mn-lt"/>
                <a:ea typeface="+mn-ea"/>
              </a:rPr>
              <a:t>发送第 </a:t>
            </a:r>
            <a:r>
              <a:rPr lang="en-US" altLang="zh-CN" sz="1800" b="1">
                <a:latin typeface="+mn-lt"/>
                <a:ea typeface="+mn-ea"/>
              </a:rPr>
              <a:t>1 </a:t>
            </a:r>
            <a:r>
              <a:rPr lang="zh-CN" altLang="en-US" sz="1800" b="1">
                <a:latin typeface="+mn-lt"/>
                <a:ea typeface="+mn-ea"/>
              </a:rPr>
              <a:t>帧</a:t>
            </a:r>
          </a:p>
        </p:txBody>
      </p:sp>
      <p:sp>
        <p:nvSpPr>
          <p:cNvPr id="64" name="Freeform 88"/>
          <p:cNvSpPr>
            <a:spLocks/>
          </p:cNvSpPr>
          <p:nvPr/>
        </p:nvSpPr>
        <p:spPr bwMode="auto">
          <a:xfrm>
            <a:off x="5584825" y="2860675"/>
            <a:ext cx="287338" cy="1152525"/>
          </a:xfrm>
          <a:custGeom>
            <a:avLst/>
            <a:gdLst>
              <a:gd name="T0" fmla="*/ 91 w 181"/>
              <a:gd name="T1" fmla="*/ 0 h 726"/>
              <a:gd name="T2" fmla="*/ 0 w 181"/>
              <a:gd name="T3" fmla="*/ 726 h 726"/>
              <a:gd name="T4" fmla="*/ 91 w 181"/>
              <a:gd name="T5" fmla="*/ 726 h 726"/>
              <a:gd name="T6" fmla="*/ 181 w 181"/>
              <a:gd name="T7" fmla="*/ 0 h 726"/>
              <a:gd name="T8" fmla="*/ 91 w 181"/>
              <a:gd name="T9" fmla="*/ 0 h 726"/>
            </a:gdLst>
            <a:ahLst/>
            <a:cxnLst>
              <a:cxn ang="0">
                <a:pos x="T0" y="T1"/>
              </a:cxn>
              <a:cxn ang="0">
                <a:pos x="T2" y="T3"/>
              </a:cxn>
              <a:cxn ang="0">
                <a:pos x="T4" y="T5"/>
              </a:cxn>
              <a:cxn ang="0">
                <a:pos x="T6" y="T7"/>
              </a:cxn>
              <a:cxn ang="0">
                <a:pos x="T8" y="T9"/>
              </a:cxn>
            </a:cxnLst>
            <a:rect l="0" t="0" r="r" b="b"/>
            <a:pathLst>
              <a:path w="181" h="726">
                <a:moveTo>
                  <a:pt x="91" y="0"/>
                </a:moveTo>
                <a:lnTo>
                  <a:pt x="0" y="726"/>
                </a:lnTo>
                <a:lnTo>
                  <a:pt x="91" y="726"/>
                </a:lnTo>
                <a:lnTo>
                  <a:pt x="181" y="0"/>
                </a:lnTo>
                <a:lnTo>
                  <a:pt x="91" y="0"/>
                </a:lnTo>
                <a:close/>
              </a:path>
            </a:pathLst>
          </a:custGeom>
          <a:solidFill>
            <a:srgbClr val="CCCC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5" name="Line 60"/>
          <p:cNvSpPr>
            <a:spLocks noChangeShapeType="1"/>
          </p:cNvSpPr>
          <p:nvPr/>
        </p:nvSpPr>
        <p:spPr bwMode="auto">
          <a:xfrm flipV="1">
            <a:off x="1397000" y="3997325"/>
            <a:ext cx="6357938" cy="14288"/>
          </a:xfrm>
          <a:prstGeom prst="line">
            <a:avLst/>
          </a:prstGeom>
          <a:noFill/>
          <a:ln w="28575">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6" name="Line 11"/>
          <p:cNvSpPr>
            <a:spLocks noChangeShapeType="1"/>
          </p:cNvSpPr>
          <p:nvPr/>
        </p:nvSpPr>
        <p:spPr bwMode="auto">
          <a:xfrm>
            <a:off x="1398588" y="2855913"/>
            <a:ext cx="6356350" cy="0"/>
          </a:xfrm>
          <a:prstGeom prst="line">
            <a:avLst/>
          </a:prstGeom>
          <a:noFill/>
          <a:ln w="28575">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7" name="Line 89"/>
          <p:cNvSpPr>
            <a:spLocks noChangeShapeType="1"/>
          </p:cNvSpPr>
          <p:nvPr/>
        </p:nvSpPr>
        <p:spPr bwMode="auto">
          <a:xfrm flipV="1">
            <a:off x="5708650" y="3179763"/>
            <a:ext cx="57150" cy="479425"/>
          </a:xfrm>
          <a:prstGeom prst="line">
            <a:avLst/>
          </a:prstGeom>
          <a:noFill/>
          <a:ln w="28575">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8" name="AutoShape 7"/>
          <p:cNvSpPr>
            <a:spLocks noChangeArrowheads="1"/>
          </p:cNvSpPr>
          <p:nvPr/>
        </p:nvSpPr>
        <p:spPr bwMode="auto">
          <a:xfrm>
            <a:off x="2654300" y="1700213"/>
            <a:ext cx="1690688" cy="431800"/>
          </a:xfrm>
          <a:prstGeom prst="wedgeRoundRectCallout">
            <a:avLst>
              <a:gd name="adj1" fmla="val -54896"/>
              <a:gd name="adj2" fmla="val 123091"/>
              <a:gd name="adj3" fmla="val 16667"/>
            </a:avLst>
          </a:prstGeom>
          <a:solidFill>
            <a:schemeClr val="accent5">
              <a:lumMod val="75000"/>
            </a:schemeClr>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defRPr/>
            </a:pPr>
            <a:r>
              <a:rPr lang="zh-CN" altLang="en-US" sz="1800" b="1" dirty="0">
                <a:latin typeface="+mn-lt"/>
                <a:ea typeface="+mn-ea"/>
              </a:rPr>
              <a:t>物理载波监听</a:t>
            </a:r>
          </a:p>
        </p:txBody>
      </p:sp>
      <p:sp>
        <p:nvSpPr>
          <p:cNvPr id="69" name="AutoShape 7"/>
          <p:cNvSpPr>
            <a:spLocks noChangeArrowheads="1"/>
          </p:cNvSpPr>
          <p:nvPr/>
        </p:nvSpPr>
        <p:spPr bwMode="auto">
          <a:xfrm>
            <a:off x="1271588" y="4537075"/>
            <a:ext cx="1689100" cy="431800"/>
          </a:xfrm>
          <a:prstGeom prst="wedgeRoundRectCallout">
            <a:avLst>
              <a:gd name="adj1" fmla="val 66988"/>
              <a:gd name="adj2" fmla="val 54622"/>
              <a:gd name="adj3" fmla="val 16667"/>
            </a:avLst>
          </a:prstGeom>
          <a:solidFill>
            <a:schemeClr val="accent5">
              <a:lumMod val="75000"/>
            </a:schemeClr>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defRPr/>
            </a:pPr>
            <a:r>
              <a:rPr lang="zh-CN" altLang="en-US" sz="1800" b="1" dirty="0">
                <a:latin typeface="+mn-lt"/>
                <a:ea typeface="+mn-ea"/>
              </a:rPr>
              <a:t>虚拟载波监听</a:t>
            </a:r>
          </a:p>
        </p:txBody>
      </p:sp>
      <p:sp>
        <p:nvSpPr>
          <p:cNvPr id="70" name="AutoShape 7"/>
          <p:cNvSpPr>
            <a:spLocks noChangeArrowheads="1"/>
          </p:cNvSpPr>
          <p:nvPr/>
        </p:nvSpPr>
        <p:spPr bwMode="auto">
          <a:xfrm>
            <a:off x="5435600" y="1912938"/>
            <a:ext cx="1690688" cy="431800"/>
          </a:xfrm>
          <a:prstGeom prst="wedgeRoundRectCallout">
            <a:avLst>
              <a:gd name="adj1" fmla="val -49977"/>
              <a:gd name="adj2" fmla="val 155186"/>
              <a:gd name="adj3" fmla="val 16667"/>
            </a:avLst>
          </a:prstGeom>
          <a:solidFill>
            <a:schemeClr val="accent5">
              <a:lumMod val="75000"/>
            </a:schemeClr>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defRPr/>
            </a:pPr>
            <a:r>
              <a:rPr lang="zh-CN" altLang="en-US" sz="1800" b="1" dirty="0">
                <a:latin typeface="+mn-lt"/>
                <a:ea typeface="+mn-ea"/>
              </a:rPr>
              <a:t>停止等待协议</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dissolve">
                                      <p:cBhvr>
                                        <p:cTn id="7" dur="500"/>
                                        <p:tgtEl>
                                          <p:spTgt spid="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dissolve">
                                      <p:cBhvr>
                                        <p:cTn id="12" dur="500"/>
                                        <p:tgtEl>
                                          <p:spTgt spid="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dissolve">
                                      <p:cBhvr>
                                        <p:cTn id="1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zh-CN" altLang="en-US" dirty="0">
                <a:latin typeface="华文新魏" pitchFamily="2" charset="-122"/>
              </a:rPr>
              <a:t>冲突避免</a:t>
            </a:r>
          </a:p>
        </p:txBody>
      </p:sp>
      <p:sp>
        <p:nvSpPr>
          <p:cNvPr id="1413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131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5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sp>
        <p:nvSpPr>
          <p:cNvPr id="141317" name="内容占位符 2"/>
          <p:cNvSpPr>
            <a:spLocks noGrp="1"/>
          </p:cNvSpPr>
          <p:nvPr>
            <p:ph idx="1"/>
          </p:nvPr>
        </p:nvSpPr>
        <p:spPr>
          <a:xfrm>
            <a:off x="809625" y="1989138"/>
            <a:ext cx="7958138" cy="4248150"/>
          </a:xfrm>
        </p:spPr>
        <p:txBody>
          <a:bodyPr/>
          <a:lstStyle/>
          <a:p>
            <a:pPr marL="0" indent="0">
              <a:lnSpc>
                <a:spcPct val="125000"/>
              </a:lnSpc>
              <a:buFont typeface="Wingdings" pitchFamily="2" charset="2"/>
              <a:buNone/>
            </a:pPr>
            <a:r>
              <a:rPr lang="zh-CN" altLang="en-US" dirty="0"/>
              <a:t>       信道从忙态变为空闲时，任何一个站要发送数据帧前，不仅都必须等待一个 </a:t>
            </a:r>
            <a:r>
              <a:rPr lang="en-US" altLang="zh-CN" dirty="0"/>
              <a:t>DIFS </a:t>
            </a:r>
            <a:r>
              <a:rPr lang="zh-CN" altLang="en-US" dirty="0"/>
              <a:t>的间隔，而且还要进入</a:t>
            </a:r>
            <a:r>
              <a:rPr lang="zh-CN" altLang="en-US" dirty="0">
                <a:solidFill>
                  <a:srgbClr val="FF0000"/>
                </a:solidFill>
              </a:rPr>
              <a:t>争用窗口</a:t>
            </a:r>
            <a:r>
              <a:rPr lang="zh-CN" altLang="en-US" dirty="0"/>
              <a:t>，并计算随机退避时间以便再次重新试图接入到信道。这样做就减少了发生冲突的概率。</a:t>
            </a:r>
            <a:r>
              <a:rPr lang="en-US" altLang="zh-CN" dirty="0"/>
              <a:t>802.11 </a:t>
            </a:r>
            <a:r>
              <a:rPr lang="zh-CN" altLang="en-US" dirty="0"/>
              <a:t>使用</a:t>
            </a:r>
            <a:r>
              <a:rPr lang="zh-CN" altLang="en-US" dirty="0">
                <a:solidFill>
                  <a:srgbClr val="0000FF"/>
                </a:solidFill>
              </a:rPr>
              <a:t>二进制指数退避算法</a:t>
            </a:r>
            <a:r>
              <a:rPr lang="zh-CN" altLang="en-US" dirty="0"/>
              <a:t>。</a:t>
            </a:r>
          </a:p>
        </p:txBody>
      </p:sp>
    </p:spTree>
  </p:cSld>
  <p:clrMapOvr>
    <a:masterClrMapping/>
  </p:clrMapOvr>
  <p:transition spd="slow">
    <p:random/>
    <p:sndAc>
      <p:stSnd>
        <p:snd r:embed="rId2" name="camera.wav"/>
      </p:stSnd>
    </p:sndAc>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033538" y="4687320"/>
            <a:ext cx="1380993" cy="36000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1" lang="zh-CN" altLang="en-US" sz="2800" b="0" i="0" u="none" strike="noStrike" cap="none" normalizeH="0" baseline="0">
              <a:ln>
                <a:noFill/>
              </a:ln>
              <a:solidFill>
                <a:schemeClr val="tx1"/>
              </a:solidFill>
              <a:effectLst/>
              <a:latin typeface="Times New Roman" pitchFamily="18" charset="0"/>
              <a:ea typeface="宋体" pitchFamily="2" charset="-122"/>
            </a:endParaRPr>
          </a:p>
        </p:txBody>
      </p:sp>
      <p:sp>
        <p:nvSpPr>
          <p:cNvPr id="1003522" name="Rectangle 2"/>
          <p:cNvSpPr>
            <a:spLocks noGrp="1" noChangeArrowheads="1"/>
          </p:cNvSpPr>
          <p:nvPr>
            <p:ph type="title"/>
          </p:nvPr>
        </p:nvSpPr>
        <p:spPr/>
        <p:txBody>
          <a:bodyPr/>
          <a:lstStyle/>
          <a:p>
            <a:pPr eaLnBrk="1" hangingPunct="1">
              <a:defRPr/>
            </a:pPr>
            <a:r>
              <a:rPr lang="en-US" altLang="zh-CN" sz="3600" dirty="0">
                <a:latin typeface="华文新魏" pitchFamily="2" charset="-122"/>
              </a:rPr>
              <a:t>CSMA/CA</a:t>
            </a:r>
            <a:r>
              <a:rPr lang="zh-CN" altLang="en-US" dirty="0">
                <a:latin typeface="华文新魏" pitchFamily="2" charset="-122"/>
              </a:rPr>
              <a:t>图  示</a:t>
            </a:r>
          </a:p>
        </p:txBody>
      </p:sp>
      <p:sp>
        <p:nvSpPr>
          <p:cNvPr id="1423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234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5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
        <p:nvSpPr>
          <p:cNvPr id="110" name="Text Box 90"/>
          <p:cNvSpPr txBox="1">
            <a:spLocks noChangeArrowheads="1"/>
          </p:cNvSpPr>
          <p:nvPr/>
        </p:nvSpPr>
        <p:spPr bwMode="auto">
          <a:xfrm rot="-4974934">
            <a:off x="4567254" y="2858844"/>
            <a:ext cx="68480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1800" b="1">
                <a:latin typeface="+mn-lt"/>
                <a:ea typeface="+mn-ea"/>
              </a:rPr>
              <a:t>ACK</a:t>
            </a:r>
          </a:p>
        </p:txBody>
      </p:sp>
      <p:sp>
        <p:nvSpPr>
          <p:cNvPr id="111" name="Text Box 12"/>
          <p:cNvSpPr txBox="1">
            <a:spLocks noChangeArrowheads="1"/>
          </p:cNvSpPr>
          <p:nvPr/>
        </p:nvSpPr>
        <p:spPr bwMode="auto">
          <a:xfrm>
            <a:off x="8496897" y="2552855"/>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dirty="0">
                <a:latin typeface="+mn-lt"/>
                <a:ea typeface="+mn-ea"/>
              </a:rPr>
              <a:t>时间</a:t>
            </a:r>
          </a:p>
        </p:txBody>
      </p:sp>
      <p:sp>
        <p:nvSpPr>
          <p:cNvPr id="112" name="Text Box 15"/>
          <p:cNvSpPr txBox="1">
            <a:spLocks noChangeArrowheads="1"/>
          </p:cNvSpPr>
          <p:nvPr/>
        </p:nvSpPr>
        <p:spPr bwMode="auto">
          <a:xfrm>
            <a:off x="1720301" y="2060848"/>
            <a:ext cx="7104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1800" b="1" dirty="0">
                <a:latin typeface="+mn-lt"/>
                <a:ea typeface="+mn-ea"/>
              </a:rPr>
              <a:t>DIFS</a:t>
            </a:r>
          </a:p>
        </p:txBody>
      </p:sp>
      <p:sp>
        <p:nvSpPr>
          <p:cNvPr id="113" name="Line 18"/>
          <p:cNvSpPr>
            <a:spLocks noChangeShapeType="1"/>
          </p:cNvSpPr>
          <p:nvPr/>
        </p:nvSpPr>
        <p:spPr bwMode="auto">
          <a:xfrm>
            <a:off x="1720301" y="2402160"/>
            <a:ext cx="768746" cy="0"/>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14" name="Freeform 19"/>
          <p:cNvSpPr>
            <a:spLocks/>
          </p:cNvSpPr>
          <p:nvPr/>
        </p:nvSpPr>
        <p:spPr bwMode="auto">
          <a:xfrm>
            <a:off x="612755" y="2192610"/>
            <a:ext cx="1107546" cy="374650"/>
          </a:xfrm>
          <a:custGeom>
            <a:avLst/>
            <a:gdLst>
              <a:gd name="T0" fmla="*/ 0 w 624"/>
              <a:gd name="T1" fmla="*/ 240 h 240"/>
              <a:gd name="T2" fmla="*/ 0 w 624"/>
              <a:gd name="T3" fmla="*/ 0 h 240"/>
              <a:gd name="T4" fmla="*/ 624 w 624"/>
              <a:gd name="T5" fmla="*/ 0 h 240"/>
              <a:gd name="T6" fmla="*/ 624 w 624"/>
              <a:gd name="T7" fmla="*/ 240 h 240"/>
            </a:gdLst>
            <a:ahLst/>
            <a:cxnLst>
              <a:cxn ang="0">
                <a:pos x="T0" y="T1"/>
              </a:cxn>
              <a:cxn ang="0">
                <a:pos x="T2" y="T3"/>
              </a:cxn>
              <a:cxn ang="0">
                <a:pos x="T4" y="T5"/>
              </a:cxn>
              <a:cxn ang="0">
                <a:pos x="T6" y="T7"/>
              </a:cxn>
            </a:cxnLst>
            <a:rect l="0" t="0" r="r" b="b"/>
            <a:pathLst>
              <a:path w="624" h="240">
                <a:moveTo>
                  <a:pt x="0" y="240"/>
                </a:moveTo>
                <a:lnTo>
                  <a:pt x="0" y="0"/>
                </a:lnTo>
                <a:lnTo>
                  <a:pt x="624" y="0"/>
                </a:lnTo>
                <a:lnTo>
                  <a:pt x="624" y="240"/>
                </a:lnTo>
              </a:path>
            </a:pathLst>
          </a:custGeom>
          <a:solidFill>
            <a:srgbClr val="66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15" name="Text Box 20"/>
          <p:cNvSpPr txBox="1">
            <a:spLocks noChangeArrowheads="1"/>
          </p:cNvSpPr>
          <p:nvPr/>
        </p:nvSpPr>
        <p:spPr bwMode="auto">
          <a:xfrm>
            <a:off x="564601" y="2189436"/>
            <a:ext cx="125544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1800" b="1">
                <a:latin typeface="+mn-lt"/>
                <a:ea typeface="+mn-ea"/>
              </a:rPr>
              <a:t>媒体空闲                                    </a:t>
            </a:r>
          </a:p>
        </p:txBody>
      </p:sp>
      <p:sp>
        <p:nvSpPr>
          <p:cNvPr id="116" name="Line 22"/>
          <p:cNvSpPr>
            <a:spLocks noChangeShapeType="1"/>
          </p:cNvSpPr>
          <p:nvPr/>
        </p:nvSpPr>
        <p:spPr bwMode="auto">
          <a:xfrm>
            <a:off x="1720301" y="2152923"/>
            <a:ext cx="0" cy="203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17" name="Line 23"/>
          <p:cNvSpPr>
            <a:spLocks noChangeShapeType="1"/>
          </p:cNvSpPr>
          <p:nvPr/>
        </p:nvSpPr>
        <p:spPr bwMode="auto">
          <a:xfrm flipV="1">
            <a:off x="2480450" y="2152923"/>
            <a:ext cx="8598" cy="419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18" name="Text Box 27"/>
          <p:cNvSpPr txBox="1">
            <a:spLocks noChangeArrowheads="1"/>
          </p:cNvSpPr>
          <p:nvPr/>
        </p:nvSpPr>
        <p:spPr bwMode="auto">
          <a:xfrm>
            <a:off x="4301707" y="3762649"/>
            <a:ext cx="6976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1800" b="1">
                <a:latin typeface="+mn-lt"/>
                <a:ea typeface="+mn-ea"/>
              </a:rPr>
              <a:t>SIFS</a:t>
            </a:r>
          </a:p>
        </p:txBody>
      </p:sp>
      <p:sp>
        <p:nvSpPr>
          <p:cNvPr id="119" name="Line 30"/>
          <p:cNvSpPr>
            <a:spLocks noChangeShapeType="1"/>
          </p:cNvSpPr>
          <p:nvPr/>
        </p:nvSpPr>
        <p:spPr bwMode="auto">
          <a:xfrm flipH="1" flipV="1">
            <a:off x="4351582" y="3775348"/>
            <a:ext cx="0" cy="4429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20" name="Line 32"/>
          <p:cNvSpPr>
            <a:spLocks noChangeShapeType="1"/>
          </p:cNvSpPr>
          <p:nvPr/>
        </p:nvSpPr>
        <p:spPr bwMode="auto">
          <a:xfrm>
            <a:off x="440777" y="5056459"/>
            <a:ext cx="8739736" cy="6351"/>
          </a:xfrm>
          <a:prstGeom prst="line">
            <a:avLst/>
          </a:prstGeom>
          <a:noFill/>
          <a:ln w="28575">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21" name="Text Box 33"/>
          <p:cNvSpPr txBox="1">
            <a:spLocks noChangeArrowheads="1"/>
          </p:cNvSpPr>
          <p:nvPr/>
        </p:nvSpPr>
        <p:spPr bwMode="auto">
          <a:xfrm>
            <a:off x="8496898" y="5099323"/>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dirty="0">
                <a:latin typeface="+mn-lt"/>
                <a:ea typeface="+mn-ea"/>
              </a:rPr>
              <a:t>时间</a:t>
            </a:r>
          </a:p>
        </p:txBody>
      </p:sp>
      <p:sp>
        <p:nvSpPr>
          <p:cNvPr id="122" name="Freeform 34"/>
          <p:cNvSpPr>
            <a:spLocks/>
          </p:cNvSpPr>
          <p:nvPr/>
        </p:nvSpPr>
        <p:spPr bwMode="auto">
          <a:xfrm>
            <a:off x="2477009" y="4680224"/>
            <a:ext cx="2813579" cy="376237"/>
          </a:xfrm>
          <a:custGeom>
            <a:avLst/>
            <a:gdLst>
              <a:gd name="T0" fmla="*/ 0 w 624"/>
              <a:gd name="T1" fmla="*/ 240 h 240"/>
              <a:gd name="T2" fmla="*/ 0 w 624"/>
              <a:gd name="T3" fmla="*/ 0 h 240"/>
              <a:gd name="T4" fmla="*/ 624 w 624"/>
              <a:gd name="T5" fmla="*/ 0 h 240"/>
              <a:gd name="T6" fmla="*/ 624 w 624"/>
              <a:gd name="T7" fmla="*/ 240 h 240"/>
            </a:gdLst>
            <a:ahLst/>
            <a:cxnLst>
              <a:cxn ang="0">
                <a:pos x="T0" y="T1"/>
              </a:cxn>
              <a:cxn ang="0">
                <a:pos x="T2" y="T3"/>
              </a:cxn>
              <a:cxn ang="0">
                <a:pos x="T4" y="T5"/>
              </a:cxn>
              <a:cxn ang="0">
                <a:pos x="T6" y="T7"/>
              </a:cxn>
            </a:cxnLst>
            <a:rect l="0" t="0" r="r" b="b"/>
            <a:pathLst>
              <a:path w="624" h="240">
                <a:moveTo>
                  <a:pt x="0" y="240"/>
                </a:moveTo>
                <a:lnTo>
                  <a:pt x="0" y="0"/>
                </a:lnTo>
                <a:lnTo>
                  <a:pt x="624" y="0"/>
                </a:lnTo>
                <a:lnTo>
                  <a:pt x="624" y="240"/>
                </a:lnTo>
              </a:path>
            </a:pathLst>
          </a:custGeom>
          <a:solidFill>
            <a:srgbClr val="99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23" name="Text Box 35"/>
          <p:cNvSpPr txBox="1">
            <a:spLocks noChangeArrowheads="1"/>
          </p:cNvSpPr>
          <p:nvPr/>
        </p:nvSpPr>
        <p:spPr bwMode="auto">
          <a:xfrm>
            <a:off x="2972309" y="4667523"/>
            <a:ext cx="18170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1800" b="1">
                <a:latin typeface="+mn-lt"/>
                <a:ea typeface="+mn-ea"/>
              </a:rPr>
              <a:t>NAV</a:t>
            </a:r>
            <a:r>
              <a:rPr kumimoji="1" lang="zh-CN" altLang="en-US" sz="1800" b="1">
                <a:latin typeface="+mn-lt"/>
                <a:ea typeface="+mn-ea"/>
              </a:rPr>
              <a:t>（媒体忙）</a:t>
            </a:r>
          </a:p>
        </p:txBody>
      </p:sp>
      <p:sp>
        <p:nvSpPr>
          <p:cNvPr id="124" name="Text Box 36"/>
          <p:cNvSpPr txBox="1">
            <a:spLocks noChangeArrowheads="1"/>
          </p:cNvSpPr>
          <p:nvPr/>
        </p:nvSpPr>
        <p:spPr bwMode="auto">
          <a:xfrm>
            <a:off x="5259632" y="4078561"/>
            <a:ext cx="7104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1800" b="1">
                <a:latin typeface="+mn-lt"/>
                <a:ea typeface="+mn-ea"/>
              </a:rPr>
              <a:t>DIFS</a:t>
            </a:r>
          </a:p>
        </p:txBody>
      </p:sp>
      <p:sp>
        <p:nvSpPr>
          <p:cNvPr id="125" name="Line 37"/>
          <p:cNvSpPr>
            <a:spLocks noChangeShapeType="1"/>
          </p:cNvSpPr>
          <p:nvPr/>
        </p:nvSpPr>
        <p:spPr bwMode="auto">
          <a:xfrm flipV="1">
            <a:off x="5306067" y="4394473"/>
            <a:ext cx="727472" cy="0"/>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26" name="Line 38"/>
          <p:cNvSpPr>
            <a:spLocks noChangeShapeType="1"/>
          </p:cNvSpPr>
          <p:nvPr/>
        </p:nvSpPr>
        <p:spPr bwMode="auto">
          <a:xfrm flipH="1" flipV="1">
            <a:off x="5290588" y="3764235"/>
            <a:ext cx="0" cy="4254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27" name="Line 39"/>
          <p:cNvSpPr>
            <a:spLocks noChangeShapeType="1"/>
          </p:cNvSpPr>
          <p:nvPr/>
        </p:nvSpPr>
        <p:spPr bwMode="auto">
          <a:xfrm>
            <a:off x="6033538" y="3764235"/>
            <a:ext cx="0" cy="8588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28" name="Freeform 40"/>
          <p:cNvSpPr>
            <a:spLocks/>
          </p:cNvSpPr>
          <p:nvPr/>
        </p:nvSpPr>
        <p:spPr bwMode="auto">
          <a:xfrm>
            <a:off x="7414531" y="4680224"/>
            <a:ext cx="1497939" cy="376237"/>
          </a:xfrm>
          <a:custGeom>
            <a:avLst/>
            <a:gdLst>
              <a:gd name="T0" fmla="*/ 0 w 624"/>
              <a:gd name="T1" fmla="*/ 240 h 240"/>
              <a:gd name="T2" fmla="*/ 0 w 624"/>
              <a:gd name="T3" fmla="*/ 0 h 240"/>
              <a:gd name="T4" fmla="*/ 624 w 624"/>
              <a:gd name="T5" fmla="*/ 0 h 240"/>
              <a:gd name="T6" fmla="*/ 624 w 624"/>
              <a:gd name="T7" fmla="*/ 240 h 240"/>
            </a:gdLst>
            <a:ahLst/>
            <a:cxnLst>
              <a:cxn ang="0">
                <a:pos x="T0" y="T1"/>
              </a:cxn>
              <a:cxn ang="0">
                <a:pos x="T2" y="T3"/>
              </a:cxn>
              <a:cxn ang="0">
                <a:pos x="T4" y="T5"/>
              </a:cxn>
              <a:cxn ang="0">
                <a:pos x="T6" y="T7"/>
              </a:cxn>
            </a:cxnLst>
            <a:rect l="0" t="0" r="r" b="b"/>
            <a:pathLst>
              <a:path w="624" h="240">
                <a:moveTo>
                  <a:pt x="0" y="240"/>
                </a:moveTo>
                <a:lnTo>
                  <a:pt x="0" y="0"/>
                </a:lnTo>
                <a:lnTo>
                  <a:pt x="624" y="0"/>
                </a:lnTo>
                <a:lnTo>
                  <a:pt x="624" y="240"/>
                </a:lnTo>
              </a:path>
            </a:pathLst>
          </a:cu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0" name="Line 42"/>
          <p:cNvSpPr>
            <a:spLocks noChangeShapeType="1"/>
          </p:cNvSpPr>
          <p:nvPr/>
        </p:nvSpPr>
        <p:spPr bwMode="auto">
          <a:xfrm>
            <a:off x="6196918" y="4675461"/>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1" name="Line 43"/>
          <p:cNvSpPr>
            <a:spLocks noChangeShapeType="1"/>
          </p:cNvSpPr>
          <p:nvPr/>
        </p:nvSpPr>
        <p:spPr bwMode="auto">
          <a:xfrm>
            <a:off x="6367178" y="4675461"/>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2" name="Line 44"/>
          <p:cNvSpPr>
            <a:spLocks noChangeShapeType="1"/>
          </p:cNvSpPr>
          <p:nvPr/>
        </p:nvSpPr>
        <p:spPr bwMode="auto">
          <a:xfrm>
            <a:off x="6537437" y="4675461"/>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3" name="Line 45"/>
          <p:cNvSpPr>
            <a:spLocks noChangeShapeType="1"/>
          </p:cNvSpPr>
          <p:nvPr/>
        </p:nvSpPr>
        <p:spPr bwMode="auto">
          <a:xfrm>
            <a:off x="6709416" y="4675461"/>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4" name="Line 46"/>
          <p:cNvSpPr>
            <a:spLocks noChangeShapeType="1"/>
          </p:cNvSpPr>
          <p:nvPr/>
        </p:nvSpPr>
        <p:spPr bwMode="auto">
          <a:xfrm>
            <a:off x="6879676" y="4675461"/>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5" name="Line 47"/>
          <p:cNvSpPr>
            <a:spLocks noChangeShapeType="1"/>
          </p:cNvSpPr>
          <p:nvPr/>
        </p:nvSpPr>
        <p:spPr bwMode="auto">
          <a:xfrm>
            <a:off x="7049935" y="4684986"/>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6" name="Line 48"/>
          <p:cNvSpPr>
            <a:spLocks noChangeShapeType="1"/>
          </p:cNvSpPr>
          <p:nvPr/>
        </p:nvSpPr>
        <p:spPr bwMode="auto">
          <a:xfrm>
            <a:off x="7232233" y="4684986"/>
            <a:ext cx="0" cy="377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7" name="Line 49"/>
          <p:cNvSpPr>
            <a:spLocks noChangeShapeType="1"/>
          </p:cNvSpPr>
          <p:nvPr/>
        </p:nvSpPr>
        <p:spPr bwMode="auto">
          <a:xfrm>
            <a:off x="6062774" y="4402410"/>
            <a:ext cx="1384433" cy="0"/>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38" name="Text Box 50"/>
          <p:cNvSpPr txBox="1">
            <a:spLocks noChangeArrowheads="1"/>
          </p:cNvSpPr>
          <p:nvPr/>
        </p:nvSpPr>
        <p:spPr bwMode="auto">
          <a:xfrm>
            <a:off x="6136726" y="4008711"/>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dirty="0">
                <a:solidFill>
                  <a:srgbClr val="FF0000"/>
                </a:solidFill>
                <a:latin typeface="+mn-lt"/>
                <a:ea typeface="+mn-ea"/>
              </a:rPr>
              <a:t>争用窗口</a:t>
            </a:r>
          </a:p>
        </p:txBody>
      </p:sp>
      <p:sp>
        <p:nvSpPr>
          <p:cNvPr id="139" name="Text Box 51"/>
          <p:cNvSpPr txBox="1">
            <a:spLocks noChangeArrowheads="1"/>
          </p:cNvSpPr>
          <p:nvPr/>
        </p:nvSpPr>
        <p:spPr bwMode="auto">
          <a:xfrm>
            <a:off x="7438237" y="4694008"/>
            <a:ext cx="14029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dirty="0">
                <a:latin typeface="+mn-lt"/>
                <a:ea typeface="+mn-ea"/>
              </a:rPr>
              <a:t>发送下一 帧</a:t>
            </a:r>
          </a:p>
        </p:txBody>
      </p:sp>
      <p:sp>
        <p:nvSpPr>
          <p:cNvPr id="140" name="AutoShape 52"/>
          <p:cNvSpPr>
            <a:spLocks/>
          </p:cNvSpPr>
          <p:nvPr/>
        </p:nvSpPr>
        <p:spPr bwMode="auto">
          <a:xfrm rot="-5400000">
            <a:off x="3826186" y="3779383"/>
            <a:ext cx="144462" cy="2784343"/>
          </a:xfrm>
          <a:prstGeom prst="leftBrace">
            <a:avLst>
              <a:gd name="adj1" fmla="val 14826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141" name="AutoShape 53"/>
          <p:cNvSpPr>
            <a:spLocks/>
          </p:cNvSpPr>
          <p:nvPr/>
        </p:nvSpPr>
        <p:spPr bwMode="auto">
          <a:xfrm rot="-5400000">
            <a:off x="6664239" y="4469416"/>
            <a:ext cx="112712" cy="1353476"/>
          </a:xfrm>
          <a:prstGeom prst="leftBrace">
            <a:avLst>
              <a:gd name="adj1" fmla="val 9237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142" name="Text Box 54"/>
          <p:cNvSpPr txBox="1">
            <a:spLocks noChangeArrowheads="1"/>
          </p:cNvSpPr>
          <p:nvPr/>
        </p:nvSpPr>
        <p:spPr bwMode="auto">
          <a:xfrm>
            <a:off x="3323147" y="5167585"/>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a:latin typeface="+mn-lt"/>
                <a:ea typeface="+mn-ea"/>
              </a:rPr>
              <a:t>推迟接入</a:t>
            </a:r>
          </a:p>
        </p:txBody>
      </p:sp>
      <p:sp>
        <p:nvSpPr>
          <p:cNvPr id="143" name="Text Box 55"/>
          <p:cNvSpPr txBox="1">
            <a:spLocks noChangeArrowheads="1"/>
          </p:cNvSpPr>
          <p:nvPr/>
        </p:nvSpPr>
        <p:spPr bwMode="auto">
          <a:xfrm>
            <a:off x="5899395" y="5119961"/>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a:latin typeface="+mn-lt"/>
                <a:ea typeface="+mn-ea"/>
              </a:rPr>
              <a:t>等待重试时间</a:t>
            </a:r>
          </a:p>
        </p:txBody>
      </p:sp>
      <p:sp>
        <p:nvSpPr>
          <p:cNvPr id="144" name="Line 56"/>
          <p:cNvSpPr>
            <a:spLocks noChangeShapeType="1"/>
          </p:cNvSpPr>
          <p:nvPr/>
        </p:nvSpPr>
        <p:spPr bwMode="auto">
          <a:xfrm flipV="1">
            <a:off x="1706543" y="2592660"/>
            <a:ext cx="0" cy="300038"/>
          </a:xfrm>
          <a:prstGeom prst="line">
            <a:avLst/>
          </a:prstGeom>
          <a:noFill/>
          <a:ln w="28575">
            <a:solidFill>
              <a:srgbClr val="FF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45" name="Text Box 57"/>
          <p:cNvSpPr txBox="1">
            <a:spLocks noChangeArrowheads="1"/>
          </p:cNvSpPr>
          <p:nvPr/>
        </p:nvSpPr>
        <p:spPr bwMode="auto">
          <a:xfrm>
            <a:off x="1088722" y="2792685"/>
            <a:ext cx="13388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1800" b="1">
                <a:latin typeface="+mn-lt"/>
                <a:ea typeface="+mn-ea"/>
              </a:rPr>
              <a:t>有帧要发送</a:t>
            </a:r>
          </a:p>
        </p:txBody>
      </p:sp>
      <p:sp>
        <p:nvSpPr>
          <p:cNvPr id="146" name="Line 58"/>
          <p:cNvSpPr>
            <a:spLocks noChangeShapeType="1"/>
          </p:cNvSpPr>
          <p:nvPr/>
        </p:nvSpPr>
        <p:spPr bwMode="auto">
          <a:xfrm>
            <a:off x="7445487" y="4242073"/>
            <a:ext cx="0" cy="3683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47" name="Text Box 59"/>
          <p:cNvSpPr txBox="1">
            <a:spLocks noChangeArrowheads="1"/>
          </p:cNvSpPr>
          <p:nvPr/>
        </p:nvSpPr>
        <p:spPr bwMode="auto">
          <a:xfrm>
            <a:off x="145127" y="2552973"/>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1800" b="1">
                <a:latin typeface="+mn-lt"/>
                <a:ea typeface="+mn-ea"/>
              </a:rPr>
              <a:t>源站</a:t>
            </a:r>
          </a:p>
        </p:txBody>
      </p:sp>
      <p:sp>
        <p:nvSpPr>
          <p:cNvPr id="148" name="Text Box 61"/>
          <p:cNvSpPr txBox="1">
            <a:spLocks noChangeArrowheads="1"/>
          </p:cNvSpPr>
          <p:nvPr/>
        </p:nvSpPr>
        <p:spPr bwMode="auto">
          <a:xfrm>
            <a:off x="8497669" y="3750950"/>
            <a:ext cx="6463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dirty="0">
                <a:latin typeface="+mn-lt"/>
                <a:ea typeface="+mn-ea"/>
              </a:rPr>
              <a:t>时间</a:t>
            </a:r>
          </a:p>
        </p:txBody>
      </p:sp>
      <p:sp>
        <p:nvSpPr>
          <p:cNvPr id="149" name="Text Box 62"/>
          <p:cNvSpPr txBox="1">
            <a:spLocks noChangeArrowheads="1"/>
          </p:cNvSpPr>
          <p:nvPr/>
        </p:nvSpPr>
        <p:spPr bwMode="auto">
          <a:xfrm>
            <a:off x="126019" y="3686449"/>
            <a:ext cx="8771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1800" b="1">
                <a:latin typeface="+mn-lt"/>
                <a:ea typeface="+mn-ea"/>
              </a:rPr>
              <a:t>目的站</a:t>
            </a:r>
          </a:p>
        </p:txBody>
      </p:sp>
      <p:sp>
        <p:nvSpPr>
          <p:cNvPr id="150" name="Line 64"/>
          <p:cNvSpPr>
            <a:spLocks noChangeShapeType="1"/>
          </p:cNvSpPr>
          <p:nvPr/>
        </p:nvSpPr>
        <p:spPr bwMode="auto">
          <a:xfrm flipH="1">
            <a:off x="4974147" y="3767411"/>
            <a:ext cx="1719" cy="4286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52" name="Line 66"/>
          <p:cNvSpPr>
            <a:spLocks noChangeShapeType="1"/>
          </p:cNvSpPr>
          <p:nvPr/>
        </p:nvSpPr>
        <p:spPr bwMode="auto">
          <a:xfrm>
            <a:off x="5287149" y="2572023"/>
            <a:ext cx="3440" cy="2057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53" name="Text Box 67"/>
          <p:cNvSpPr txBox="1">
            <a:spLocks noChangeArrowheads="1"/>
          </p:cNvSpPr>
          <p:nvPr/>
        </p:nvSpPr>
        <p:spPr bwMode="auto">
          <a:xfrm>
            <a:off x="5225236" y="4445273"/>
            <a:ext cx="6976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1800" b="1">
                <a:latin typeface="+mn-lt"/>
                <a:ea typeface="+mn-ea"/>
              </a:rPr>
              <a:t>SIFS</a:t>
            </a:r>
          </a:p>
        </p:txBody>
      </p:sp>
      <p:sp>
        <p:nvSpPr>
          <p:cNvPr id="154" name="Line 68"/>
          <p:cNvSpPr>
            <a:spLocks noChangeShapeType="1"/>
          </p:cNvSpPr>
          <p:nvPr/>
        </p:nvSpPr>
        <p:spPr bwMode="auto">
          <a:xfrm>
            <a:off x="5889076" y="4704036"/>
            <a:ext cx="0" cy="15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55" name="Line 69"/>
          <p:cNvSpPr>
            <a:spLocks noChangeShapeType="1"/>
          </p:cNvSpPr>
          <p:nvPr/>
        </p:nvSpPr>
        <p:spPr bwMode="auto">
          <a:xfrm>
            <a:off x="2475289" y="2592661"/>
            <a:ext cx="0" cy="20367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56" name="Text Box 70"/>
          <p:cNvSpPr txBox="1">
            <a:spLocks noChangeArrowheads="1"/>
          </p:cNvSpPr>
          <p:nvPr/>
        </p:nvSpPr>
        <p:spPr bwMode="auto">
          <a:xfrm>
            <a:off x="88976" y="5021536"/>
            <a:ext cx="94609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en-US" altLang="zh-CN" sz="1800" b="1">
                <a:latin typeface="+mn-lt"/>
                <a:ea typeface="+mn-ea"/>
              </a:rPr>
              <a:t> </a:t>
            </a:r>
            <a:r>
              <a:rPr kumimoji="1" lang="zh-CN" altLang="en-US" sz="1800" b="1">
                <a:latin typeface="+mn-lt"/>
                <a:ea typeface="+mn-ea"/>
              </a:rPr>
              <a:t>其他站</a:t>
            </a:r>
          </a:p>
        </p:txBody>
      </p:sp>
      <p:sp>
        <p:nvSpPr>
          <p:cNvPr id="157" name="Line 71"/>
          <p:cNvSpPr>
            <a:spLocks noChangeShapeType="1"/>
          </p:cNvSpPr>
          <p:nvPr/>
        </p:nvSpPr>
        <p:spPr bwMode="auto">
          <a:xfrm flipV="1">
            <a:off x="2475289" y="5081860"/>
            <a:ext cx="0" cy="300038"/>
          </a:xfrm>
          <a:prstGeom prst="line">
            <a:avLst/>
          </a:prstGeom>
          <a:noFill/>
          <a:ln w="28575">
            <a:solidFill>
              <a:srgbClr val="FF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58" name="Text Box 72"/>
          <p:cNvSpPr txBox="1">
            <a:spLocks noChangeArrowheads="1"/>
          </p:cNvSpPr>
          <p:nvPr/>
        </p:nvSpPr>
        <p:spPr bwMode="auto">
          <a:xfrm>
            <a:off x="1830812" y="5300935"/>
            <a:ext cx="133882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1800" b="1">
                <a:latin typeface="+mn-lt"/>
                <a:ea typeface="+mn-ea"/>
              </a:rPr>
              <a:t>有帧要发送</a:t>
            </a:r>
          </a:p>
        </p:txBody>
      </p:sp>
      <p:sp>
        <p:nvSpPr>
          <p:cNvPr id="159" name="Line 73"/>
          <p:cNvSpPr>
            <a:spLocks noChangeShapeType="1"/>
          </p:cNvSpPr>
          <p:nvPr/>
        </p:nvSpPr>
        <p:spPr bwMode="auto">
          <a:xfrm>
            <a:off x="4396297" y="4135711"/>
            <a:ext cx="579569" cy="4763"/>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0" name="Line 74"/>
          <p:cNvSpPr>
            <a:spLocks noChangeShapeType="1"/>
          </p:cNvSpPr>
          <p:nvPr/>
        </p:nvSpPr>
        <p:spPr bwMode="auto">
          <a:xfrm flipV="1">
            <a:off x="5295748" y="4777060"/>
            <a:ext cx="576131" cy="1588"/>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1" name="Line 80"/>
          <p:cNvSpPr>
            <a:spLocks noChangeShapeType="1"/>
          </p:cNvSpPr>
          <p:nvPr/>
        </p:nvSpPr>
        <p:spPr bwMode="auto">
          <a:xfrm>
            <a:off x="2480450" y="2572024"/>
            <a:ext cx="154781"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2" name="Line 81"/>
          <p:cNvSpPr>
            <a:spLocks noChangeShapeType="1"/>
          </p:cNvSpPr>
          <p:nvPr/>
        </p:nvSpPr>
        <p:spPr bwMode="auto">
          <a:xfrm>
            <a:off x="4196802" y="2572024"/>
            <a:ext cx="154781"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3" name="Line 82"/>
          <p:cNvSpPr>
            <a:spLocks noChangeShapeType="1"/>
          </p:cNvSpPr>
          <p:nvPr/>
        </p:nvSpPr>
        <p:spPr bwMode="auto">
          <a:xfrm flipH="1">
            <a:off x="5132368" y="2572024"/>
            <a:ext cx="154781"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4" name="Line 83"/>
          <p:cNvSpPr>
            <a:spLocks noChangeShapeType="1"/>
          </p:cNvSpPr>
          <p:nvPr/>
        </p:nvSpPr>
        <p:spPr bwMode="auto">
          <a:xfrm flipH="1">
            <a:off x="4977587" y="2572024"/>
            <a:ext cx="154781" cy="115252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5" name="Freeform 86"/>
          <p:cNvSpPr>
            <a:spLocks/>
          </p:cNvSpPr>
          <p:nvPr/>
        </p:nvSpPr>
        <p:spPr bwMode="auto">
          <a:xfrm>
            <a:off x="2480449" y="2572024"/>
            <a:ext cx="1871133" cy="1152525"/>
          </a:xfrm>
          <a:custGeom>
            <a:avLst/>
            <a:gdLst>
              <a:gd name="T0" fmla="*/ 0 w 1088"/>
              <a:gd name="T1" fmla="*/ 0 h 726"/>
              <a:gd name="T2" fmla="*/ 90 w 1088"/>
              <a:gd name="T3" fmla="*/ 726 h 726"/>
              <a:gd name="T4" fmla="*/ 1088 w 1088"/>
              <a:gd name="T5" fmla="*/ 726 h 726"/>
              <a:gd name="T6" fmla="*/ 997 w 1088"/>
              <a:gd name="T7" fmla="*/ 0 h 726"/>
              <a:gd name="T8" fmla="*/ 0 w 1088"/>
              <a:gd name="T9" fmla="*/ 0 h 726"/>
            </a:gdLst>
            <a:ahLst/>
            <a:cxnLst>
              <a:cxn ang="0">
                <a:pos x="T0" y="T1"/>
              </a:cxn>
              <a:cxn ang="0">
                <a:pos x="T2" y="T3"/>
              </a:cxn>
              <a:cxn ang="0">
                <a:pos x="T4" y="T5"/>
              </a:cxn>
              <a:cxn ang="0">
                <a:pos x="T6" y="T7"/>
              </a:cxn>
              <a:cxn ang="0">
                <a:pos x="T8" y="T9"/>
              </a:cxn>
            </a:cxnLst>
            <a:rect l="0" t="0" r="r" b="b"/>
            <a:pathLst>
              <a:path w="1088" h="726">
                <a:moveTo>
                  <a:pt x="0" y="0"/>
                </a:moveTo>
                <a:lnTo>
                  <a:pt x="90" y="726"/>
                </a:lnTo>
                <a:lnTo>
                  <a:pt x="1088" y="726"/>
                </a:lnTo>
                <a:lnTo>
                  <a:pt x="997" y="0"/>
                </a:lnTo>
                <a:lnTo>
                  <a:pt x="0" y="0"/>
                </a:lnTo>
                <a:close/>
              </a:path>
            </a:pathLst>
          </a:custGeom>
          <a:solidFill>
            <a:srgbClr val="FFFF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6" name="AutoShape 84"/>
          <p:cNvSpPr>
            <a:spLocks noChangeArrowheads="1"/>
          </p:cNvSpPr>
          <p:nvPr/>
        </p:nvSpPr>
        <p:spPr bwMode="auto">
          <a:xfrm rot="-561028">
            <a:off x="3336905" y="2932386"/>
            <a:ext cx="233892" cy="720725"/>
          </a:xfrm>
          <a:prstGeom prst="downArrow">
            <a:avLst>
              <a:gd name="adj1" fmla="val 50000"/>
              <a:gd name="adj2" fmla="val 83456"/>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167" name="Text Box 26"/>
          <p:cNvSpPr txBox="1">
            <a:spLocks noChangeArrowheads="1"/>
          </p:cNvSpPr>
          <p:nvPr/>
        </p:nvSpPr>
        <p:spPr bwMode="auto">
          <a:xfrm>
            <a:off x="2635231" y="2572023"/>
            <a:ext cx="13708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1800" b="1">
                <a:latin typeface="+mn-lt"/>
                <a:ea typeface="+mn-ea"/>
              </a:rPr>
              <a:t>发送第 </a:t>
            </a:r>
            <a:r>
              <a:rPr kumimoji="1" lang="en-US" altLang="zh-CN" sz="1800" b="1">
                <a:latin typeface="+mn-lt"/>
                <a:ea typeface="+mn-ea"/>
              </a:rPr>
              <a:t>1 </a:t>
            </a:r>
            <a:r>
              <a:rPr kumimoji="1" lang="zh-CN" altLang="en-US" sz="1800" b="1">
                <a:latin typeface="+mn-lt"/>
                <a:ea typeface="+mn-ea"/>
              </a:rPr>
              <a:t>帧</a:t>
            </a:r>
          </a:p>
        </p:txBody>
      </p:sp>
      <p:sp>
        <p:nvSpPr>
          <p:cNvPr id="168" name="Freeform 88"/>
          <p:cNvSpPr>
            <a:spLocks/>
          </p:cNvSpPr>
          <p:nvPr/>
        </p:nvSpPr>
        <p:spPr bwMode="auto">
          <a:xfrm>
            <a:off x="4975866" y="2572024"/>
            <a:ext cx="311283" cy="1152525"/>
          </a:xfrm>
          <a:custGeom>
            <a:avLst/>
            <a:gdLst>
              <a:gd name="T0" fmla="*/ 91 w 181"/>
              <a:gd name="T1" fmla="*/ 0 h 726"/>
              <a:gd name="T2" fmla="*/ 0 w 181"/>
              <a:gd name="T3" fmla="*/ 726 h 726"/>
              <a:gd name="T4" fmla="*/ 91 w 181"/>
              <a:gd name="T5" fmla="*/ 726 h 726"/>
              <a:gd name="T6" fmla="*/ 181 w 181"/>
              <a:gd name="T7" fmla="*/ 0 h 726"/>
              <a:gd name="T8" fmla="*/ 91 w 181"/>
              <a:gd name="T9" fmla="*/ 0 h 726"/>
            </a:gdLst>
            <a:ahLst/>
            <a:cxnLst>
              <a:cxn ang="0">
                <a:pos x="T0" y="T1"/>
              </a:cxn>
              <a:cxn ang="0">
                <a:pos x="T2" y="T3"/>
              </a:cxn>
              <a:cxn ang="0">
                <a:pos x="T4" y="T5"/>
              </a:cxn>
              <a:cxn ang="0">
                <a:pos x="T6" y="T7"/>
              </a:cxn>
              <a:cxn ang="0">
                <a:pos x="T8" y="T9"/>
              </a:cxn>
            </a:cxnLst>
            <a:rect l="0" t="0" r="r" b="b"/>
            <a:pathLst>
              <a:path w="181" h="726">
                <a:moveTo>
                  <a:pt x="91" y="0"/>
                </a:moveTo>
                <a:lnTo>
                  <a:pt x="0" y="726"/>
                </a:lnTo>
                <a:lnTo>
                  <a:pt x="91" y="726"/>
                </a:lnTo>
                <a:lnTo>
                  <a:pt x="181" y="0"/>
                </a:lnTo>
                <a:lnTo>
                  <a:pt x="91" y="0"/>
                </a:lnTo>
                <a:close/>
              </a:path>
            </a:pathLst>
          </a:custGeom>
          <a:solidFill>
            <a:srgbClr val="CCCC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69" name="Line 60"/>
          <p:cNvSpPr>
            <a:spLocks noChangeShapeType="1"/>
          </p:cNvSpPr>
          <p:nvPr/>
        </p:nvSpPr>
        <p:spPr bwMode="auto">
          <a:xfrm>
            <a:off x="439056" y="3722959"/>
            <a:ext cx="8704944" cy="1589"/>
          </a:xfrm>
          <a:prstGeom prst="line">
            <a:avLst/>
          </a:prstGeom>
          <a:noFill/>
          <a:ln w="28575">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70" name="Line 11"/>
          <p:cNvSpPr>
            <a:spLocks noChangeShapeType="1"/>
          </p:cNvSpPr>
          <p:nvPr/>
        </p:nvSpPr>
        <p:spPr bwMode="auto">
          <a:xfrm>
            <a:off x="440776" y="2567260"/>
            <a:ext cx="8739737" cy="0"/>
          </a:xfrm>
          <a:prstGeom prst="line">
            <a:avLst/>
          </a:prstGeom>
          <a:noFill/>
          <a:ln w="28575">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71" name="Line 89"/>
          <p:cNvSpPr>
            <a:spLocks noChangeShapeType="1"/>
          </p:cNvSpPr>
          <p:nvPr/>
        </p:nvSpPr>
        <p:spPr bwMode="auto">
          <a:xfrm flipV="1">
            <a:off x="5110010" y="2891110"/>
            <a:ext cx="61913" cy="479425"/>
          </a:xfrm>
          <a:prstGeom prst="line">
            <a:avLst/>
          </a:prstGeom>
          <a:noFill/>
          <a:ln w="28575">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172" name="AutoShape 7"/>
          <p:cNvSpPr>
            <a:spLocks noChangeArrowheads="1"/>
          </p:cNvSpPr>
          <p:nvPr/>
        </p:nvSpPr>
        <p:spPr bwMode="auto">
          <a:xfrm>
            <a:off x="4999334" y="5670267"/>
            <a:ext cx="1305832" cy="431800"/>
          </a:xfrm>
          <a:prstGeom prst="wedgeRoundRectCallout">
            <a:avLst>
              <a:gd name="adj1" fmla="val 71975"/>
              <a:gd name="adj2" fmla="val -155963"/>
              <a:gd name="adj3" fmla="val 16667"/>
            </a:avLst>
          </a:prstGeom>
          <a:solidFill>
            <a:schemeClr val="accent5">
              <a:lumMod val="75000"/>
            </a:schemeClr>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defRPr/>
            </a:pPr>
            <a:r>
              <a:rPr lang="zh-CN" altLang="en-US" sz="1800" b="1" dirty="0">
                <a:latin typeface="+mn-lt"/>
                <a:ea typeface="+mn-ea"/>
              </a:rPr>
              <a:t>冲突避免</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4000" fill="hold" grpId="0" nodeType="withEffect">
                                  <p:stCondLst>
                                    <p:cond delay="0"/>
                                  </p:stCondLst>
                                  <p:childTnLst>
                                    <p:anim calcmode="discrete" valueType="str">
                                      <p:cBhvr>
                                        <p:cTn id="6" dur="1000" fill="hold"/>
                                        <p:tgtEl>
                                          <p:spTgt spid="112"/>
                                        </p:tgtEl>
                                        <p:attrNameLst>
                                          <p:attrName>style.visibility</p:attrName>
                                        </p:attrNameLst>
                                      </p:cBhvr>
                                      <p:tavLst>
                                        <p:tav tm="0">
                                          <p:val>
                                            <p:strVal val="hidden"/>
                                          </p:val>
                                        </p:tav>
                                        <p:tav tm="50000">
                                          <p:val>
                                            <p:strVal val="visible"/>
                                          </p:val>
                                        </p:tav>
                                      </p:tavLst>
                                    </p:anim>
                                  </p:childTnLst>
                                </p:cTn>
                              </p:par>
                              <p:par>
                                <p:cTn id="7" presetID="35" presetClass="emph" presetSubtype="0" repeatCount="4000" fill="hold" grpId="0" nodeType="withEffect">
                                  <p:stCondLst>
                                    <p:cond delay="0"/>
                                  </p:stCondLst>
                                  <p:childTnLst>
                                    <p:anim calcmode="discrete" valueType="str">
                                      <p:cBhvr>
                                        <p:cTn id="8" dur="1000" fill="hold"/>
                                        <p:tgtEl>
                                          <p:spTgt spid="124"/>
                                        </p:tgtEl>
                                        <p:attrNameLst>
                                          <p:attrName>style.visibility</p:attrName>
                                        </p:attrNameLst>
                                      </p:cBhvr>
                                      <p:tavLst>
                                        <p:tav tm="0">
                                          <p:val>
                                            <p:strVal val="hidden"/>
                                          </p:val>
                                        </p:tav>
                                        <p:tav tm="50000">
                                          <p:val>
                                            <p:strVal val="visible"/>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72"/>
                                        </p:tgtEl>
                                        <p:attrNameLst>
                                          <p:attrName>style.visibility</p:attrName>
                                        </p:attrNameLst>
                                      </p:cBhvr>
                                      <p:to>
                                        <p:strVal val="visible"/>
                                      </p:to>
                                    </p:set>
                                    <p:animEffect transition="in" filter="dissolve">
                                      <p:cBhvr>
                                        <p:cTn id="13" dur="5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24" grpId="0"/>
      <p:bldP spid="172"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zh-CN" altLang="en-US" dirty="0">
                <a:latin typeface="华文新魏" pitchFamily="2" charset="-122"/>
              </a:rPr>
              <a:t>争用窗口</a:t>
            </a:r>
          </a:p>
        </p:txBody>
      </p:sp>
      <p:sp>
        <p:nvSpPr>
          <p:cNvPr id="1423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234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5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sp>
        <p:nvSpPr>
          <p:cNvPr id="6" name="Rectangle 4"/>
          <p:cNvSpPr>
            <a:spLocks noChangeArrowheads="1"/>
          </p:cNvSpPr>
          <p:nvPr/>
        </p:nvSpPr>
        <p:spPr bwMode="auto">
          <a:xfrm>
            <a:off x="7720013" y="2914650"/>
            <a:ext cx="885825" cy="387350"/>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8" name="Rectangle 8"/>
          <p:cNvSpPr>
            <a:spLocks noChangeArrowheads="1"/>
          </p:cNvSpPr>
          <p:nvPr/>
        </p:nvSpPr>
        <p:spPr bwMode="auto">
          <a:xfrm>
            <a:off x="2317750" y="3687763"/>
            <a:ext cx="1425575" cy="387350"/>
          </a:xfrm>
          <a:prstGeom prst="rect">
            <a:avLst/>
          </a:prstGeom>
          <a:solidFill>
            <a:srgbClr val="FF99FF"/>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9" name="Line 9"/>
          <p:cNvSpPr>
            <a:spLocks noChangeShapeType="1"/>
          </p:cNvSpPr>
          <p:nvPr/>
        </p:nvSpPr>
        <p:spPr bwMode="auto">
          <a:xfrm>
            <a:off x="3744913" y="2008188"/>
            <a:ext cx="0"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0" name="Line 10"/>
          <p:cNvSpPr>
            <a:spLocks noChangeShapeType="1"/>
          </p:cNvSpPr>
          <p:nvPr/>
        </p:nvSpPr>
        <p:spPr bwMode="auto">
          <a:xfrm>
            <a:off x="3892550" y="2008188"/>
            <a:ext cx="1588"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1" name="Rectangle 11"/>
          <p:cNvSpPr>
            <a:spLocks noChangeArrowheads="1"/>
          </p:cNvSpPr>
          <p:nvPr/>
        </p:nvSpPr>
        <p:spPr bwMode="auto">
          <a:xfrm>
            <a:off x="4192588" y="4460875"/>
            <a:ext cx="1276350" cy="387350"/>
          </a:xfrm>
          <a:prstGeom prst="rect">
            <a:avLst/>
          </a:prstGeom>
          <a:solidFill>
            <a:srgbClr val="CCCC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2" name="Rectangle 12"/>
          <p:cNvSpPr>
            <a:spLocks noChangeArrowheads="1"/>
          </p:cNvSpPr>
          <p:nvPr/>
        </p:nvSpPr>
        <p:spPr bwMode="auto">
          <a:xfrm>
            <a:off x="5918200" y="5233988"/>
            <a:ext cx="1427163" cy="385762"/>
          </a:xfrm>
          <a:prstGeom prst="rect">
            <a:avLst/>
          </a:prstGeom>
          <a:solidFill>
            <a:srgbClr val="FF9933"/>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3" name="Line 13"/>
          <p:cNvSpPr>
            <a:spLocks noChangeShapeType="1"/>
          </p:cNvSpPr>
          <p:nvPr/>
        </p:nvSpPr>
        <p:spPr bwMode="auto">
          <a:xfrm>
            <a:off x="5470525" y="2008188"/>
            <a:ext cx="0"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4" name="Line 14"/>
          <p:cNvSpPr>
            <a:spLocks noChangeShapeType="1"/>
          </p:cNvSpPr>
          <p:nvPr/>
        </p:nvSpPr>
        <p:spPr bwMode="auto">
          <a:xfrm>
            <a:off x="5618163" y="2008188"/>
            <a:ext cx="1587"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5" name="Line 15"/>
          <p:cNvSpPr>
            <a:spLocks noChangeShapeType="1"/>
          </p:cNvSpPr>
          <p:nvPr/>
        </p:nvSpPr>
        <p:spPr bwMode="auto">
          <a:xfrm>
            <a:off x="7345363" y="2008188"/>
            <a:ext cx="7937"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6" name="Line 16"/>
          <p:cNvSpPr>
            <a:spLocks noChangeShapeType="1"/>
          </p:cNvSpPr>
          <p:nvPr/>
        </p:nvSpPr>
        <p:spPr bwMode="auto">
          <a:xfrm flipH="1">
            <a:off x="7494588" y="2008188"/>
            <a:ext cx="1587"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7" name="Rectangle 17"/>
          <p:cNvSpPr>
            <a:spLocks noChangeArrowheads="1"/>
          </p:cNvSpPr>
          <p:nvPr/>
        </p:nvSpPr>
        <p:spPr bwMode="auto">
          <a:xfrm>
            <a:off x="681038" y="2144713"/>
            <a:ext cx="1101725" cy="385762"/>
          </a:xfrm>
          <a:prstGeom prst="rect">
            <a:avLst/>
          </a:prstGeom>
          <a:solidFill>
            <a:srgbClr val="FFFF99"/>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8" name="Line 18"/>
          <p:cNvSpPr>
            <a:spLocks noChangeShapeType="1"/>
          </p:cNvSpPr>
          <p:nvPr/>
        </p:nvSpPr>
        <p:spPr bwMode="auto">
          <a:xfrm>
            <a:off x="666750" y="2144713"/>
            <a:ext cx="11255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9" name="Freeform 19"/>
          <p:cNvSpPr>
            <a:spLocks/>
          </p:cNvSpPr>
          <p:nvPr/>
        </p:nvSpPr>
        <p:spPr bwMode="auto">
          <a:xfrm>
            <a:off x="7720013" y="2908300"/>
            <a:ext cx="898525" cy="393700"/>
          </a:xfrm>
          <a:custGeom>
            <a:avLst/>
            <a:gdLst>
              <a:gd name="T0" fmla="*/ 0 w 543"/>
              <a:gd name="T1" fmla="*/ 231 h 231"/>
              <a:gd name="T2" fmla="*/ 0 w 543"/>
              <a:gd name="T3" fmla="*/ 0 h 231"/>
              <a:gd name="T4" fmla="*/ 543 w 543"/>
              <a:gd name="T5" fmla="*/ 0 h 231"/>
            </a:gdLst>
            <a:ahLst/>
            <a:cxnLst>
              <a:cxn ang="0">
                <a:pos x="T0" y="T1"/>
              </a:cxn>
              <a:cxn ang="0">
                <a:pos x="T2" y="T3"/>
              </a:cxn>
              <a:cxn ang="0">
                <a:pos x="T4" y="T5"/>
              </a:cxn>
            </a:cxnLst>
            <a:rect l="0" t="0" r="r" b="b"/>
            <a:pathLst>
              <a:path w="543" h="231">
                <a:moveTo>
                  <a:pt x="0" y="231"/>
                </a:moveTo>
                <a:lnTo>
                  <a:pt x="0" y="0"/>
                </a:lnTo>
                <a:lnTo>
                  <a:pt x="543"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0" name="Text Box 20"/>
          <p:cNvSpPr txBox="1">
            <a:spLocks noChangeArrowheads="1"/>
          </p:cNvSpPr>
          <p:nvPr/>
        </p:nvSpPr>
        <p:spPr bwMode="auto">
          <a:xfrm>
            <a:off x="1012825" y="2117725"/>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帧</a:t>
            </a:r>
          </a:p>
        </p:txBody>
      </p:sp>
      <p:sp>
        <p:nvSpPr>
          <p:cNvPr id="21" name="Text Box 21"/>
          <p:cNvSpPr txBox="1">
            <a:spLocks noChangeArrowheads="1"/>
          </p:cNvSpPr>
          <p:nvPr/>
        </p:nvSpPr>
        <p:spPr bwMode="auto">
          <a:xfrm>
            <a:off x="6383338" y="5191125"/>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帧</a:t>
            </a:r>
          </a:p>
        </p:txBody>
      </p:sp>
      <p:sp>
        <p:nvSpPr>
          <p:cNvPr id="22" name="Text Box 22"/>
          <p:cNvSpPr txBox="1">
            <a:spLocks noChangeArrowheads="1"/>
          </p:cNvSpPr>
          <p:nvPr/>
        </p:nvSpPr>
        <p:spPr bwMode="auto">
          <a:xfrm>
            <a:off x="4587875" y="4437063"/>
            <a:ext cx="4143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帧</a:t>
            </a:r>
          </a:p>
        </p:txBody>
      </p:sp>
      <p:sp>
        <p:nvSpPr>
          <p:cNvPr id="23" name="Text Box 23"/>
          <p:cNvSpPr txBox="1">
            <a:spLocks noChangeArrowheads="1"/>
          </p:cNvSpPr>
          <p:nvPr/>
        </p:nvSpPr>
        <p:spPr bwMode="auto">
          <a:xfrm>
            <a:off x="7962900" y="2898775"/>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帧</a:t>
            </a:r>
          </a:p>
        </p:txBody>
      </p:sp>
      <p:sp>
        <p:nvSpPr>
          <p:cNvPr id="24" name="Text Box 24"/>
          <p:cNvSpPr txBox="1">
            <a:spLocks noChangeArrowheads="1"/>
          </p:cNvSpPr>
          <p:nvPr/>
        </p:nvSpPr>
        <p:spPr bwMode="auto">
          <a:xfrm>
            <a:off x="2792413" y="3660775"/>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帧</a:t>
            </a:r>
          </a:p>
        </p:txBody>
      </p:sp>
      <p:sp>
        <p:nvSpPr>
          <p:cNvPr id="25" name="Text Box 25"/>
          <p:cNvSpPr txBox="1">
            <a:spLocks noChangeArrowheads="1"/>
          </p:cNvSpPr>
          <p:nvPr/>
        </p:nvSpPr>
        <p:spPr bwMode="auto">
          <a:xfrm>
            <a:off x="1568450" y="1700213"/>
            <a:ext cx="7112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DIFS</a:t>
            </a:r>
          </a:p>
        </p:txBody>
      </p:sp>
      <p:sp>
        <p:nvSpPr>
          <p:cNvPr id="26" name="Text Box 26"/>
          <p:cNvSpPr txBox="1">
            <a:spLocks noChangeArrowheads="1"/>
          </p:cNvSpPr>
          <p:nvPr/>
        </p:nvSpPr>
        <p:spPr bwMode="auto">
          <a:xfrm>
            <a:off x="3517900" y="1703388"/>
            <a:ext cx="704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DIFS</a:t>
            </a:r>
          </a:p>
        </p:txBody>
      </p:sp>
      <p:sp>
        <p:nvSpPr>
          <p:cNvPr id="27" name="Text Box 27"/>
          <p:cNvSpPr txBox="1">
            <a:spLocks noChangeArrowheads="1"/>
          </p:cNvSpPr>
          <p:nvPr/>
        </p:nvSpPr>
        <p:spPr bwMode="auto">
          <a:xfrm>
            <a:off x="5219700" y="1703388"/>
            <a:ext cx="704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DIFS</a:t>
            </a:r>
          </a:p>
        </p:txBody>
      </p:sp>
      <p:sp>
        <p:nvSpPr>
          <p:cNvPr id="28" name="Text Box 28"/>
          <p:cNvSpPr txBox="1">
            <a:spLocks noChangeArrowheads="1"/>
          </p:cNvSpPr>
          <p:nvPr/>
        </p:nvSpPr>
        <p:spPr bwMode="auto">
          <a:xfrm>
            <a:off x="7092950" y="1703388"/>
            <a:ext cx="704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DIFS</a:t>
            </a:r>
          </a:p>
        </p:txBody>
      </p:sp>
      <p:sp>
        <p:nvSpPr>
          <p:cNvPr id="29" name="Line 29"/>
          <p:cNvSpPr>
            <a:spLocks noChangeShapeType="1"/>
          </p:cNvSpPr>
          <p:nvPr/>
        </p:nvSpPr>
        <p:spPr bwMode="auto">
          <a:xfrm flipV="1">
            <a:off x="890588" y="2994025"/>
            <a:ext cx="0" cy="307975"/>
          </a:xfrm>
          <a:prstGeom prst="line">
            <a:avLst/>
          </a:prstGeom>
          <a:noFill/>
          <a:ln w="38100">
            <a:solidFill>
              <a:schemeClr val="folHlink"/>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0" name="Line 30"/>
          <p:cNvSpPr>
            <a:spLocks noChangeShapeType="1"/>
          </p:cNvSpPr>
          <p:nvPr/>
        </p:nvSpPr>
        <p:spPr bwMode="auto">
          <a:xfrm flipV="1">
            <a:off x="1343025" y="3767138"/>
            <a:ext cx="0" cy="307975"/>
          </a:xfrm>
          <a:prstGeom prst="line">
            <a:avLst/>
          </a:prstGeom>
          <a:noFill/>
          <a:ln w="38100">
            <a:solidFill>
              <a:srgbClr val="FF66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1" name="Line 31"/>
          <p:cNvSpPr>
            <a:spLocks noChangeShapeType="1"/>
          </p:cNvSpPr>
          <p:nvPr/>
        </p:nvSpPr>
        <p:spPr bwMode="auto">
          <a:xfrm flipV="1">
            <a:off x="1116013" y="4538663"/>
            <a:ext cx="0" cy="309562"/>
          </a:xfrm>
          <a:prstGeom prst="line">
            <a:avLst/>
          </a:prstGeom>
          <a:noFill/>
          <a:ln w="38100">
            <a:solidFill>
              <a:srgbClr val="CC99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2" name="Line 32"/>
          <p:cNvSpPr>
            <a:spLocks noChangeShapeType="1"/>
          </p:cNvSpPr>
          <p:nvPr/>
        </p:nvSpPr>
        <p:spPr bwMode="auto">
          <a:xfrm flipV="1">
            <a:off x="3143250" y="5311775"/>
            <a:ext cx="0" cy="307975"/>
          </a:xfrm>
          <a:prstGeom prst="line">
            <a:avLst/>
          </a:prstGeom>
          <a:noFill/>
          <a:ln w="3810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3" name="Line 33"/>
          <p:cNvSpPr>
            <a:spLocks noChangeShapeType="1"/>
          </p:cNvSpPr>
          <p:nvPr/>
        </p:nvSpPr>
        <p:spPr bwMode="auto">
          <a:xfrm>
            <a:off x="1941513" y="2374900"/>
            <a:ext cx="1350962" cy="0"/>
          </a:xfrm>
          <a:prstGeom prst="line">
            <a:avLst/>
          </a:prstGeom>
          <a:noFill/>
          <a:ln w="19050">
            <a:solidFill>
              <a:schemeClr val="tx2"/>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4" name="Text Box 34"/>
          <p:cNvSpPr txBox="1">
            <a:spLocks noChangeArrowheads="1"/>
          </p:cNvSpPr>
          <p:nvPr/>
        </p:nvSpPr>
        <p:spPr bwMode="auto">
          <a:xfrm>
            <a:off x="2092325" y="1962150"/>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FF0000"/>
                </a:solidFill>
                <a:latin typeface="+mn-lt"/>
                <a:ea typeface="+mn-ea"/>
              </a:rPr>
              <a:t>争用窗口</a:t>
            </a:r>
          </a:p>
        </p:txBody>
      </p:sp>
      <p:sp>
        <p:nvSpPr>
          <p:cNvPr id="35" name="Line 35"/>
          <p:cNvSpPr>
            <a:spLocks noChangeShapeType="1"/>
          </p:cNvSpPr>
          <p:nvPr/>
        </p:nvSpPr>
        <p:spPr bwMode="auto">
          <a:xfrm>
            <a:off x="3292475" y="2220913"/>
            <a:ext cx="0" cy="3095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6" name="Line 36"/>
          <p:cNvSpPr>
            <a:spLocks noChangeShapeType="1"/>
          </p:cNvSpPr>
          <p:nvPr/>
        </p:nvSpPr>
        <p:spPr bwMode="auto">
          <a:xfrm>
            <a:off x="3883826" y="2374900"/>
            <a:ext cx="1350963" cy="0"/>
          </a:xfrm>
          <a:prstGeom prst="line">
            <a:avLst/>
          </a:prstGeom>
          <a:noFill/>
          <a:ln w="19050">
            <a:solidFill>
              <a:schemeClr val="tx2"/>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7" name="Line 37"/>
          <p:cNvSpPr>
            <a:spLocks noChangeShapeType="1"/>
          </p:cNvSpPr>
          <p:nvPr/>
        </p:nvSpPr>
        <p:spPr bwMode="auto">
          <a:xfrm>
            <a:off x="5237164" y="2219695"/>
            <a:ext cx="0" cy="309563"/>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8" name="Line 38"/>
          <p:cNvSpPr>
            <a:spLocks noChangeShapeType="1"/>
          </p:cNvSpPr>
          <p:nvPr/>
        </p:nvSpPr>
        <p:spPr bwMode="auto">
          <a:xfrm>
            <a:off x="7493000" y="2373092"/>
            <a:ext cx="1352550" cy="0"/>
          </a:xfrm>
          <a:prstGeom prst="line">
            <a:avLst/>
          </a:prstGeom>
          <a:noFill/>
          <a:ln w="19050">
            <a:solidFill>
              <a:schemeClr val="tx2"/>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9" name="Line 39"/>
          <p:cNvSpPr>
            <a:spLocks noChangeShapeType="1"/>
          </p:cNvSpPr>
          <p:nvPr/>
        </p:nvSpPr>
        <p:spPr bwMode="auto">
          <a:xfrm>
            <a:off x="8845550" y="2217517"/>
            <a:ext cx="0" cy="3095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0" name="Line 40"/>
          <p:cNvSpPr>
            <a:spLocks noChangeShapeType="1"/>
          </p:cNvSpPr>
          <p:nvPr/>
        </p:nvSpPr>
        <p:spPr bwMode="auto">
          <a:xfrm>
            <a:off x="5618163" y="2375145"/>
            <a:ext cx="1350962" cy="0"/>
          </a:xfrm>
          <a:prstGeom prst="line">
            <a:avLst/>
          </a:prstGeom>
          <a:noFill/>
          <a:ln w="19050">
            <a:solidFill>
              <a:schemeClr val="tx2"/>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1" name="Line 41"/>
          <p:cNvSpPr>
            <a:spLocks noChangeShapeType="1"/>
          </p:cNvSpPr>
          <p:nvPr/>
        </p:nvSpPr>
        <p:spPr bwMode="auto">
          <a:xfrm>
            <a:off x="6969125" y="2219570"/>
            <a:ext cx="0" cy="31115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2" name="Text Box 42"/>
          <p:cNvSpPr txBox="1">
            <a:spLocks noChangeArrowheads="1"/>
          </p:cNvSpPr>
          <p:nvPr/>
        </p:nvSpPr>
        <p:spPr bwMode="auto">
          <a:xfrm>
            <a:off x="4010032" y="1970882"/>
            <a:ext cx="1098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FF0000"/>
                </a:solidFill>
                <a:latin typeface="+mn-lt"/>
                <a:ea typeface="+mn-ea"/>
              </a:rPr>
              <a:t>争用窗口</a:t>
            </a:r>
          </a:p>
        </p:txBody>
      </p:sp>
      <p:sp>
        <p:nvSpPr>
          <p:cNvPr id="43" name="Text Box 43"/>
          <p:cNvSpPr txBox="1">
            <a:spLocks noChangeArrowheads="1"/>
          </p:cNvSpPr>
          <p:nvPr/>
        </p:nvSpPr>
        <p:spPr bwMode="auto">
          <a:xfrm>
            <a:off x="5767388" y="1962395"/>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FF0000"/>
                </a:solidFill>
                <a:latin typeface="+mn-lt"/>
                <a:ea typeface="+mn-ea"/>
              </a:rPr>
              <a:t>争用窗口</a:t>
            </a:r>
          </a:p>
        </p:txBody>
      </p:sp>
      <p:sp>
        <p:nvSpPr>
          <p:cNvPr id="44" name="Text Box 44"/>
          <p:cNvSpPr txBox="1">
            <a:spLocks noChangeArrowheads="1"/>
          </p:cNvSpPr>
          <p:nvPr/>
        </p:nvSpPr>
        <p:spPr bwMode="auto">
          <a:xfrm>
            <a:off x="7631113" y="1984155"/>
            <a:ext cx="1098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FF0000"/>
                </a:solidFill>
                <a:latin typeface="+mn-lt"/>
                <a:ea typeface="+mn-ea"/>
              </a:rPr>
              <a:t>争用窗口</a:t>
            </a:r>
          </a:p>
        </p:txBody>
      </p:sp>
      <p:sp>
        <p:nvSpPr>
          <p:cNvPr id="45" name="Line 45"/>
          <p:cNvSpPr>
            <a:spLocks noChangeShapeType="1"/>
          </p:cNvSpPr>
          <p:nvPr/>
        </p:nvSpPr>
        <p:spPr bwMode="auto">
          <a:xfrm>
            <a:off x="1941513" y="4254500"/>
            <a:ext cx="376237" cy="0"/>
          </a:xfrm>
          <a:prstGeom prst="line">
            <a:avLst/>
          </a:prstGeom>
          <a:noFill/>
          <a:ln w="19050">
            <a:solidFill>
              <a:schemeClr val="folHlink"/>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6" name="Rectangle 46"/>
          <p:cNvSpPr>
            <a:spLocks noChangeArrowheads="1"/>
          </p:cNvSpPr>
          <p:nvPr/>
        </p:nvSpPr>
        <p:spPr bwMode="auto">
          <a:xfrm>
            <a:off x="3892550" y="4614863"/>
            <a:ext cx="300038" cy="233362"/>
          </a:xfrm>
          <a:prstGeom prst="rect">
            <a:avLst/>
          </a:prstGeom>
          <a:solidFill>
            <a:schemeClr val="bg1"/>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47" name="Rectangle 47"/>
          <p:cNvSpPr>
            <a:spLocks noChangeArrowheads="1"/>
          </p:cNvSpPr>
          <p:nvPr/>
        </p:nvSpPr>
        <p:spPr bwMode="auto">
          <a:xfrm>
            <a:off x="2317750" y="4614863"/>
            <a:ext cx="300038" cy="233362"/>
          </a:xfrm>
          <a:prstGeom prst="rect">
            <a:avLst/>
          </a:prstGeom>
          <a:solidFill>
            <a:srgbClr val="00CC00"/>
          </a:solidFill>
          <a:ln w="12700"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48" name="Line 48"/>
          <p:cNvSpPr>
            <a:spLocks noChangeShapeType="1"/>
          </p:cNvSpPr>
          <p:nvPr/>
        </p:nvSpPr>
        <p:spPr bwMode="auto">
          <a:xfrm>
            <a:off x="1943100" y="5000625"/>
            <a:ext cx="673100" cy="0"/>
          </a:xfrm>
          <a:prstGeom prst="line">
            <a:avLst/>
          </a:prstGeom>
          <a:noFill/>
          <a:ln w="19050">
            <a:solidFill>
              <a:schemeClr val="folHlink"/>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9" name="Rectangle 49"/>
          <p:cNvSpPr>
            <a:spLocks noChangeArrowheads="1"/>
          </p:cNvSpPr>
          <p:nvPr/>
        </p:nvSpPr>
        <p:spPr bwMode="auto">
          <a:xfrm>
            <a:off x="7494588" y="3070225"/>
            <a:ext cx="225425" cy="23177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0" name="Line 50"/>
          <p:cNvSpPr>
            <a:spLocks noChangeShapeType="1"/>
          </p:cNvSpPr>
          <p:nvPr/>
        </p:nvSpPr>
        <p:spPr bwMode="auto">
          <a:xfrm>
            <a:off x="5918200" y="3302000"/>
            <a:ext cx="0" cy="193040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1" name="Rectangle 51"/>
          <p:cNvSpPr>
            <a:spLocks noChangeArrowheads="1"/>
          </p:cNvSpPr>
          <p:nvPr/>
        </p:nvSpPr>
        <p:spPr bwMode="auto">
          <a:xfrm>
            <a:off x="5918200" y="3070225"/>
            <a:ext cx="225425" cy="231775"/>
          </a:xfrm>
          <a:prstGeom prst="rect">
            <a:avLst/>
          </a:prstGeom>
          <a:solidFill>
            <a:srgbClr val="00CC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2" name="Rectangle 52"/>
          <p:cNvSpPr>
            <a:spLocks noChangeArrowheads="1"/>
          </p:cNvSpPr>
          <p:nvPr/>
        </p:nvSpPr>
        <p:spPr bwMode="auto">
          <a:xfrm>
            <a:off x="5619750" y="3070225"/>
            <a:ext cx="298450" cy="231775"/>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3" name="Line 53"/>
          <p:cNvSpPr>
            <a:spLocks noChangeShapeType="1"/>
          </p:cNvSpPr>
          <p:nvPr/>
        </p:nvSpPr>
        <p:spPr bwMode="auto">
          <a:xfrm>
            <a:off x="4192588" y="3302000"/>
            <a:ext cx="0" cy="2085975"/>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5" name="Rectangle 55"/>
          <p:cNvSpPr>
            <a:spLocks noChangeArrowheads="1"/>
          </p:cNvSpPr>
          <p:nvPr/>
        </p:nvSpPr>
        <p:spPr bwMode="auto">
          <a:xfrm>
            <a:off x="3894138" y="3070225"/>
            <a:ext cx="298450" cy="231775"/>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6" name="Rectangle 56"/>
          <p:cNvSpPr>
            <a:spLocks noChangeArrowheads="1"/>
          </p:cNvSpPr>
          <p:nvPr/>
        </p:nvSpPr>
        <p:spPr bwMode="auto">
          <a:xfrm>
            <a:off x="4192588" y="3070225"/>
            <a:ext cx="525462" cy="231775"/>
          </a:xfrm>
          <a:prstGeom prst="rect">
            <a:avLst/>
          </a:prstGeom>
          <a:solidFill>
            <a:srgbClr val="00CC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7" name="Rectangle 57"/>
          <p:cNvSpPr>
            <a:spLocks noChangeArrowheads="1"/>
          </p:cNvSpPr>
          <p:nvPr/>
        </p:nvSpPr>
        <p:spPr bwMode="auto">
          <a:xfrm>
            <a:off x="2317750" y="3070225"/>
            <a:ext cx="823913" cy="231775"/>
          </a:xfrm>
          <a:prstGeom prst="rect">
            <a:avLst/>
          </a:prstGeom>
          <a:solidFill>
            <a:srgbClr val="00CC00"/>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8" name="Rectangle 58"/>
          <p:cNvSpPr>
            <a:spLocks noChangeArrowheads="1"/>
          </p:cNvSpPr>
          <p:nvPr/>
        </p:nvSpPr>
        <p:spPr bwMode="auto">
          <a:xfrm>
            <a:off x="4192588" y="5387975"/>
            <a:ext cx="300037" cy="230188"/>
          </a:xfrm>
          <a:prstGeom prst="rect">
            <a:avLst/>
          </a:prstGeom>
          <a:solidFill>
            <a:srgbClr val="00CC00"/>
          </a:solidFill>
          <a:ln w="12700"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9" name="Rectangle 59"/>
          <p:cNvSpPr>
            <a:spLocks noChangeArrowheads="1"/>
          </p:cNvSpPr>
          <p:nvPr/>
        </p:nvSpPr>
        <p:spPr bwMode="auto">
          <a:xfrm>
            <a:off x="5619750" y="5387975"/>
            <a:ext cx="298450" cy="230188"/>
          </a:xfrm>
          <a:prstGeom prst="rect">
            <a:avLst/>
          </a:prstGeom>
          <a:solidFill>
            <a:schemeClr val="bg1"/>
          </a:solidFill>
          <a:ln w="12700">
            <a:solidFill>
              <a:schemeClr val="tx2"/>
            </a:solidFill>
            <a:miter lim="800000"/>
            <a:headEnd/>
            <a:tailEnd/>
          </a:ln>
          <a:effectLst/>
        </p:spPr>
        <p:txBody>
          <a:bodyPr wrap="none" anchor="ctr"/>
          <a:lstStyle/>
          <a:p>
            <a:pPr>
              <a:defRPr/>
            </a:pPr>
            <a:endParaRPr lang="zh-CN" altLang="en-US" b="1">
              <a:latin typeface="+mn-lt"/>
              <a:ea typeface="+mn-ea"/>
            </a:endParaRPr>
          </a:p>
        </p:txBody>
      </p:sp>
      <p:sp>
        <p:nvSpPr>
          <p:cNvPr id="60" name="Line 60"/>
          <p:cNvSpPr>
            <a:spLocks noChangeShapeType="1"/>
          </p:cNvSpPr>
          <p:nvPr/>
        </p:nvSpPr>
        <p:spPr bwMode="auto">
          <a:xfrm flipV="1">
            <a:off x="1941513" y="3455988"/>
            <a:ext cx="1201737" cy="0"/>
          </a:xfrm>
          <a:prstGeom prst="line">
            <a:avLst/>
          </a:prstGeom>
          <a:noFill/>
          <a:ln w="19050">
            <a:solidFill>
              <a:schemeClr val="folHlink"/>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1" name="Line 61"/>
          <p:cNvSpPr>
            <a:spLocks noChangeShapeType="1"/>
          </p:cNvSpPr>
          <p:nvPr/>
        </p:nvSpPr>
        <p:spPr bwMode="auto">
          <a:xfrm>
            <a:off x="3894138" y="5773738"/>
            <a:ext cx="598487" cy="0"/>
          </a:xfrm>
          <a:prstGeom prst="line">
            <a:avLst/>
          </a:prstGeom>
          <a:noFill/>
          <a:ln w="19050">
            <a:solidFill>
              <a:schemeClr val="folHlink"/>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2" name="Text Box 62"/>
          <p:cNvSpPr txBox="1">
            <a:spLocks noChangeArrowheads="1"/>
          </p:cNvSpPr>
          <p:nvPr/>
        </p:nvSpPr>
        <p:spPr bwMode="auto">
          <a:xfrm>
            <a:off x="2314575" y="3402013"/>
            <a:ext cx="542925" cy="307975"/>
          </a:xfrm>
          <a:prstGeom prst="rect">
            <a:avLst/>
          </a:prstGeom>
          <a:noFill/>
          <a:ln>
            <a:noFill/>
          </a:ln>
          <a:effectLst/>
        </p:spPr>
        <p:txBody>
          <a:bodyPr wrap="none">
            <a:spAutoFit/>
          </a:bodyPr>
          <a:lstStyle/>
          <a:p>
            <a:pPr>
              <a:defRPr/>
            </a:pPr>
            <a:r>
              <a:rPr lang="zh-CN" altLang="en-US" sz="1400" b="1" dirty="0">
                <a:solidFill>
                  <a:schemeClr val="tx2"/>
                </a:solidFill>
                <a:latin typeface="+mn-lt"/>
                <a:ea typeface="+mn-ea"/>
              </a:rPr>
              <a:t>退避</a:t>
            </a:r>
          </a:p>
        </p:txBody>
      </p:sp>
      <p:sp>
        <p:nvSpPr>
          <p:cNvPr id="63" name="Text Box 63"/>
          <p:cNvSpPr txBox="1">
            <a:spLocks noChangeArrowheads="1"/>
          </p:cNvSpPr>
          <p:nvPr/>
        </p:nvSpPr>
        <p:spPr bwMode="auto">
          <a:xfrm>
            <a:off x="1903413" y="4224338"/>
            <a:ext cx="441325" cy="246062"/>
          </a:xfrm>
          <a:prstGeom prst="rect">
            <a:avLst/>
          </a:prstGeom>
          <a:noFill/>
          <a:ln>
            <a:noFill/>
          </a:ln>
          <a:effectLst/>
        </p:spPr>
        <p:txBody>
          <a:bodyPr wrap="none">
            <a:spAutoFit/>
          </a:bodyPr>
          <a:lstStyle/>
          <a:p>
            <a:pPr>
              <a:defRPr/>
            </a:pPr>
            <a:r>
              <a:rPr lang="zh-CN" altLang="en-US" sz="1000" b="1" dirty="0">
                <a:solidFill>
                  <a:schemeClr val="tx2"/>
                </a:solidFill>
                <a:latin typeface="+mn-lt"/>
                <a:ea typeface="+mn-ea"/>
              </a:rPr>
              <a:t>退避</a:t>
            </a:r>
          </a:p>
        </p:txBody>
      </p:sp>
      <p:sp>
        <p:nvSpPr>
          <p:cNvPr id="64" name="Text Box 64"/>
          <p:cNvSpPr txBox="1">
            <a:spLocks noChangeArrowheads="1"/>
          </p:cNvSpPr>
          <p:nvPr/>
        </p:nvSpPr>
        <p:spPr bwMode="auto">
          <a:xfrm>
            <a:off x="1957388" y="4954588"/>
            <a:ext cx="542925" cy="307975"/>
          </a:xfrm>
          <a:prstGeom prst="rect">
            <a:avLst/>
          </a:prstGeom>
          <a:noFill/>
          <a:ln>
            <a:noFill/>
          </a:ln>
          <a:effectLst/>
        </p:spPr>
        <p:txBody>
          <a:bodyPr wrap="none">
            <a:spAutoFit/>
          </a:bodyPr>
          <a:lstStyle/>
          <a:p>
            <a:pPr>
              <a:defRPr/>
            </a:pPr>
            <a:r>
              <a:rPr lang="zh-CN" altLang="en-US" sz="1400" b="1" dirty="0">
                <a:solidFill>
                  <a:schemeClr val="tx2"/>
                </a:solidFill>
                <a:latin typeface="+mn-lt"/>
                <a:ea typeface="+mn-ea"/>
              </a:rPr>
              <a:t>退避</a:t>
            </a:r>
          </a:p>
        </p:txBody>
      </p:sp>
      <p:sp>
        <p:nvSpPr>
          <p:cNvPr id="65" name="Text Box 65"/>
          <p:cNvSpPr txBox="1">
            <a:spLocks noChangeArrowheads="1"/>
          </p:cNvSpPr>
          <p:nvPr/>
        </p:nvSpPr>
        <p:spPr bwMode="auto">
          <a:xfrm>
            <a:off x="3919538" y="5722938"/>
            <a:ext cx="542925" cy="307975"/>
          </a:xfrm>
          <a:prstGeom prst="rect">
            <a:avLst/>
          </a:prstGeom>
          <a:noFill/>
          <a:ln>
            <a:noFill/>
          </a:ln>
          <a:effectLst/>
        </p:spPr>
        <p:txBody>
          <a:bodyPr wrap="none">
            <a:spAutoFit/>
          </a:bodyPr>
          <a:lstStyle/>
          <a:p>
            <a:pPr>
              <a:defRPr/>
            </a:pPr>
            <a:r>
              <a:rPr lang="zh-CN" altLang="en-US" sz="1400" b="1" dirty="0">
                <a:solidFill>
                  <a:schemeClr val="tx2"/>
                </a:solidFill>
                <a:latin typeface="+mn-lt"/>
                <a:ea typeface="+mn-ea"/>
              </a:rPr>
              <a:t>退避</a:t>
            </a:r>
          </a:p>
        </p:txBody>
      </p:sp>
      <p:sp>
        <p:nvSpPr>
          <p:cNvPr id="66" name="Line 69"/>
          <p:cNvSpPr>
            <a:spLocks noChangeShapeType="1"/>
          </p:cNvSpPr>
          <p:nvPr/>
        </p:nvSpPr>
        <p:spPr bwMode="auto">
          <a:xfrm>
            <a:off x="1943100" y="3302000"/>
            <a:ext cx="0" cy="309563"/>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7" name="Line 70"/>
          <p:cNvSpPr>
            <a:spLocks noChangeShapeType="1"/>
          </p:cNvSpPr>
          <p:nvPr/>
        </p:nvSpPr>
        <p:spPr bwMode="auto">
          <a:xfrm>
            <a:off x="3143250" y="3302000"/>
            <a:ext cx="0" cy="309563"/>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8" name="Line 71"/>
          <p:cNvSpPr>
            <a:spLocks noChangeShapeType="1"/>
          </p:cNvSpPr>
          <p:nvPr/>
        </p:nvSpPr>
        <p:spPr bwMode="auto">
          <a:xfrm>
            <a:off x="3894138" y="5618163"/>
            <a:ext cx="0" cy="3111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9" name="Line 72"/>
          <p:cNvSpPr>
            <a:spLocks noChangeShapeType="1"/>
          </p:cNvSpPr>
          <p:nvPr/>
        </p:nvSpPr>
        <p:spPr bwMode="auto">
          <a:xfrm>
            <a:off x="1943100" y="4075113"/>
            <a:ext cx="0" cy="309562"/>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0" name="Line 73"/>
          <p:cNvSpPr>
            <a:spLocks noChangeShapeType="1"/>
          </p:cNvSpPr>
          <p:nvPr/>
        </p:nvSpPr>
        <p:spPr bwMode="auto">
          <a:xfrm>
            <a:off x="1943100" y="4846638"/>
            <a:ext cx="0" cy="309562"/>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1" name="Line 74"/>
          <p:cNvSpPr>
            <a:spLocks noChangeShapeType="1"/>
          </p:cNvSpPr>
          <p:nvPr/>
        </p:nvSpPr>
        <p:spPr bwMode="auto">
          <a:xfrm>
            <a:off x="4492625" y="5616575"/>
            <a:ext cx="0" cy="311150"/>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2" name="Line 75"/>
          <p:cNvSpPr>
            <a:spLocks noChangeShapeType="1"/>
          </p:cNvSpPr>
          <p:nvPr/>
        </p:nvSpPr>
        <p:spPr bwMode="auto">
          <a:xfrm>
            <a:off x="2317750" y="4075113"/>
            <a:ext cx="0" cy="307975"/>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3" name="Line 76"/>
          <p:cNvSpPr>
            <a:spLocks noChangeShapeType="1"/>
          </p:cNvSpPr>
          <p:nvPr/>
        </p:nvSpPr>
        <p:spPr bwMode="auto">
          <a:xfrm>
            <a:off x="2616200" y="4848225"/>
            <a:ext cx="0" cy="309563"/>
          </a:xfrm>
          <a:prstGeom prst="line">
            <a:avLst/>
          </a:prstGeom>
          <a:noFill/>
          <a:ln w="12700">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4" name="Line 77"/>
          <p:cNvSpPr>
            <a:spLocks noChangeShapeType="1"/>
          </p:cNvSpPr>
          <p:nvPr/>
        </p:nvSpPr>
        <p:spPr bwMode="auto">
          <a:xfrm>
            <a:off x="4492625" y="5502275"/>
            <a:ext cx="1274763" cy="0"/>
          </a:xfrm>
          <a:prstGeom prst="line">
            <a:avLst/>
          </a:prstGeom>
          <a:noFill/>
          <a:ln w="381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5" name="Line 78"/>
          <p:cNvSpPr>
            <a:spLocks noChangeShapeType="1"/>
          </p:cNvSpPr>
          <p:nvPr/>
        </p:nvSpPr>
        <p:spPr bwMode="auto">
          <a:xfrm>
            <a:off x="2590800" y="4732338"/>
            <a:ext cx="1484313" cy="4762"/>
          </a:xfrm>
          <a:prstGeom prst="line">
            <a:avLst/>
          </a:prstGeom>
          <a:noFill/>
          <a:ln w="381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6" name="Line 79"/>
          <p:cNvSpPr>
            <a:spLocks noChangeShapeType="1"/>
          </p:cNvSpPr>
          <p:nvPr/>
        </p:nvSpPr>
        <p:spPr bwMode="auto">
          <a:xfrm>
            <a:off x="3143250" y="3184525"/>
            <a:ext cx="900113" cy="0"/>
          </a:xfrm>
          <a:prstGeom prst="line">
            <a:avLst/>
          </a:prstGeom>
          <a:noFill/>
          <a:ln w="381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7" name="Line 80"/>
          <p:cNvSpPr>
            <a:spLocks noChangeShapeType="1"/>
          </p:cNvSpPr>
          <p:nvPr/>
        </p:nvSpPr>
        <p:spPr bwMode="auto">
          <a:xfrm>
            <a:off x="4718050" y="3184525"/>
            <a:ext cx="1049338" cy="0"/>
          </a:xfrm>
          <a:prstGeom prst="line">
            <a:avLst/>
          </a:prstGeom>
          <a:noFill/>
          <a:ln w="381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8" name="Line 81"/>
          <p:cNvSpPr>
            <a:spLocks noChangeShapeType="1"/>
          </p:cNvSpPr>
          <p:nvPr/>
        </p:nvSpPr>
        <p:spPr bwMode="auto">
          <a:xfrm>
            <a:off x="6143625" y="3184525"/>
            <a:ext cx="1500188" cy="0"/>
          </a:xfrm>
          <a:prstGeom prst="line">
            <a:avLst/>
          </a:prstGeom>
          <a:noFill/>
          <a:ln w="38100">
            <a:solidFill>
              <a:schemeClr val="hlink"/>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9" name="Text Box 82"/>
          <p:cNvSpPr txBox="1">
            <a:spLocks noChangeArrowheads="1"/>
          </p:cNvSpPr>
          <p:nvPr/>
        </p:nvSpPr>
        <p:spPr bwMode="auto">
          <a:xfrm>
            <a:off x="684213" y="2546350"/>
            <a:ext cx="35083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A</a:t>
            </a:r>
          </a:p>
        </p:txBody>
      </p:sp>
      <p:sp>
        <p:nvSpPr>
          <p:cNvPr id="80" name="Text Box 83"/>
          <p:cNvSpPr txBox="1">
            <a:spLocks noChangeArrowheads="1"/>
          </p:cNvSpPr>
          <p:nvPr/>
        </p:nvSpPr>
        <p:spPr bwMode="auto">
          <a:xfrm>
            <a:off x="684213" y="3311525"/>
            <a:ext cx="35083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B</a:t>
            </a:r>
          </a:p>
        </p:txBody>
      </p:sp>
      <p:sp>
        <p:nvSpPr>
          <p:cNvPr id="81" name="Text Box 84"/>
          <p:cNvSpPr txBox="1">
            <a:spLocks noChangeArrowheads="1"/>
          </p:cNvSpPr>
          <p:nvPr/>
        </p:nvSpPr>
        <p:spPr bwMode="auto">
          <a:xfrm>
            <a:off x="684213" y="4089400"/>
            <a:ext cx="35083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C</a:t>
            </a:r>
          </a:p>
        </p:txBody>
      </p:sp>
      <p:sp>
        <p:nvSpPr>
          <p:cNvPr id="82" name="Text Box 85"/>
          <p:cNvSpPr txBox="1">
            <a:spLocks noChangeArrowheads="1"/>
          </p:cNvSpPr>
          <p:nvPr/>
        </p:nvSpPr>
        <p:spPr bwMode="auto">
          <a:xfrm>
            <a:off x="684213" y="4851400"/>
            <a:ext cx="3619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D</a:t>
            </a:r>
          </a:p>
        </p:txBody>
      </p:sp>
      <p:sp>
        <p:nvSpPr>
          <p:cNvPr id="83" name="Text Box 86"/>
          <p:cNvSpPr txBox="1">
            <a:spLocks noChangeArrowheads="1"/>
          </p:cNvSpPr>
          <p:nvPr/>
        </p:nvSpPr>
        <p:spPr bwMode="auto">
          <a:xfrm>
            <a:off x="684213" y="5624513"/>
            <a:ext cx="336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solidFill>
                  <a:schemeClr val="tx2"/>
                </a:solidFill>
                <a:latin typeface="+mn-lt"/>
                <a:ea typeface="+mn-ea"/>
              </a:rPr>
              <a:t>E</a:t>
            </a:r>
          </a:p>
        </p:txBody>
      </p:sp>
      <p:sp>
        <p:nvSpPr>
          <p:cNvPr id="84" name="Text Box 87"/>
          <p:cNvSpPr txBox="1">
            <a:spLocks noChangeArrowheads="1"/>
          </p:cNvSpPr>
          <p:nvPr/>
        </p:nvSpPr>
        <p:spPr bwMode="auto">
          <a:xfrm>
            <a:off x="8715375" y="2544763"/>
            <a:ext cx="261938"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i="1">
                <a:solidFill>
                  <a:schemeClr val="tx2"/>
                </a:solidFill>
                <a:latin typeface="+mn-lt"/>
                <a:ea typeface="+mn-ea"/>
              </a:rPr>
              <a:t>t</a:t>
            </a:r>
          </a:p>
        </p:txBody>
      </p:sp>
      <p:sp>
        <p:nvSpPr>
          <p:cNvPr id="85" name="Text Box 88"/>
          <p:cNvSpPr txBox="1">
            <a:spLocks noChangeArrowheads="1"/>
          </p:cNvSpPr>
          <p:nvPr/>
        </p:nvSpPr>
        <p:spPr bwMode="auto">
          <a:xfrm>
            <a:off x="8736013" y="3311525"/>
            <a:ext cx="261937"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i="1">
                <a:solidFill>
                  <a:schemeClr val="tx2"/>
                </a:solidFill>
                <a:latin typeface="+mn-lt"/>
                <a:ea typeface="+mn-ea"/>
              </a:rPr>
              <a:t>t</a:t>
            </a:r>
          </a:p>
        </p:txBody>
      </p:sp>
      <p:sp>
        <p:nvSpPr>
          <p:cNvPr id="86" name="Text Box 89"/>
          <p:cNvSpPr txBox="1">
            <a:spLocks noChangeArrowheads="1"/>
          </p:cNvSpPr>
          <p:nvPr/>
        </p:nvSpPr>
        <p:spPr bwMode="auto">
          <a:xfrm>
            <a:off x="8729663" y="4083050"/>
            <a:ext cx="26193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i="1" dirty="0">
                <a:solidFill>
                  <a:schemeClr val="tx2"/>
                </a:solidFill>
                <a:latin typeface="+mn-lt"/>
                <a:ea typeface="+mn-ea"/>
              </a:rPr>
              <a:t>t</a:t>
            </a:r>
          </a:p>
        </p:txBody>
      </p:sp>
      <p:sp>
        <p:nvSpPr>
          <p:cNvPr id="87" name="Text Box 90"/>
          <p:cNvSpPr txBox="1">
            <a:spLocks noChangeArrowheads="1"/>
          </p:cNvSpPr>
          <p:nvPr/>
        </p:nvSpPr>
        <p:spPr bwMode="auto">
          <a:xfrm>
            <a:off x="8774113" y="4865688"/>
            <a:ext cx="26193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i="1" dirty="0">
                <a:solidFill>
                  <a:schemeClr val="tx2"/>
                </a:solidFill>
                <a:latin typeface="+mn-lt"/>
                <a:ea typeface="+mn-ea"/>
              </a:rPr>
              <a:t>t</a:t>
            </a:r>
          </a:p>
        </p:txBody>
      </p:sp>
      <p:sp>
        <p:nvSpPr>
          <p:cNvPr id="88" name="Text Box 91"/>
          <p:cNvSpPr txBox="1">
            <a:spLocks noChangeArrowheads="1"/>
          </p:cNvSpPr>
          <p:nvPr/>
        </p:nvSpPr>
        <p:spPr bwMode="auto">
          <a:xfrm>
            <a:off x="8742363" y="5637213"/>
            <a:ext cx="26193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i="1">
                <a:solidFill>
                  <a:schemeClr val="tx2"/>
                </a:solidFill>
                <a:latin typeface="+mn-lt"/>
                <a:ea typeface="+mn-ea"/>
              </a:rPr>
              <a:t>t</a:t>
            </a:r>
          </a:p>
        </p:txBody>
      </p:sp>
      <p:sp>
        <p:nvSpPr>
          <p:cNvPr id="89" name="Line 92"/>
          <p:cNvSpPr>
            <a:spLocks noChangeShapeType="1"/>
          </p:cNvSpPr>
          <p:nvPr/>
        </p:nvSpPr>
        <p:spPr bwMode="auto">
          <a:xfrm>
            <a:off x="1778000" y="2008188"/>
            <a:ext cx="14288"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90" name="Text Box 97"/>
          <p:cNvSpPr txBox="1">
            <a:spLocks noChangeArrowheads="1"/>
          </p:cNvSpPr>
          <p:nvPr/>
        </p:nvSpPr>
        <p:spPr bwMode="auto">
          <a:xfrm>
            <a:off x="2451100" y="2684463"/>
            <a:ext cx="6477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chemeClr val="tx2"/>
                </a:solidFill>
                <a:latin typeface="+mn-lt"/>
                <a:ea typeface="+mn-ea"/>
              </a:rPr>
              <a:t>冻结</a:t>
            </a:r>
          </a:p>
        </p:txBody>
      </p:sp>
      <p:sp>
        <p:nvSpPr>
          <p:cNvPr id="91" name="Text Box 98"/>
          <p:cNvSpPr txBox="1">
            <a:spLocks noChangeArrowheads="1"/>
          </p:cNvSpPr>
          <p:nvPr/>
        </p:nvSpPr>
        <p:spPr bwMode="auto">
          <a:xfrm>
            <a:off x="2151063" y="4225925"/>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冻结</a:t>
            </a:r>
          </a:p>
        </p:txBody>
      </p:sp>
      <p:sp>
        <p:nvSpPr>
          <p:cNvPr id="92" name="Text Box 99"/>
          <p:cNvSpPr txBox="1">
            <a:spLocks noChangeArrowheads="1"/>
          </p:cNvSpPr>
          <p:nvPr/>
        </p:nvSpPr>
        <p:spPr bwMode="auto">
          <a:xfrm>
            <a:off x="4095750" y="5013325"/>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冻结</a:t>
            </a:r>
          </a:p>
        </p:txBody>
      </p:sp>
      <p:sp>
        <p:nvSpPr>
          <p:cNvPr id="93" name="Text Box 100"/>
          <p:cNvSpPr txBox="1">
            <a:spLocks noChangeArrowheads="1"/>
          </p:cNvSpPr>
          <p:nvPr/>
        </p:nvSpPr>
        <p:spPr bwMode="auto">
          <a:xfrm>
            <a:off x="5753100" y="2684463"/>
            <a:ext cx="6477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冻结</a:t>
            </a:r>
          </a:p>
        </p:txBody>
      </p:sp>
      <p:sp>
        <p:nvSpPr>
          <p:cNvPr id="94" name="Text Box 101"/>
          <p:cNvSpPr txBox="1">
            <a:spLocks noChangeArrowheads="1"/>
          </p:cNvSpPr>
          <p:nvPr/>
        </p:nvSpPr>
        <p:spPr bwMode="auto">
          <a:xfrm>
            <a:off x="4116388" y="2684463"/>
            <a:ext cx="6477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solidFill>
                  <a:schemeClr val="tx2"/>
                </a:solidFill>
                <a:latin typeface="+mn-lt"/>
                <a:ea typeface="+mn-ea"/>
              </a:rPr>
              <a:t>冻结</a:t>
            </a:r>
          </a:p>
        </p:txBody>
      </p:sp>
      <p:sp>
        <p:nvSpPr>
          <p:cNvPr id="95" name="Line 5"/>
          <p:cNvSpPr>
            <a:spLocks noChangeShapeType="1"/>
          </p:cNvSpPr>
          <p:nvPr/>
        </p:nvSpPr>
        <p:spPr bwMode="auto">
          <a:xfrm flipV="1">
            <a:off x="666750" y="2529258"/>
            <a:ext cx="8278813" cy="1550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96" name="Line 6"/>
          <p:cNvSpPr>
            <a:spLocks noChangeShapeType="1"/>
          </p:cNvSpPr>
          <p:nvPr/>
        </p:nvSpPr>
        <p:spPr bwMode="auto">
          <a:xfrm>
            <a:off x="666750" y="5618163"/>
            <a:ext cx="8305800" cy="1270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97" name="Line 66"/>
          <p:cNvSpPr>
            <a:spLocks noChangeShapeType="1"/>
          </p:cNvSpPr>
          <p:nvPr/>
        </p:nvSpPr>
        <p:spPr bwMode="auto">
          <a:xfrm>
            <a:off x="666750" y="4073525"/>
            <a:ext cx="8278813" cy="1588"/>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98" name="Line 67"/>
          <p:cNvSpPr>
            <a:spLocks noChangeShapeType="1"/>
          </p:cNvSpPr>
          <p:nvPr/>
        </p:nvSpPr>
        <p:spPr bwMode="auto">
          <a:xfrm>
            <a:off x="666750" y="4843463"/>
            <a:ext cx="8278813" cy="7937"/>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99" name="Line 68"/>
          <p:cNvSpPr>
            <a:spLocks noChangeShapeType="1"/>
          </p:cNvSpPr>
          <p:nvPr/>
        </p:nvSpPr>
        <p:spPr bwMode="auto">
          <a:xfrm>
            <a:off x="666750" y="3302000"/>
            <a:ext cx="8278813"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00" name="Text Box 94"/>
          <p:cNvSpPr txBox="1">
            <a:spLocks noChangeArrowheads="1"/>
          </p:cNvSpPr>
          <p:nvPr/>
        </p:nvSpPr>
        <p:spPr bwMode="auto">
          <a:xfrm>
            <a:off x="698500" y="6092825"/>
            <a:ext cx="5570756"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600" b="1" dirty="0">
                <a:solidFill>
                  <a:srgbClr val="0000FF"/>
                </a:solidFill>
                <a:latin typeface="+mn-ea"/>
                <a:ea typeface="+mn-ea"/>
              </a:rPr>
              <a:t>图例                                  </a:t>
            </a:r>
            <a:r>
              <a:rPr lang="zh-CN" altLang="en-US" sz="1600" b="1" dirty="0">
                <a:solidFill>
                  <a:schemeClr val="tx2"/>
                </a:solidFill>
                <a:latin typeface="+mn-ea"/>
                <a:ea typeface="+mn-ea"/>
              </a:rPr>
              <a:t>检测到信道忙，冻结剩余的退避时间</a:t>
            </a:r>
          </a:p>
        </p:txBody>
      </p:sp>
      <p:sp>
        <p:nvSpPr>
          <p:cNvPr id="101" name="Rectangle 93"/>
          <p:cNvSpPr>
            <a:spLocks noChangeArrowheads="1"/>
          </p:cNvSpPr>
          <p:nvPr/>
        </p:nvSpPr>
        <p:spPr bwMode="auto">
          <a:xfrm>
            <a:off x="1366838" y="6165850"/>
            <a:ext cx="823912" cy="231775"/>
          </a:xfrm>
          <a:prstGeom prst="rect">
            <a:avLst/>
          </a:prstGeom>
          <a:solidFill>
            <a:srgbClr val="00CC00"/>
          </a:solidFill>
          <a:ln w="19050"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1600" b="1">
              <a:latin typeface="+mn-ea"/>
              <a:ea typeface="+mn-ea"/>
            </a:endParaRPr>
          </a:p>
        </p:txBody>
      </p:sp>
      <p:sp>
        <p:nvSpPr>
          <p:cNvPr id="102" name="Line 95"/>
          <p:cNvSpPr>
            <a:spLocks noChangeShapeType="1"/>
          </p:cNvSpPr>
          <p:nvPr/>
        </p:nvSpPr>
        <p:spPr bwMode="auto">
          <a:xfrm>
            <a:off x="2279650" y="6288340"/>
            <a:ext cx="601663"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600" b="1">
              <a:latin typeface="+mn-ea"/>
              <a:ea typeface="+mn-ea"/>
            </a:endParaRPr>
          </a:p>
        </p:txBody>
      </p:sp>
      <p:sp>
        <p:nvSpPr>
          <p:cNvPr id="103" name="Line 112"/>
          <p:cNvSpPr>
            <a:spLocks noChangeShapeType="1"/>
          </p:cNvSpPr>
          <p:nvPr/>
        </p:nvSpPr>
        <p:spPr bwMode="auto">
          <a:xfrm flipV="1">
            <a:off x="6883297" y="6110287"/>
            <a:ext cx="0" cy="287338"/>
          </a:xfrm>
          <a:prstGeom prst="line">
            <a:avLst/>
          </a:prstGeom>
          <a:noFill/>
          <a:ln w="28575">
            <a:solidFill>
              <a:schemeClr val="tx1"/>
            </a:solidFill>
            <a:round/>
            <a:headEnd/>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104" name="Text Box 94"/>
          <p:cNvSpPr txBox="1">
            <a:spLocks noChangeArrowheads="1"/>
          </p:cNvSpPr>
          <p:nvPr/>
        </p:nvSpPr>
        <p:spPr bwMode="auto">
          <a:xfrm>
            <a:off x="7582178" y="6106837"/>
            <a:ext cx="1415772"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600" b="1" dirty="0">
                <a:solidFill>
                  <a:schemeClr val="tx2"/>
                </a:solidFill>
                <a:latin typeface="+mn-ea"/>
                <a:ea typeface="+mn-ea"/>
              </a:rPr>
              <a:t>打算发送数据</a:t>
            </a:r>
          </a:p>
        </p:txBody>
      </p:sp>
      <p:sp>
        <p:nvSpPr>
          <p:cNvPr id="105" name="Line 95"/>
          <p:cNvSpPr>
            <a:spLocks noChangeShapeType="1"/>
          </p:cNvSpPr>
          <p:nvPr/>
        </p:nvSpPr>
        <p:spPr bwMode="auto">
          <a:xfrm>
            <a:off x="7005637" y="6291739"/>
            <a:ext cx="601663" cy="1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sz="1600" b="1">
              <a:latin typeface="+mn-ea"/>
              <a:ea typeface="+mn-ea"/>
            </a:endParaRPr>
          </a:p>
        </p:txBody>
      </p:sp>
      <p:sp>
        <p:nvSpPr>
          <p:cNvPr id="106" name="Rectangle 46"/>
          <p:cNvSpPr>
            <a:spLocks noChangeArrowheads="1"/>
          </p:cNvSpPr>
          <p:nvPr/>
        </p:nvSpPr>
        <p:spPr bwMode="auto">
          <a:xfrm>
            <a:off x="3908307" y="5390308"/>
            <a:ext cx="300038" cy="233362"/>
          </a:xfrm>
          <a:prstGeom prst="rect">
            <a:avLst/>
          </a:prstGeom>
          <a:solidFill>
            <a:schemeClr val="bg1"/>
          </a:solidFill>
          <a:ln w="1905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07" name="Rectangle 55"/>
          <p:cNvSpPr>
            <a:spLocks noChangeArrowheads="1"/>
          </p:cNvSpPr>
          <p:nvPr/>
        </p:nvSpPr>
        <p:spPr bwMode="auto">
          <a:xfrm>
            <a:off x="1951645" y="3064839"/>
            <a:ext cx="371475" cy="231775"/>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08" name="Rectangle 55"/>
          <p:cNvSpPr>
            <a:spLocks noChangeArrowheads="1"/>
          </p:cNvSpPr>
          <p:nvPr/>
        </p:nvSpPr>
        <p:spPr bwMode="auto">
          <a:xfrm>
            <a:off x="1949450" y="3831735"/>
            <a:ext cx="371475" cy="231775"/>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09" name="Rectangle 55"/>
          <p:cNvSpPr>
            <a:spLocks noChangeArrowheads="1"/>
          </p:cNvSpPr>
          <p:nvPr/>
        </p:nvSpPr>
        <p:spPr bwMode="auto">
          <a:xfrm>
            <a:off x="1949450" y="4611747"/>
            <a:ext cx="371475" cy="231775"/>
          </a:xfrm>
          <a:prstGeom prst="rect">
            <a:avLst/>
          </a:prstGeom>
          <a:solidFill>
            <a:schemeClr val="bg1"/>
          </a:solidFill>
          <a:ln w="12700">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 name="Line 7"/>
          <p:cNvSpPr>
            <a:spLocks noChangeShapeType="1"/>
          </p:cNvSpPr>
          <p:nvPr/>
        </p:nvSpPr>
        <p:spPr bwMode="auto">
          <a:xfrm flipH="1">
            <a:off x="1941513" y="2008188"/>
            <a:ext cx="15875" cy="38417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4" name="Line 54"/>
          <p:cNvSpPr>
            <a:spLocks noChangeShapeType="1"/>
          </p:cNvSpPr>
          <p:nvPr/>
        </p:nvSpPr>
        <p:spPr bwMode="auto">
          <a:xfrm flipH="1">
            <a:off x="2314575" y="2838450"/>
            <a:ext cx="3175" cy="2012950"/>
          </a:xfrm>
          <a:prstGeom prst="line">
            <a:avLst/>
          </a:prstGeom>
          <a:noFill/>
          <a:ln w="12700">
            <a:solidFill>
              <a:schemeClr val="folHlink"/>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Tree>
    <p:extLst>
      <p:ext uri="{BB962C8B-B14F-4D97-AF65-F5344CB8AC3E}">
        <p14:creationId xmlns:p14="http://schemas.microsoft.com/office/powerpoint/2010/main" val="1388859574"/>
      </p:ext>
    </p:extLst>
  </p:cSld>
  <p:clrMapOvr>
    <a:masterClrMapping/>
  </p:clrMapOvr>
  <p:transition spd="slow">
    <p:random/>
    <p:sndAc>
      <p:stSnd>
        <p:snd r:embed="rId2" name="camera.wav"/>
      </p:stSnd>
    </p:sndAc>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zh-CN" altLang="en-US" dirty="0">
                <a:latin typeface="华文新魏" pitchFamily="2" charset="-122"/>
              </a:rPr>
              <a:t>二进制指数退避算法 </a:t>
            </a:r>
          </a:p>
        </p:txBody>
      </p:sp>
      <p:sp>
        <p:nvSpPr>
          <p:cNvPr id="1433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336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5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sp>
        <p:nvSpPr>
          <p:cNvPr id="143365" name="内容占位符 2"/>
          <p:cNvSpPr>
            <a:spLocks noGrp="1"/>
          </p:cNvSpPr>
          <p:nvPr>
            <p:ph idx="1"/>
          </p:nvPr>
        </p:nvSpPr>
        <p:spPr/>
        <p:txBody>
          <a:bodyPr/>
          <a:lstStyle/>
          <a:p>
            <a:pPr>
              <a:lnSpc>
                <a:spcPct val="110000"/>
              </a:lnSpc>
            </a:pPr>
            <a:r>
              <a:rPr lang="zh-CN" altLang="en-US" sz="2800">
                <a:solidFill>
                  <a:srgbClr val="FF0000"/>
                </a:solidFill>
              </a:rPr>
              <a:t>第 </a:t>
            </a:r>
            <a:r>
              <a:rPr lang="en-US" altLang="zh-CN" sz="2800">
                <a:solidFill>
                  <a:srgbClr val="FF0000"/>
                </a:solidFill>
              </a:rPr>
              <a:t>i </a:t>
            </a:r>
            <a:r>
              <a:rPr lang="zh-CN" altLang="en-US" sz="2800">
                <a:solidFill>
                  <a:srgbClr val="FF0000"/>
                </a:solidFill>
              </a:rPr>
              <a:t>次退避就在 </a:t>
            </a:r>
            <a:r>
              <a:rPr lang="en-US" altLang="zh-CN" sz="2800">
                <a:solidFill>
                  <a:srgbClr val="FF0000"/>
                </a:solidFill>
              </a:rPr>
              <a:t>2</a:t>
            </a:r>
            <a:r>
              <a:rPr lang="en-US" altLang="zh-CN" sz="2800" baseline="30000">
                <a:solidFill>
                  <a:srgbClr val="FF0000"/>
                </a:solidFill>
              </a:rPr>
              <a:t>2 + i</a:t>
            </a:r>
            <a:r>
              <a:rPr lang="en-US" altLang="zh-CN" sz="2800">
                <a:solidFill>
                  <a:srgbClr val="FF0000"/>
                </a:solidFill>
              </a:rPr>
              <a:t> </a:t>
            </a:r>
            <a:r>
              <a:rPr lang="zh-CN" altLang="en-US" sz="2800">
                <a:solidFill>
                  <a:srgbClr val="FF0000"/>
                </a:solidFill>
              </a:rPr>
              <a:t>个时隙中随机地选择一个</a:t>
            </a:r>
            <a:r>
              <a:rPr lang="zh-CN" altLang="en-US" sz="2800"/>
              <a:t>，即： 第 </a:t>
            </a:r>
            <a:r>
              <a:rPr lang="en-US" altLang="zh-CN" sz="2800"/>
              <a:t>i</a:t>
            </a:r>
            <a:r>
              <a:rPr lang="zh-CN" altLang="en-US" sz="2800"/>
              <a:t>次退避是在时隙 </a:t>
            </a:r>
            <a:r>
              <a:rPr lang="en-US" altLang="zh-CN" sz="2800"/>
              <a:t>{0, 1, …, 2</a:t>
            </a:r>
            <a:r>
              <a:rPr lang="en-US" altLang="zh-CN" sz="2800" baseline="30000"/>
              <a:t>2 + i </a:t>
            </a:r>
            <a:r>
              <a:rPr lang="en-US" altLang="zh-CN" sz="2800"/>
              <a:t>– 1} </a:t>
            </a:r>
            <a:r>
              <a:rPr lang="zh-CN" altLang="en-US" sz="2800"/>
              <a:t>中随机地选择一个。</a:t>
            </a:r>
          </a:p>
          <a:p>
            <a:pPr>
              <a:lnSpc>
                <a:spcPct val="110000"/>
              </a:lnSpc>
            </a:pPr>
            <a:r>
              <a:rPr lang="zh-CN" altLang="en-US" sz="2800"/>
              <a:t>例：第 </a:t>
            </a:r>
            <a:r>
              <a:rPr lang="en-US" altLang="zh-CN" sz="2800"/>
              <a:t>1 </a:t>
            </a:r>
            <a:r>
              <a:rPr lang="zh-CN" altLang="en-US" sz="2800"/>
              <a:t>次退避是在 </a:t>
            </a:r>
            <a:r>
              <a:rPr lang="en-US" altLang="zh-CN" sz="2800"/>
              <a:t>8 </a:t>
            </a:r>
            <a:r>
              <a:rPr lang="zh-CN" altLang="en-US" sz="2800"/>
              <a:t>个时隙（而不是 </a:t>
            </a:r>
            <a:r>
              <a:rPr lang="en-US" altLang="zh-CN" sz="2800"/>
              <a:t>2 </a:t>
            </a:r>
            <a:r>
              <a:rPr lang="zh-CN" altLang="en-US" sz="2800"/>
              <a:t>个）中随机选择一个；第 </a:t>
            </a:r>
            <a:r>
              <a:rPr lang="en-US" altLang="zh-CN" sz="2800"/>
              <a:t>2 </a:t>
            </a:r>
            <a:r>
              <a:rPr lang="zh-CN" altLang="en-US" sz="2800"/>
              <a:t>次退避是在 </a:t>
            </a:r>
            <a:r>
              <a:rPr lang="en-US" altLang="zh-CN" sz="2800"/>
              <a:t>16 </a:t>
            </a:r>
            <a:r>
              <a:rPr lang="zh-CN" altLang="en-US" sz="2800"/>
              <a:t>个时隙（而不是 </a:t>
            </a:r>
            <a:r>
              <a:rPr lang="en-US" altLang="zh-CN" sz="2800"/>
              <a:t>4 </a:t>
            </a:r>
            <a:r>
              <a:rPr lang="zh-CN" altLang="en-US" sz="2800"/>
              <a:t>个）中随机选择一个。</a:t>
            </a:r>
            <a:endParaRPr lang="en-US" altLang="zh-CN" sz="2800"/>
          </a:p>
          <a:p>
            <a:pPr>
              <a:lnSpc>
                <a:spcPct val="110000"/>
              </a:lnSpc>
            </a:pPr>
            <a:r>
              <a:rPr lang="zh-CN" altLang="en-US" sz="2800"/>
              <a:t>仅在下面的情况下才不使用退避算法：检测到信道是空闲的，并且这个</a:t>
            </a:r>
            <a:r>
              <a:rPr lang="en-US" altLang="zh-CN" sz="2800"/>
              <a:t>MAC</a:t>
            </a:r>
            <a:r>
              <a:rPr lang="zh-CN" altLang="en-US" sz="2800"/>
              <a:t>帧是要发送的第一个数据帧。</a:t>
            </a:r>
          </a:p>
        </p:txBody>
      </p:sp>
    </p:spTree>
  </p:cSld>
  <p:clrMapOvr>
    <a:masterClrMapping/>
  </p:clrMapOvr>
  <p:transition spd="slow">
    <p:random/>
    <p:sndAc>
      <p:stSnd>
        <p:snd r:embed="rId2" name="camera.wav"/>
      </p:stSnd>
    </p:sndAc>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2"/>
          <p:cNvSpPr>
            <a:spLocks noGrp="1" noChangeArrowheads="1"/>
          </p:cNvSpPr>
          <p:nvPr>
            <p:ph type="title"/>
          </p:nvPr>
        </p:nvSpPr>
        <p:spPr/>
        <p:txBody>
          <a:bodyPr/>
          <a:lstStyle/>
          <a:p>
            <a:pPr eaLnBrk="1" hangingPunct="1">
              <a:defRPr/>
            </a:pPr>
            <a:r>
              <a:rPr lang="zh-CN" altLang="en-US" dirty="0">
                <a:latin typeface="华文新魏" pitchFamily="2" charset="-122"/>
              </a:rPr>
              <a:t>退避计时器</a:t>
            </a:r>
            <a:br>
              <a:rPr lang="zh-CN" altLang="en-US" dirty="0">
                <a:latin typeface="华文新魏" pitchFamily="2" charset="-122"/>
              </a:rPr>
            </a:br>
            <a:r>
              <a:rPr lang="en-US" altLang="zh-CN" sz="2800" dirty="0">
                <a:latin typeface="华文新魏" pitchFamily="2" charset="-122"/>
              </a:rPr>
              <a:t>(</a:t>
            </a:r>
            <a:r>
              <a:rPr lang="en-US" altLang="zh-CN" sz="2800" dirty="0" err="1">
                <a:latin typeface="华文新魏" pitchFamily="2" charset="-122"/>
              </a:rPr>
              <a:t>backoff</a:t>
            </a:r>
            <a:r>
              <a:rPr lang="en-US" altLang="zh-CN" sz="2800" dirty="0">
                <a:latin typeface="华文新魏" pitchFamily="2" charset="-122"/>
              </a:rPr>
              <a:t> timer)</a:t>
            </a:r>
            <a:endParaRPr lang="zh-CN" altLang="en-US" sz="2800" dirty="0">
              <a:latin typeface="华文新魏" pitchFamily="2" charset="-122"/>
            </a:endParaRPr>
          </a:p>
        </p:txBody>
      </p:sp>
      <p:sp>
        <p:nvSpPr>
          <p:cNvPr id="1443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438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5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sp>
        <p:nvSpPr>
          <p:cNvPr id="144389" name="内容占位符 2"/>
          <p:cNvSpPr>
            <a:spLocks noGrp="1"/>
          </p:cNvSpPr>
          <p:nvPr>
            <p:ph idx="1"/>
          </p:nvPr>
        </p:nvSpPr>
        <p:spPr/>
        <p:txBody>
          <a:bodyPr/>
          <a:lstStyle/>
          <a:p>
            <a:pPr>
              <a:lnSpc>
                <a:spcPct val="110000"/>
              </a:lnSpc>
            </a:pPr>
            <a:r>
              <a:rPr lang="zh-CN" altLang="en-US" sz="2800"/>
              <a:t>站点每经历一个时隙的时间就检测一次信道。这可能发生两种情况：</a:t>
            </a:r>
          </a:p>
          <a:p>
            <a:pPr lvl="1">
              <a:lnSpc>
                <a:spcPct val="110000"/>
              </a:lnSpc>
            </a:pPr>
            <a:r>
              <a:rPr lang="zh-CN" altLang="en-US"/>
              <a:t>若检测到信道空闲，</a:t>
            </a:r>
            <a:r>
              <a:rPr lang="zh-CN" altLang="en-US">
                <a:solidFill>
                  <a:srgbClr val="FF0000"/>
                </a:solidFill>
              </a:rPr>
              <a:t>退避计时器</a:t>
            </a:r>
            <a:r>
              <a:rPr lang="zh-CN" altLang="en-US"/>
              <a:t>就继续倒计时。</a:t>
            </a:r>
          </a:p>
          <a:p>
            <a:pPr lvl="1">
              <a:lnSpc>
                <a:spcPct val="110000"/>
              </a:lnSpc>
            </a:pPr>
            <a:r>
              <a:rPr lang="zh-CN" altLang="en-US"/>
              <a:t>若检测到信道忙，就</a:t>
            </a:r>
            <a:r>
              <a:rPr lang="zh-CN" altLang="en-US">
                <a:solidFill>
                  <a:srgbClr val="0000FF"/>
                </a:solidFill>
              </a:rPr>
              <a:t>冻结</a:t>
            </a:r>
            <a:r>
              <a:rPr lang="zh-CN" altLang="en-US"/>
              <a:t>退避计时器的剩余时间，重新等待信道变为空闲并再经过时间</a:t>
            </a:r>
            <a:r>
              <a:rPr lang="en-US" altLang="zh-CN"/>
              <a:t>DIFS </a:t>
            </a:r>
            <a:r>
              <a:rPr lang="zh-CN" altLang="en-US"/>
              <a:t>后，从剩余时间开始继续倒计时。如果退避计时器的时间减小到零时，就开始发送整个数据帧。 </a:t>
            </a:r>
          </a:p>
          <a:p>
            <a:pPr>
              <a:lnSpc>
                <a:spcPct val="110000"/>
              </a:lnSpc>
            </a:pPr>
            <a:endParaRPr lang="zh-CN" altLang="en-US" sz="2800"/>
          </a:p>
        </p:txBody>
      </p:sp>
    </p:spTree>
  </p:cSld>
  <p:clrMapOvr>
    <a:masterClrMapping/>
  </p:clrMapOvr>
  <p:transition spd="slow">
    <p:random/>
    <p:sndAc>
      <p:stSnd>
        <p:snd r:embed="rId2"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778" name="Rectangle 2"/>
          <p:cNvSpPr>
            <a:spLocks noGrp="1" noChangeArrowheads="1"/>
          </p:cNvSpPr>
          <p:nvPr>
            <p:ph type="title"/>
          </p:nvPr>
        </p:nvSpPr>
        <p:spPr/>
        <p:txBody>
          <a:bodyPr/>
          <a:lstStyle/>
          <a:p>
            <a:pPr eaLnBrk="1" hangingPunct="1">
              <a:defRPr/>
            </a:pPr>
            <a:r>
              <a:rPr lang="zh-CN" altLang="en-US"/>
              <a:t>性能分析</a:t>
            </a:r>
            <a:endParaRPr lang="zh-CN" altLang="en-US" b="1"/>
          </a:p>
        </p:txBody>
      </p:sp>
      <p:sp>
        <p:nvSpPr>
          <p:cNvPr id="17411"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17412" name="Rectangle 5"/>
          <p:cNvSpPr>
            <a:spLocks noGrp="1" noChangeArrowheads="1"/>
          </p:cNvSpPr>
          <p:nvPr>
            <p:ph type="body" idx="1"/>
          </p:nvPr>
        </p:nvSpPr>
        <p:spPr/>
        <p:txBody>
          <a:bodyPr/>
          <a:lstStyle/>
          <a:p>
            <a:pPr eaLnBrk="1" hangingPunct="1">
              <a:lnSpc>
                <a:spcPct val="115000"/>
              </a:lnSpc>
            </a:pPr>
            <a:r>
              <a:rPr lang="zh-CN" altLang="en-US" sz="2800">
                <a:solidFill>
                  <a:srgbClr val="FF0000"/>
                </a:solidFill>
              </a:rPr>
              <a:t>假设</a:t>
            </a:r>
          </a:p>
          <a:p>
            <a:pPr lvl="1" eaLnBrk="1" hangingPunct="1">
              <a:lnSpc>
                <a:spcPct val="115000"/>
              </a:lnSpc>
            </a:pPr>
            <a:r>
              <a:rPr lang="zh-CN" altLang="en-US" sz="2400">
                <a:solidFill>
                  <a:srgbClr val="0000FF"/>
                </a:solidFill>
              </a:rPr>
              <a:t>假设</a:t>
            </a:r>
            <a:r>
              <a:rPr lang="en-US" altLang="zh-CN" sz="2400">
                <a:solidFill>
                  <a:srgbClr val="0000FF"/>
                </a:solidFill>
              </a:rPr>
              <a:t>1</a:t>
            </a:r>
            <a:r>
              <a:rPr lang="zh-CN" altLang="en-US" sz="2400"/>
              <a:t>：将每发送一帧看成有一帧到达</a:t>
            </a:r>
            <a:r>
              <a:rPr lang="en-US" altLang="zh-CN" sz="2400"/>
              <a:t>ALOHA</a:t>
            </a:r>
            <a:r>
              <a:rPr lang="zh-CN" altLang="en-US" sz="2400"/>
              <a:t>网络。</a:t>
            </a:r>
          </a:p>
          <a:p>
            <a:pPr lvl="1" eaLnBrk="1" hangingPunct="1">
              <a:lnSpc>
                <a:spcPct val="115000"/>
              </a:lnSpc>
            </a:pPr>
            <a:r>
              <a:rPr lang="zh-CN" altLang="en-US" sz="2400">
                <a:solidFill>
                  <a:srgbClr val="0000FF"/>
                </a:solidFill>
              </a:rPr>
              <a:t>假设</a:t>
            </a:r>
            <a:r>
              <a:rPr lang="en-US" altLang="zh-CN" sz="2400">
                <a:solidFill>
                  <a:srgbClr val="0000FF"/>
                </a:solidFill>
              </a:rPr>
              <a:t>2</a:t>
            </a:r>
            <a:r>
              <a:rPr lang="zh-CN" altLang="en-US" sz="2400"/>
              <a:t>：数据帧的到达服从泊松分布。</a:t>
            </a:r>
          </a:p>
          <a:p>
            <a:pPr eaLnBrk="1" hangingPunct="1">
              <a:lnSpc>
                <a:spcPct val="115000"/>
              </a:lnSpc>
            </a:pPr>
            <a:r>
              <a:rPr lang="zh-CN" altLang="en-US" sz="2800">
                <a:solidFill>
                  <a:srgbClr val="FF0000"/>
                </a:solidFill>
              </a:rPr>
              <a:t>概念</a:t>
            </a:r>
          </a:p>
          <a:p>
            <a:pPr lvl="1" eaLnBrk="1" hangingPunct="1">
              <a:lnSpc>
                <a:spcPct val="115000"/>
              </a:lnSpc>
            </a:pPr>
            <a:r>
              <a:rPr lang="zh-CN" altLang="en-US" sz="2400">
                <a:solidFill>
                  <a:srgbClr val="0000FF"/>
                </a:solidFill>
              </a:rPr>
              <a:t>吞吐量</a:t>
            </a:r>
            <a:r>
              <a:rPr lang="en-US" altLang="zh-CN" sz="2400">
                <a:solidFill>
                  <a:srgbClr val="0000FF"/>
                </a:solidFill>
              </a:rPr>
              <a:t>S</a:t>
            </a:r>
            <a:r>
              <a:rPr lang="zh-CN" altLang="en-US" sz="2400"/>
              <a:t>：定义为在帧的发送时间</a:t>
            </a:r>
            <a:r>
              <a:rPr lang="en-US" altLang="zh-CN" sz="2400"/>
              <a:t>T</a:t>
            </a:r>
            <a:r>
              <a:rPr lang="en-US" altLang="zh-CN" sz="2400" baseline="-25000"/>
              <a:t>0</a:t>
            </a:r>
            <a:r>
              <a:rPr lang="zh-CN" altLang="en-US" sz="2400"/>
              <a:t>内成功发送的平均帧数（</a:t>
            </a:r>
            <a:r>
              <a:rPr lang="en-US" altLang="zh-CN" sz="2400"/>
              <a:t>0≤S≤1</a:t>
            </a:r>
            <a:r>
              <a:rPr lang="zh-CN" altLang="en-US" sz="2400"/>
              <a:t>）。</a:t>
            </a:r>
          </a:p>
          <a:p>
            <a:pPr lvl="1" eaLnBrk="1" hangingPunct="1">
              <a:lnSpc>
                <a:spcPct val="115000"/>
              </a:lnSpc>
            </a:pPr>
            <a:r>
              <a:rPr lang="zh-CN" altLang="en-US" sz="2400">
                <a:solidFill>
                  <a:srgbClr val="0000FF"/>
                </a:solidFill>
              </a:rPr>
              <a:t>网络负载</a:t>
            </a:r>
            <a:r>
              <a:rPr lang="en-US" altLang="zh-CN" sz="2400">
                <a:solidFill>
                  <a:srgbClr val="0000FF"/>
                </a:solidFill>
              </a:rPr>
              <a:t>G</a:t>
            </a:r>
            <a:r>
              <a:rPr lang="zh-CN" altLang="en-US" sz="2400"/>
              <a:t>：定义为在帧的发送时间</a:t>
            </a:r>
            <a:r>
              <a:rPr lang="en-US" altLang="zh-CN" sz="2400"/>
              <a:t>T</a:t>
            </a:r>
            <a:r>
              <a:rPr lang="en-US" altLang="zh-CN" sz="2400" baseline="-25000"/>
              <a:t>0</a:t>
            </a:r>
            <a:r>
              <a:rPr lang="zh-CN" altLang="en-US" sz="2400"/>
              <a:t>内总共发送的平均帧数，包括成功发送的帧数和因冲突未成功发送而重发的帧数（</a:t>
            </a:r>
            <a:r>
              <a:rPr lang="en-US" altLang="zh-CN" sz="2400"/>
              <a:t>G≥S</a:t>
            </a:r>
            <a:r>
              <a:rPr lang="zh-CN" altLang="en-US" sz="2400"/>
              <a:t>）。</a:t>
            </a:r>
          </a:p>
        </p:txBody>
      </p:sp>
      <p:sp>
        <p:nvSpPr>
          <p:cNvPr id="17413"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46" name="Rectangle 2"/>
          <p:cNvSpPr>
            <a:spLocks noGrp="1" noChangeArrowheads="1"/>
          </p:cNvSpPr>
          <p:nvPr>
            <p:ph type="title"/>
          </p:nvPr>
        </p:nvSpPr>
        <p:spPr/>
        <p:txBody>
          <a:bodyPr/>
          <a:lstStyle/>
          <a:p>
            <a:pPr eaLnBrk="1" hangingPunct="1">
              <a:defRPr/>
            </a:pPr>
            <a:r>
              <a:rPr lang="en-US" altLang="zh-CN" b="1"/>
              <a:t>RTS </a:t>
            </a:r>
            <a:br>
              <a:rPr lang="en-US" altLang="zh-CN" b="1"/>
            </a:br>
            <a:r>
              <a:rPr lang="en-US" altLang="zh-CN" sz="2800" b="1"/>
              <a:t>(Request To Send)</a:t>
            </a:r>
            <a:endParaRPr lang="zh-CN" altLang="en-US" sz="2800" b="1"/>
          </a:p>
        </p:txBody>
      </p:sp>
      <p:sp>
        <p:nvSpPr>
          <p:cNvPr id="1454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541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004549" name="Rectangle 5"/>
          <p:cNvSpPr>
            <a:spLocks noGrp="1" noChangeArrowheads="1"/>
          </p:cNvSpPr>
          <p:nvPr>
            <p:ph type="body" idx="1"/>
          </p:nvPr>
        </p:nvSpPr>
        <p:spPr>
          <a:xfrm>
            <a:off x="809625" y="1773238"/>
            <a:ext cx="7958138" cy="935037"/>
          </a:xfrm>
        </p:spPr>
        <p:txBody>
          <a:bodyPr/>
          <a:lstStyle/>
          <a:p>
            <a:pPr marL="0" indent="0" eaLnBrk="1" hangingPunct="1">
              <a:lnSpc>
                <a:spcPct val="120000"/>
              </a:lnSpc>
              <a:buFont typeface="Wingdings" pitchFamily="2" charset="2"/>
              <a:buNone/>
              <a:defRPr/>
            </a:pPr>
            <a:r>
              <a:rPr lang="zh-CN" altLang="en-US" sz="2000" dirty="0"/>
              <a:t>       源站</a:t>
            </a:r>
            <a:r>
              <a:rPr lang="en-US" altLang="zh-CN" sz="2000" dirty="0"/>
              <a:t>A</a:t>
            </a:r>
            <a:r>
              <a:rPr lang="zh-CN" altLang="en-US" sz="2000" dirty="0"/>
              <a:t>在发送数据帧前先发送一个短控制帧：</a:t>
            </a:r>
            <a:r>
              <a:rPr lang="en-US" altLang="zh-CN" sz="2000" dirty="0">
                <a:solidFill>
                  <a:srgbClr val="FF0000"/>
                </a:solidFill>
                <a:effectLst>
                  <a:outerShdw blurRad="38100" dist="38100" dir="2700000" algn="tl">
                    <a:srgbClr val="C0C0C0"/>
                  </a:outerShdw>
                </a:effectLst>
              </a:rPr>
              <a:t>RTS</a:t>
            </a:r>
            <a:r>
              <a:rPr lang="en-US" altLang="zh-CN" sz="2000" dirty="0"/>
              <a:t> </a:t>
            </a:r>
            <a:r>
              <a:rPr lang="zh-CN" altLang="en-US" sz="2000" dirty="0"/>
              <a:t>帧，它包括</a:t>
            </a:r>
            <a:r>
              <a:rPr lang="zh-CN" altLang="en-US" sz="2000" dirty="0">
                <a:solidFill>
                  <a:srgbClr val="0000FF"/>
                </a:solidFill>
                <a:effectLst>
                  <a:outerShdw blurRad="38100" dist="38100" dir="2700000" algn="tl">
                    <a:srgbClr val="C0C0C0"/>
                  </a:outerShdw>
                </a:effectLst>
              </a:rPr>
              <a:t>源地址</a:t>
            </a:r>
            <a:r>
              <a:rPr lang="zh-CN" altLang="en-US" sz="2000" dirty="0"/>
              <a:t>、</a:t>
            </a:r>
            <a:r>
              <a:rPr lang="zh-CN" altLang="en-US" sz="2000" dirty="0">
                <a:solidFill>
                  <a:srgbClr val="0000FF"/>
                </a:solidFill>
                <a:effectLst>
                  <a:outerShdw blurRad="38100" dist="38100" dir="2700000" algn="tl">
                    <a:srgbClr val="C0C0C0"/>
                  </a:outerShdw>
                </a:effectLst>
              </a:rPr>
              <a:t>目的地址</a:t>
            </a:r>
            <a:r>
              <a:rPr lang="zh-CN" altLang="en-US" sz="2000" dirty="0"/>
              <a:t>和这次通信（包括相应的确认帧）所需的</a:t>
            </a:r>
            <a:r>
              <a:rPr lang="zh-CN" altLang="en-US" sz="2000" dirty="0">
                <a:solidFill>
                  <a:srgbClr val="0000FF"/>
                </a:solidFill>
                <a:effectLst>
                  <a:outerShdw blurRad="38100" dist="38100" dir="2700000" algn="tl">
                    <a:srgbClr val="C0C0C0"/>
                  </a:outerShdw>
                </a:effectLst>
              </a:rPr>
              <a:t>持续时间</a:t>
            </a:r>
            <a:r>
              <a:rPr lang="zh-CN" altLang="en-US" sz="2000" dirty="0"/>
              <a:t>。</a:t>
            </a:r>
          </a:p>
        </p:txBody>
      </p:sp>
      <p:sp>
        <p:nvSpPr>
          <p:cNvPr id="1004550" name="Oval 6"/>
          <p:cNvSpPr>
            <a:spLocks noChangeArrowheads="1"/>
          </p:cNvSpPr>
          <p:nvPr/>
        </p:nvSpPr>
        <p:spPr bwMode="auto">
          <a:xfrm>
            <a:off x="2484438" y="2852738"/>
            <a:ext cx="3481387" cy="3405187"/>
          </a:xfrm>
          <a:prstGeom prst="ellipse">
            <a:avLst/>
          </a:prstGeom>
          <a:solidFill>
            <a:srgbClr val="FFFF99"/>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45415" name="Text Box 7"/>
          <p:cNvSpPr txBox="1">
            <a:spLocks noChangeArrowheads="1"/>
          </p:cNvSpPr>
          <p:nvPr/>
        </p:nvSpPr>
        <p:spPr bwMode="auto">
          <a:xfrm>
            <a:off x="971550" y="5805488"/>
            <a:ext cx="1716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A </a:t>
            </a:r>
            <a:r>
              <a:rPr lang="zh-CN" altLang="zh-CN" sz="2000">
                <a:solidFill>
                  <a:schemeClr val="tx1"/>
                </a:solidFill>
                <a:ea typeface="楷体_GB2312" pitchFamily="49" charset="-122"/>
              </a:rPr>
              <a:t>的</a:t>
            </a:r>
            <a:r>
              <a:rPr lang="zh-CN" altLang="en-US" sz="2000">
                <a:solidFill>
                  <a:schemeClr val="tx1"/>
                </a:solidFill>
                <a:ea typeface="楷体_GB2312" pitchFamily="49" charset="-122"/>
              </a:rPr>
              <a:t>作用</a:t>
            </a:r>
            <a:r>
              <a:rPr lang="zh-CN" altLang="zh-CN" sz="2000">
                <a:solidFill>
                  <a:schemeClr val="tx1"/>
                </a:solidFill>
                <a:ea typeface="楷体_GB2312" pitchFamily="49" charset="-122"/>
              </a:rPr>
              <a:t>范围</a:t>
            </a:r>
            <a:endParaRPr lang="zh-CN" altLang="en-US" sz="2000">
              <a:solidFill>
                <a:schemeClr val="tx1"/>
              </a:solidFill>
              <a:ea typeface="楷体_GB2312" pitchFamily="49" charset="-122"/>
            </a:endParaRPr>
          </a:p>
        </p:txBody>
      </p:sp>
      <p:sp>
        <p:nvSpPr>
          <p:cNvPr id="145416" name="Line 8"/>
          <p:cNvSpPr>
            <a:spLocks noChangeShapeType="1"/>
          </p:cNvSpPr>
          <p:nvPr/>
        </p:nvSpPr>
        <p:spPr bwMode="auto">
          <a:xfrm flipV="1">
            <a:off x="2268538" y="5372100"/>
            <a:ext cx="360362" cy="433388"/>
          </a:xfrm>
          <a:prstGeom prst="line">
            <a:avLst/>
          </a:prstGeom>
          <a:noFill/>
          <a:ln w="2857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5417" name="Line 9"/>
          <p:cNvSpPr>
            <a:spLocks noChangeShapeType="1"/>
          </p:cNvSpPr>
          <p:nvPr/>
        </p:nvSpPr>
        <p:spPr bwMode="auto">
          <a:xfrm flipH="1" flipV="1">
            <a:off x="7092950" y="5372100"/>
            <a:ext cx="358775" cy="407988"/>
          </a:xfrm>
          <a:prstGeom prst="line">
            <a:avLst/>
          </a:prstGeom>
          <a:noFill/>
          <a:ln w="2857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5418" name="Text Box 10"/>
          <p:cNvSpPr txBox="1">
            <a:spLocks noChangeArrowheads="1"/>
          </p:cNvSpPr>
          <p:nvPr/>
        </p:nvSpPr>
        <p:spPr bwMode="auto">
          <a:xfrm>
            <a:off x="6948488" y="5805488"/>
            <a:ext cx="17160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B </a:t>
            </a:r>
            <a:r>
              <a:rPr lang="zh-CN" altLang="zh-CN" sz="2000">
                <a:solidFill>
                  <a:schemeClr val="tx1"/>
                </a:solidFill>
                <a:ea typeface="楷体_GB2312" pitchFamily="49" charset="-122"/>
              </a:rPr>
              <a:t>的</a:t>
            </a:r>
            <a:r>
              <a:rPr lang="zh-CN" altLang="en-US" sz="2000">
                <a:solidFill>
                  <a:schemeClr val="tx1"/>
                </a:solidFill>
                <a:ea typeface="楷体_GB2312" pitchFamily="49" charset="-122"/>
              </a:rPr>
              <a:t>作用</a:t>
            </a:r>
            <a:r>
              <a:rPr lang="zh-CN" altLang="zh-CN" sz="2000">
                <a:solidFill>
                  <a:schemeClr val="tx1"/>
                </a:solidFill>
                <a:ea typeface="楷体_GB2312" pitchFamily="49" charset="-122"/>
              </a:rPr>
              <a:t>范围</a:t>
            </a:r>
            <a:endParaRPr lang="zh-CN" altLang="en-US" sz="2000">
              <a:solidFill>
                <a:schemeClr val="tx1"/>
              </a:solidFill>
              <a:ea typeface="楷体_GB2312" pitchFamily="49" charset="-122"/>
            </a:endParaRPr>
          </a:p>
        </p:txBody>
      </p:sp>
      <p:sp>
        <p:nvSpPr>
          <p:cNvPr id="1004555" name="Oval 11"/>
          <p:cNvSpPr>
            <a:spLocks noChangeArrowheads="1"/>
          </p:cNvSpPr>
          <p:nvPr/>
        </p:nvSpPr>
        <p:spPr bwMode="auto">
          <a:xfrm>
            <a:off x="3870325" y="2852738"/>
            <a:ext cx="3479800" cy="3405187"/>
          </a:xfrm>
          <a:prstGeom prst="ellipse">
            <a:avLst/>
          </a:prstGeom>
          <a:solidFill>
            <a:srgbClr val="008000">
              <a:alpha val="50195"/>
            </a:srgbClr>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pic>
        <p:nvPicPr>
          <p:cNvPr id="145420" name="Picture 12"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2463800" y="4368800"/>
            <a:ext cx="452438"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21" name="Line 13"/>
          <p:cNvSpPr>
            <a:spLocks noChangeShapeType="1"/>
          </p:cNvSpPr>
          <p:nvPr/>
        </p:nvSpPr>
        <p:spPr bwMode="auto">
          <a:xfrm flipH="1">
            <a:off x="2838450" y="4229100"/>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5422" name="Text Box 14"/>
          <p:cNvSpPr txBox="1">
            <a:spLocks noChangeArrowheads="1"/>
          </p:cNvSpPr>
          <p:nvPr/>
        </p:nvSpPr>
        <p:spPr bwMode="auto">
          <a:xfrm>
            <a:off x="3914775" y="4708525"/>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A</a:t>
            </a:r>
          </a:p>
        </p:txBody>
      </p:sp>
      <p:sp>
        <p:nvSpPr>
          <p:cNvPr id="145423" name="Text Box 15"/>
          <p:cNvSpPr txBox="1">
            <a:spLocks noChangeArrowheads="1"/>
          </p:cNvSpPr>
          <p:nvPr/>
        </p:nvSpPr>
        <p:spPr bwMode="auto">
          <a:xfrm>
            <a:off x="2503488" y="4708525"/>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C</a:t>
            </a:r>
          </a:p>
        </p:txBody>
      </p:sp>
      <p:pic>
        <p:nvPicPr>
          <p:cNvPr id="145424" name="Picture 16"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6877050" y="4364038"/>
            <a:ext cx="4540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25" name="Line 17"/>
          <p:cNvSpPr>
            <a:spLocks noChangeShapeType="1"/>
          </p:cNvSpPr>
          <p:nvPr/>
        </p:nvSpPr>
        <p:spPr bwMode="auto">
          <a:xfrm flipH="1">
            <a:off x="7267575" y="4229100"/>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45426" name="Picture 18"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5437188" y="4364038"/>
            <a:ext cx="4524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27" name="Line 19"/>
          <p:cNvSpPr>
            <a:spLocks noChangeShapeType="1"/>
          </p:cNvSpPr>
          <p:nvPr/>
        </p:nvSpPr>
        <p:spPr bwMode="auto">
          <a:xfrm flipH="1">
            <a:off x="5795963" y="4221163"/>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45428" name="Picture 20"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3887788" y="4343400"/>
            <a:ext cx="45085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29" name="Line 21"/>
          <p:cNvSpPr>
            <a:spLocks noChangeShapeType="1"/>
          </p:cNvSpPr>
          <p:nvPr/>
        </p:nvSpPr>
        <p:spPr bwMode="auto">
          <a:xfrm flipH="1">
            <a:off x="4262438" y="4203700"/>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5430" name="Text Box 22"/>
          <p:cNvSpPr txBox="1">
            <a:spLocks noChangeArrowheads="1"/>
          </p:cNvSpPr>
          <p:nvPr/>
        </p:nvSpPr>
        <p:spPr bwMode="auto">
          <a:xfrm>
            <a:off x="5508625" y="472440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B</a:t>
            </a:r>
          </a:p>
        </p:txBody>
      </p:sp>
      <p:sp>
        <p:nvSpPr>
          <p:cNvPr id="145431" name="Text Box 23"/>
          <p:cNvSpPr txBox="1">
            <a:spLocks noChangeArrowheads="1"/>
          </p:cNvSpPr>
          <p:nvPr/>
        </p:nvSpPr>
        <p:spPr bwMode="auto">
          <a:xfrm>
            <a:off x="6948488" y="472440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D</a:t>
            </a:r>
          </a:p>
        </p:txBody>
      </p:sp>
      <p:pic>
        <p:nvPicPr>
          <p:cNvPr id="145432" name="Picture 24"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4678363" y="5710238"/>
            <a:ext cx="4540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33" name="Line 25"/>
          <p:cNvSpPr>
            <a:spLocks noChangeShapeType="1"/>
          </p:cNvSpPr>
          <p:nvPr/>
        </p:nvSpPr>
        <p:spPr bwMode="auto">
          <a:xfrm flipH="1">
            <a:off x="5054600" y="5570538"/>
            <a:ext cx="0" cy="1651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5434" name="Text Box 26"/>
          <p:cNvSpPr txBox="1">
            <a:spLocks noChangeArrowheads="1"/>
          </p:cNvSpPr>
          <p:nvPr/>
        </p:nvSpPr>
        <p:spPr bwMode="auto">
          <a:xfrm>
            <a:off x="4640263" y="5356225"/>
            <a:ext cx="3540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E</a:t>
            </a:r>
          </a:p>
        </p:txBody>
      </p:sp>
      <p:grpSp>
        <p:nvGrpSpPr>
          <p:cNvPr id="1004571" name="Group 27"/>
          <p:cNvGrpSpPr>
            <a:grpSpLocks/>
          </p:cNvGrpSpPr>
          <p:nvPr/>
        </p:nvGrpSpPr>
        <p:grpSpPr bwMode="auto">
          <a:xfrm>
            <a:off x="4362450" y="4022725"/>
            <a:ext cx="1081088" cy="506413"/>
            <a:chOff x="2793" y="2625"/>
            <a:chExt cx="681" cy="319"/>
          </a:xfrm>
        </p:grpSpPr>
        <p:sp>
          <p:nvSpPr>
            <p:cNvPr id="145439" name="Line 28"/>
            <p:cNvSpPr>
              <a:spLocks noChangeShapeType="1"/>
            </p:cNvSpPr>
            <p:nvPr/>
          </p:nvSpPr>
          <p:spPr bwMode="auto">
            <a:xfrm>
              <a:off x="2793" y="2944"/>
              <a:ext cx="681" cy="0"/>
            </a:xfrm>
            <a:prstGeom prst="line">
              <a:avLst/>
            </a:prstGeom>
            <a:noFill/>
            <a:ln w="762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5440" name="Rectangle 29"/>
            <p:cNvSpPr>
              <a:spLocks noChangeArrowheads="1"/>
            </p:cNvSpPr>
            <p:nvPr/>
          </p:nvSpPr>
          <p:spPr bwMode="auto">
            <a:xfrm>
              <a:off x="2903" y="2625"/>
              <a:ext cx="465" cy="238"/>
            </a:xfrm>
            <a:prstGeom prst="rect">
              <a:avLst/>
            </a:prstGeom>
            <a:solidFill>
              <a:srgbClr val="FFCCFF"/>
            </a:solidFill>
            <a:ln w="19050">
              <a:solidFill>
                <a:srgbClr val="333399"/>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a:ea typeface="楷体_GB2312" pitchFamily="49" charset="-122"/>
                </a:rPr>
                <a:t>RTS</a:t>
              </a:r>
            </a:p>
          </p:txBody>
        </p:sp>
      </p:grpSp>
      <p:grpSp>
        <p:nvGrpSpPr>
          <p:cNvPr id="1004574" name="Group 30"/>
          <p:cNvGrpSpPr>
            <a:grpSpLocks/>
          </p:cNvGrpSpPr>
          <p:nvPr/>
        </p:nvGrpSpPr>
        <p:grpSpPr bwMode="auto">
          <a:xfrm>
            <a:off x="2851150" y="4022725"/>
            <a:ext cx="1008063" cy="506413"/>
            <a:chOff x="1841" y="2625"/>
            <a:chExt cx="635" cy="319"/>
          </a:xfrm>
        </p:grpSpPr>
        <p:sp>
          <p:nvSpPr>
            <p:cNvPr id="145437" name="Rectangle 31"/>
            <p:cNvSpPr>
              <a:spLocks noChangeArrowheads="1"/>
            </p:cNvSpPr>
            <p:nvPr/>
          </p:nvSpPr>
          <p:spPr bwMode="auto">
            <a:xfrm>
              <a:off x="1928" y="2625"/>
              <a:ext cx="466" cy="238"/>
            </a:xfrm>
            <a:prstGeom prst="rect">
              <a:avLst/>
            </a:prstGeom>
            <a:solidFill>
              <a:srgbClr val="FFCCFF"/>
            </a:solidFill>
            <a:ln w="19050">
              <a:solidFill>
                <a:srgbClr val="333399"/>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a:ea typeface="楷体_GB2312" pitchFamily="49" charset="-122"/>
                </a:rPr>
                <a:t>RTS</a:t>
              </a:r>
            </a:p>
          </p:txBody>
        </p:sp>
        <p:sp>
          <p:nvSpPr>
            <p:cNvPr id="145438" name="Line 32"/>
            <p:cNvSpPr>
              <a:spLocks noChangeShapeType="1"/>
            </p:cNvSpPr>
            <p:nvPr/>
          </p:nvSpPr>
          <p:spPr bwMode="auto">
            <a:xfrm flipH="1" flipV="1">
              <a:off x="1841" y="2944"/>
              <a:ext cx="635" cy="0"/>
            </a:xfrm>
            <a:prstGeom prst="line">
              <a:avLst/>
            </a:prstGeom>
            <a:noFill/>
            <a:ln w="762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 name="TextBox 1"/>
          <p:cNvSpPr txBox="1"/>
          <p:nvPr/>
        </p:nvSpPr>
        <p:spPr>
          <a:xfrm>
            <a:off x="1043608" y="2985796"/>
            <a:ext cx="1800200" cy="400110"/>
          </a:xfrm>
          <a:prstGeom prst="rect">
            <a:avLst/>
          </a:prstGeom>
          <a:noFill/>
        </p:spPr>
        <p:txBody>
          <a:bodyPr wrap="square" rtlCol="0">
            <a:spAutoFit/>
          </a:bodyPr>
          <a:lstStyle/>
          <a:p>
            <a:r>
              <a:rPr lang="zh-CN" altLang="en-US" sz="2000" b="1" dirty="0">
                <a:latin typeface="+mn-lt"/>
                <a:ea typeface="+mn-ea"/>
              </a:rPr>
              <a:t>通信：</a:t>
            </a:r>
            <a:r>
              <a:rPr lang="en-US" altLang="zh-CN" sz="2000" b="1" dirty="0">
                <a:latin typeface="+mn-lt"/>
                <a:ea typeface="+mn-ea"/>
              </a:rPr>
              <a:t>A</a:t>
            </a:r>
            <a:r>
              <a:rPr lang="en-US" altLang="zh-CN" sz="2000" b="1" dirty="0">
                <a:latin typeface="+mn-lt"/>
                <a:ea typeface="+mn-ea"/>
                <a:sym typeface="Symbol"/>
              </a:rPr>
              <a:t>B</a:t>
            </a:r>
            <a:endParaRPr lang="zh-CN" altLang="en-US" sz="2000" b="1" dirty="0">
              <a:latin typeface="+mn-lt"/>
              <a:ea typeface="+mn-ea"/>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mph" presetSubtype="0" fill="hold" grpId="0" nodeType="clickEffect">
                                  <p:stCondLst>
                                    <p:cond delay="0"/>
                                  </p:stCondLst>
                                  <p:childTnLst>
                                    <p:anim calcmode="discrete" valueType="str">
                                      <p:cBhvr>
                                        <p:cTn id="6" dur="1000" fill="hold"/>
                                        <p:tgtEl>
                                          <p:spTgt spid="1004550"/>
                                        </p:tgtEl>
                                        <p:attrNameLst>
                                          <p:attrName>style.visibility</p:attrName>
                                        </p:attrNameLst>
                                      </p:cBhvr>
                                      <p:tavLst>
                                        <p:tav tm="0">
                                          <p:val>
                                            <p:strVal val="hidden"/>
                                          </p:val>
                                        </p:tav>
                                        <p:tav tm="50000">
                                          <p:val>
                                            <p:strVal val="visible"/>
                                          </p:val>
                                        </p:tav>
                                      </p:tavLst>
                                    </p:anim>
                                  </p:childTnLst>
                                </p:cTn>
                              </p:par>
                            </p:childTnLst>
                          </p:cTn>
                        </p:par>
                      </p:childTnLst>
                    </p:cTn>
                  </p:par>
                  <p:par>
                    <p:cTn id="7" fill="hold" nodeType="clickPar">
                      <p:stCondLst>
                        <p:cond delay="indefinite"/>
                      </p:stCondLst>
                      <p:childTnLst>
                        <p:par>
                          <p:cTn id="8" fill="hold" nodeType="withGroup">
                            <p:stCondLst>
                              <p:cond delay="0"/>
                            </p:stCondLst>
                            <p:childTnLst>
                              <p:par>
                                <p:cTn id="9" presetID="35" presetClass="emph" presetSubtype="0" fill="hold" grpId="0" nodeType="clickEffect">
                                  <p:stCondLst>
                                    <p:cond delay="0"/>
                                  </p:stCondLst>
                                  <p:childTnLst>
                                    <p:anim calcmode="discrete" valueType="str">
                                      <p:cBhvr>
                                        <p:cTn id="10" dur="1000" fill="hold"/>
                                        <p:tgtEl>
                                          <p:spTgt spid="1004555"/>
                                        </p:tgtEl>
                                        <p:attrNameLst>
                                          <p:attrName>style.visibility</p:attrName>
                                        </p:attrNameLst>
                                      </p:cBhvr>
                                      <p:tavLst>
                                        <p:tav tm="0">
                                          <p:val>
                                            <p:strVal val="hidden"/>
                                          </p:val>
                                        </p:tav>
                                        <p:tav tm="50000">
                                          <p:val>
                                            <p:strVal val="visible"/>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2" fill="hold" nodeType="clickEffect">
                                  <p:stCondLst>
                                    <p:cond delay="0"/>
                                  </p:stCondLst>
                                  <p:childTnLst>
                                    <p:set>
                                      <p:cBhvr>
                                        <p:cTn id="14" dur="1" fill="hold">
                                          <p:stCondLst>
                                            <p:cond delay="0"/>
                                          </p:stCondLst>
                                        </p:cTn>
                                        <p:tgtEl>
                                          <p:spTgt spid="1004574"/>
                                        </p:tgtEl>
                                        <p:attrNameLst>
                                          <p:attrName>style.visibility</p:attrName>
                                        </p:attrNameLst>
                                      </p:cBhvr>
                                      <p:to>
                                        <p:strVal val="visible"/>
                                      </p:to>
                                    </p:set>
                                    <p:animEffect transition="in" filter="wipe(right)">
                                      <p:cBhvr>
                                        <p:cTn id="15" dur="500"/>
                                        <p:tgtEl>
                                          <p:spTgt spid="1004574"/>
                                        </p:tgtEl>
                                      </p:cBhvr>
                                    </p:animEffect>
                                  </p:childTnLst>
                                </p:cTn>
                              </p:par>
                              <p:par>
                                <p:cTn id="16" presetID="22" presetClass="entr" presetSubtype="8" fill="hold" nodeType="withEffect">
                                  <p:stCondLst>
                                    <p:cond delay="0"/>
                                  </p:stCondLst>
                                  <p:childTnLst>
                                    <p:set>
                                      <p:cBhvr>
                                        <p:cTn id="17" dur="1" fill="hold">
                                          <p:stCondLst>
                                            <p:cond delay="0"/>
                                          </p:stCondLst>
                                        </p:cTn>
                                        <p:tgtEl>
                                          <p:spTgt spid="1004571"/>
                                        </p:tgtEl>
                                        <p:attrNameLst>
                                          <p:attrName>style.visibility</p:attrName>
                                        </p:attrNameLst>
                                      </p:cBhvr>
                                      <p:to>
                                        <p:strVal val="visible"/>
                                      </p:to>
                                    </p:set>
                                    <p:animEffect transition="in" filter="wipe(left)">
                                      <p:cBhvr>
                                        <p:cTn id="18" dur="500"/>
                                        <p:tgtEl>
                                          <p:spTgt spid="1004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4550" grpId="0" animBg="1"/>
      <p:bldP spid="1004555"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62" name="Rectangle 2"/>
          <p:cNvSpPr>
            <a:spLocks noGrp="1" noChangeArrowheads="1"/>
          </p:cNvSpPr>
          <p:nvPr>
            <p:ph type="title"/>
          </p:nvPr>
        </p:nvSpPr>
        <p:spPr/>
        <p:txBody>
          <a:bodyPr/>
          <a:lstStyle/>
          <a:p>
            <a:pPr eaLnBrk="1" hangingPunct="1">
              <a:defRPr/>
            </a:pPr>
            <a:r>
              <a:rPr lang="en-US" altLang="zh-CN" b="1"/>
              <a:t>CTS </a:t>
            </a:r>
            <a:br>
              <a:rPr lang="en-US" altLang="zh-CN" b="1"/>
            </a:br>
            <a:r>
              <a:rPr lang="en-US" altLang="zh-CN" sz="2800" b="1"/>
              <a:t>(</a:t>
            </a:r>
            <a:r>
              <a:rPr lang="en-US" altLang="en-US" sz="2800" b="1"/>
              <a:t>Clear To Send</a:t>
            </a:r>
            <a:r>
              <a:rPr lang="en-US" altLang="zh-CN" sz="2800" b="1"/>
              <a:t>)</a:t>
            </a:r>
            <a:endParaRPr lang="zh-CN" altLang="en-US" sz="2800" b="1"/>
          </a:p>
        </p:txBody>
      </p:sp>
      <p:sp>
        <p:nvSpPr>
          <p:cNvPr id="1464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643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013765" name="Rectangle 5"/>
          <p:cNvSpPr>
            <a:spLocks noGrp="1" noChangeArrowheads="1"/>
          </p:cNvSpPr>
          <p:nvPr>
            <p:ph type="body" idx="1"/>
          </p:nvPr>
        </p:nvSpPr>
        <p:spPr>
          <a:xfrm>
            <a:off x="809625" y="1773238"/>
            <a:ext cx="7958138" cy="1223962"/>
          </a:xfrm>
        </p:spPr>
        <p:txBody>
          <a:bodyPr/>
          <a:lstStyle/>
          <a:p>
            <a:pPr marL="0" indent="0" eaLnBrk="1" hangingPunct="1">
              <a:lnSpc>
                <a:spcPct val="120000"/>
              </a:lnSpc>
              <a:buFont typeface="Wingdings" pitchFamily="2" charset="2"/>
              <a:buNone/>
              <a:defRPr/>
            </a:pPr>
            <a:r>
              <a:rPr lang="zh-CN" altLang="en-US" sz="2000" dirty="0"/>
              <a:t>       若媒体空闲，则目的站</a:t>
            </a:r>
            <a:r>
              <a:rPr lang="en-US" altLang="zh-CN" sz="2000" dirty="0"/>
              <a:t>B</a:t>
            </a:r>
            <a:r>
              <a:rPr lang="zh-CN" altLang="en-US" sz="2000" dirty="0"/>
              <a:t>就发送一个响应控制帧：</a:t>
            </a:r>
            <a:r>
              <a:rPr lang="en-US" altLang="zh-CN" sz="2000" dirty="0">
                <a:solidFill>
                  <a:srgbClr val="FF0000"/>
                </a:solidFill>
              </a:rPr>
              <a:t>CTS</a:t>
            </a:r>
            <a:r>
              <a:rPr lang="zh-CN" altLang="en-US" sz="2000" dirty="0"/>
              <a:t>帧，它包括这次通信所需的</a:t>
            </a:r>
            <a:r>
              <a:rPr lang="zh-CN" altLang="en-US" sz="2000" dirty="0">
                <a:solidFill>
                  <a:srgbClr val="0000FF"/>
                </a:solidFill>
                <a:effectLst>
                  <a:outerShdw blurRad="38100" dist="38100" dir="2700000" algn="tl">
                    <a:srgbClr val="C0C0C0"/>
                  </a:outerShdw>
                </a:effectLst>
              </a:rPr>
              <a:t>持续时间</a:t>
            </a:r>
            <a:r>
              <a:rPr lang="zh-CN" altLang="en-US" sz="2000" dirty="0"/>
              <a:t>（从 </a:t>
            </a:r>
            <a:r>
              <a:rPr lang="en-US" altLang="zh-CN" sz="2000" dirty="0"/>
              <a:t>RTS </a:t>
            </a:r>
            <a:r>
              <a:rPr lang="zh-CN" altLang="en-US" sz="2000" dirty="0"/>
              <a:t>帧中将此持续时间复制到</a:t>
            </a:r>
            <a:r>
              <a:rPr lang="en-US" altLang="zh-CN" sz="2000" dirty="0"/>
              <a:t>CTS</a:t>
            </a:r>
            <a:r>
              <a:rPr lang="zh-CN" altLang="en-US" sz="2000" dirty="0"/>
              <a:t>帧中）。</a:t>
            </a:r>
          </a:p>
        </p:txBody>
      </p:sp>
      <p:sp>
        <p:nvSpPr>
          <p:cNvPr id="1013793" name="Oval 33"/>
          <p:cNvSpPr>
            <a:spLocks noChangeArrowheads="1"/>
          </p:cNvSpPr>
          <p:nvPr/>
        </p:nvSpPr>
        <p:spPr bwMode="auto">
          <a:xfrm>
            <a:off x="2411413" y="2852738"/>
            <a:ext cx="3481387" cy="3405187"/>
          </a:xfrm>
          <a:prstGeom prst="ellipse">
            <a:avLst/>
          </a:prstGeom>
          <a:solidFill>
            <a:srgbClr val="FFFF99"/>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46439" name="Text Box 34"/>
          <p:cNvSpPr txBox="1">
            <a:spLocks noChangeArrowheads="1"/>
          </p:cNvSpPr>
          <p:nvPr/>
        </p:nvSpPr>
        <p:spPr bwMode="auto">
          <a:xfrm>
            <a:off x="898525" y="5805488"/>
            <a:ext cx="1716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A </a:t>
            </a:r>
            <a:r>
              <a:rPr lang="zh-CN" altLang="zh-CN" sz="2000">
                <a:solidFill>
                  <a:schemeClr val="tx1"/>
                </a:solidFill>
                <a:ea typeface="楷体_GB2312" pitchFamily="49" charset="-122"/>
              </a:rPr>
              <a:t>的</a:t>
            </a:r>
            <a:r>
              <a:rPr lang="zh-CN" altLang="en-US" sz="2000">
                <a:solidFill>
                  <a:schemeClr val="tx1"/>
                </a:solidFill>
                <a:ea typeface="楷体_GB2312" pitchFamily="49" charset="-122"/>
              </a:rPr>
              <a:t>作用</a:t>
            </a:r>
            <a:r>
              <a:rPr lang="zh-CN" altLang="zh-CN" sz="2000">
                <a:solidFill>
                  <a:schemeClr val="tx1"/>
                </a:solidFill>
                <a:ea typeface="楷体_GB2312" pitchFamily="49" charset="-122"/>
              </a:rPr>
              <a:t>范围</a:t>
            </a:r>
            <a:endParaRPr lang="zh-CN" altLang="en-US" sz="2000">
              <a:solidFill>
                <a:schemeClr val="tx1"/>
              </a:solidFill>
              <a:ea typeface="楷体_GB2312" pitchFamily="49" charset="-122"/>
            </a:endParaRPr>
          </a:p>
        </p:txBody>
      </p:sp>
      <p:sp>
        <p:nvSpPr>
          <p:cNvPr id="146440" name="Line 35"/>
          <p:cNvSpPr>
            <a:spLocks noChangeShapeType="1"/>
          </p:cNvSpPr>
          <p:nvPr/>
        </p:nvSpPr>
        <p:spPr bwMode="auto">
          <a:xfrm flipV="1">
            <a:off x="2195513" y="5372100"/>
            <a:ext cx="360362" cy="433388"/>
          </a:xfrm>
          <a:prstGeom prst="line">
            <a:avLst/>
          </a:prstGeom>
          <a:noFill/>
          <a:ln w="2857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41" name="Line 36"/>
          <p:cNvSpPr>
            <a:spLocks noChangeShapeType="1"/>
          </p:cNvSpPr>
          <p:nvPr/>
        </p:nvSpPr>
        <p:spPr bwMode="auto">
          <a:xfrm flipH="1" flipV="1">
            <a:off x="7019925" y="5372100"/>
            <a:ext cx="358775" cy="407988"/>
          </a:xfrm>
          <a:prstGeom prst="line">
            <a:avLst/>
          </a:prstGeom>
          <a:noFill/>
          <a:ln w="2857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42" name="Text Box 37"/>
          <p:cNvSpPr txBox="1">
            <a:spLocks noChangeArrowheads="1"/>
          </p:cNvSpPr>
          <p:nvPr/>
        </p:nvSpPr>
        <p:spPr bwMode="auto">
          <a:xfrm>
            <a:off x="6875463" y="5805488"/>
            <a:ext cx="17160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B </a:t>
            </a:r>
            <a:r>
              <a:rPr lang="zh-CN" altLang="zh-CN" sz="2000">
                <a:solidFill>
                  <a:schemeClr val="tx1"/>
                </a:solidFill>
                <a:ea typeface="楷体_GB2312" pitchFamily="49" charset="-122"/>
              </a:rPr>
              <a:t>的</a:t>
            </a:r>
            <a:r>
              <a:rPr lang="zh-CN" altLang="en-US" sz="2000">
                <a:solidFill>
                  <a:schemeClr val="tx1"/>
                </a:solidFill>
                <a:ea typeface="楷体_GB2312" pitchFamily="49" charset="-122"/>
              </a:rPr>
              <a:t>作用</a:t>
            </a:r>
            <a:r>
              <a:rPr lang="zh-CN" altLang="zh-CN" sz="2000">
                <a:solidFill>
                  <a:schemeClr val="tx1"/>
                </a:solidFill>
                <a:ea typeface="楷体_GB2312" pitchFamily="49" charset="-122"/>
              </a:rPr>
              <a:t>范围</a:t>
            </a:r>
            <a:endParaRPr lang="zh-CN" altLang="en-US" sz="2000">
              <a:solidFill>
                <a:schemeClr val="tx1"/>
              </a:solidFill>
              <a:ea typeface="楷体_GB2312" pitchFamily="49" charset="-122"/>
            </a:endParaRPr>
          </a:p>
        </p:txBody>
      </p:sp>
      <p:sp>
        <p:nvSpPr>
          <p:cNvPr id="1013798" name="Oval 38"/>
          <p:cNvSpPr>
            <a:spLocks noChangeArrowheads="1"/>
          </p:cNvSpPr>
          <p:nvPr/>
        </p:nvSpPr>
        <p:spPr bwMode="auto">
          <a:xfrm>
            <a:off x="3797300" y="2852738"/>
            <a:ext cx="3479800" cy="3405187"/>
          </a:xfrm>
          <a:prstGeom prst="ellipse">
            <a:avLst/>
          </a:prstGeom>
          <a:solidFill>
            <a:srgbClr val="008000">
              <a:alpha val="50195"/>
            </a:srgbClr>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pic>
        <p:nvPicPr>
          <p:cNvPr id="146444" name="Picture 39"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2390775" y="4368800"/>
            <a:ext cx="452438"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5" name="Line 40"/>
          <p:cNvSpPr>
            <a:spLocks noChangeShapeType="1"/>
          </p:cNvSpPr>
          <p:nvPr/>
        </p:nvSpPr>
        <p:spPr bwMode="auto">
          <a:xfrm flipH="1">
            <a:off x="2765425" y="4229100"/>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6446" name="Text Box 41"/>
          <p:cNvSpPr txBox="1">
            <a:spLocks noChangeArrowheads="1"/>
          </p:cNvSpPr>
          <p:nvPr/>
        </p:nvSpPr>
        <p:spPr bwMode="auto">
          <a:xfrm>
            <a:off x="3841750" y="4708525"/>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A</a:t>
            </a:r>
          </a:p>
        </p:txBody>
      </p:sp>
      <p:sp>
        <p:nvSpPr>
          <p:cNvPr id="146447" name="Text Box 42"/>
          <p:cNvSpPr txBox="1">
            <a:spLocks noChangeArrowheads="1"/>
          </p:cNvSpPr>
          <p:nvPr/>
        </p:nvSpPr>
        <p:spPr bwMode="auto">
          <a:xfrm>
            <a:off x="2430463" y="4708525"/>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C</a:t>
            </a:r>
          </a:p>
        </p:txBody>
      </p:sp>
      <p:pic>
        <p:nvPicPr>
          <p:cNvPr id="146448" name="Picture 43"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6804025" y="4364038"/>
            <a:ext cx="4540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9" name="Line 44"/>
          <p:cNvSpPr>
            <a:spLocks noChangeShapeType="1"/>
          </p:cNvSpPr>
          <p:nvPr/>
        </p:nvSpPr>
        <p:spPr bwMode="auto">
          <a:xfrm flipH="1">
            <a:off x="7194550" y="4229100"/>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46450" name="Picture 45"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5291138" y="4364038"/>
            <a:ext cx="4524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51" name="Line 46"/>
          <p:cNvSpPr>
            <a:spLocks noChangeShapeType="1"/>
          </p:cNvSpPr>
          <p:nvPr/>
        </p:nvSpPr>
        <p:spPr bwMode="auto">
          <a:xfrm flipH="1">
            <a:off x="5651500" y="4221163"/>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46452" name="Picture 47"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3814763" y="4343400"/>
            <a:ext cx="45085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53" name="Line 48"/>
          <p:cNvSpPr>
            <a:spLocks noChangeShapeType="1"/>
          </p:cNvSpPr>
          <p:nvPr/>
        </p:nvSpPr>
        <p:spPr bwMode="auto">
          <a:xfrm flipH="1">
            <a:off x="4189413" y="4203700"/>
            <a:ext cx="0" cy="1651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6454" name="Text Box 49"/>
          <p:cNvSpPr txBox="1">
            <a:spLocks noChangeArrowheads="1"/>
          </p:cNvSpPr>
          <p:nvPr/>
        </p:nvSpPr>
        <p:spPr bwMode="auto">
          <a:xfrm>
            <a:off x="5364163" y="4724400"/>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ea typeface="楷体_GB2312" pitchFamily="49" charset="-122"/>
              </a:rPr>
              <a:t>B</a:t>
            </a:r>
          </a:p>
        </p:txBody>
      </p:sp>
      <p:sp>
        <p:nvSpPr>
          <p:cNvPr id="146455" name="Text Box 50"/>
          <p:cNvSpPr txBox="1">
            <a:spLocks noChangeArrowheads="1"/>
          </p:cNvSpPr>
          <p:nvPr/>
        </p:nvSpPr>
        <p:spPr bwMode="auto">
          <a:xfrm>
            <a:off x="6873875" y="4708525"/>
            <a:ext cx="368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D</a:t>
            </a:r>
          </a:p>
        </p:txBody>
      </p:sp>
      <p:pic>
        <p:nvPicPr>
          <p:cNvPr id="146456" name="Picture 51" descr="notebook"/>
          <p:cNvPicPr>
            <a:picLocks noChangeAspect="1" noChangeArrowheads="1"/>
          </p:cNvPicPr>
          <p:nvPr/>
        </p:nvPicPr>
        <p:blipFill>
          <a:blip r:embed="rId9">
            <a:extLst>
              <a:ext uri="{28A0092B-C50C-407E-A947-70E740481C1C}">
                <a14:useLocalDpi xmlns:a14="http://schemas.microsoft.com/office/drawing/2010/main" val="0"/>
              </a:ext>
            </a:extLst>
          </a:blip>
          <a:srcRect l="13889" t="32260" r="1389" b="4477"/>
          <a:stretch>
            <a:fillRect/>
          </a:stretch>
        </p:blipFill>
        <p:spPr bwMode="auto">
          <a:xfrm>
            <a:off x="4605338" y="5710238"/>
            <a:ext cx="45402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57" name="Line 52"/>
          <p:cNvSpPr>
            <a:spLocks noChangeShapeType="1"/>
          </p:cNvSpPr>
          <p:nvPr/>
        </p:nvSpPr>
        <p:spPr bwMode="auto">
          <a:xfrm flipH="1">
            <a:off x="4981575" y="5570538"/>
            <a:ext cx="0" cy="1651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6458" name="Text Box 53"/>
          <p:cNvSpPr txBox="1">
            <a:spLocks noChangeArrowheads="1"/>
          </p:cNvSpPr>
          <p:nvPr/>
        </p:nvSpPr>
        <p:spPr bwMode="auto">
          <a:xfrm>
            <a:off x="4567238" y="5356225"/>
            <a:ext cx="3540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ea typeface="楷体_GB2312" pitchFamily="49" charset="-122"/>
              </a:rPr>
              <a:t>E</a:t>
            </a:r>
          </a:p>
        </p:txBody>
      </p:sp>
      <p:grpSp>
        <p:nvGrpSpPr>
          <p:cNvPr id="1013814" name="Group 54"/>
          <p:cNvGrpSpPr>
            <a:grpSpLocks/>
          </p:cNvGrpSpPr>
          <p:nvPr/>
        </p:nvGrpSpPr>
        <p:grpSpPr bwMode="auto">
          <a:xfrm>
            <a:off x="5722938" y="4005263"/>
            <a:ext cx="1081087" cy="506412"/>
            <a:chOff x="2793" y="2625"/>
            <a:chExt cx="681" cy="319"/>
          </a:xfrm>
        </p:grpSpPr>
        <p:sp>
          <p:nvSpPr>
            <p:cNvPr id="146464" name="Line 55"/>
            <p:cNvSpPr>
              <a:spLocks noChangeShapeType="1"/>
            </p:cNvSpPr>
            <p:nvPr/>
          </p:nvSpPr>
          <p:spPr bwMode="auto">
            <a:xfrm>
              <a:off x="2793" y="2944"/>
              <a:ext cx="681" cy="0"/>
            </a:xfrm>
            <a:prstGeom prst="line">
              <a:avLst/>
            </a:prstGeom>
            <a:noFill/>
            <a:ln w="762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65" name="Rectangle 56"/>
            <p:cNvSpPr>
              <a:spLocks noChangeArrowheads="1"/>
            </p:cNvSpPr>
            <p:nvPr/>
          </p:nvSpPr>
          <p:spPr bwMode="auto">
            <a:xfrm>
              <a:off x="2903" y="2625"/>
              <a:ext cx="465" cy="238"/>
            </a:xfrm>
            <a:prstGeom prst="rect">
              <a:avLst/>
            </a:prstGeom>
            <a:solidFill>
              <a:srgbClr val="FFCCFF"/>
            </a:solidFill>
            <a:ln w="19050">
              <a:solidFill>
                <a:srgbClr val="333399"/>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a:ea typeface="楷体_GB2312" pitchFamily="49" charset="-122"/>
                </a:rPr>
                <a:t>CTS</a:t>
              </a:r>
            </a:p>
          </p:txBody>
        </p:sp>
      </p:grpSp>
      <p:grpSp>
        <p:nvGrpSpPr>
          <p:cNvPr id="1013817" name="Group 57"/>
          <p:cNvGrpSpPr>
            <a:grpSpLocks/>
          </p:cNvGrpSpPr>
          <p:nvPr/>
        </p:nvGrpSpPr>
        <p:grpSpPr bwMode="auto">
          <a:xfrm>
            <a:off x="4211638" y="4005263"/>
            <a:ext cx="1079500" cy="506412"/>
            <a:chOff x="1841" y="2625"/>
            <a:chExt cx="635" cy="319"/>
          </a:xfrm>
        </p:grpSpPr>
        <p:sp>
          <p:nvSpPr>
            <p:cNvPr id="146462" name="Rectangle 58"/>
            <p:cNvSpPr>
              <a:spLocks noChangeArrowheads="1"/>
            </p:cNvSpPr>
            <p:nvPr/>
          </p:nvSpPr>
          <p:spPr bwMode="auto">
            <a:xfrm>
              <a:off x="1928" y="2625"/>
              <a:ext cx="466" cy="238"/>
            </a:xfrm>
            <a:prstGeom prst="rect">
              <a:avLst/>
            </a:prstGeom>
            <a:solidFill>
              <a:srgbClr val="FFCCFF"/>
            </a:solidFill>
            <a:ln w="19050">
              <a:solidFill>
                <a:srgbClr val="333399"/>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a:ea typeface="楷体_GB2312" pitchFamily="49" charset="-122"/>
                </a:rPr>
                <a:t>CTS</a:t>
              </a:r>
            </a:p>
          </p:txBody>
        </p:sp>
        <p:sp>
          <p:nvSpPr>
            <p:cNvPr id="146463" name="Line 59"/>
            <p:cNvSpPr>
              <a:spLocks noChangeShapeType="1"/>
            </p:cNvSpPr>
            <p:nvPr/>
          </p:nvSpPr>
          <p:spPr bwMode="auto">
            <a:xfrm flipH="1" flipV="1">
              <a:off x="1841" y="2944"/>
              <a:ext cx="635" cy="0"/>
            </a:xfrm>
            <a:prstGeom prst="line">
              <a:avLst/>
            </a:prstGeom>
            <a:noFill/>
            <a:ln w="762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13820" name="Rectangle 60"/>
          <p:cNvSpPr>
            <a:spLocks noChangeArrowheads="1"/>
          </p:cNvSpPr>
          <p:nvPr/>
        </p:nvSpPr>
        <p:spPr bwMode="auto">
          <a:xfrm>
            <a:off x="2771775" y="3355975"/>
            <a:ext cx="4406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r>
              <a:rPr kumimoji="0" lang="en-US" altLang="zh-CN" sz="2000">
                <a:solidFill>
                  <a:srgbClr val="FF0000"/>
                </a:solidFill>
                <a:ea typeface="楷体_GB2312" pitchFamily="49" charset="-122"/>
              </a:rPr>
              <a:t>A </a:t>
            </a:r>
            <a:r>
              <a:rPr kumimoji="0" lang="zh-CN" altLang="en-US" sz="2000">
                <a:solidFill>
                  <a:srgbClr val="FF0000"/>
                </a:solidFill>
                <a:ea typeface="楷体_GB2312" pitchFamily="49" charset="-122"/>
              </a:rPr>
              <a:t>收到 </a:t>
            </a:r>
            <a:r>
              <a:rPr kumimoji="0" lang="en-US" altLang="zh-CN" sz="2000">
                <a:solidFill>
                  <a:srgbClr val="FF0000"/>
                </a:solidFill>
                <a:ea typeface="楷体_GB2312" pitchFamily="49" charset="-122"/>
              </a:rPr>
              <a:t>CTS </a:t>
            </a:r>
            <a:r>
              <a:rPr kumimoji="0" lang="zh-CN" altLang="en-US" sz="2000">
                <a:solidFill>
                  <a:srgbClr val="FF0000"/>
                </a:solidFill>
                <a:ea typeface="楷体_GB2312" pitchFamily="49" charset="-122"/>
              </a:rPr>
              <a:t>帧后就可发送其数据帧。</a:t>
            </a:r>
          </a:p>
        </p:txBody>
      </p:sp>
      <p:sp>
        <p:nvSpPr>
          <p:cNvPr id="34" name="TextBox 33"/>
          <p:cNvSpPr txBox="1"/>
          <p:nvPr/>
        </p:nvSpPr>
        <p:spPr>
          <a:xfrm>
            <a:off x="1043608" y="2985796"/>
            <a:ext cx="1800200" cy="400110"/>
          </a:xfrm>
          <a:prstGeom prst="rect">
            <a:avLst/>
          </a:prstGeom>
          <a:noFill/>
        </p:spPr>
        <p:txBody>
          <a:bodyPr wrap="square" rtlCol="0">
            <a:spAutoFit/>
          </a:bodyPr>
          <a:lstStyle/>
          <a:p>
            <a:r>
              <a:rPr lang="zh-CN" altLang="en-US" sz="2000" b="1" dirty="0">
                <a:latin typeface="+mn-lt"/>
                <a:ea typeface="+mn-ea"/>
              </a:rPr>
              <a:t>通信：</a:t>
            </a:r>
            <a:r>
              <a:rPr lang="en-US" altLang="zh-CN" sz="2000" b="1" dirty="0">
                <a:latin typeface="+mn-lt"/>
                <a:ea typeface="+mn-ea"/>
              </a:rPr>
              <a:t>A</a:t>
            </a:r>
            <a:r>
              <a:rPr lang="en-US" altLang="zh-CN" sz="2000" b="1" dirty="0">
                <a:latin typeface="+mn-lt"/>
                <a:ea typeface="+mn-ea"/>
                <a:sym typeface="Symbol"/>
              </a:rPr>
              <a:t>B</a:t>
            </a:r>
            <a:endParaRPr lang="zh-CN" altLang="en-US" sz="2000" b="1" dirty="0">
              <a:latin typeface="+mn-lt"/>
              <a:ea typeface="+mn-ea"/>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mph" presetSubtype="0" fill="hold" grpId="0" nodeType="clickEffect">
                                  <p:stCondLst>
                                    <p:cond delay="0"/>
                                  </p:stCondLst>
                                  <p:childTnLst>
                                    <p:anim calcmode="discrete" valueType="str">
                                      <p:cBhvr>
                                        <p:cTn id="6" dur="1000" fill="hold"/>
                                        <p:tgtEl>
                                          <p:spTgt spid="1013793"/>
                                        </p:tgtEl>
                                        <p:attrNameLst>
                                          <p:attrName>style.visibility</p:attrName>
                                        </p:attrNameLst>
                                      </p:cBhvr>
                                      <p:tavLst>
                                        <p:tav tm="0">
                                          <p:val>
                                            <p:strVal val="hidden"/>
                                          </p:val>
                                        </p:tav>
                                        <p:tav tm="50000">
                                          <p:val>
                                            <p:strVal val="visible"/>
                                          </p:val>
                                        </p:tav>
                                      </p:tavLst>
                                    </p:anim>
                                  </p:childTnLst>
                                </p:cTn>
                              </p:par>
                            </p:childTnLst>
                          </p:cTn>
                        </p:par>
                      </p:childTnLst>
                    </p:cTn>
                  </p:par>
                  <p:par>
                    <p:cTn id="7" fill="hold" nodeType="clickPar">
                      <p:stCondLst>
                        <p:cond delay="indefinite"/>
                      </p:stCondLst>
                      <p:childTnLst>
                        <p:par>
                          <p:cTn id="8" fill="hold" nodeType="withGroup">
                            <p:stCondLst>
                              <p:cond delay="0"/>
                            </p:stCondLst>
                            <p:childTnLst>
                              <p:par>
                                <p:cTn id="9" presetID="35" presetClass="emph" presetSubtype="0" fill="hold" grpId="0" nodeType="clickEffect">
                                  <p:stCondLst>
                                    <p:cond delay="0"/>
                                  </p:stCondLst>
                                  <p:childTnLst>
                                    <p:anim calcmode="discrete" valueType="str">
                                      <p:cBhvr>
                                        <p:cTn id="10" dur="1000" fill="hold"/>
                                        <p:tgtEl>
                                          <p:spTgt spid="1013798"/>
                                        </p:tgtEl>
                                        <p:attrNameLst>
                                          <p:attrName>style.visibility</p:attrName>
                                        </p:attrNameLst>
                                      </p:cBhvr>
                                      <p:tavLst>
                                        <p:tav tm="0">
                                          <p:val>
                                            <p:strVal val="hidden"/>
                                          </p:val>
                                        </p:tav>
                                        <p:tav tm="50000">
                                          <p:val>
                                            <p:strVal val="visible"/>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2" fill="hold" nodeType="clickEffect">
                                  <p:stCondLst>
                                    <p:cond delay="0"/>
                                  </p:stCondLst>
                                  <p:childTnLst>
                                    <p:set>
                                      <p:cBhvr>
                                        <p:cTn id="14" dur="1" fill="hold">
                                          <p:stCondLst>
                                            <p:cond delay="0"/>
                                          </p:stCondLst>
                                        </p:cTn>
                                        <p:tgtEl>
                                          <p:spTgt spid="1013817"/>
                                        </p:tgtEl>
                                        <p:attrNameLst>
                                          <p:attrName>style.visibility</p:attrName>
                                        </p:attrNameLst>
                                      </p:cBhvr>
                                      <p:to>
                                        <p:strVal val="visible"/>
                                      </p:to>
                                    </p:set>
                                    <p:animEffect transition="in" filter="wipe(right)">
                                      <p:cBhvr>
                                        <p:cTn id="15" dur="500"/>
                                        <p:tgtEl>
                                          <p:spTgt spid="1013817"/>
                                        </p:tgtEl>
                                      </p:cBhvr>
                                    </p:animEffect>
                                  </p:childTnLst>
                                </p:cTn>
                              </p:par>
                              <p:par>
                                <p:cTn id="16" presetID="22" presetClass="entr" presetSubtype="8" fill="hold" nodeType="withEffect">
                                  <p:stCondLst>
                                    <p:cond delay="0"/>
                                  </p:stCondLst>
                                  <p:childTnLst>
                                    <p:set>
                                      <p:cBhvr>
                                        <p:cTn id="17" dur="1" fill="hold">
                                          <p:stCondLst>
                                            <p:cond delay="0"/>
                                          </p:stCondLst>
                                        </p:cTn>
                                        <p:tgtEl>
                                          <p:spTgt spid="1013814"/>
                                        </p:tgtEl>
                                        <p:attrNameLst>
                                          <p:attrName>style.visibility</p:attrName>
                                        </p:attrNameLst>
                                      </p:cBhvr>
                                      <p:to>
                                        <p:strVal val="visible"/>
                                      </p:to>
                                    </p:set>
                                    <p:animEffect transition="in" filter="wipe(left)">
                                      <p:cBhvr>
                                        <p:cTn id="18" dur="500"/>
                                        <p:tgtEl>
                                          <p:spTgt spid="101381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7" presetClass="entr" presetSubtype="0" fill="hold" grpId="0" nodeType="clickEffect">
                                  <p:stCondLst>
                                    <p:cond delay="0"/>
                                  </p:stCondLst>
                                  <p:iterate type="lt">
                                    <p:tmPct val="50000"/>
                                  </p:iterate>
                                  <p:childTnLst>
                                    <p:set>
                                      <p:cBhvr>
                                        <p:cTn id="22" dur="1" fill="hold">
                                          <p:stCondLst>
                                            <p:cond delay="0"/>
                                          </p:stCondLst>
                                        </p:cTn>
                                        <p:tgtEl>
                                          <p:spTgt spid="1013820"/>
                                        </p:tgtEl>
                                        <p:attrNameLst>
                                          <p:attrName>style.visibility</p:attrName>
                                        </p:attrNameLst>
                                      </p:cBhvr>
                                      <p:to>
                                        <p:strVal val="visible"/>
                                      </p:to>
                                    </p:set>
                                    <p:anim calcmode="discrete" valueType="clr">
                                      <p:cBhvr override="childStyle">
                                        <p:cTn id="23" dur="80"/>
                                        <p:tgtEl>
                                          <p:spTgt spid="1013820"/>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13820"/>
                                        </p:tgtEl>
                                        <p:attrNameLst>
                                          <p:attrName>fillcolor</p:attrName>
                                        </p:attrNameLst>
                                      </p:cBhvr>
                                      <p:tavLst>
                                        <p:tav tm="0">
                                          <p:val>
                                            <p:clrVal>
                                              <a:schemeClr val="accent2"/>
                                            </p:clrVal>
                                          </p:val>
                                        </p:tav>
                                        <p:tav tm="50000">
                                          <p:val>
                                            <p:clrVal>
                                              <a:schemeClr val="hlink"/>
                                            </p:clrVal>
                                          </p:val>
                                        </p:tav>
                                      </p:tavLst>
                                    </p:anim>
                                    <p:set>
                                      <p:cBhvr>
                                        <p:cTn id="25" dur="80"/>
                                        <p:tgtEl>
                                          <p:spTgt spid="10138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3" grpId="0" animBg="1"/>
      <p:bldP spid="1013798" grpId="0" animBg="1"/>
      <p:bldP spid="1013820"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5570" name="Rectangle 2"/>
          <p:cNvSpPr>
            <a:spLocks noGrp="1" noChangeArrowheads="1"/>
          </p:cNvSpPr>
          <p:nvPr>
            <p:ph type="title"/>
          </p:nvPr>
        </p:nvSpPr>
        <p:spPr/>
        <p:txBody>
          <a:bodyPr/>
          <a:lstStyle/>
          <a:p>
            <a:pPr eaLnBrk="1" hangingPunct="1">
              <a:defRPr/>
            </a:pPr>
            <a:r>
              <a:rPr lang="zh-CN" altLang="en-US" dirty="0">
                <a:latin typeface="华文新魏" pitchFamily="2" charset="-122"/>
              </a:rPr>
              <a:t>图  示</a:t>
            </a:r>
          </a:p>
        </p:txBody>
      </p:sp>
      <p:sp>
        <p:nvSpPr>
          <p:cNvPr id="1474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746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147461" name="Rectangle 6"/>
          <p:cNvSpPr>
            <a:spLocks noChangeArrowheads="1"/>
          </p:cNvSpPr>
          <p:nvPr/>
        </p:nvSpPr>
        <p:spPr bwMode="auto">
          <a:xfrm>
            <a:off x="6819900" y="4389438"/>
            <a:ext cx="1044575" cy="3524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47462" name="Freeform 7"/>
          <p:cNvSpPr>
            <a:spLocks/>
          </p:cNvSpPr>
          <p:nvPr/>
        </p:nvSpPr>
        <p:spPr bwMode="auto">
          <a:xfrm flipV="1">
            <a:off x="3781425" y="5119688"/>
            <a:ext cx="2366963" cy="350837"/>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66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63" name="Freeform 8"/>
          <p:cNvSpPr>
            <a:spLocks/>
          </p:cNvSpPr>
          <p:nvPr/>
        </p:nvSpPr>
        <p:spPr bwMode="auto">
          <a:xfrm>
            <a:off x="3781425" y="2090738"/>
            <a:ext cx="1257300" cy="354012"/>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99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64" name="Line 9"/>
          <p:cNvSpPr>
            <a:spLocks noChangeShapeType="1"/>
          </p:cNvSpPr>
          <p:nvPr/>
        </p:nvSpPr>
        <p:spPr bwMode="auto">
          <a:xfrm>
            <a:off x="757238" y="2422525"/>
            <a:ext cx="7983537" cy="0"/>
          </a:xfrm>
          <a:prstGeom prst="line">
            <a:avLst/>
          </a:prstGeom>
          <a:noFill/>
          <a:ln w="28575">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65" name="Text Box 10"/>
          <p:cNvSpPr txBox="1">
            <a:spLocks noChangeArrowheads="1"/>
          </p:cNvSpPr>
          <p:nvPr/>
        </p:nvSpPr>
        <p:spPr bwMode="auto">
          <a:xfrm>
            <a:off x="8156575" y="206533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1800" b="0">
                <a:solidFill>
                  <a:schemeClr val="tx1"/>
                </a:solidFill>
                <a:latin typeface="华文新魏" pitchFamily="2" charset="-122"/>
                <a:ea typeface="华文新魏" pitchFamily="2" charset="-122"/>
              </a:rPr>
              <a:t>时间</a:t>
            </a:r>
          </a:p>
        </p:txBody>
      </p:sp>
      <p:sp>
        <p:nvSpPr>
          <p:cNvPr id="147466" name="Text Box 11"/>
          <p:cNvSpPr txBox="1">
            <a:spLocks noChangeArrowheads="1"/>
          </p:cNvSpPr>
          <p:nvPr/>
        </p:nvSpPr>
        <p:spPr bwMode="auto">
          <a:xfrm>
            <a:off x="1057275" y="1866900"/>
            <a:ext cx="6365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solidFill>
                  <a:schemeClr val="tx1"/>
                </a:solidFill>
                <a:latin typeface="华文新魏" pitchFamily="2" charset="-122"/>
                <a:ea typeface="华文新魏" pitchFamily="2" charset="-122"/>
              </a:rPr>
              <a:t>DIFS</a:t>
            </a:r>
          </a:p>
        </p:txBody>
      </p:sp>
      <p:sp>
        <p:nvSpPr>
          <p:cNvPr id="147467" name="Line 12"/>
          <p:cNvSpPr>
            <a:spLocks noChangeShapeType="1"/>
          </p:cNvSpPr>
          <p:nvPr/>
        </p:nvSpPr>
        <p:spPr bwMode="auto">
          <a:xfrm>
            <a:off x="1042988" y="2232025"/>
            <a:ext cx="665162" cy="0"/>
          </a:xfrm>
          <a:prstGeom prst="line">
            <a:avLst/>
          </a:prstGeom>
          <a:noFill/>
          <a:ln w="28575">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68" name="Freeform 13"/>
          <p:cNvSpPr>
            <a:spLocks/>
          </p:cNvSpPr>
          <p:nvPr/>
        </p:nvSpPr>
        <p:spPr bwMode="auto">
          <a:xfrm>
            <a:off x="1708150" y="2070100"/>
            <a:ext cx="517525" cy="352425"/>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69" name="Text Box 14"/>
          <p:cNvSpPr txBox="1">
            <a:spLocks noChangeArrowheads="1"/>
          </p:cNvSpPr>
          <p:nvPr/>
        </p:nvSpPr>
        <p:spPr bwMode="auto">
          <a:xfrm>
            <a:off x="1660525" y="2074863"/>
            <a:ext cx="565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latin typeface="华文新魏" pitchFamily="2" charset="-122"/>
                <a:ea typeface="华文新魏" pitchFamily="2" charset="-122"/>
              </a:rPr>
              <a:t>RTS</a:t>
            </a:r>
          </a:p>
        </p:txBody>
      </p:sp>
      <p:sp>
        <p:nvSpPr>
          <p:cNvPr id="147470" name="Text Box 15"/>
          <p:cNvSpPr txBox="1">
            <a:spLocks noChangeArrowheads="1"/>
          </p:cNvSpPr>
          <p:nvPr/>
        </p:nvSpPr>
        <p:spPr bwMode="auto">
          <a:xfrm>
            <a:off x="2184400" y="2435225"/>
            <a:ext cx="568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solidFill>
                  <a:schemeClr val="tx1"/>
                </a:solidFill>
                <a:latin typeface="华文新魏" pitchFamily="2" charset="-122"/>
                <a:ea typeface="华文新魏" pitchFamily="2" charset="-122"/>
              </a:rPr>
              <a:t>SIFS</a:t>
            </a:r>
          </a:p>
        </p:txBody>
      </p:sp>
      <p:sp>
        <p:nvSpPr>
          <p:cNvPr id="147471" name="Line 16"/>
          <p:cNvSpPr>
            <a:spLocks noChangeShapeType="1"/>
          </p:cNvSpPr>
          <p:nvPr/>
        </p:nvSpPr>
        <p:spPr bwMode="auto">
          <a:xfrm flipH="1" flipV="1">
            <a:off x="2236788" y="2451100"/>
            <a:ext cx="0" cy="4159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72" name="Line 17"/>
          <p:cNvSpPr>
            <a:spLocks noChangeShapeType="1"/>
          </p:cNvSpPr>
          <p:nvPr/>
        </p:nvSpPr>
        <p:spPr bwMode="auto">
          <a:xfrm>
            <a:off x="757238" y="4746625"/>
            <a:ext cx="7983537" cy="0"/>
          </a:xfrm>
          <a:prstGeom prst="line">
            <a:avLst/>
          </a:prstGeom>
          <a:noFill/>
          <a:ln w="28575">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73" name="Text Box 18"/>
          <p:cNvSpPr txBox="1">
            <a:spLocks noChangeArrowheads="1"/>
          </p:cNvSpPr>
          <p:nvPr/>
        </p:nvSpPr>
        <p:spPr bwMode="auto">
          <a:xfrm>
            <a:off x="8154988" y="4394200"/>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1800" b="0">
                <a:solidFill>
                  <a:schemeClr val="tx1"/>
                </a:solidFill>
                <a:latin typeface="华文新魏" pitchFamily="2" charset="-122"/>
                <a:ea typeface="华文新魏" pitchFamily="2" charset="-122"/>
              </a:rPr>
              <a:t>时间</a:t>
            </a:r>
          </a:p>
        </p:txBody>
      </p:sp>
      <p:sp>
        <p:nvSpPr>
          <p:cNvPr id="147474" name="Freeform 19"/>
          <p:cNvSpPr>
            <a:spLocks/>
          </p:cNvSpPr>
          <p:nvPr/>
        </p:nvSpPr>
        <p:spPr bwMode="auto">
          <a:xfrm>
            <a:off x="2225675" y="4392613"/>
            <a:ext cx="3922713" cy="354012"/>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75" name="Text Box 20"/>
          <p:cNvSpPr txBox="1">
            <a:spLocks noChangeArrowheads="1"/>
          </p:cNvSpPr>
          <p:nvPr/>
        </p:nvSpPr>
        <p:spPr bwMode="auto">
          <a:xfrm>
            <a:off x="3514725" y="4403725"/>
            <a:ext cx="1509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latin typeface="华文新魏" pitchFamily="2" charset="-122"/>
                <a:ea typeface="华文新魏" pitchFamily="2" charset="-122"/>
              </a:rPr>
              <a:t>NAV</a:t>
            </a:r>
            <a:r>
              <a:rPr lang="zh-CN" altLang="en-US" sz="1800" b="0">
                <a:latin typeface="华文新魏" pitchFamily="2" charset="-122"/>
                <a:ea typeface="华文新魏" pitchFamily="2" charset="-122"/>
              </a:rPr>
              <a:t>（</a:t>
            </a:r>
            <a:r>
              <a:rPr lang="en-US" altLang="zh-CN" sz="1800" b="0">
                <a:latin typeface="华文新魏" pitchFamily="2" charset="-122"/>
                <a:ea typeface="华文新魏" pitchFamily="2" charset="-122"/>
              </a:rPr>
              <a:t>RTS</a:t>
            </a:r>
            <a:r>
              <a:rPr lang="zh-CN" altLang="en-US" sz="1800" b="0">
                <a:latin typeface="华文新魏" pitchFamily="2" charset="-122"/>
                <a:ea typeface="华文新魏" pitchFamily="2" charset="-122"/>
              </a:rPr>
              <a:t>）</a:t>
            </a:r>
          </a:p>
        </p:txBody>
      </p:sp>
      <p:sp>
        <p:nvSpPr>
          <p:cNvPr id="147476" name="Text Box 21"/>
          <p:cNvSpPr txBox="1">
            <a:spLocks noChangeArrowheads="1"/>
          </p:cNvSpPr>
          <p:nvPr/>
        </p:nvSpPr>
        <p:spPr bwMode="auto">
          <a:xfrm>
            <a:off x="6148388" y="3516313"/>
            <a:ext cx="6365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solidFill>
                  <a:schemeClr val="tx1"/>
                </a:solidFill>
                <a:latin typeface="华文新魏" pitchFamily="2" charset="-122"/>
                <a:ea typeface="华文新魏" pitchFamily="2" charset="-122"/>
              </a:rPr>
              <a:t>DIFS</a:t>
            </a:r>
          </a:p>
        </p:txBody>
      </p:sp>
      <p:sp>
        <p:nvSpPr>
          <p:cNvPr id="147477" name="Line 22"/>
          <p:cNvSpPr>
            <a:spLocks noChangeShapeType="1"/>
          </p:cNvSpPr>
          <p:nvPr/>
        </p:nvSpPr>
        <p:spPr bwMode="auto">
          <a:xfrm flipV="1">
            <a:off x="6148388" y="3852863"/>
            <a:ext cx="665162" cy="0"/>
          </a:xfrm>
          <a:prstGeom prst="line">
            <a:avLst/>
          </a:prstGeom>
          <a:noFill/>
          <a:ln w="28575">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78" name="Line 23"/>
          <p:cNvSpPr>
            <a:spLocks noChangeShapeType="1"/>
          </p:cNvSpPr>
          <p:nvPr/>
        </p:nvSpPr>
        <p:spPr bwMode="auto">
          <a:xfrm>
            <a:off x="6813550" y="3536950"/>
            <a:ext cx="0" cy="803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47479" name="Group 24"/>
          <p:cNvGrpSpPr>
            <a:grpSpLocks/>
          </p:cNvGrpSpPr>
          <p:nvPr/>
        </p:nvGrpSpPr>
        <p:grpSpPr bwMode="auto">
          <a:xfrm>
            <a:off x="6821488" y="4389438"/>
            <a:ext cx="1050925" cy="360362"/>
            <a:chOff x="3758" y="1810"/>
            <a:chExt cx="590" cy="177"/>
          </a:xfrm>
        </p:grpSpPr>
        <p:sp>
          <p:nvSpPr>
            <p:cNvPr id="147511" name="Freeform 25"/>
            <p:cNvSpPr>
              <a:spLocks/>
            </p:cNvSpPr>
            <p:nvPr/>
          </p:nvSpPr>
          <p:spPr bwMode="auto">
            <a:xfrm>
              <a:off x="3758" y="1812"/>
              <a:ext cx="590" cy="173"/>
            </a:xfrm>
            <a:custGeom>
              <a:avLst/>
              <a:gdLst>
                <a:gd name="T0" fmla="*/ 0 w 682"/>
                <a:gd name="T1" fmla="*/ 1 h 240"/>
                <a:gd name="T2" fmla="*/ 0 w 682"/>
                <a:gd name="T3" fmla="*/ 0 h 240"/>
                <a:gd name="T4" fmla="*/ 50 w 682"/>
                <a:gd name="T5" fmla="*/ 0 h 240"/>
                <a:gd name="T6" fmla="*/ 0 60000 65536"/>
                <a:gd name="T7" fmla="*/ 0 60000 65536"/>
                <a:gd name="T8" fmla="*/ 0 60000 65536"/>
              </a:gdLst>
              <a:ahLst/>
              <a:cxnLst>
                <a:cxn ang="T6">
                  <a:pos x="T0" y="T1"/>
                </a:cxn>
                <a:cxn ang="T7">
                  <a:pos x="T2" y="T3"/>
                </a:cxn>
                <a:cxn ang="T8">
                  <a:pos x="T4" y="T5"/>
                </a:cxn>
              </a:cxnLst>
              <a:rect l="0" t="0" r="r" b="b"/>
              <a:pathLst>
                <a:path w="682" h="240">
                  <a:moveTo>
                    <a:pt x="0" y="240"/>
                  </a:moveTo>
                  <a:lnTo>
                    <a:pt x="0" y="0"/>
                  </a:lnTo>
                  <a:lnTo>
                    <a:pt x="682" y="0"/>
                  </a:lnTo>
                </a:path>
              </a:pathLst>
            </a:custGeom>
            <a:noFill/>
            <a:ln w="9525">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2" name="Line 26"/>
            <p:cNvSpPr>
              <a:spLocks noChangeShapeType="1"/>
            </p:cNvSpPr>
            <p:nvPr/>
          </p:nvSpPr>
          <p:spPr bwMode="auto">
            <a:xfrm>
              <a:off x="3841" y="1810"/>
              <a:ext cx="0" cy="1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3" name="Line 27"/>
            <p:cNvSpPr>
              <a:spLocks noChangeShapeType="1"/>
            </p:cNvSpPr>
            <p:nvPr/>
          </p:nvSpPr>
          <p:spPr bwMode="auto">
            <a:xfrm>
              <a:off x="3924" y="1810"/>
              <a:ext cx="0" cy="1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4" name="Line 28"/>
            <p:cNvSpPr>
              <a:spLocks noChangeShapeType="1"/>
            </p:cNvSpPr>
            <p:nvPr/>
          </p:nvSpPr>
          <p:spPr bwMode="auto">
            <a:xfrm>
              <a:off x="4007" y="1810"/>
              <a:ext cx="0" cy="1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5" name="Line 29"/>
            <p:cNvSpPr>
              <a:spLocks noChangeShapeType="1"/>
            </p:cNvSpPr>
            <p:nvPr/>
          </p:nvSpPr>
          <p:spPr bwMode="auto">
            <a:xfrm>
              <a:off x="4090" y="1810"/>
              <a:ext cx="0" cy="1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6" name="Line 30"/>
            <p:cNvSpPr>
              <a:spLocks noChangeShapeType="1"/>
            </p:cNvSpPr>
            <p:nvPr/>
          </p:nvSpPr>
          <p:spPr bwMode="auto">
            <a:xfrm>
              <a:off x="4173" y="1810"/>
              <a:ext cx="0" cy="17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7" name="Line 31"/>
            <p:cNvSpPr>
              <a:spLocks noChangeShapeType="1"/>
            </p:cNvSpPr>
            <p:nvPr/>
          </p:nvSpPr>
          <p:spPr bwMode="auto">
            <a:xfrm>
              <a:off x="4257" y="1814"/>
              <a:ext cx="0" cy="1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8" name="Line 32"/>
            <p:cNvSpPr>
              <a:spLocks noChangeShapeType="1"/>
            </p:cNvSpPr>
            <p:nvPr/>
          </p:nvSpPr>
          <p:spPr bwMode="auto">
            <a:xfrm>
              <a:off x="4345" y="1814"/>
              <a:ext cx="0" cy="1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47480" name="Line 33"/>
          <p:cNvSpPr>
            <a:spLocks noChangeShapeType="1"/>
          </p:cNvSpPr>
          <p:nvPr/>
        </p:nvSpPr>
        <p:spPr bwMode="auto">
          <a:xfrm>
            <a:off x="6813550" y="4205288"/>
            <a:ext cx="1035050" cy="0"/>
          </a:xfrm>
          <a:prstGeom prst="line">
            <a:avLst/>
          </a:prstGeom>
          <a:noFill/>
          <a:ln w="28575">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81" name="Text Box 34"/>
          <p:cNvSpPr txBox="1">
            <a:spLocks noChangeArrowheads="1"/>
          </p:cNvSpPr>
          <p:nvPr/>
        </p:nvSpPr>
        <p:spPr bwMode="auto">
          <a:xfrm>
            <a:off x="6832600" y="3790950"/>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1800" b="0">
                <a:solidFill>
                  <a:schemeClr val="tx1"/>
                </a:solidFill>
                <a:latin typeface="华文新魏" pitchFamily="2" charset="-122"/>
                <a:ea typeface="华文新魏" pitchFamily="2" charset="-122"/>
              </a:rPr>
              <a:t>争用窗口</a:t>
            </a:r>
          </a:p>
        </p:txBody>
      </p:sp>
      <p:sp>
        <p:nvSpPr>
          <p:cNvPr id="147482" name="AutoShape 35"/>
          <p:cNvSpPr>
            <a:spLocks/>
          </p:cNvSpPr>
          <p:nvPr/>
        </p:nvSpPr>
        <p:spPr bwMode="auto">
          <a:xfrm rot="-5400000">
            <a:off x="4082257" y="3606006"/>
            <a:ext cx="209550" cy="3922713"/>
          </a:xfrm>
          <a:prstGeom prst="leftBrace">
            <a:avLst>
              <a:gd name="adj1" fmla="val 155997"/>
              <a:gd name="adj2" fmla="val 50194"/>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endParaRPr kumimoji="0" lang="zh-CN" altLang="en-US" sz="2000" b="0">
              <a:solidFill>
                <a:schemeClr val="tx1"/>
              </a:solidFill>
              <a:latin typeface="华文新魏" pitchFamily="2" charset="-122"/>
              <a:ea typeface="华文新魏" pitchFamily="2" charset="-122"/>
            </a:endParaRPr>
          </a:p>
        </p:txBody>
      </p:sp>
      <p:sp>
        <p:nvSpPr>
          <p:cNvPr id="147483" name="Text Box 36"/>
          <p:cNvSpPr txBox="1">
            <a:spLocks noChangeArrowheads="1"/>
          </p:cNvSpPr>
          <p:nvPr/>
        </p:nvSpPr>
        <p:spPr bwMode="auto">
          <a:xfrm>
            <a:off x="3670300" y="5683250"/>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1800" b="0">
                <a:solidFill>
                  <a:schemeClr val="tx1"/>
                </a:solidFill>
                <a:latin typeface="华文新魏" pitchFamily="2" charset="-122"/>
                <a:ea typeface="华文新魏" pitchFamily="2" charset="-122"/>
              </a:rPr>
              <a:t>推迟接入</a:t>
            </a:r>
          </a:p>
        </p:txBody>
      </p:sp>
      <p:sp>
        <p:nvSpPr>
          <p:cNvPr id="147484" name="Line 37"/>
          <p:cNvSpPr>
            <a:spLocks noChangeShapeType="1"/>
          </p:cNvSpPr>
          <p:nvPr/>
        </p:nvSpPr>
        <p:spPr bwMode="auto">
          <a:xfrm>
            <a:off x="7864475" y="3984625"/>
            <a:ext cx="0" cy="3429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85" name="Text Box 38"/>
          <p:cNvSpPr txBox="1">
            <a:spLocks noChangeArrowheads="1"/>
          </p:cNvSpPr>
          <p:nvPr/>
        </p:nvSpPr>
        <p:spPr bwMode="auto">
          <a:xfrm>
            <a:off x="646113" y="2419350"/>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1800" b="0">
                <a:solidFill>
                  <a:schemeClr val="tx1"/>
                </a:solidFill>
                <a:latin typeface="华文新魏" pitchFamily="2" charset="-122"/>
                <a:ea typeface="华文新魏" pitchFamily="2" charset="-122"/>
              </a:rPr>
              <a:t>源站</a:t>
            </a:r>
          </a:p>
        </p:txBody>
      </p:sp>
      <p:sp>
        <p:nvSpPr>
          <p:cNvPr id="147486" name="Line 39"/>
          <p:cNvSpPr>
            <a:spLocks noChangeShapeType="1"/>
          </p:cNvSpPr>
          <p:nvPr/>
        </p:nvSpPr>
        <p:spPr bwMode="auto">
          <a:xfrm>
            <a:off x="755650" y="3500438"/>
            <a:ext cx="7981950" cy="0"/>
          </a:xfrm>
          <a:prstGeom prst="line">
            <a:avLst/>
          </a:prstGeom>
          <a:noFill/>
          <a:ln w="28575">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87" name="Text Box 40"/>
          <p:cNvSpPr txBox="1">
            <a:spLocks noChangeArrowheads="1"/>
          </p:cNvSpPr>
          <p:nvPr/>
        </p:nvSpPr>
        <p:spPr bwMode="auto">
          <a:xfrm>
            <a:off x="8154988" y="3163888"/>
            <a:ext cx="64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1800" b="0">
                <a:solidFill>
                  <a:schemeClr val="tx1"/>
                </a:solidFill>
                <a:latin typeface="华文新魏" pitchFamily="2" charset="-122"/>
                <a:ea typeface="华文新魏" pitchFamily="2" charset="-122"/>
              </a:rPr>
              <a:t>时间</a:t>
            </a:r>
          </a:p>
        </p:txBody>
      </p:sp>
      <p:sp>
        <p:nvSpPr>
          <p:cNvPr id="147488" name="Freeform 41"/>
          <p:cNvSpPr>
            <a:spLocks/>
          </p:cNvSpPr>
          <p:nvPr/>
        </p:nvSpPr>
        <p:spPr bwMode="auto">
          <a:xfrm>
            <a:off x="5556250" y="3148013"/>
            <a:ext cx="592138" cy="352425"/>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89" name="Line 42"/>
          <p:cNvSpPr>
            <a:spLocks noChangeShapeType="1"/>
          </p:cNvSpPr>
          <p:nvPr/>
        </p:nvSpPr>
        <p:spPr bwMode="auto">
          <a:xfrm>
            <a:off x="2754313" y="2727325"/>
            <a:ext cx="0" cy="4206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0" name="Text Box 43"/>
          <p:cNvSpPr txBox="1">
            <a:spLocks noChangeArrowheads="1"/>
          </p:cNvSpPr>
          <p:nvPr/>
        </p:nvSpPr>
        <p:spPr bwMode="auto">
          <a:xfrm>
            <a:off x="5548313" y="3155950"/>
            <a:ext cx="6302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1800" b="0">
                <a:latin typeface="华文新魏" pitchFamily="2" charset="-122"/>
                <a:ea typeface="华文新魏" pitchFamily="2" charset="-122"/>
              </a:rPr>
              <a:t>ACK</a:t>
            </a:r>
          </a:p>
        </p:txBody>
      </p:sp>
      <p:sp>
        <p:nvSpPr>
          <p:cNvPr id="147491" name="Line 44"/>
          <p:cNvSpPr>
            <a:spLocks noChangeShapeType="1"/>
          </p:cNvSpPr>
          <p:nvPr/>
        </p:nvSpPr>
        <p:spPr bwMode="auto">
          <a:xfrm>
            <a:off x="6146800" y="3546475"/>
            <a:ext cx="1588" cy="7969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2" name="Line 45"/>
          <p:cNvSpPr>
            <a:spLocks noChangeShapeType="1"/>
          </p:cNvSpPr>
          <p:nvPr/>
        </p:nvSpPr>
        <p:spPr bwMode="auto">
          <a:xfrm>
            <a:off x="2238375" y="2884488"/>
            <a:ext cx="0" cy="147637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3" name="Line 46"/>
          <p:cNvSpPr>
            <a:spLocks noChangeShapeType="1"/>
          </p:cNvSpPr>
          <p:nvPr/>
        </p:nvSpPr>
        <p:spPr bwMode="auto">
          <a:xfrm flipV="1">
            <a:off x="2254250" y="2794000"/>
            <a:ext cx="500063" cy="1588"/>
          </a:xfrm>
          <a:prstGeom prst="line">
            <a:avLst/>
          </a:prstGeom>
          <a:noFill/>
          <a:ln w="28575">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4" name="Freeform 47"/>
          <p:cNvSpPr>
            <a:spLocks/>
          </p:cNvSpPr>
          <p:nvPr/>
        </p:nvSpPr>
        <p:spPr bwMode="auto">
          <a:xfrm>
            <a:off x="2751138" y="3148013"/>
            <a:ext cx="512762" cy="352425"/>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CCE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5" name="Text Box 48"/>
          <p:cNvSpPr txBox="1">
            <a:spLocks noChangeArrowheads="1"/>
          </p:cNvSpPr>
          <p:nvPr/>
        </p:nvSpPr>
        <p:spPr bwMode="auto">
          <a:xfrm>
            <a:off x="2708275" y="3155950"/>
            <a:ext cx="5699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latin typeface="华文新魏" pitchFamily="2" charset="-122"/>
                <a:ea typeface="华文新魏" pitchFamily="2" charset="-122"/>
              </a:rPr>
              <a:t>CTS</a:t>
            </a:r>
          </a:p>
        </p:txBody>
      </p:sp>
      <p:sp>
        <p:nvSpPr>
          <p:cNvPr id="147496" name="Text Box 49"/>
          <p:cNvSpPr txBox="1">
            <a:spLocks noChangeArrowheads="1"/>
          </p:cNvSpPr>
          <p:nvPr/>
        </p:nvSpPr>
        <p:spPr bwMode="auto">
          <a:xfrm>
            <a:off x="3192463" y="2441575"/>
            <a:ext cx="568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solidFill>
                  <a:schemeClr val="tx1"/>
                </a:solidFill>
                <a:latin typeface="华文新魏" pitchFamily="2" charset="-122"/>
                <a:ea typeface="华文新魏" pitchFamily="2" charset="-122"/>
              </a:rPr>
              <a:t>SIFS</a:t>
            </a:r>
          </a:p>
        </p:txBody>
      </p:sp>
      <p:sp>
        <p:nvSpPr>
          <p:cNvPr id="147497" name="Line 50"/>
          <p:cNvSpPr>
            <a:spLocks noChangeShapeType="1"/>
          </p:cNvSpPr>
          <p:nvPr/>
        </p:nvSpPr>
        <p:spPr bwMode="auto">
          <a:xfrm flipH="1" flipV="1">
            <a:off x="3263900" y="2733675"/>
            <a:ext cx="0" cy="4143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8" name="Line 51"/>
          <p:cNvSpPr>
            <a:spLocks noChangeShapeType="1"/>
          </p:cNvSpPr>
          <p:nvPr/>
        </p:nvSpPr>
        <p:spPr bwMode="auto">
          <a:xfrm>
            <a:off x="3781425" y="2444750"/>
            <a:ext cx="0" cy="422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499" name="Line 52"/>
          <p:cNvSpPr>
            <a:spLocks noChangeShapeType="1"/>
          </p:cNvSpPr>
          <p:nvPr/>
        </p:nvSpPr>
        <p:spPr bwMode="auto">
          <a:xfrm flipV="1">
            <a:off x="3263900" y="2789238"/>
            <a:ext cx="500063" cy="0"/>
          </a:xfrm>
          <a:prstGeom prst="line">
            <a:avLst/>
          </a:prstGeom>
          <a:noFill/>
          <a:ln w="28575">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00" name="Text Box 53"/>
          <p:cNvSpPr txBox="1">
            <a:spLocks noChangeArrowheads="1"/>
          </p:cNvSpPr>
          <p:nvPr/>
        </p:nvSpPr>
        <p:spPr bwMode="auto">
          <a:xfrm>
            <a:off x="5002213" y="2435225"/>
            <a:ext cx="568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solidFill>
                  <a:schemeClr val="tx1"/>
                </a:solidFill>
                <a:latin typeface="华文新魏" pitchFamily="2" charset="-122"/>
                <a:ea typeface="华文新魏" pitchFamily="2" charset="-122"/>
              </a:rPr>
              <a:t>SIFS</a:t>
            </a:r>
          </a:p>
        </p:txBody>
      </p:sp>
      <p:sp>
        <p:nvSpPr>
          <p:cNvPr id="147501" name="Line 54"/>
          <p:cNvSpPr>
            <a:spLocks noChangeShapeType="1"/>
          </p:cNvSpPr>
          <p:nvPr/>
        </p:nvSpPr>
        <p:spPr bwMode="auto">
          <a:xfrm flipH="1" flipV="1">
            <a:off x="5038725" y="2436813"/>
            <a:ext cx="0" cy="4143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02" name="Line 55"/>
          <p:cNvSpPr>
            <a:spLocks noChangeShapeType="1"/>
          </p:cNvSpPr>
          <p:nvPr/>
        </p:nvSpPr>
        <p:spPr bwMode="auto">
          <a:xfrm>
            <a:off x="5556250" y="2709863"/>
            <a:ext cx="0" cy="422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03" name="Line 56"/>
          <p:cNvSpPr>
            <a:spLocks noChangeShapeType="1"/>
          </p:cNvSpPr>
          <p:nvPr/>
        </p:nvSpPr>
        <p:spPr bwMode="auto">
          <a:xfrm>
            <a:off x="5038725" y="2781300"/>
            <a:ext cx="508000" cy="7938"/>
          </a:xfrm>
          <a:prstGeom prst="line">
            <a:avLst/>
          </a:prstGeom>
          <a:noFill/>
          <a:ln w="28575">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04" name="Text Box 57"/>
          <p:cNvSpPr txBox="1">
            <a:spLocks noChangeArrowheads="1"/>
          </p:cNvSpPr>
          <p:nvPr/>
        </p:nvSpPr>
        <p:spPr bwMode="auto">
          <a:xfrm>
            <a:off x="4097338" y="2063750"/>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1800" b="0">
                <a:latin typeface="华文新魏" pitchFamily="2" charset="-122"/>
                <a:ea typeface="华文新魏" pitchFamily="2" charset="-122"/>
              </a:rPr>
              <a:t>数据</a:t>
            </a:r>
          </a:p>
        </p:txBody>
      </p:sp>
      <p:sp>
        <p:nvSpPr>
          <p:cNvPr id="147505" name="Freeform 58"/>
          <p:cNvSpPr>
            <a:spLocks/>
          </p:cNvSpPr>
          <p:nvPr/>
        </p:nvSpPr>
        <p:spPr bwMode="auto">
          <a:xfrm flipV="1">
            <a:off x="3263900" y="4767263"/>
            <a:ext cx="2884488" cy="352425"/>
          </a:xfrm>
          <a:custGeom>
            <a:avLst/>
            <a:gdLst>
              <a:gd name="T0" fmla="*/ 0 w 624"/>
              <a:gd name="T1" fmla="*/ 2147483647 h 240"/>
              <a:gd name="T2" fmla="*/ 0 w 624"/>
              <a:gd name="T3" fmla="*/ 0 h 240"/>
              <a:gd name="T4" fmla="*/ 2147483647 w 624"/>
              <a:gd name="T5" fmla="*/ 0 h 240"/>
              <a:gd name="T6" fmla="*/ 2147483647 w 624"/>
              <a:gd name="T7" fmla="*/ 2147483647 h 2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4" h="240">
                <a:moveTo>
                  <a:pt x="0" y="240"/>
                </a:moveTo>
                <a:lnTo>
                  <a:pt x="0" y="0"/>
                </a:lnTo>
                <a:lnTo>
                  <a:pt x="624" y="0"/>
                </a:lnTo>
                <a:lnTo>
                  <a:pt x="624" y="240"/>
                </a:lnTo>
              </a:path>
            </a:pathLst>
          </a:custGeom>
          <a:solidFill>
            <a:srgbClr val="CCE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06" name="Text Box 59"/>
          <p:cNvSpPr txBox="1">
            <a:spLocks noChangeArrowheads="1"/>
          </p:cNvSpPr>
          <p:nvPr/>
        </p:nvSpPr>
        <p:spPr bwMode="auto">
          <a:xfrm>
            <a:off x="4016375" y="4764088"/>
            <a:ext cx="1514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latin typeface="华文新魏" pitchFamily="2" charset="-122"/>
                <a:ea typeface="华文新魏" pitchFamily="2" charset="-122"/>
              </a:rPr>
              <a:t>NAV</a:t>
            </a:r>
            <a:r>
              <a:rPr lang="zh-CN" altLang="en-US" sz="1800" b="0">
                <a:latin typeface="华文新魏" pitchFamily="2" charset="-122"/>
                <a:ea typeface="华文新魏" pitchFamily="2" charset="-122"/>
              </a:rPr>
              <a:t>（</a:t>
            </a:r>
            <a:r>
              <a:rPr lang="en-US" altLang="zh-CN" sz="1800" b="0">
                <a:latin typeface="华文新魏" pitchFamily="2" charset="-122"/>
                <a:ea typeface="华文新魏" pitchFamily="2" charset="-122"/>
              </a:rPr>
              <a:t>CTS</a:t>
            </a:r>
            <a:r>
              <a:rPr lang="zh-CN" altLang="en-US" sz="1800" b="0">
                <a:latin typeface="华文新魏" pitchFamily="2" charset="-122"/>
                <a:ea typeface="华文新魏" pitchFamily="2" charset="-122"/>
              </a:rPr>
              <a:t>）</a:t>
            </a:r>
          </a:p>
        </p:txBody>
      </p:sp>
      <p:sp>
        <p:nvSpPr>
          <p:cNvPr id="147507" name="Text Box 60"/>
          <p:cNvSpPr txBox="1">
            <a:spLocks noChangeArrowheads="1"/>
          </p:cNvSpPr>
          <p:nvPr/>
        </p:nvSpPr>
        <p:spPr bwMode="auto">
          <a:xfrm>
            <a:off x="4292600" y="5106988"/>
            <a:ext cx="15859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1800" b="0">
                <a:latin typeface="华文新魏" pitchFamily="2" charset="-122"/>
                <a:ea typeface="华文新魏" pitchFamily="2" charset="-122"/>
              </a:rPr>
              <a:t>NAV</a:t>
            </a:r>
            <a:r>
              <a:rPr lang="zh-CN" altLang="en-US" sz="1800" b="0">
                <a:latin typeface="华文新魏" pitchFamily="2" charset="-122"/>
                <a:ea typeface="华文新魏" pitchFamily="2" charset="-122"/>
              </a:rPr>
              <a:t>（数据）</a:t>
            </a:r>
          </a:p>
        </p:txBody>
      </p:sp>
      <p:sp>
        <p:nvSpPr>
          <p:cNvPr id="147508" name="Line 61"/>
          <p:cNvSpPr>
            <a:spLocks noChangeShapeType="1"/>
          </p:cNvSpPr>
          <p:nvPr/>
        </p:nvSpPr>
        <p:spPr bwMode="auto">
          <a:xfrm>
            <a:off x="3263900" y="3500438"/>
            <a:ext cx="0" cy="91598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09" name="Line 62"/>
          <p:cNvSpPr>
            <a:spLocks noChangeShapeType="1"/>
          </p:cNvSpPr>
          <p:nvPr/>
        </p:nvSpPr>
        <p:spPr bwMode="auto">
          <a:xfrm>
            <a:off x="3781425" y="2936875"/>
            <a:ext cx="0" cy="147955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7510" name="Text Box 63"/>
          <p:cNvSpPr txBox="1">
            <a:spLocks noChangeArrowheads="1"/>
          </p:cNvSpPr>
          <p:nvPr/>
        </p:nvSpPr>
        <p:spPr bwMode="auto">
          <a:xfrm>
            <a:off x="530225" y="3536950"/>
            <a:ext cx="869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1800" b="0">
                <a:solidFill>
                  <a:schemeClr val="tx1"/>
                </a:solidFill>
                <a:latin typeface="华文新魏" pitchFamily="2" charset="-122"/>
                <a:ea typeface="华文新魏" pitchFamily="2" charset="-122"/>
              </a:rPr>
              <a:t>目的站</a:t>
            </a:r>
          </a:p>
        </p:txBody>
      </p:sp>
    </p:spTree>
  </p:cSld>
  <p:clrMapOvr>
    <a:masterClrMapping/>
  </p:clrMapOvr>
  <p:transition spd="slow">
    <p:random/>
    <p:sndAc>
      <p:stSnd>
        <p:snd r:embed="rId2" name="camera.wav"/>
      </p:stSnd>
    </p:sndAc>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666" name="Rectangle 2"/>
          <p:cNvSpPr>
            <a:spLocks noGrp="1" noChangeArrowheads="1"/>
          </p:cNvSpPr>
          <p:nvPr>
            <p:ph type="title"/>
          </p:nvPr>
        </p:nvSpPr>
        <p:spPr/>
        <p:txBody>
          <a:bodyPr/>
          <a:lstStyle/>
          <a:p>
            <a:pPr eaLnBrk="1" hangingPunct="1">
              <a:defRPr/>
            </a:pPr>
            <a:r>
              <a:rPr lang="en-US" altLang="zh-CN" b="1" dirty="0"/>
              <a:t>RTS/CTS</a:t>
            </a:r>
            <a:r>
              <a:rPr lang="zh-CN" altLang="en-US" dirty="0">
                <a:latin typeface="华文新魏" pitchFamily="2" charset="-122"/>
              </a:rPr>
              <a:t>的选择</a:t>
            </a:r>
          </a:p>
        </p:txBody>
      </p:sp>
      <p:sp>
        <p:nvSpPr>
          <p:cNvPr id="1484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848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148485" name="Rectangle 5"/>
          <p:cNvSpPr>
            <a:spLocks noGrp="1" noChangeArrowheads="1"/>
          </p:cNvSpPr>
          <p:nvPr>
            <p:ph type="body" idx="1"/>
          </p:nvPr>
        </p:nvSpPr>
        <p:spPr/>
        <p:txBody>
          <a:bodyPr/>
          <a:lstStyle/>
          <a:p>
            <a:pPr eaLnBrk="1" hangingPunct="1">
              <a:lnSpc>
                <a:spcPct val="150000"/>
              </a:lnSpc>
            </a:pPr>
            <a:r>
              <a:rPr lang="zh-CN" altLang="en-US" sz="2800"/>
              <a:t>使用</a:t>
            </a:r>
            <a:r>
              <a:rPr lang="en-US" altLang="zh-CN" sz="2800"/>
              <a:t>RTS</a:t>
            </a:r>
            <a:r>
              <a:rPr lang="zh-CN" altLang="en-US" sz="2800"/>
              <a:t>和</a:t>
            </a:r>
            <a:r>
              <a:rPr lang="en-US" altLang="zh-CN" sz="2800"/>
              <a:t>CTS</a:t>
            </a:r>
            <a:r>
              <a:rPr lang="zh-CN" altLang="en-US" sz="2800"/>
              <a:t>帧会使整个网络的效率有所下降，为此协议提供三种选项供用户选择：</a:t>
            </a:r>
          </a:p>
          <a:p>
            <a:pPr lvl="1" eaLnBrk="1" hangingPunct="1">
              <a:lnSpc>
                <a:spcPct val="150000"/>
              </a:lnSpc>
            </a:pPr>
            <a:r>
              <a:rPr lang="zh-CN" altLang="en-US"/>
              <a:t>使用</a:t>
            </a:r>
            <a:r>
              <a:rPr lang="en-US" altLang="zh-CN"/>
              <a:t>RTS</a:t>
            </a:r>
            <a:r>
              <a:rPr lang="zh-CN" altLang="en-US"/>
              <a:t>和</a:t>
            </a:r>
            <a:r>
              <a:rPr lang="en-US" altLang="zh-CN"/>
              <a:t>CTS</a:t>
            </a:r>
            <a:r>
              <a:rPr lang="zh-CN" altLang="en-US"/>
              <a:t>帧；</a:t>
            </a:r>
          </a:p>
          <a:p>
            <a:pPr lvl="1" eaLnBrk="1" hangingPunct="1">
              <a:lnSpc>
                <a:spcPct val="150000"/>
              </a:lnSpc>
            </a:pPr>
            <a:r>
              <a:rPr lang="zh-CN" altLang="en-US"/>
              <a:t>当数据帧长度超过某一数据值时才使用</a:t>
            </a:r>
            <a:r>
              <a:rPr lang="en-US" altLang="zh-CN"/>
              <a:t>RTS</a:t>
            </a:r>
            <a:r>
              <a:rPr lang="zh-CN" altLang="en-US"/>
              <a:t>和</a:t>
            </a:r>
            <a:r>
              <a:rPr lang="en-US" altLang="zh-CN"/>
              <a:t>CTS</a:t>
            </a:r>
            <a:r>
              <a:rPr lang="zh-CN" altLang="en-US"/>
              <a:t>帧；</a:t>
            </a:r>
          </a:p>
          <a:p>
            <a:pPr lvl="1" eaLnBrk="1" hangingPunct="1">
              <a:lnSpc>
                <a:spcPct val="150000"/>
              </a:lnSpc>
            </a:pPr>
            <a:r>
              <a:rPr lang="zh-CN" altLang="en-US"/>
              <a:t>不使用</a:t>
            </a:r>
            <a:r>
              <a:rPr lang="en-US" altLang="zh-CN"/>
              <a:t>RTS</a:t>
            </a:r>
            <a:r>
              <a:rPr lang="zh-CN" altLang="en-US"/>
              <a:t>和</a:t>
            </a:r>
            <a:r>
              <a:rPr lang="en-US" altLang="zh-CN"/>
              <a:t>CTS</a:t>
            </a:r>
            <a:r>
              <a:rPr lang="zh-CN" altLang="en-US"/>
              <a:t>帧。</a:t>
            </a:r>
          </a:p>
        </p:txBody>
      </p:sp>
    </p:spTree>
  </p:cSld>
  <p:clrMapOvr>
    <a:masterClrMapping/>
  </p:clrMapOvr>
  <p:transition spd="slow">
    <p:random/>
    <p:sndAc>
      <p:stSnd>
        <p:snd r:embed="rId2" name="camera.wav"/>
      </p:stSnd>
    </p:sndAc>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Grp="1" noChangeArrowheads="1"/>
          </p:cNvSpPr>
          <p:nvPr>
            <p:ph type="title"/>
          </p:nvPr>
        </p:nvSpPr>
        <p:spPr/>
        <p:txBody>
          <a:bodyPr/>
          <a:lstStyle/>
          <a:p>
            <a:pPr eaLnBrk="1" hangingPunct="1">
              <a:defRPr/>
            </a:pPr>
            <a:r>
              <a:rPr lang="zh-CN" altLang="en-US" dirty="0"/>
              <a:t>可靠性</a:t>
            </a:r>
          </a:p>
        </p:txBody>
      </p:sp>
      <p:sp>
        <p:nvSpPr>
          <p:cNvPr id="149507" name="Text Box 3"/>
          <p:cNvSpPr txBox="1">
            <a:spLocks noChangeArrowheads="1"/>
          </p:cNvSpPr>
          <p:nvPr/>
        </p:nvSpPr>
        <p:spPr bwMode="auto">
          <a:xfrm>
            <a:off x="1346200" y="87313"/>
            <a:ext cx="71135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49508" name="内容占位符 1"/>
          <p:cNvSpPr>
            <a:spLocks noGrp="1"/>
          </p:cNvSpPr>
          <p:nvPr>
            <p:ph idx="1"/>
          </p:nvPr>
        </p:nvSpPr>
        <p:spPr>
          <a:xfrm>
            <a:off x="809625" y="1773238"/>
            <a:ext cx="7958138" cy="1584325"/>
          </a:xfrm>
        </p:spPr>
        <p:txBody>
          <a:bodyPr/>
          <a:lstStyle/>
          <a:p>
            <a:r>
              <a:rPr lang="zh-CN" altLang="en-US" sz="2400">
                <a:solidFill>
                  <a:srgbClr val="FF0000"/>
                </a:solidFill>
              </a:rPr>
              <a:t>停止等待协议</a:t>
            </a:r>
            <a:r>
              <a:rPr lang="zh-CN" altLang="en-US" sz="2400"/>
              <a:t>；</a:t>
            </a:r>
            <a:endParaRPr lang="en-US" altLang="zh-CN" sz="2400"/>
          </a:p>
          <a:p>
            <a:r>
              <a:rPr lang="zh-CN" altLang="en-US" sz="2400">
                <a:solidFill>
                  <a:srgbClr val="FF0000"/>
                </a:solidFill>
              </a:rPr>
              <a:t>降低传输速率</a:t>
            </a:r>
            <a:r>
              <a:rPr lang="zh-CN" altLang="en-US" sz="2400"/>
              <a:t>：多个速率，</a:t>
            </a:r>
            <a:r>
              <a:rPr lang="zh-CN" altLang="en-US" sz="2400">
                <a:solidFill>
                  <a:srgbClr val="0000FF"/>
                </a:solidFill>
              </a:rPr>
              <a:t>速率自适应</a:t>
            </a:r>
            <a:r>
              <a:rPr lang="zh-CN" altLang="en-US" sz="2400"/>
              <a:t>；</a:t>
            </a:r>
            <a:endParaRPr lang="en-US" altLang="zh-CN" sz="2400"/>
          </a:p>
          <a:p>
            <a:r>
              <a:rPr lang="zh-CN" altLang="en-US" sz="2400">
                <a:solidFill>
                  <a:srgbClr val="FF0000"/>
                </a:solidFill>
              </a:rPr>
              <a:t>发送短帧</a:t>
            </a:r>
            <a:r>
              <a:rPr lang="zh-CN" altLang="en-US" sz="2400"/>
              <a:t>：</a:t>
            </a:r>
            <a:r>
              <a:rPr lang="zh-CN" altLang="en-US" sz="2400">
                <a:solidFill>
                  <a:srgbClr val="0000FF"/>
                </a:solidFill>
              </a:rPr>
              <a:t>帧分段</a:t>
            </a:r>
            <a:r>
              <a:rPr lang="zh-CN" altLang="en-US" sz="2400"/>
              <a:t>和</a:t>
            </a:r>
            <a:r>
              <a:rPr lang="zh-CN" altLang="en-US" sz="2400">
                <a:solidFill>
                  <a:srgbClr val="0000FF"/>
                </a:solidFill>
              </a:rPr>
              <a:t>分段突发</a:t>
            </a:r>
            <a:r>
              <a:rPr lang="zh-CN" altLang="en-US" sz="2400"/>
              <a:t>；</a:t>
            </a:r>
          </a:p>
        </p:txBody>
      </p:sp>
      <p:sp>
        <p:nvSpPr>
          <p:cNvPr id="6" name="Text Box 6"/>
          <p:cNvSpPr txBox="1">
            <a:spLocks noChangeArrowheads="1"/>
          </p:cNvSpPr>
          <p:nvPr/>
        </p:nvSpPr>
        <p:spPr bwMode="auto">
          <a:xfrm>
            <a:off x="8712200" y="3908425"/>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7" name="Text Box 8"/>
          <p:cNvSpPr txBox="1">
            <a:spLocks noChangeArrowheads="1"/>
          </p:cNvSpPr>
          <p:nvPr/>
        </p:nvSpPr>
        <p:spPr bwMode="auto">
          <a:xfrm>
            <a:off x="8712200" y="5707063"/>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8" name="Text Box 11"/>
          <p:cNvSpPr txBox="1">
            <a:spLocks noChangeArrowheads="1"/>
          </p:cNvSpPr>
          <p:nvPr/>
        </p:nvSpPr>
        <p:spPr bwMode="auto">
          <a:xfrm>
            <a:off x="8712200" y="4821238"/>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9" name="Text Box 9"/>
          <p:cNvSpPr txBox="1">
            <a:spLocks noChangeArrowheads="1"/>
          </p:cNvSpPr>
          <p:nvPr/>
        </p:nvSpPr>
        <p:spPr bwMode="auto">
          <a:xfrm>
            <a:off x="795338" y="3838575"/>
            <a:ext cx="64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latin typeface="+mn-lt"/>
                <a:ea typeface="+mn-ea"/>
              </a:rPr>
              <a:t>源站</a:t>
            </a:r>
          </a:p>
        </p:txBody>
      </p:sp>
      <p:sp>
        <p:nvSpPr>
          <p:cNvPr id="10" name="Text Box 12"/>
          <p:cNvSpPr txBox="1">
            <a:spLocks noChangeArrowheads="1"/>
          </p:cNvSpPr>
          <p:nvPr/>
        </p:nvSpPr>
        <p:spPr bwMode="auto">
          <a:xfrm>
            <a:off x="755650" y="4756150"/>
            <a:ext cx="869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latin typeface="+mn-lt"/>
                <a:ea typeface="+mn-ea"/>
              </a:rPr>
              <a:t>目的站</a:t>
            </a:r>
          </a:p>
        </p:txBody>
      </p:sp>
      <p:sp>
        <p:nvSpPr>
          <p:cNvPr id="11" name="Text Box 13"/>
          <p:cNvSpPr txBox="1">
            <a:spLocks noChangeArrowheads="1"/>
          </p:cNvSpPr>
          <p:nvPr/>
        </p:nvSpPr>
        <p:spPr bwMode="auto">
          <a:xfrm>
            <a:off x="684213" y="5618163"/>
            <a:ext cx="933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zh-CN" sz="1800" b="1" dirty="0">
                <a:latin typeface="+mn-lt"/>
                <a:ea typeface="+mn-ea"/>
              </a:rPr>
              <a:t> </a:t>
            </a:r>
            <a:r>
              <a:rPr lang="zh-CN" altLang="en-US" sz="1800" b="1" dirty="0">
                <a:latin typeface="+mn-lt"/>
                <a:ea typeface="+mn-ea"/>
              </a:rPr>
              <a:t>其他站</a:t>
            </a:r>
          </a:p>
        </p:txBody>
      </p:sp>
      <p:sp>
        <p:nvSpPr>
          <p:cNvPr id="12" name="Rectangle 14"/>
          <p:cNvSpPr>
            <a:spLocks noChangeArrowheads="1"/>
          </p:cNvSpPr>
          <p:nvPr/>
        </p:nvSpPr>
        <p:spPr bwMode="auto">
          <a:xfrm>
            <a:off x="1481138" y="3838575"/>
            <a:ext cx="576262" cy="396875"/>
          </a:xfrm>
          <a:prstGeom prst="rect">
            <a:avLst/>
          </a:prstGeom>
          <a:solidFill>
            <a:srgbClr val="FF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RTS</a:t>
            </a:r>
          </a:p>
        </p:txBody>
      </p:sp>
      <p:sp>
        <p:nvSpPr>
          <p:cNvPr id="13" name="Rectangle 15"/>
          <p:cNvSpPr>
            <a:spLocks noChangeArrowheads="1"/>
          </p:cNvSpPr>
          <p:nvPr/>
        </p:nvSpPr>
        <p:spPr bwMode="auto">
          <a:xfrm>
            <a:off x="2251075" y="4725988"/>
            <a:ext cx="577850" cy="396875"/>
          </a:xfrm>
          <a:prstGeom prst="rect">
            <a:avLst/>
          </a:prstGeom>
          <a:solidFill>
            <a:srgbClr val="CCECFF"/>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CTS</a:t>
            </a:r>
          </a:p>
        </p:txBody>
      </p:sp>
      <p:sp>
        <p:nvSpPr>
          <p:cNvPr id="14" name="Rectangle 16"/>
          <p:cNvSpPr>
            <a:spLocks noChangeArrowheads="1"/>
          </p:cNvSpPr>
          <p:nvPr/>
        </p:nvSpPr>
        <p:spPr bwMode="auto">
          <a:xfrm>
            <a:off x="3022600" y="3838575"/>
            <a:ext cx="866775" cy="396875"/>
          </a:xfrm>
          <a:prstGeom prst="rect">
            <a:avLst/>
          </a:prstGeom>
          <a:solidFill>
            <a:srgbClr val="CCCC00"/>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800" b="1" dirty="0">
                <a:latin typeface="+mn-lt"/>
                <a:ea typeface="+mn-ea"/>
              </a:rPr>
              <a:t>分段</a:t>
            </a:r>
            <a:r>
              <a:rPr lang="zh-CN" altLang="en-US" sz="1000" b="1" dirty="0">
                <a:latin typeface="+mn-lt"/>
                <a:ea typeface="+mn-ea"/>
              </a:rPr>
              <a:t> </a:t>
            </a:r>
            <a:r>
              <a:rPr lang="en-US" altLang="zh-CN" sz="1800" b="1" dirty="0">
                <a:latin typeface="+mn-lt"/>
                <a:ea typeface="+mn-ea"/>
              </a:rPr>
              <a:t>0</a:t>
            </a:r>
          </a:p>
        </p:txBody>
      </p:sp>
      <p:sp>
        <p:nvSpPr>
          <p:cNvPr id="15" name="Line 17"/>
          <p:cNvSpPr>
            <a:spLocks noChangeShapeType="1"/>
          </p:cNvSpPr>
          <p:nvPr/>
        </p:nvSpPr>
        <p:spPr bwMode="auto">
          <a:xfrm>
            <a:off x="2057400" y="3543300"/>
            <a:ext cx="0" cy="2073275"/>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6" name="Line 18"/>
          <p:cNvSpPr>
            <a:spLocks noChangeShapeType="1"/>
          </p:cNvSpPr>
          <p:nvPr/>
        </p:nvSpPr>
        <p:spPr bwMode="auto">
          <a:xfrm>
            <a:off x="2251075" y="3543300"/>
            <a:ext cx="0" cy="157956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7" name="Line 19"/>
          <p:cNvSpPr>
            <a:spLocks noChangeShapeType="1"/>
          </p:cNvSpPr>
          <p:nvPr/>
        </p:nvSpPr>
        <p:spPr bwMode="auto">
          <a:xfrm>
            <a:off x="2828925" y="4725988"/>
            <a:ext cx="0" cy="890587"/>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8" name="Line 20"/>
          <p:cNvSpPr>
            <a:spLocks noChangeShapeType="1"/>
          </p:cNvSpPr>
          <p:nvPr/>
        </p:nvSpPr>
        <p:spPr bwMode="auto">
          <a:xfrm>
            <a:off x="3022600" y="3838575"/>
            <a:ext cx="0" cy="128428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19" name="Rectangle 21"/>
          <p:cNvSpPr>
            <a:spLocks noChangeArrowheads="1"/>
          </p:cNvSpPr>
          <p:nvPr/>
        </p:nvSpPr>
        <p:spPr bwMode="auto">
          <a:xfrm>
            <a:off x="4083050" y="4725988"/>
            <a:ext cx="579438" cy="396875"/>
          </a:xfrm>
          <a:prstGeom prst="rect">
            <a:avLst/>
          </a:prstGeom>
          <a:solidFill>
            <a:srgbClr val="FF99FF"/>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dirty="0">
                <a:latin typeface="+mn-lt"/>
                <a:ea typeface="+mn-ea"/>
              </a:rPr>
              <a:t>ACK0</a:t>
            </a:r>
          </a:p>
        </p:txBody>
      </p:sp>
      <p:sp>
        <p:nvSpPr>
          <p:cNvPr id="20" name="Line 22"/>
          <p:cNvSpPr>
            <a:spLocks noChangeShapeType="1"/>
          </p:cNvSpPr>
          <p:nvPr/>
        </p:nvSpPr>
        <p:spPr bwMode="auto">
          <a:xfrm>
            <a:off x="3889375" y="4135438"/>
            <a:ext cx="0" cy="987425"/>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1" name="Line 23"/>
          <p:cNvSpPr>
            <a:spLocks noChangeShapeType="1"/>
          </p:cNvSpPr>
          <p:nvPr/>
        </p:nvSpPr>
        <p:spPr bwMode="auto">
          <a:xfrm>
            <a:off x="4083050"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2" name="Rectangle 24"/>
          <p:cNvSpPr>
            <a:spLocks noChangeArrowheads="1"/>
          </p:cNvSpPr>
          <p:nvPr/>
        </p:nvSpPr>
        <p:spPr bwMode="auto">
          <a:xfrm>
            <a:off x="4854575" y="3838575"/>
            <a:ext cx="866775" cy="396875"/>
          </a:xfrm>
          <a:prstGeom prst="rect">
            <a:avLst/>
          </a:prstGeom>
          <a:solidFill>
            <a:srgbClr val="CCCC00"/>
          </a:solidFill>
          <a:ln w="9525"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800" b="1" dirty="0">
                <a:latin typeface="+mn-lt"/>
                <a:ea typeface="+mn-ea"/>
              </a:rPr>
              <a:t>分段 </a:t>
            </a:r>
            <a:r>
              <a:rPr lang="en-US" altLang="zh-CN" sz="1800" b="1" dirty="0">
                <a:latin typeface="+mn-lt"/>
                <a:ea typeface="+mn-ea"/>
              </a:rPr>
              <a:t>1</a:t>
            </a:r>
          </a:p>
        </p:txBody>
      </p:sp>
      <p:sp>
        <p:nvSpPr>
          <p:cNvPr id="23" name="Rectangle 25"/>
          <p:cNvSpPr>
            <a:spLocks noChangeArrowheads="1"/>
          </p:cNvSpPr>
          <p:nvPr/>
        </p:nvSpPr>
        <p:spPr bwMode="auto">
          <a:xfrm>
            <a:off x="5915025" y="4725988"/>
            <a:ext cx="615950" cy="396875"/>
          </a:xfrm>
          <a:prstGeom prst="rect">
            <a:avLst/>
          </a:prstGeom>
          <a:solidFill>
            <a:srgbClr val="FF99FF"/>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ACK1</a:t>
            </a:r>
          </a:p>
        </p:txBody>
      </p:sp>
      <p:sp>
        <p:nvSpPr>
          <p:cNvPr id="24" name="Line 27"/>
          <p:cNvSpPr>
            <a:spLocks noChangeShapeType="1"/>
          </p:cNvSpPr>
          <p:nvPr/>
        </p:nvSpPr>
        <p:spPr bwMode="auto">
          <a:xfrm flipH="1">
            <a:off x="4643438" y="4235450"/>
            <a:ext cx="19050" cy="1377950"/>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5" name="Line 28"/>
          <p:cNvSpPr>
            <a:spLocks noChangeShapeType="1"/>
          </p:cNvSpPr>
          <p:nvPr/>
        </p:nvSpPr>
        <p:spPr bwMode="auto">
          <a:xfrm>
            <a:off x="4856163"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6" name="Line 29"/>
          <p:cNvSpPr>
            <a:spLocks noChangeShapeType="1"/>
          </p:cNvSpPr>
          <p:nvPr/>
        </p:nvSpPr>
        <p:spPr bwMode="auto">
          <a:xfrm>
            <a:off x="5722938"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7" name="Line 30"/>
          <p:cNvSpPr>
            <a:spLocks noChangeShapeType="1"/>
          </p:cNvSpPr>
          <p:nvPr/>
        </p:nvSpPr>
        <p:spPr bwMode="auto">
          <a:xfrm>
            <a:off x="5916613"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8" name="Line 31"/>
          <p:cNvSpPr>
            <a:spLocks noChangeShapeType="1"/>
          </p:cNvSpPr>
          <p:nvPr/>
        </p:nvSpPr>
        <p:spPr bwMode="auto">
          <a:xfrm>
            <a:off x="6516688" y="4235450"/>
            <a:ext cx="7937" cy="146208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29" name="Line 32"/>
          <p:cNvSpPr>
            <a:spLocks noChangeShapeType="1"/>
          </p:cNvSpPr>
          <p:nvPr/>
        </p:nvSpPr>
        <p:spPr bwMode="auto">
          <a:xfrm>
            <a:off x="6688138"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0" name="Line 33"/>
          <p:cNvSpPr>
            <a:spLocks noChangeShapeType="1"/>
          </p:cNvSpPr>
          <p:nvPr/>
        </p:nvSpPr>
        <p:spPr bwMode="auto">
          <a:xfrm>
            <a:off x="7554913"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1" name="Line 34"/>
          <p:cNvSpPr>
            <a:spLocks noChangeShapeType="1"/>
          </p:cNvSpPr>
          <p:nvPr/>
        </p:nvSpPr>
        <p:spPr bwMode="auto">
          <a:xfrm>
            <a:off x="7748588" y="4235450"/>
            <a:ext cx="0" cy="887413"/>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2" name="Rectangle 35"/>
          <p:cNvSpPr>
            <a:spLocks noChangeArrowheads="1"/>
          </p:cNvSpPr>
          <p:nvPr/>
        </p:nvSpPr>
        <p:spPr bwMode="auto">
          <a:xfrm>
            <a:off x="6688138" y="3838575"/>
            <a:ext cx="866775" cy="396875"/>
          </a:xfrm>
          <a:prstGeom prst="rect">
            <a:avLst/>
          </a:prstGeom>
          <a:solidFill>
            <a:srgbClr val="CCCC00"/>
          </a:solidFill>
          <a:ln w="9525" algn="ctr">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zh-CN" altLang="en-US" sz="1800" b="1" dirty="0">
                <a:latin typeface="+mn-lt"/>
                <a:ea typeface="+mn-ea"/>
              </a:rPr>
              <a:t>分段 </a:t>
            </a:r>
            <a:r>
              <a:rPr lang="en-US" altLang="zh-CN" sz="1800" b="1" dirty="0">
                <a:latin typeface="+mn-lt"/>
                <a:ea typeface="+mn-ea"/>
              </a:rPr>
              <a:t>2</a:t>
            </a:r>
          </a:p>
        </p:txBody>
      </p:sp>
      <p:sp>
        <p:nvSpPr>
          <p:cNvPr id="33" name="Rectangle 36"/>
          <p:cNvSpPr>
            <a:spLocks noChangeArrowheads="1"/>
          </p:cNvSpPr>
          <p:nvPr/>
        </p:nvSpPr>
        <p:spPr bwMode="auto">
          <a:xfrm>
            <a:off x="7748588" y="4725988"/>
            <a:ext cx="642937" cy="396875"/>
          </a:xfrm>
          <a:prstGeom prst="rect">
            <a:avLst/>
          </a:prstGeom>
          <a:solidFill>
            <a:srgbClr val="FF99FF"/>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ACK2</a:t>
            </a:r>
          </a:p>
        </p:txBody>
      </p:sp>
      <p:sp>
        <p:nvSpPr>
          <p:cNvPr id="34" name="Line 37"/>
          <p:cNvSpPr>
            <a:spLocks noChangeShapeType="1"/>
          </p:cNvSpPr>
          <p:nvPr/>
        </p:nvSpPr>
        <p:spPr bwMode="auto">
          <a:xfrm>
            <a:off x="1674813" y="3641725"/>
            <a:ext cx="382587"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5" name="Line 38"/>
          <p:cNvSpPr>
            <a:spLocks noChangeShapeType="1"/>
          </p:cNvSpPr>
          <p:nvPr/>
        </p:nvSpPr>
        <p:spPr bwMode="auto">
          <a:xfrm flipH="1">
            <a:off x="2254250" y="3641725"/>
            <a:ext cx="384175"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6" name="Text Box 39"/>
          <p:cNvSpPr txBox="1">
            <a:spLocks noChangeArrowheads="1"/>
          </p:cNvSpPr>
          <p:nvPr/>
        </p:nvSpPr>
        <p:spPr bwMode="auto">
          <a:xfrm>
            <a:off x="1911350" y="3059113"/>
            <a:ext cx="69691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SIFS</a:t>
            </a:r>
          </a:p>
        </p:txBody>
      </p:sp>
      <p:sp>
        <p:nvSpPr>
          <p:cNvPr id="37" name="Line 40"/>
          <p:cNvSpPr>
            <a:spLocks noChangeShapeType="1"/>
          </p:cNvSpPr>
          <p:nvPr/>
        </p:nvSpPr>
        <p:spPr bwMode="auto">
          <a:xfrm flipH="1">
            <a:off x="2155825" y="3344863"/>
            <a:ext cx="95250" cy="296862"/>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8" name="Rectangle 41"/>
          <p:cNvSpPr>
            <a:spLocks noChangeArrowheads="1"/>
          </p:cNvSpPr>
          <p:nvPr/>
        </p:nvSpPr>
        <p:spPr bwMode="auto">
          <a:xfrm>
            <a:off x="2057400" y="5624513"/>
            <a:ext cx="2605088" cy="396875"/>
          </a:xfrm>
          <a:prstGeom prst="rect">
            <a:avLst/>
          </a:prstGeom>
          <a:solidFill>
            <a:srgbClr val="FF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NAV (RTS)</a:t>
            </a:r>
          </a:p>
        </p:txBody>
      </p:sp>
      <p:sp>
        <p:nvSpPr>
          <p:cNvPr id="39" name="Rectangle 42"/>
          <p:cNvSpPr>
            <a:spLocks noChangeArrowheads="1"/>
          </p:cNvSpPr>
          <p:nvPr/>
        </p:nvSpPr>
        <p:spPr bwMode="auto">
          <a:xfrm>
            <a:off x="2828925" y="6021388"/>
            <a:ext cx="1833563" cy="3952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NAV (CTS)</a:t>
            </a:r>
          </a:p>
        </p:txBody>
      </p:sp>
      <p:sp>
        <p:nvSpPr>
          <p:cNvPr id="40" name="AutoShape 43"/>
          <p:cNvSpPr>
            <a:spLocks/>
          </p:cNvSpPr>
          <p:nvPr/>
        </p:nvSpPr>
        <p:spPr bwMode="auto">
          <a:xfrm rot="16200000">
            <a:off x="5477669" y="1061244"/>
            <a:ext cx="296862" cy="5207000"/>
          </a:xfrm>
          <a:prstGeom prst="rightBrace">
            <a:avLst>
              <a:gd name="adj1" fmla="val 146167"/>
              <a:gd name="adj2" fmla="val 50000"/>
            </a:avLst>
          </a:prstGeom>
          <a:noFill/>
          <a:ln w="190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41" name="Text Box 44"/>
          <p:cNvSpPr txBox="1">
            <a:spLocks noChangeArrowheads="1"/>
          </p:cNvSpPr>
          <p:nvPr/>
        </p:nvSpPr>
        <p:spPr bwMode="auto">
          <a:xfrm>
            <a:off x="3995738" y="3132138"/>
            <a:ext cx="364807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长的帧划分为许多分段，分段突发</a:t>
            </a:r>
          </a:p>
        </p:txBody>
      </p:sp>
      <p:sp>
        <p:nvSpPr>
          <p:cNvPr id="43" name="Line 10"/>
          <p:cNvSpPr>
            <a:spLocks noChangeShapeType="1"/>
          </p:cNvSpPr>
          <p:nvPr/>
        </p:nvSpPr>
        <p:spPr bwMode="auto">
          <a:xfrm>
            <a:off x="1187450" y="5122863"/>
            <a:ext cx="7772400"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4" name="Line 5"/>
          <p:cNvSpPr>
            <a:spLocks noChangeShapeType="1"/>
          </p:cNvSpPr>
          <p:nvPr/>
        </p:nvSpPr>
        <p:spPr bwMode="auto">
          <a:xfrm>
            <a:off x="1187450" y="4235450"/>
            <a:ext cx="7777163"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5" name="Rectangle 48"/>
          <p:cNvSpPr>
            <a:spLocks noChangeArrowheads="1"/>
          </p:cNvSpPr>
          <p:nvPr/>
        </p:nvSpPr>
        <p:spPr bwMode="auto">
          <a:xfrm>
            <a:off x="4656138" y="5624513"/>
            <a:ext cx="1858962" cy="396875"/>
          </a:xfrm>
          <a:prstGeom prst="rect">
            <a:avLst/>
          </a:prstGeom>
          <a:solidFill>
            <a:srgbClr val="FF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dirty="0">
                <a:latin typeface="+mn-lt"/>
                <a:ea typeface="+mn-ea"/>
              </a:rPr>
              <a:t>NAV (</a:t>
            </a:r>
            <a:r>
              <a:rPr lang="zh-CN" altLang="en-US" sz="1800" b="1" dirty="0">
                <a:latin typeface="+mn-lt"/>
                <a:ea typeface="+mn-ea"/>
              </a:rPr>
              <a:t>分段</a:t>
            </a:r>
            <a:r>
              <a:rPr lang="en-US" altLang="zh-CN" sz="1800" b="1" dirty="0">
                <a:latin typeface="+mn-lt"/>
                <a:ea typeface="+mn-ea"/>
              </a:rPr>
              <a:t>0)</a:t>
            </a:r>
          </a:p>
        </p:txBody>
      </p:sp>
      <p:sp>
        <p:nvSpPr>
          <p:cNvPr id="46" name="Rectangle 49"/>
          <p:cNvSpPr>
            <a:spLocks noChangeArrowheads="1"/>
          </p:cNvSpPr>
          <p:nvPr/>
        </p:nvSpPr>
        <p:spPr bwMode="auto">
          <a:xfrm>
            <a:off x="4646613" y="6021388"/>
            <a:ext cx="1870075" cy="3952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NAV (ACK0)</a:t>
            </a:r>
          </a:p>
        </p:txBody>
      </p:sp>
      <p:sp>
        <p:nvSpPr>
          <p:cNvPr id="47" name="Rectangle 50"/>
          <p:cNvSpPr>
            <a:spLocks noChangeArrowheads="1"/>
          </p:cNvSpPr>
          <p:nvPr/>
        </p:nvSpPr>
        <p:spPr bwMode="auto">
          <a:xfrm>
            <a:off x="6508750" y="6021388"/>
            <a:ext cx="1874838" cy="395287"/>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NAV (ACK1)</a:t>
            </a:r>
          </a:p>
        </p:txBody>
      </p:sp>
      <p:sp>
        <p:nvSpPr>
          <p:cNvPr id="48" name="Line 51"/>
          <p:cNvSpPr>
            <a:spLocks noChangeShapeType="1"/>
          </p:cNvSpPr>
          <p:nvPr/>
        </p:nvSpPr>
        <p:spPr bwMode="auto">
          <a:xfrm>
            <a:off x="8388350" y="4222750"/>
            <a:ext cx="0" cy="1390650"/>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9" name="Rectangle 52"/>
          <p:cNvSpPr>
            <a:spLocks noChangeArrowheads="1"/>
          </p:cNvSpPr>
          <p:nvPr/>
        </p:nvSpPr>
        <p:spPr bwMode="auto">
          <a:xfrm>
            <a:off x="6516688" y="5624513"/>
            <a:ext cx="1871662" cy="396875"/>
          </a:xfrm>
          <a:prstGeom prst="rect">
            <a:avLst/>
          </a:prstGeom>
          <a:solidFill>
            <a:srgbClr val="FF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dirty="0">
                <a:latin typeface="+mn-lt"/>
                <a:ea typeface="+mn-ea"/>
              </a:rPr>
              <a:t>NAV (</a:t>
            </a:r>
            <a:r>
              <a:rPr lang="zh-CN" altLang="en-US" sz="1800" b="1" dirty="0">
                <a:latin typeface="+mn-lt"/>
                <a:ea typeface="+mn-ea"/>
              </a:rPr>
              <a:t>分段</a:t>
            </a:r>
            <a:r>
              <a:rPr lang="en-US" altLang="zh-CN" sz="1800" b="1" dirty="0">
                <a:latin typeface="+mn-lt"/>
                <a:ea typeface="+mn-ea"/>
              </a:rPr>
              <a:t>1)</a:t>
            </a:r>
          </a:p>
        </p:txBody>
      </p:sp>
      <p:sp>
        <p:nvSpPr>
          <p:cNvPr id="42" name="Line 7"/>
          <p:cNvSpPr>
            <a:spLocks noChangeShapeType="1"/>
          </p:cNvSpPr>
          <p:nvPr/>
        </p:nvSpPr>
        <p:spPr bwMode="auto">
          <a:xfrm flipV="1">
            <a:off x="1187450" y="6010275"/>
            <a:ext cx="7777163" cy="952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Tree>
  </p:cSld>
  <p:clrMapOvr>
    <a:masterClrMapping/>
  </p:clrMapOvr>
  <p:transition spd="slow">
    <p:random/>
    <p:sndAc>
      <p:stSnd>
        <p:snd r:embed="rId2" name="camera.wav"/>
      </p:stSnd>
    </p:sndAc>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Grp="1" noChangeArrowheads="1"/>
          </p:cNvSpPr>
          <p:nvPr>
            <p:ph type="title"/>
          </p:nvPr>
        </p:nvSpPr>
        <p:spPr/>
        <p:txBody>
          <a:bodyPr/>
          <a:lstStyle/>
          <a:p>
            <a:pPr lvl="1">
              <a:defRPr/>
            </a:pPr>
            <a:r>
              <a:rPr lang="zh-CN" altLang="en-US" dirty="0"/>
              <a:t>节省电源</a:t>
            </a:r>
            <a:endParaRPr lang="en-US" altLang="zh-CN" dirty="0"/>
          </a:p>
        </p:txBody>
      </p:sp>
      <p:sp>
        <p:nvSpPr>
          <p:cNvPr id="1505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无线</a:t>
            </a:r>
            <a:r>
              <a:rPr lang="en-US" altLang="zh-CN" sz="1200" b="0">
                <a:solidFill>
                  <a:schemeClr val="tx1"/>
                </a:solidFill>
                <a:latin typeface="Times New Roman" pitchFamily="18" charset="0"/>
                <a:ea typeface="幼圆" pitchFamily="49" charset="-122"/>
                <a:hlinkClick r:id="rId7"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802.11 MAC</a:t>
            </a:r>
            <a:r>
              <a:rPr lang="zh-CN" altLang="en-US" sz="1200" b="0">
                <a:solidFill>
                  <a:schemeClr val="tx1"/>
                </a:solidFill>
                <a:latin typeface="Times New Roman" pitchFamily="18" charset="0"/>
                <a:ea typeface="幼圆" pitchFamily="49" charset="-122"/>
                <a:hlinkClick r:id="rId8"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9" action="ppaction://hlinksldjump"/>
              </a:rPr>
              <a:t>CSMA/CA</a:t>
            </a:r>
            <a:endParaRPr lang="en-US" altLang="zh-CN" sz="1200" b="0">
              <a:solidFill>
                <a:schemeClr val="tx1"/>
              </a:solidFill>
              <a:latin typeface="Times New Roman" pitchFamily="18" charset="0"/>
              <a:ea typeface="幼圆" pitchFamily="49" charset="-122"/>
            </a:endParaRPr>
          </a:p>
        </p:txBody>
      </p:sp>
      <p:sp>
        <p:nvSpPr>
          <p:cNvPr id="15053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50533" name="内容占位符 1"/>
          <p:cNvSpPr>
            <a:spLocks noGrp="1"/>
          </p:cNvSpPr>
          <p:nvPr>
            <p:ph idx="1"/>
          </p:nvPr>
        </p:nvSpPr>
        <p:spPr/>
        <p:txBody>
          <a:bodyPr/>
          <a:lstStyle/>
          <a:p>
            <a:r>
              <a:rPr lang="zh-CN" altLang="en-US" sz="2400" dirty="0">
                <a:solidFill>
                  <a:srgbClr val="FF0000"/>
                </a:solidFill>
              </a:rPr>
              <a:t>原理</a:t>
            </a:r>
            <a:r>
              <a:rPr lang="zh-CN" altLang="en-US" sz="2400" dirty="0"/>
              <a:t>：客户没有信息需要发送或接收时不应浪费能量；</a:t>
            </a:r>
            <a:endParaRPr lang="en-US" altLang="zh-CN" sz="2400" dirty="0"/>
          </a:p>
          <a:p>
            <a:r>
              <a:rPr lang="zh-CN" altLang="en-US" sz="2400" dirty="0">
                <a:solidFill>
                  <a:srgbClr val="FF0000"/>
                </a:solidFill>
              </a:rPr>
              <a:t>电源管理</a:t>
            </a:r>
            <a:endParaRPr lang="en-US" altLang="zh-CN" sz="2400" dirty="0">
              <a:solidFill>
                <a:srgbClr val="FF0000"/>
              </a:solidFill>
            </a:endParaRPr>
          </a:p>
          <a:p>
            <a:pPr lvl="1"/>
            <a:r>
              <a:rPr lang="zh-CN" altLang="en-US" sz="2400" dirty="0"/>
              <a:t>节能的基本机制建立在</a:t>
            </a:r>
            <a:r>
              <a:rPr lang="zh-CN" altLang="en-US" sz="2400" dirty="0">
                <a:solidFill>
                  <a:srgbClr val="0000FF"/>
                </a:solidFill>
              </a:rPr>
              <a:t>信标帧</a:t>
            </a:r>
            <a:r>
              <a:rPr lang="zh-CN" altLang="en-US" sz="2400" dirty="0">
                <a:solidFill>
                  <a:schemeClr val="tx1"/>
                </a:solidFill>
              </a:rPr>
              <a:t>（</a:t>
            </a:r>
            <a:r>
              <a:rPr lang="en-US" altLang="zh-CN" sz="2400" dirty="0">
                <a:solidFill>
                  <a:schemeClr val="tx1"/>
                </a:solidFill>
              </a:rPr>
              <a:t>Beacon</a:t>
            </a:r>
            <a:r>
              <a:rPr lang="zh-CN" altLang="en-US" sz="2400" dirty="0">
                <a:solidFill>
                  <a:schemeClr val="tx1"/>
                </a:solidFill>
              </a:rPr>
              <a:t>帧）</a:t>
            </a:r>
            <a:r>
              <a:rPr lang="zh-CN" altLang="en-US" sz="2400" dirty="0"/>
              <a:t>的基础上；</a:t>
            </a:r>
            <a:endParaRPr lang="en-US" altLang="zh-CN" sz="2400" dirty="0"/>
          </a:p>
          <a:p>
            <a:pPr lvl="1"/>
            <a:r>
              <a:rPr lang="zh-CN" altLang="en-US" sz="2400" dirty="0"/>
              <a:t>信标帧由</a:t>
            </a:r>
            <a:r>
              <a:rPr lang="en-US" altLang="zh-CN" sz="2400" dirty="0"/>
              <a:t>AP</a:t>
            </a:r>
            <a:r>
              <a:rPr lang="zh-CN" altLang="en-US" sz="2400" dirty="0"/>
              <a:t>定期广播（例如：每</a:t>
            </a:r>
            <a:r>
              <a:rPr lang="en-US" altLang="zh-CN" sz="2400" dirty="0"/>
              <a:t>100ms</a:t>
            </a:r>
            <a:r>
              <a:rPr lang="zh-CN" altLang="en-US" sz="2400" dirty="0"/>
              <a:t>发一个），向客户通告</a:t>
            </a:r>
            <a:r>
              <a:rPr lang="en-US" altLang="zh-CN" sz="2400" dirty="0"/>
              <a:t>AP</a:t>
            </a:r>
            <a:r>
              <a:rPr lang="zh-CN" altLang="en-US" sz="2400" dirty="0"/>
              <a:t>的存在，同时传递一些系统参数，例如：</a:t>
            </a:r>
            <a:r>
              <a:rPr lang="en-US" altLang="zh-CN" sz="2400" dirty="0"/>
              <a:t>AP</a:t>
            </a:r>
            <a:r>
              <a:rPr lang="zh-CN" altLang="en-US" sz="2400" dirty="0"/>
              <a:t>的标识、时间（下一帧多久再来）和安全设置；</a:t>
            </a:r>
            <a:endParaRPr lang="en-US" altLang="zh-CN" sz="2400" dirty="0"/>
          </a:p>
          <a:p>
            <a:r>
              <a:rPr lang="zh-CN" altLang="en-US" sz="2400" dirty="0">
                <a:solidFill>
                  <a:srgbClr val="FF0000"/>
                </a:solidFill>
              </a:rPr>
              <a:t>省电机制：</a:t>
            </a:r>
            <a:endParaRPr lang="en-US" altLang="zh-CN" sz="2400" dirty="0">
              <a:solidFill>
                <a:srgbClr val="FF0000"/>
              </a:solidFill>
            </a:endParaRPr>
          </a:p>
          <a:p>
            <a:pPr lvl="1"/>
            <a:r>
              <a:rPr lang="zh-CN" altLang="en-US" sz="2400" dirty="0">
                <a:solidFill>
                  <a:srgbClr val="00002E"/>
                </a:solidFill>
              </a:rPr>
              <a:t>省电模式</a:t>
            </a:r>
            <a:endParaRPr lang="en-US" altLang="zh-CN" sz="2400" dirty="0">
              <a:solidFill>
                <a:srgbClr val="00002E"/>
              </a:solidFill>
            </a:endParaRPr>
          </a:p>
          <a:p>
            <a:pPr lvl="1"/>
            <a:r>
              <a:rPr lang="zh-CN" altLang="en-US" sz="2400" dirty="0">
                <a:solidFill>
                  <a:srgbClr val="00002E"/>
                </a:solidFill>
              </a:rPr>
              <a:t>自动省电交付</a:t>
            </a:r>
          </a:p>
        </p:txBody>
      </p:sp>
    </p:spTree>
  </p:cSld>
  <p:clrMapOvr>
    <a:masterClrMapping/>
  </p:clrMapOvr>
  <p:transition spd="slow">
    <p:random/>
    <p:sndAc>
      <p:stSnd>
        <p:snd r:embed="rId3" name="camera.wav"/>
      </p:stSnd>
    </p:sndAc>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Grp="1" noChangeArrowheads="1"/>
          </p:cNvSpPr>
          <p:nvPr>
            <p:ph type="title"/>
          </p:nvPr>
        </p:nvSpPr>
        <p:spPr/>
        <p:txBody>
          <a:bodyPr/>
          <a:lstStyle/>
          <a:p>
            <a:pPr eaLnBrk="1" hangingPunct="1">
              <a:defRPr/>
            </a:pPr>
            <a:r>
              <a:rPr lang="zh-CN" altLang="en-US" dirty="0"/>
              <a:t>省电模式</a:t>
            </a:r>
          </a:p>
        </p:txBody>
      </p:sp>
      <p:sp>
        <p:nvSpPr>
          <p:cNvPr id="1515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5155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151557" name="内容占位符 1"/>
          <p:cNvSpPr>
            <a:spLocks noGrp="1"/>
          </p:cNvSpPr>
          <p:nvPr>
            <p:ph idx="1"/>
          </p:nvPr>
        </p:nvSpPr>
        <p:spPr/>
        <p:txBody>
          <a:bodyPr/>
          <a:lstStyle/>
          <a:p>
            <a:pPr>
              <a:lnSpc>
                <a:spcPct val="120000"/>
              </a:lnSpc>
            </a:pPr>
            <a:r>
              <a:rPr lang="zh-CN" altLang="en-US"/>
              <a:t>客户端在发送给</a:t>
            </a:r>
            <a:r>
              <a:rPr lang="en-US" altLang="zh-CN"/>
              <a:t>AP</a:t>
            </a:r>
            <a:r>
              <a:rPr lang="zh-CN" altLang="en-US"/>
              <a:t>的帧中设置</a:t>
            </a:r>
            <a:r>
              <a:rPr lang="zh-CN" altLang="en-US">
                <a:solidFill>
                  <a:srgbClr val="0000FF"/>
                </a:solidFill>
              </a:rPr>
              <a:t>电源管理位</a:t>
            </a:r>
            <a:r>
              <a:rPr lang="zh-CN" altLang="en-US"/>
              <a:t>，然后进入</a:t>
            </a:r>
            <a:r>
              <a:rPr lang="zh-CN" altLang="en-US">
                <a:solidFill>
                  <a:srgbClr val="FF0000"/>
                </a:solidFill>
              </a:rPr>
              <a:t>省电模式</a:t>
            </a:r>
            <a:r>
              <a:rPr lang="zh-CN" altLang="en-US"/>
              <a:t>；</a:t>
            </a:r>
            <a:endParaRPr lang="en-US" altLang="zh-CN"/>
          </a:p>
          <a:p>
            <a:pPr>
              <a:lnSpc>
                <a:spcPct val="120000"/>
              </a:lnSpc>
            </a:pPr>
            <a:r>
              <a:rPr lang="en-US" altLang="zh-CN"/>
              <a:t>AP</a:t>
            </a:r>
            <a:r>
              <a:rPr lang="zh-CN" altLang="en-US"/>
              <a:t>缓冲所有发送给该客户的流量；</a:t>
            </a:r>
            <a:endParaRPr lang="en-US" altLang="zh-CN"/>
          </a:p>
          <a:p>
            <a:pPr>
              <a:lnSpc>
                <a:spcPct val="120000"/>
              </a:lnSpc>
            </a:pPr>
            <a:r>
              <a:rPr lang="zh-CN" altLang="en-US"/>
              <a:t>客户端在每次</a:t>
            </a:r>
            <a:r>
              <a:rPr lang="zh-CN" altLang="en-US">
                <a:solidFill>
                  <a:srgbClr val="0000FF"/>
                </a:solidFill>
              </a:rPr>
              <a:t>信标帧</a:t>
            </a:r>
            <a:r>
              <a:rPr lang="zh-CN" altLang="en-US"/>
              <a:t>来时苏醒过来，检查是否为它缓冲了流量；如有则与</a:t>
            </a:r>
            <a:r>
              <a:rPr lang="en-US" altLang="zh-CN"/>
              <a:t>AP</a:t>
            </a:r>
            <a:r>
              <a:rPr lang="zh-CN" altLang="en-US"/>
              <a:t>交流获取流量，然后再次进入省电模式，直至下一个信标帧到来。</a:t>
            </a:r>
          </a:p>
        </p:txBody>
      </p:sp>
    </p:spTree>
  </p:cSld>
  <p:clrMapOvr>
    <a:masterClrMapping/>
  </p:clrMapOvr>
  <p:transition spd="slow">
    <p:random/>
    <p:sndAc>
      <p:stSnd>
        <p:snd r:embed="rId2" name="camera.wav"/>
      </p:stSnd>
    </p:sndAc>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Grp="1" noChangeArrowheads="1"/>
          </p:cNvSpPr>
          <p:nvPr>
            <p:ph type="title"/>
          </p:nvPr>
        </p:nvSpPr>
        <p:spPr/>
        <p:txBody>
          <a:bodyPr/>
          <a:lstStyle/>
          <a:p>
            <a:pPr eaLnBrk="1" hangingPunct="1">
              <a:defRPr/>
            </a:pPr>
            <a:r>
              <a:rPr lang="zh-CN" altLang="en-US" dirty="0"/>
              <a:t>自动省电交付</a:t>
            </a:r>
          </a:p>
        </p:txBody>
      </p:sp>
      <p:sp>
        <p:nvSpPr>
          <p:cNvPr id="1525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5258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152581" name="内容占位符 1"/>
          <p:cNvSpPr>
            <a:spLocks noGrp="1"/>
          </p:cNvSpPr>
          <p:nvPr>
            <p:ph idx="1"/>
          </p:nvPr>
        </p:nvSpPr>
        <p:spPr>
          <a:xfrm>
            <a:off x="809625" y="2060575"/>
            <a:ext cx="7958138" cy="4176713"/>
          </a:xfrm>
        </p:spPr>
        <p:txBody>
          <a:bodyPr/>
          <a:lstStyle/>
          <a:p>
            <a:pPr marL="0" indent="0">
              <a:lnSpc>
                <a:spcPct val="150000"/>
              </a:lnSpc>
              <a:buFont typeface="Wingdings" pitchFamily="2" charset="2"/>
              <a:buNone/>
            </a:pPr>
            <a:r>
              <a:rPr lang="zh-CN" altLang="en-US" dirty="0"/>
              <a:t>       在该机制中，</a:t>
            </a:r>
            <a:r>
              <a:rPr lang="en-US" altLang="zh-CN" dirty="0"/>
              <a:t>AP</a:t>
            </a:r>
            <a:r>
              <a:rPr lang="zh-CN" altLang="en-US" dirty="0"/>
              <a:t>依然为休眠的客户端缓存帧，但只在客户端发送帧到</a:t>
            </a:r>
            <a:r>
              <a:rPr lang="en-US" altLang="zh-CN" dirty="0"/>
              <a:t>AP</a:t>
            </a:r>
            <a:r>
              <a:rPr lang="zh-CN" altLang="en-US" dirty="0"/>
              <a:t>后才将其缓存的帧发送到客户端；然后客户端再次进入休眠状态，直至它有更多的流量需要发送</a:t>
            </a:r>
            <a:r>
              <a:rPr lang="en-US" altLang="zh-CN" dirty="0"/>
              <a:t>/</a:t>
            </a:r>
            <a:r>
              <a:rPr lang="zh-CN" altLang="en-US" dirty="0"/>
              <a:t>接收才醒来。应用：</a:t>
            </a:r>
            <a:r>
              <a:rPr lang="en-US" altLang="zh-CN" dirty="0"/>
              <a:t>VoIP</a:t>
            </a:r>
            <a:r>
              <a:rPr lang="zh-CN" altLang="en-US" dirty="0"/>
              <a:t>。</a:t>
            </a:r>
          </a:p>
        </p:txBody>
      </p:sp>
    </p:spTree>
  </p:cSld>
  <p:clrMapOvr>
    <a:masterClrMapping/>
  </p:clrMapOvr>
  <p:transition spd="slow">
    <p:random/>
    <p:sndAc>
      <p:stSnd>
        <p:snd r:embed="rId2" name="camera.wav"/>
      </p:stSnd>
    </p:sndAc>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Rectangle 2"/>
          <p:cNvSpPr>
            <a:spLocks noGrp="1" noChangeArrowheads="1"/>
          </p:cNvSpPr>
          <p:nvPr>
            <p:ph type="title"/>
          </p:nvPr>
        </p:nvSpPr>
        <p:spPr/>
        <p:txBody>
          <a:bodyPr/>
          <a:lstStyle/>
          <a:p>
            <a:pPr eaLnBrk="1" hangingPunct="1">
              <a:defRPr/>
            </a:pPr>
            <a:r>
              <a:rPr lang="en-US" altLang="zh-CN" b="1"/>
              <a:t>IFS </a:t>
            </a:r>
            <a:br>
              <a:rPr lang="en-US" altLang="zh-CN" b="1"/>
            </a:br>
            <a:r>
              <a:rPr lang="en-US" altLang="zh-CN" sz="2800" b="1"/>
              <a:t>(InterFrame Space)</a:t>
            </a:r>
            <a:endParaRPr lang="zh-CN" altLang="en-US" sz="2800" b="1"/>
          </a:p>
        </p:txBody>
      </p:sp>
      <p:sp>
        <p:nvSpPr>
          <p:cNvPr id="1536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7" action="ppaction://hlinksldjump"/>
              </a:rPr>
              <a:t>802.11 MAC</a:t>
            </a:r>
            <a:r>
              <a:rPr lang="zh-CN" altLang="en-US" sz="1200" b="0">
                <a:solidFill>
                  <a:schemeClr val="tx1"/>
                </a:solidFill>
                <a:latin typeface="Times New Roman" pitchFamily="18" charset="0"/>
                <a:ea typeface="幼圆" pitchFamily="49" charset="-122"/>
                <a:hlinkClick r:id="rId7"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CSMA/CA</a:t>
            </a:r>
            <a:endParaRPr lang="en-US" altLang="zh-CN" sz="1200" b="0">
              <a:solidFill>
                <a:schemeClr val="tx1"/>
              </a:solidFill>
              <a:latin typeface="Times New Roman" pitchFamily="18" charset="0"/>
              <a:ea typeface="幼圆" pitchFamily="49" charset="-122"/>
            </a:endParaRPr>
          </a:p>
        </p:txBody>
      </p:sp>
      <p:sp>
        <p:nvSpPr>
          <p:cNvPr id="15360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53605" name="Rectangle 5"/>
          <p:cNvSpPr>
            <a:spLocks noGrp="1" noChangeArrowheads="1"/>
          </p:cNvSpPr>
          <p:nvPr>
            <p:ph type="body" idx="1"/>
          </p:nvPr>
        </p:nvSpPr>
        <p:spPr/>
        <p:txBody>
          <a:bodyPr/>
          <a:lstStyle/>
          <a:p>
            <a:pPr eaLnBrk="1" hangingPunct="1">
              <a:lnSpc>
                <a:spcPct val="150000"/>
              </a:lnSpc>
            </a:pPr>
            <a:r>
              <a:rPr lang="zh-CN" altLang="en-US" sz="2800"/>
              <a:t>所有的站在完成发送后，必须再等待一段很短的时间（继续监听）才能发送下一帧。这段时间就是</a:t>
            </a:r>
            <a:r>
              <a:rPr lang="zh-CN" altLang="en-US" sz="2800">
                <a:solidFill>
                  <a:srgbClr val="FF0000"/>
                </a:solidFill>
              </a:rPr>
              <a:t>帧间间隔</a:t>
            </a:r>
            <a:r>
              <a:rPr lang="en-US" altLang="zh-CN" sz="2800">
                <a:solidFill>
                  <a:srgbClr val="FF0000"/>
                </a:solidFill>
              </a:rPr>
              <a:t>IFS</a:t>
            </a:r>
            <a:r>
              <a:rPr lang="zh-CN" altLang="en-US" sz="2800"/>
              <a:t>。</a:t>
            </a:r>
          </a:p>
          <a:p>
            <a:pPr eaLnBrk="1" hangingPunct="1">
              <a:lnSpc>
                <a:spcPct val="150000"/>
              </a:lnSpc>
            </a:pPr>
            <a:r>
              <a:rPr lang="zh-CN" altLang="en-US" sz="2800"/>
              <a:t>帧间间隔长度取决于该站欲发送帧的类型，高优先级帧</a:t>
            </a:r>
            <a:r>
              <a:rPr lang="en-US" altLang="zh-CN" sz="2800"/>
              <a:t>IFS</a:t>
            </a:r>
            <a:r>
              <a:rPr lang="zh-CN" altLang="en-US" sz="2800"/>
              <a:t>较短，因此可优先获得发送权，这样既可以</a:t>
            </a:r>
            <a:r>
              <a:rPr lang="zh-CN" altLang="en-US" sz="2800">
                <a:solidFill>
                  <a:srgbClr val="0000FF"/>
                </a:solidFill>
              </a:rPr>
              <a:t>减少发生碰撞</a:t>
            </a:r>
            <a:r>
              <a:rPr lang="zh-CN" altLang="en-US" sz="2800"/>
              <a:t>，也可以</a:t>
            </a:r>
            <a:r>
              <a:rPr lang="zh-CN" altLang="en-US" sz="2800">
                <a:solidFill>
                  <a:srgbClr val="0000FF"/>
                </a:solidFill>
              </a:rPr>
              <a:t>实现服务质量</a:t>
            </a:r>
            <a:r>
              <a:rPr lang="zh-CN" altLang="en-US" sz="2800"/>
              <a:t>。</a:t>
            </a:r>
          </a:p>
        </p:txBody>
      </p:sp>
    </p:spTree>
  </p:cSld>
  <p:clrMapOvr>
    <a:masterClrMapping/>
  </p:clrMapOvr>
  <p:transition spd="slow">
    <p:random/>
    <p:sndAc>
      <p:stSnd>
        <p:snd r:embed="rId2" name="camera.wav"/>
      </p:stSnd>
    </p:sndAc>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Rectangle 2"/>
          <p:cNvSpPr>
            <a:spLocks noGrp="1" noChangeArrowheads="1"/>
          </p:cNvSpPr>
          <p:nvPr>
            <p:ph type="title"/>
          </p:nvPr>
        </p:nvSpPr>
        <p:spPr/>
        <p:txBody>
          <a:bodyPr/>
          <a:lstStyle/>
          <a:p>
            <a:pPr eaLnBrk="1" hangingPunct="1">
              <a:defRPr/>
            </a:pPr>
            <a:r>
              <a:rPr lang="en-US" altLang="zh-CN" b="1"/>
              <a:t>IFS</a:t>
            </a:r>
            <a:r>
              <a:rPr lang="zh-CN" altLang="en-US">
                <a:latin typeface="华文新魏" pitchFamily="2" charset="-122"/>
              </a:rPr>
              <a:t>类型</a:t>
            </a:r>
          </a:p>
        </p:txBody>
      </p:sp>
      <p:sp>
        <p:nvSpPr>
          <p:cNvPr id="1546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无线</a:t>
            </a:r>
            <a:r>
              <a:rPr lang="en-US" altLang="zh-CN" sz="1200" b="0">
                <a:solidFill>
                  <a:schemeClr val="tx1"/>
                </a:solidFill>
                <a:latin typeface="Times New Roman" pitchFamily="18" charset="0"/>
                <a:ea typeface="幼圆" pitchFamily="49" charset="-122"/>
                <a:hlinkClick r:id="rId7"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802.11 MAC</a:t>
            </a:r>
            <a:r>
              <a:rPr lang="zh-CN" altLang="en-US" sz="1200" b="0">
                <a:solidFill>
                  <a:schemeClr val="tx1"/>
                </a:solidFill>
                <a:latin typeface="Times New Roman" pitchFamily="18" charset="0"/>
                <a:ea typeface="幼圆" pitchFamily="49" charset="-122"/>
                <a:hlinkClick r:id="rId8" action="ppaction://hlinksldjump"/>
              </a:rPr>
              <a:t>层</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9" action="ppaction://hlinksldjump"/>
              </a:rPr>
              <a:t>CSMA/CA</a:t>
            </a:r>
            <a:endParaRPr lang="en-US" altLang="zh-CN" sz="1200" b="0">
              <a:solidFill>
                <a:schemeClr val="tx1"/>
              </a:solidFill>
              <a:latin typeface="Times New Roman" pitchFamily="18" charset="0"/>
              <a:ea typeface="幼圆" pitchFamily="49" charset="-122"/>
            </a:endParaRPr>
          </a:p>
        </p:txBody>
      </p:sp>
      <p:sp>
        <p:nvSpPr>
          <p:cNvPr id="15462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pic>
        <p:nvPicPr>
          <p:cNvPr id="154629" name="Picture 6"/>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r="4430"/>
          <a:stretch>
            <a:fillRect/>
          </a:stretch>
        </p:blipFill>
        <p:spPr bwMode="auto">
          <a:xfrm>
            <a:off x="611188" y="2636614"/>
            <a:ext cx="8415337" cy="3168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p:cNvSpPr txBox="1"/>
          <p:nvPr/>
        </p:nvSpPr>
        <p:spPr>
          <a:xfrm>
            <a:off x="836613" y="5623074"/>
            <a:ext cx="7993062" cy="830262"/>
          </a:xfrm>
          <a:prstGeom prst="rect">
            <a:avLst/>
          </a:prstGeom>
          <a:noFill/>
        </p:spPr>
        <p:txBody>
          <a:bodyPr>
            <a:spAutoFit/>
          </a:bodyPr>
          <a:lstStyle/>
          <a:p>
            <a:pPr>
              <a:defRPr/>
            </a:pPr>
            <a:r>
              <a:rPr lang="zh-CN" altLang="en-US" sz="2400" b="1" dirty="0">
                <a:latin typeface="+mn-lt"/>
                <a:ea typeface="+mn-ea"/>
              </a:rPr>
              <a:t>       使用 </a:t>
            </a:r>
            <a:r>
              <a:rPr lang="en-US" altLang="zh-CN" sz="2400" b="1" dirty="0">
                <a:solidFill>
                  <a:srgbClr val="FF0000"/>
                </a:solidFill>
                <a:latin typeface="+mn-lt"/>
                <a:ea typeface="+mn-ea"/>
              </a:rPr>
              <a:t>SIFS</a:t>
            </a:r>
            <a:r>
              <a:rPr lang="en-US" altLang="zh-CN" sz="2400" b="1" dirty="0">
                <a:latin typeface="+mn-lt"/>
                <a:ea typeface="+mn-ea"/>
              </a:rPr>
              <a:t> </a:t>
            </a:r>
            <a:r>
              <a:rPr lang="zh-CN" altLang="en-US" sz="2400" b="1" dirty="0">
                <a:latin typeface="+mn-lt"/>
                <a:ea typeface="+mn-ea"/>
              </a:rPr>
              <a:t>的帧类型有：</a:t>
            </a:r>
            <a:r>
              <a:rPr lang="en-US" altLang="zh-CN" sz="2400" b="1" dirty="0">
                <a:latin typeface="+mn-lt"/>
                <a:ea typeface="+mn-ea"/>
              </a:rPr>
              <a:t>ACK </a:t>
            </a:r>
            <a:r>
              <a:rPr lang="zh-CN" altLang="en-US" sz="2400" b="1" dirty="0">
                <a:latin typeface="+mn-lt"/>
                <a:ea typeface="+mn-ea"/>
              </a:rPr>
              <a:t>帧、</a:t>
            </a:r>
            <a:r>
              <a:rPr lang="en-US" altLang="zh-CN" sz="2400" b="1" dirty="0">
                <a:latin typeface="+mn-lt"/>
                <a:ea typeface="+mn-ea"/>
              </a:rPr>
              <a:t>RTS</a:t>
            </a:r>
            <a:r>
              <a:rPr lang="zh-CN" altLang="en-US" sz="2400" b="1" dirty="0">
                <a:latin typeface="+mn-lt"/>
                <a:ea typeface="+mn-ea"/>
              </a:rPr>
              <a:t>帧、</a:t>
            </a:r>
            <a:r>
              <a:rPr lang="en-US" altLang="zh-CN" sz="2400" b="1" dirty="0">
                <a:latin typeface="+mn-lt"/>
                <a:ea typeface="+mn-ea"/>
              </a:rPr>
              <a:t>CTS </a:t>
            </a:r>
            <a:r>
              <a:rPr lang="zh-CN" altLang="en-US" sz="2400" b="1" dirty="0">
                <a:latin typeface="+mn-lt"/>
                <a:ea typeface="+mn-ea"/>
              </a:rPr>
              <a:t>帧、由过长的 </a:t>
            </a:r>
            <a:r>
              <a:rPr lang="en-US" altLang="zh-CN" sz="2400" b="1" dirty="0">
                <a:latin typeface="+mn-lt"/>
                <a:ea typeface="+mn-ea"/>
              </a:rPr>
              <a:t>MAC </a:t>
            </a:r>
            <a:r>
              <a:rPr lang="zh-CN" altLang="en-US" sz="2400" b="1" dirty="0">
                <a:latin typeface="+mn-lt"/>
                <a:ea typeface="+mn-ea"/>
              </a:rPr>
              <a:t>帧分段后的数据帧等。</a:t>
            </a:r>
          </a:p>
        </p:txBody>
      </p:sp>
      <p:sp>
        <p:nvSpPr>
          <p:cNvPr id="8" name="AutoShape 8"/>
          <p:cNvSpPr>
            <a:spLocks noChangeArrowheads="1"/>
          </p:cNvSpPr>
          <p:nvPr/>
        </p:nvSpPr>
        <p:spPr bwMode="auto">
          <a:xfrm>
            <a:off x="1547664" y="2283776"/>
            <a:ext cx="864096" cy="360040"/>
          </a:xfrm>
          <a:prstGeom prst="wedgeRoundRectCallout">
            <a:avLst>
              <a:gd name="adj1" fmla="val 5762"/>
              <a:gd name="adj2" fmla="val 145040"/>
              <a:gd name="adj3" fmla="val 16667"/>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dirty="0">
                <a:latin typeface="+mn-lt"/>
                <a:ea typeface="+mn-ea"/>
              </a:rPr>
              <a:t> </a:t>
            </a:r>
            <a:r>
              <a:rPr lang="en-US" altLang="zh-CN" sz="1600" b="1" dirty="0">
                <a:latin typeface="+mn-lt"/>
                <a:ea typeface="+mn-ea"/>
              </a:rPr>
              <a:t>28us</a:t>
            </a:r>
            <a:r>
              <a:rPr lang="zh-CN" altLang="en-US" sz="1600" b="1" dirty="0">
                <a:latin typeface="+mn-lt"/>
                <a:ea typeface="+mn-ea"/>
              </a:rPr>
              <a:t> </a:t>
            </a:r>
          </a:p>
        </p:txBody>
      </p:sp>
      <p:sp>
        <p:nvSpPr>
          <p:cNvPr id="9" name="AutoShape 8"/>
          <p:cNvSpPr>
            <a:spLocks noChangeArrowheads="1"/>
          </p:cNvSpPr>
          <p:nvPr/>
        </p:nvSpPr>
        <p:spPr bwMode="auto">
          <a:xfrm>
            <a:off x="4067944" y="2103756"/>
            <a:ext cx="864096" cy="360040"/>
          </a:xfrm>
          <a:prstGeom prst="wedgeRoundRectCallout">
            <a:avLst>
              <a:gd name="adj1" fmla="val -66692"/>
              <a:gd name="adj2" fmla="val 403588"/>
              <a:gd name="adj3" fmla="val 16667"/>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dirty="0">
                <a:latin typeface="+mn-lt"/>
                <a:ea typeface="+mn-ea"/>
              </a:rPr>
              <a:t> </a:t>
            </a:r>
            <a:r>
              <a:rPr lang="en-US" altLang="zh-CN" sz="1600" b="1" dirty="0">
                <a:latin typeface="+mn-lt"/>
                <a:ea typeface="+mn-ea"/>
              </a:rPr>
              <a:t>128us</a:t>
            </a:r>
            <a:r>
              <a:rPr lang="zh-CN" altLang="en-US" sz="1600" b="1" dirty="0">
                <a:latin typeface="+mn-lt"/>
                <a:ea typeface="+mn-ea"/>
              </a:rPr>
              <a:t> </a:t>
            </a:r>
          </a:p>
        </p:txBody>
      </p:sp>
    </p:spTree>
  </p:cSld>
  <p:clrMapOvr>
    <a:masterClrMapping/>
  </p:clrMapOvr>
  <p:transition spd="slow">
    <p:random/>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p:txBody>
          <a:bodyPr/>
          <a:lstStyle/>
          <a:p>
            <a:pPr eaLnBrk="1" hangingPunct="1">
              <a:defRPr/>
            </a:pPr>
            <a:r>
              <a:rPr lang="zh-CN" altLang="en-US"/>
              <a:t>性能分析</a:t>
            </a:r>
            <a:endParaRPr lang="zh-CN" altLang="en-US" b="1"/>
          </a:p>
        </p:txBody>
      </p:sp>
      <p:sp>
        <p:nvSpPr>
          <p:cNvPr id="18435"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
        <p:nvSpPr>
          <p:cNvPr id="18436" name="Rectangle 6"/>
          <p:cNvSpPr>
            <a:spLocks noGrp="1" noChangeArrowheads="1"/>
          </p:cNvSpPr>
          <p:nvPr>
            <p:ph type="body" idx="1"/>
          </p:nvPr>
        </p:nvSpPr>
        <p:spPr/>
        <p:txBody>
          <a:bodyPr/>
          <a:lstStyle/>
          <a:p>
            <a:pPr eaLnBrk="1" hangingPunct="1">
              <a:lnSpc>
                <a:spcPct val="110000"/>
              </a:lnSpc>
            </a:pPr>
            <a:r>
              <a:rPr lang="zh-CN" altLang="en-US" sz="2800" dirty="0">
                <a:solidFill>
                  <a:srgbClr val="FF0000"/>
                </a:solidFill>
              </a:rPr>
              <a:t>一个数据帧成功发送的概率</a:t>
            </a:r>
          </a:p>
          <a:p>
            <a:pPr lvl="1" eaLnBrk="1" hangingPunct="1">
              <a:lnSpc>
                <a:spcPct val="110000"/>
              </a:lnSpc>
              <a:buFont typeface="Wingdings" pitchFamily="2" charset="2"/>
              <a:buNone/>
            </a:pPr>
            <a:r>
              <a:rPr lang="zh-CN" altLang="en-US" sz="2400" dirty="0"/>
              <a:t>根据工作原理可知：</a:t>
            </a:r>
          </a:p>
          <a:p>
            <a:pPr lvl="1" eaLnBrk="1" hangingPunct="1">
              <a:lnSpc>
                <a:spcPct val="110000"/>
              </a:lnSpc>
              <a:buFont typeface="Wingdings" pitchFamily="2" charset="2"/>
              <a:buNone/>
            </a:pPr>
            <a:r>
              <a:rPr lang="en-US" altLang="zh-CN" sz="2400" dirty="0"/>
              <a:t> P[</a:t>
            </a:r>
            <a:r>
              <a:rPr lang="zh-CN" altLang="en-US" sz="2400" dirty="0"/>
              <a:t>发送成功</a:t>
            </a:r>
            <a:r>
              <a:rPr lang="en-US" altLang="zh-CN" sz="2400" dirty="0"/>
              <a:t>] = P[</a:t>
            </a:r>
            <a:r>
              <a:rPr lang="zh-CN" altLang="en-US" sz="2400" dirty="0"/>
              <a:t>连续两个到达时间间隔</a:t>
            </a:r>
            <a:r>
              <a:rPr lang="en-US" altLang="zh-CN" sz="2400" dirty="0"/>
              <a:t>&gt;T</a:t>
            </a:r>
            <a:r>
              <a:rPr lang="en-US" altLang="zh-CN" sz="2400" baseline="-25000" dirty="0"/>
              <a:t>0</a:t>
            </a:r>
            <a:r>
              <a:rPr lang="en-US" altLang="zh-CN" sz="2400" dirty="0"/>
              <a:t>]</a:t>
            </a:r>
          </a:p>
          <a:p>
            <a:pPr lvl="1" eaLnBrk="1" hangingPunct="1">
              <a:lnSpc>
                <a:spcPct val="110000"/>
              </a:lnSpc>
              <a:buFont typeface="Wingdings" pitchFamily="2" charset="2"/>
              <a:buNone/>
            </a:pPr>
            <a:r>
              <a:rPr lang="en-US" altLang="zh-CN" sz="2400" dirty="0"/>
              <a:t>                     = (P[</a:t>
            </a:r>
            <a:r>
              <a:rPr lang="zh-CN" altLang="en-US" sz="2400" dirty="0"/>
              <a:t>到达时间间隔</a:t>
            </a:r>
            <a:r>
              <a:rPr lang="en-US" altLang="zh-CN" sz="2400" dirty="0"/>
              <a:t>&gt;T</a:t>
            </a:r>
            <a:r>
              <a:rPr lang="en-US" altLang="zh-CN" sz="2400" baseline="-25000" dirty="0"/>
              <a:t>0</a:t>
            </a:r>
            <a:r>
              <a:rPr lang="en-US" altLang="zh-CN" sz="2400" dirty="0"/>
              <a:t>])</a:t>
            </a:r>
            <a:r>
              <a:rPr lang="en-US" altLang="zh-CN" sz="2400" baseline="30000" dirty="0"/>
              <a:t>2</a:t>
            </a:r>
          </a:p>
          <a:p>
            <a:pPr lvl="1" eaLnBrk="1" hangingPunct="1">
              <a:lnSpc>
                <a:spcPct val="110000"/>
              </a:lnSpc>
              <a:buFont typeface="Wingdings" pitchFamily="2" charset="2"/>
              <a:buNone/>
            </a:pPr>
            <a:r>
              <a:rPr lang="zh-CN" altLang="en-US" sz="2400" dirty="0"/>
              <a:t>根据假设</a:t>
            </a:r>
            <a:r>
              <a:rPr lang="en-US" altLang="zh-CN" sz="2400" dirty="0"/>
              <a:t>2</a:t>
            </a:r>
            <a:r>
              <a:rPr lang="zh-CN" altLang="en-US" sz="2400" dirty="0"/>
              <a:t>可知：</a:t>
            </a:r>
          </a:p>
          <a:p>
            <a:pPr lvl="1" eaLnBrk="1" hangingPunct="1">
              <a:lnSpc>
                <a:spcPct val="110000"/>
              </a:lnSpc>
              <a:buFont typeface="Wingdings" pitchFamily="2" charset="2"/>
              <a:buNone/>
            </a:pPr>
            <a:r>
              <a:rPr lang="en-US" altLang="zh-CN" sz="2400" dirty="0"/>
              <a:t> P[</a:t>
            </a:r>
            <a:r>
              <a:rPr lang="zh-CN" altLang="en-US" sz="2400" dirty="0"/>
              <a:t>到达时间间隔</a:t>
            </a:r>
            <a:r>
              <a:rPr lang="en-US" altLang="zh-CN" sz="2400" dirty="0"/>
              <a:t>&gt;T</a:t>
            </a:r>
            <a:r>
              <a:rPr lang="en-US" altLang="zh-CN" sz="2400" baseline="-25000" dirty="0"/>
              <a:t>0</a:t>
            </a:r>
            <a:r>
              <a:rPr lang="en-US" altLang="zh-CN" sz="2400" dirty="0"/>
              <a:t>] = </a:t>
            </a:r>
          </a:p>
          <a:p>
            <a:pPr eaLnBrk="1" hangingPunct="1">
              <a:lnSpc>
                <a:spcPct val="110000"/>
              </a:lnSpc>
            </a:pPr>
            <a:r>
              <a:rPr lang="zh-CN" altLang="en-US" sz="2800" dirty="0">
                <a:solidFill>
                  <a:srgbClr val="FF0000"/>
                </a:solidFill>
              </a:rPr>
              <a:t>吞吐量</a:t>
            </a:r>
            <a:endParaRPr lang="en-US" altLang="zh-CN" sz="2800" dirty="0">
              <a:solidFill>
                <a:srgbClr val="FF0000"/>
              </a:solidFill>
            </a:endParaRPr>
          </a:p>
          <a:p>
            <a:pPr lvl="1" eaLnBrk="1" hangingPunct="1">
              <a:lnSpc>
                <a:spcPct val="110000"/>
              </a:lnSpc>
              <a:buFont typeface="Wingdings" pitchFamily="2" charset="2"/>
              <a:buNone/>
            </a:pPr>
            <a:r>
              <a:rPr lang="en-US" altLang="zh-CN" sz="2400" dirty="0"/>
              <a:t>S = G·P[</a:t>
            </a:r>
            <a:r>
              <a:rPr lang="zh-CN" altLang="en-US" sz="2400" dirty="0"/>
              <a:t>发送成功</a:t>
            </a:r>
            <a:r>
              <a:rPr lang="en-US" altLang="zh-CN" sz="2400" dirty="0"/>
              <a:t>]</a:t>
            </a:r>
          </a:p>
          <a:p>
            <a:pPr lvl="1" eaLnBrk="1" hangingPunct="1">
              <a:lnSpc>
                <a:spcPct val="110000"/>
              </a:lnSpc>
              <a:buFont typeface="Wingdings" pitchFamily="2" charset="2"/>
              <a:buNone/>
            </a:pPr>
            <a:r>
              <a:rPr lang="en-US" altLang="zh-CN" sz="2400" dirty="0"/>
              <a:t>    = G·(P[</a:t>
            </a:r>
            <a:r>
              <a:rPr lang="zh-CN" altLang="en-US" sz="2400" dirty="0"/>
              <a:t>到达时间间隔</a:t>
            </a:r>
            <a:r>
              <a:rPr lang="en-US" altLang="zh-CN" sz="2400" dirty="0"/>
              <a:t>&gt;T</a:t>
            </a:r>
            <a:r>
              <a:rPr lang="en-US" altLang="zh-CN" sz="2400" baseline="-25000" dirty="0"/>
              <a:t>0</a:t>
            </a:r>
            <a:r>
              <a:rPr lang="en-US" altLang="zh-CN" sz="2400" dirty="0"/>
              <a:t>])</a:t>
            </a:r>
            <a:r>
              <a:rPr lang="en-US" altLang="zh-CN" sz="2400" baseline="30000" dirty="0"/>
              <a:t>2 </a:t>
            </a:r>
            <a:r>
              <a:rPr lang="en-US" altLang="zh-CN" sz="2400" dirty="0"/>
              <a:t>=</a:t>
            </a:r>
            <a:endParaRPr lang="zh-CN" altLang="en-US" sz="2400" dirty="0"/>
          </a:p>
        </p:txBody>
      </p:sp>
      <p:sp>
        <p:nvSpPr>
          <p:cNvPr id="18437" name="Rectangle 8"/>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18438" name="Object 7"/>
          <p:cNvGraphicFramePr>
            <a:graphicFrameLocks noChangeAspect="1"/>
          </p:cNvGraphicFramePr>
          <p:nvPr/>
        </p:nvGraphicFramePr>
        <p:xfrm>
          <a:off x="4643438" y="4092575"/>
          <a:ext cx="4248150" cy="685800"/>
        </p:xfrm>
        <a:graphic>
          <a:graphicData uri="http://schemas.openxmlformats.org/presentationml/2006/ole">
            <mc:AlternateContent xmlns:mc="http://schemas.openxmlformats.org/markup-compatibility/2006">
              <mc:Choice xmlns:v="urn:schemas-microsoft-com:vml" Requires="v">
                <p:oleObj name="公式" r:id="rId5" imgW="2654300" imgH="431800" progId="Equation.3">
                  <p:embed/>
                </p:oleObj>
              </mc:Choice>
              <mc:Fallback>
                <p:oleObj name="公式" r:id="rId5" imgW="2654300" imgH="4318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38" y="4092575"/>
                        <a:ext cx="42481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39" name="Rectangle 12"/>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18440" name="Object 11"/>
          <p:cNvGraphicFramePr>
            <a:graphicFrameLocks noChangeAspect="1"/>
          </p:cNvGraphicFramePr>
          <p:nvPr/>
        </p:nvGraphicFramePr>
        <p:xfrm>
          <a:off x="5734050" y="5715000"/>
          <a:ext cx="1079500" cy="444500"/>
        </p:xfrm>
        <a:graphic>
          <a:graphicData uri="http://schemas.openxmlformats.org/presentationml/2006/ole">
            <mc:AlternateContent xmlns:mc="http://schemas.openxmlformats.org/markup-compatibility/2006">
              <mc:Choice xmlns:v="urn:schemas-microsoft-com:vml" Requires="v">
                <p:oleObj name="公式" r:id="rId7" imgW="482391" imgH="203112" progId="Equation.3">
                  <p:embed/>
                </p:oleObj>
              </mc:Choice>
              <mc:Fallback>
                <p:oleObj name="公式" r:id="rId7" imgW="482391" imgH="203112"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34050" y="5715000"/>
                        <a:ext cx="10795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441" name="Text Box 1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9"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10"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11" action="ppaction://hlinksldjump"/>
              </a:rPr>
              <a:t>随机接入协议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0" name="Text Box 7"/>
          <p:cNvSpPr txBox="1">
            <a:spLocks noChangeArrowheads="1"/>
          </p:cNvSpPr>
          <p:nvPr/>
        </p:nvSpPr>
        <p:spPr bwMode="auto">
          <a:xfrm>
            <a:off x="2549082" y="260648"/>
            <a:ext cx="4244408" cy="463846"/>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vert="horz" wrap="square"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2400" dirty="0">
                <a:solidFill>
                  <a:schemeClr val="tx1"/>
                </a:solidFill>
                <a:ea typeface="楷体_GB2312" pitchFamily="49" charset="-122"/>
              </a:rPr>
              <a:t>CSMA/CA</a:t>
            </a:r>
            <a:r>
              <a:rPr lang="zh-CN" altLang="en-US" sz="2400" dirty="0">
                <a:solidFill>
                  <a:schemeClr val="tx1"/>
                </a:solidFill>
                <a:ea typeface="楷体_GB2312" pitchFamily="49" charset="-122"/>
              </a:rPr>
              <a:t>简化流程图</a:t>
            </a:r>
          </a:p>
        </p:txBody>
      </p:sp>
      <p:grpSp>
        <p:nvGrpSpPr>
          <p:cNvPr id="66" name="组合 65">
            <a:extLst>
              <a:ext uri="{FF2B5EF4-FFF2-40B4-BE49-F238E27FC236}">
                <a16:creationId xmlns:a16="http://schemas.microsoft.com/office/drawing/2014/main" id="{6D069BD8-974C-41BE-9AFE-874A89E94D4C}"/>
              </a:ext>
            </a:extLst>
          </p:cNvPr>
          <p:cNvGrpSpPr/>
          <p:nvPr/>
        </p:nvGrpSpPr>
        <p:grpSpPr>
          <a:xfrm>
            <a:off x="611560" y="1276773"/>
            <a:ext cx="8030509" cy="4901855"/>
            <a:chOff x="2694559" y="1920321"/>
            <a:chExt cx="7016363" cy="4220369"/>
          </a:xfrm>
        </p:grpSpPr>
        <p:sp>
          <p:nvSpPr>
            <p:cNvPr id="67" name="矩形 66">
              <a:extLst>
                <a:ext uri="{FF2B5EF4-FFF2-40B4-BE49-F238E27FC236}">
                  <a16:creationId xmlns:a16="http://schemas.microsoft.com/office/drawing/2014/main" id="{28BA3679-1341-4670-96C1-8E31CE8F3513}"/>
                </a:ext>
              </a:extLst>
            </p:cNvPr>
            <p:cNvSpPr/>
            <p:nvPr/>
          </p:nvSpPr>
          <p:spPr>
            <a:xfrm>
              <a:off x="3353320" y="1920321"/>
              <a:ext cx="1437445" cy="422329"/>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等待传输</a:t>
              </a:r>
            </a:p>
          </p:txBody>
        </p:sp>
        <p:sp>
          <p:nvSpPr>
            <p:cNvPr id="68" name="菱形 67">
              <a:extLst>
                <a:ext uri="{FF2B5EF4-FFF2-40B4-BE49-F238E27FC236}">
                  <a16:creationId xmlns:a16="http://schemas.microsoft.com/office/drawing/2014/main" id="{DCB5BDD7-0C7C-4077-B213-69C46E48357F}"/>
                </a:ext>
              </a:extLst>
            </p:cNvPr>
            <p:cNvSpPr/>
            <p:nvPr/>
          </p:nvSpPr>
          <p:spPr>
            <a:xfrm>
              <a:off x="2992736" y="3337421"/>
              <a:ext cx="2155483" cy="470658"/>
            </a:xfrm>
            <a:prstGeom prst="diamond">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tx1"/>
                  </a:solidFill>
                  <a:latin typeface="+mn-ea"/>
                </a:rPr>
                <a:t>信道空闲？</a:t>
              </a:r>
            </a:p>
          </p:txBody>
        </p:sp>
        <p:sp>
          <p:nvSpPr>
            <p:cNvPr id="69" name="矩形 68">
              <a:extLst>
                <a:ext uri="{FF2B5EF4-FFF2-40B4-BE49-F238E27FC236}">
                  <a16:creationId xmlns:a16="http://schemas.microsoft.com/office/drawing/2014/main" id="{C727EBA9-E57A-4411-AE20-A8D090BFF2DA}"/>
                </a:ext>
              </a:extLst>
            </p:cNvPr>
            <p:cNvSpPr/>
            <p:nvPr/>
          </p:nvSpPr>
          <p:spPr>
            <a:xfrm>
              <a:off x="3522546" y="4118142"/>
              <a:ext cx="1101367" cy="481374"/>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等</a:t>
              </a:r>
              <a:r>
                <a:rPr lang="en-US" altLang="zh-CN" sz="1600" b="1" dirty="0">
                  <a:solidFill>
                    <a:schemeClr val="tx1"/>
                  </a:solidFill>
                  <a:latin typeface="+mn-ea"/>
                </a:rPr>
                <a:t>DIFS</a:t>
              </a:r>
              <a:endParaRPr lang="zh-CN" altLang="en-US" sz="1600" b="1" dirty="0">
                <a:solidFill>
                  <a:schemeClr val="tx1"/>
                </a:solidFill>
                <a:latin typeface="+mn-ea"/>
              </a:endParaRPr>
            </a:p>
          </p:txBody>
        </p:sp>
        <p:sp>
          <p:nvSpPr>
            <p:cNvPr id="70" name="矩形 69">
              <a:extLst>
                <a:ext uri="{FF2B5EF4-FFF2-40B4-BE49-F238E27FC236}">
                  <a16:creationId xmlns:a16="http://schemas.microsoft.com/office/drawing/2014/main" id="{EDB2FA78-85C4-4E78-A08A-73441ACBF356}"/>
                </a:ext>
              </a:extLst>
            </p:cNvPr>
            <p:cNvSpPr/>
            <p:nvPr/>
          </p:nvSpPr>
          <p:spPr>
            <a:xfrm>
              <a:off x="4790766" y="5709887"/>
              <a:ext cx="1594707" cy="375636"/>
            </a:xfrm>
            <a:prstGeom prst="rect">
              <a:avLst/>
            </a:prstGeom>
            <a:solidFill>
              <a:srgbClr val="F6BF6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二进制指数退后</a:t>
              </a:r>
            </a:p>
          </p:txBody>
        </p:sp>
        <p:sp>
          <p:nvSpPr>
            <p:cNvPr id="71" name="矩形 70">
              <a:extLst>
                <a:ext uri="{FF2B5EF4-FFF2-40B4-BE49-F238E27FC236}">
                  <a16:creationId xmlns:a16="http://schemas.microsoft.com/office/drawing/2014/main" id="{AFCC1B59-00DB-45D7-BF30-3A38DA2BF108}"/>
                </a:ext>
              </a:extLst>
            </p:cNvPr>
            <p:cNvSpPr/>
            <p:nvPr/>
          </p:nvSpPr>
          <p:spPr>
            <a:xfrm>
              <a:off x="3055664" y="2618195"/>
              <a:ext cx="2029829" cy="447971"/>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载波侦听，检测信道</a:t>
              </a:r>
            </a:p>
          </p:txBody>
        </p:sp>
        <p:cxnSp>
          <p:nvCxnSpPr>
            <p:cNvPr id="72" name="直接箭头连接符 71">
              <a:extLst>
                <a:ext uri="{FF2B5EF4-FFF2-40B4-BE49-F238E27FC236}">
                  <a16:creationId xmlns:a16="http://schemas.microsoft.com/office/drawing/2014/main" id="{52F3B341-712D-4808-AC20-C11C15699D76}"/>
                </a:ext>
              </a:extLst>
            </p:cNvPr>
            <p:cNvCxnSpPr>
              <a:cxnSpLocks/>
              <a:stCxn id="77" idx="2"/>
              <a:endCxn id="88" idx="0"/>
            </p:cNvCxnSpPr>
            <p:nvPr/>
          </p:nvCxnSpPr>
          <p:spPr>
            <a:xfrm>
              <a:off x="8240967" y="4611247"/>
              <a:ext cx="1" cy="283347"/>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3" name="直接箭头连接符 72">
              <a:extLst>
                <a:ext uri="{FF2B5EF4-FFF2-40B4-BE49-F238E27FC236}">
                  <a16:creationId xmlns:a16="http://schemas.microsoft.com/office/drawing/2014/main" id="{90D121F3-C24C-4764-99EA-33F8BCE9889B}"/>
                </a:ext>
              </a:extLst>
            </p:cNvPr>
            <p:cNvCxnSpPr>
              <a:cxnSpLocks/>
              <a:stCxn id="84" idx="2"/>
              <a:endCxn id="86" idx="0"/>
            </p:cNvCxnSpPr>
            <p:nvPr/>
          </p:nvCxnSpPr>
          <p:spPr>
            <a:xfrm flipH="1">
              <a:off x="6115461" y="4594475"/>
              <a:ext cx="2798" cy="335151"/>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CA87E432-2FB6-4F3D-A862-F984CB4D6145}"/>
                </a:ext>
              </a:extLst>
            </p:cNvPr>
            <p:cNvCxnSpPr>
              <a:cxnSpLocks/>
              <a:stCxn id="68" idx="2"/>
              <a:endCxn id="69" idx="0"/>
            </p:cNvCxnSpPr>
            <p:nvPr/>
          </p:nvCxnSpPr>
          <p:spPr>
            <a:xfrm>
              <a:off x="4070478" y="3808079"/>
              <a:ext cx="2752" cy="310063"/>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5" name="直接箭头连接符 74">
              <a:extLst>
                <a:ext uri="{FF2B5EF4-FFF2-40B4-BE49-F238E27FC236}">
                  <a16:creationId xmlns:a16="http://schemas.microsoft.com/office/drawing/2014/main" id="{0509D5A4-1A87-468F-AF0F-568B1307D19E}"/>
                </a:ext>
              </a:extLst>
            </p:cNvPr>
            <p:cNvCxnSpPr>
              <a:cxnSpLocks/>
              <a:stCxn id="71" idx="2"/>
              <a:endCxn id="68" idx="0"/>
            </p:cNvCxnSpPr>
            <p:nvPr/>
          </p:nvCxnSpPr>
          <p:spPr>
            <a:xfrm flipH="1">
              <a:off x="4070478" y="3066166"/>
              <a:ext cx="101" cy="271255"/>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6" name="直接箭头连接符 75">
              <a:extLst>
                <a:ext uri="{FF2B5EF4-FFF2-40B4-BE49-F238E27FC236}">
                  <a16:creationId xmlns:a16="http://schemas.microsoft.com/office/drawing/2014/main" id="{89EDB51A-F023-48A5-8978-4A3412D3017E}"/>
                </a:ext>
              </a:extLst>
            </p:cNvPr>
            <p:cNvCxnSpPr>
              <a:cxnSpLocks/>
              <a:stCxn id="67" idx="2"/>
              <a:endCxn id="71" idx="0"/>
            </p:cNvCxnSpPr>
            <p:nvPr/>
          </p:nvCxnSpPr>
          <p:spPr>
            <a:xfrm flipH="1">
              <a:off x="4070579" y="2342650"/>
              <a:ext cx="1463" cy="275545"/>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id="{54BF8108-2EB8-464D-A74A-5BB43F9124F8}"/>
                </a:ext>
              </a:extLst>
            </p:cNvPr>
            <p:cNvSpPr/>
            <p:nvPr/>
          </p:nvSpPr>
          <p:spPr>
            <a:xfrm>
              <a:off x="7728035" y="4096785"/>
              <a:ext cx="1025864" cy="514462"/>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等待直到传输结束</a:t>
              </a:r>
              <a:endParaRPr lang="en-US" altLang="zh-CN" sz="1600" b="1" dirty="0">
                <a:solidFill>
                  <a:schemeClr val="tx1"/>
                </a:solidFill>
                <a:latin typeface="+mn-ea"/>
              </a:endParaRPr>
            </a:p>
          </p:txBody>
        </p:sp>
        <p:cxnSp>
          <p:nvCxnSpPr>
            <p:cNvPr id="78" name="直接箭头连接符 77">
              <a:extLst>
                <a:ext uri="{FF2B5EF4-FFF2-40B4-BE49-F238E27FC236}">
                  <a16:creationId xmlns:a16="http://schemas.microsoft.com/office/drawing/2014/main" id="{7DA5CBEC-4DDB-4AF6-A841-A7C8A22E9F36}"/>
                </a:ext>
              </a:extLst>
            </p:cNvPr>
            <p:cNvCxnSpPr>
              <a:cxnSpLocks/>
              <a:stCxn id="86" idx="1"/>
            </p:cNvCxnSpPr>
            <p:nvPr/>
          </p:nvCxnSpPr>
          <p:spPr>
            <a:xfrm flipH="1">
              <a:off x="2694559" y="5117444"/>
              <a:ext cx="2702179" cy="0"/>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9" name="直接箭头连接符 78">
              <a:extLst>
                <a:ext uri="{FF2B5EF4-FFF2-40B4-BE49-F238E27FC236}">
                  <a16:creationId xmlns:a16="http://schemas.microsoft.com/office/drawing/2014/main" id="{2B70DCB3-5A31-4EC4-B380-1971C33A0CCB}"/>
                </a:ext>
              </a:extLst>
            </p:cNvPr>
            <p:cNvCxnSpPr>
              <a:cxnSpLocks/>
              <a:stCxn id="84" idx="3"/>
              <a:endCxn id="77" idx="1"/>
            </p:cNvCxnSpPr>
            <p:nvPr/>
          </p:nvCxnSpPr>
          <p:spPr>
            <a:xfrm flipV="1">
              <a:off x="7378736" y="4354016"/>
              <a:ext cx="349299" cy="10435"/>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80" name="肘形连接符 108">
              <a:extLst>
                <a:ext uri="{FF2B5EF4-FFF2-40B4-BE49-F238E27FC236}">
                  <a16:creationId xmlns:a16="http://schemas.microsoft.com/office/drawing/2014/main" id="{351EC310-D73B-41A6-9526-A7B8D2EC054F}"/>
                </a:ext>
              </a:extLst>
            </p:cNvPr>
            <p:cNvCxnSpPr>
              <a:cxnSpLocks/>
              <a:stCxn id="68" idx="3"/>
              <a:endCxn id="77" idx="0"/>
            </p:cNvCxnSpPr>
            <p:nvPr/>
          </p:nvCxnSpPr>
          <p:spPr>
            <a:xfrm>
              <a:off x="5148219" y="3572750"/>
              <a:ext cx="3092748" cy="524035"/>
            </a:xfrm>
            <a:prstGeom prst="bentConnector2">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81" name="TextBox 109">
              <a:extLst>
                <a:ext uri="{FF2B5EF4-FFF2-40B4-BE49-F238E27FC236}">
                  <a16:creationId xmlns:a16="http://schemas.microsoft.com/office/drawing/2014/main" id="{7B7456FD-9A0E-46AA-852F-E7ABD8E43D51}"/>
                </a:ext>
              </a:extLst>
            </p:cNvPr>
            <p:cNvSpPr txBox="1"/>
            <p:nvPr/>
          </p:nvSpPr>
          <p:spPr>
            <a:xfrm>
              <a:off x="5079582" y="3281891"/>
              <a:ext cx="309838" cy="291486"/>
            </a:xfrm>
            <a:prstGeom prst="rect">
              <a:avLst/>
            </a:prstGeom>
            <a:noFill/>
            <a:ln w="9525">
              <a:noFill/>
            </a:ln>
          </p:spPr>
          <p:txBody>
            <a:bodyPr wrap="square" rtlCol="0">
              <a:spAutoFit/>
            </a:bodyPr>
            <a:lstStyle/>
            <a:p>
              <a:r>
                <a:rPr lang="zh-CN" altLang="en-US" sz="1600" b="1" dirty="0">
                  <a:latin typeface="+mn-ea"/>
                  <a:ea typeface="+mn-ea"/>
                </a:rPr>
                <a:t>否</a:t>
              </a:r>
            </a:p>
          </p:txBody>
        </p:sp>
        <p:sp>
          <p:nvSpPr>
            <p:cNvPr id="82" name="TextBox 111">
              <a:extLst>
                <a:ext uri="{FF2B5EF4-FFF2-40B4-BE49-F238E27FC236}">
                  <a16:creationId xmlns:a16="http://schemas.microsoft.com/office/drawing/2014/main" id="{D3248691-8C71-4C48-B6F4-E15F57DF7FB6}"/>
                </a:ext>
              </a:extLst>
            </p:cNvPr>
            <p:cNvSpPr txBox="1"/>
            <p:nvPr/>
          </p:nvSpPr>
          <p:spPr>
            <a:xfrm>
              <a:off x="6611390" y="5621219"/>
              <a:ext cx="313714" cy="291486"/>
            </a:xfrm>
            <a:prstGeom prst="rect">
              <a:avLst/>
            </a:prstGeom>
            <a:noFill/>
            <a:ln w="9525">
              <a:noFill/>
            </a:ln>
          </p:spPr>
          <p:txBody>
            <a:bodyPr wrap="square" rtlCol="0">
              <a:spAutoFit/>
            </a:bodyPr>
            <a:lstStyle/>
            <a:p>
              <a:r>
                <a:rPr lang="zh-CN" altLang="en-US" sz="1600" b="1" dirty="0">
                  <a:latin typeface="+mn-ea"/>
                  <a:ea typeface="+mn-ea"/>
                </a:rPr>
                <a:t>是</a:t>
              </a:r>
            </a:p>
          </p:txBody>
        </p:sp>
        <p:sp>
          <p:nvSpPr>
            <p:cNvPr id="83" name="TextBox 112">
              <a:extLst>
                <a:ext uri="{FF2B5EF4-FFF2-40B4-BE49-F238E27FC236}">
                  <a16:creationId xmlns:a16="http://schemas.microsoft.com/office/drawing/2014/main" id="{52C1CA73-47B5-4F70-94A2-8FAB1DDF5D40}"/>
                </a:ext>
              </a:extLst>
            </p:cNvPr>
            <p:cNvSpPr txBox="1"/>
            <p:nvPr/>
          </p:nvSpPr>
          <p:spPr>
            <a:xfrm>
              <a:off x="3761952" y="3793953"/>
              <a:ext cx="313714" cy="291486"/>
            </a:xfrm>
            <a:prstGeom prst="rect">
              <a:avLst/>
            </a:prstGeom>
            <a:noFill/>
            <a:ln w="9525">
              <a:noFill/>
            </a:ln>
          </p:spPr>
          <p:txBody>
            <a:bodyPr wrap="square" rtlCol="0">
              <a:spAutoFit/>
            </a:bodyPr>
            <a:lstStyle/>
            <a:p>
              <a:r>
                <a:rPr lang="zh-CN" altLang="en-US" sz="1600" b="1" dirty="0">
                  <a:latin typeface="+mn-ea"/>
                  <a:ea typeface="+mn-ea"/>
                </a:rPr>
                <a:t>是</a:t>
              </a:r>
            </a:p>
          </p:txBody>
        </p:sp>
        <p:sp>
          <p:nvSpPr>
            <p:cNvPr id="84" name="菱形 83">
              <a:extLst>
                <a:ext uri="{FF2B5EF4-FFF2-40B4-BE49-F238E27FC236}">
                  <a16:creationId xmlns:a16="http://schemas.microsoft.com/office/drawing/2014/main" id="{F834D5A9-50C2-42DE-8E71-1C27FEFC7B72}"/>
                </a:ext>
              </a:extLst>
            </p:cNvPr>
            <p:cNvSpPr/>
            <p:nvPr/>
          </p:nvSpPr>
          <p:spPr>
            <a:xfrm>
              <a:off x="4857781" y="4134427"/>
              <a:ext cx="2520955" cy="460048"/>
            </a:xfrm>
            <a:prstGeom prst="diamond">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tx1"/>
                  </a:solidFill>
                  <a:latin typeface="+mn-ea"/>
                </a:rPr>
                <a:t>介质仍空闲？</a:t>
              </a:r>
            </a:p>
          </p:txBody>
        </p:sp>
        <p:cxnSp>
          <p:nvCxnSpPr>
            <p:cNvPr id="85" name="直接箭头连接符 84">
              <a:extLst>
                <a:ext uri="{FF2B5EF4-FFF2-40B4-BE49-F238E27FC236}">
                  <a16:creationId xmlns:a16="http://schemas.microsoft.com/office/drawing/2014/main" id="{221FC44B-55F7-4D7B-8AEA-BADB8B2D1034}"/>
                </a:ext>
              </a:extLst>
            </p:cNvPr>
            <p:cNvCxnSpPr>
              <a:cxnSpLocks/>
              <a:stCxn id="69" idx="3"/>
              <a:endCxn id="84" idx="1"/>
            </p:cNvCxnSpPr>
            <p:nvPr/>
          </p:nvCxnSpPr>
          <p:spPr>
            <a:xfrm>
              <a:off x="4623914" y="4358829"/>
              <a:ext cx="233868" cy="5622"/>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id="{79C635C7-D4FE-4104-B997-201ED6C72A51}"/>
                </a:ext>
              </a:extLst>
            </p:cNvPr>
            <p:cNvSpPr/>
            <p:nvPr/>
          </p:nvSpPr>
          <p:spPr>
            <a:xfrm>
              <a:off x="5396738" y="4929626"/>
              <a:ext cx="1437445" cy="375636"/>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传输帧</a:t>
              </a:r>
            </a:p>
          </p:txBody>
        </p:sp>
        <p:sp>
          <p:nvSpPr>
            <p:cNvPr id="87" name="TextBox 109">
              <a:extLst>
                <a:ext uri="{FF2B5EF4-FFF2-40B4-BE49-F238E27FC236}">
                  <a16:creationId xmlns:a16="http://schemas.microsoft.com/office/drawing/2014/main" id="{1547DBB8-81B4-4A35-8C92-4856749C447F}"/>
                </a:ext>
              </a:extLst>
            </p:cNvPr>
            <p:cNvSpPr txBox="1"/>
            <p:nvPr/>
          </p:nvSpPr>
          <p:spPr>
            <a:xfrm>
              <a:off x="7300219" y="4085153"/>
              <a:ext cx="287639" cy="291486"/>
            </a:xfrm>
            <a:prstGeom prst="rect">
              <a:avLst/>
            </a:prstGeom>
            <a:noFill/>
            <a:ln w="9525">
              <a:noFill/>
            </a:ln>
          </p:spPr>
          <p:txBody>
            <a:bodyPr wrap="square" rtlCol="0">
              <a:spAutoFit/>
            </a:bodyPr>
            <a:lstStyle/>
            <a:p>
              <a:r>
                <a:rPr lang="zh-CN" altLang="en-US" sz="1600" b="1" dirty="0">
                  <a:latin typeface="+mn-ea"/>
                  <a:ea typeface="+mn-ea"/>
                </a:rPr>
                <a:t>否</a:t>
              </a:r>
            </a:p>
          </p:txBody>
        </p:sp>
        <p:sp>
          <p:nvSpPr>
            <p:cNvPr id="88" name="矩形 87">
              <a:extLst>
                <a:ext uri="{FF2B5EF4-FFF2-40B4-BE49-F238E27FC236}">
                  <a16:creationId xmlns:a16="http://schemas.microsoft.com/office/drawing/2014/main" id="{2CDDD91E-943E-446D-90FD-D8E509709249}"/>
                </a:ext>
              </a:extLst>
            </p:cNvPr>
            <p:cNvSpPr/>
            <p:nvPr/>
          </p:nvSpPr>
          <p:spPr>
            <a:xfrm>
              <a:off x="7728036" y="4894594"/>
              <a:ext cx="1025864" cy="481374"/>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等</a:t>
              </a:r>
              <a:r>
                <a:rPr lang="en-US" altLang="zh-CN" sz="1600" b="1" dirty="0">
                  <a:solidFill>
                    <a:schemeClr val="tx1"/>
                  </a:solidFill>
                  <a:latin typeface="+mn-ea"/>
                </a:rPr>
                <a:t>DIFS</a:t>
              </a:r>
              <a:endParaRPr lang="zh-CN" altLang="en-US" sz="1600" b="1" dirty="0">
                <a:solidFill>
                  <a:schemeClr val="tx1"/>
                </a:solidFill>
                <a:latin typeface="+mn-ea"/>
              </a:endParaRPr>
            </a:p>
          </p:txBody>
        </p:sp>
        <p:sp>
          <p:nvSpPr>
            <p:cNvPr id="89" name="菱形 88">
              <a:extLst>
                <a:ext uri="{FF2B5EF4-FFF2-40B4-BE49-F238E27FC236}">
                  <a16:creationId xmlns:a16="http://schemas.microsoft.com/office/drawing/2014/main" id="{18F28F32-1962-4268-94F1-CB11AC631054}"/>
                </a:ext>
              </a:extLst>
            </p:cNvPr>
            <p:cNvSpPr/>
            <p:nvPr/>
          </p:nvSpPr>
          <p:spPr>
            <a:xfrm>
              <a:off x="6941770" y="5659315"/>
              <a:ext cx="2598394" cy="481375"/>
            </a:xfrm>
            <a:prstGeom prst="diamond">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tx1"/>
                  </a:solidFill>
                  <a:latin typeface="+mn-ea"/>
                </a:rPr>
                <a:t>介质仍空闲？</a:t>
              </a:r>
            </a:p>
          </p:txBody>
        </p:sp>
        <p:cxnSp>
          <p:nvCxnSpPr>
            <p:cNvPr id="90" name="直接箭头连接符 89">
              <a:extLst>
                <a:ext uri="{FF2B5EF4-FFF2-40B4-BE49-F238E27FC236}">
                  <a16:creationId xmlns:a16="http://schemas.microsoft.com/office/drawing/2014/main" id="{09B02958-3F1C-4729-AE23-02BDA0AB0898}"/>
                </a:ext>
              </a:extLst>
            </p:cNvPr>
            <p:cNvCxnSpPr>
              <a:cxnSpLocks/>
              <a:stCxn id="88" idx="2"/>
              <a:endCxn id="89" idx="0"/>
            </p:cNvCxnSpPr>
            <p:nvPr/>
          </p:nvCxnSpPr>
          <p:spPr>
            <a:xfrm flipH="1">
              <a:off x="8240967" y="5375968"/>
              <a:ext cx="1" cy="283347"/>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91" name="肘形连接符 108">
              <a:extLst>
                <a:ext uri="{FF2B5EF4-FFF2-40B4-BE49-F238E27FC236}">
                  <a16:creationId xmlns:a16="http://schemas.microsoft.com/office/drawing/2014/main" id="{B9C414AF-515C-4525-8F46-3059848B514B}"/>
                </a:ext>
              </a:extLst>
            </p:cNvPr>
            <p:cNvCxnSpPr>
              <a:cxnSpLocks/>
              <a:stCxn id="89" idx="3"/>
              <a:endCxn id="77" idx="3"/>
            </p:cNvCxnSpPr>
            <p:nvPr/>
          </p:nvCxnSpPr>
          <p:spPr>
            <a:xfrm flipH="1" flipV="1">
              <a:off x="8753899" y="4354017"/>
              <a:ext cx="786265" cy="1545986"/>
            </a:xfrm>
            <a:prstGeom prst="bentConnector3">
              <a:avLst>
                <a:gd name="adj1" fmla="val -29020"/>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92" name="TextBox 109">
              <a:extLst>
                <a:ext uri="{FF2B5EF4-FFF2-40B4-BE49-F238E27FC236}">
                  <a16:creationId xmlns:a16="http://schemas.microsoft.com/office/drawing/2014/main" id="{797AD12D-E7F2-41CA-8877-C07647D84B14}"/>
                </a:ext>
              </a:extLst>
            </p:cNvPr>
            <p:cNvSpPr txBox="1"/>
            <p:nvPr/>
          </p:nvSpPr>
          <p:spPr>
            <a:xfrm>
              <a:off x="9423283" y="5605616"/>
              <a:ext cx="287639" cy="291486"/>
            </a:xfrm>
            <a:prstGeom prst="rect">
              <a:avLst/>
            </a:prstGeom>
            <a:noFill/>
            <a:ln w="9525">
              <a:noFill/>
            </a:ln>
          </p:spPr>
          <p:txBody>
            <a:bodyPr wrap="square" rtlCol="0">
              <a:spAutoFit/>
            </a:bodyPr>
            <a:lstStyle/>
            <a:p>
              <a:r>
                <a:rPr lang="zh-CN" altLang="en-US" sz="1600" b="1" dirty="0">
                  <a:latin typeface="+mn-ea"/>
                  <a:ea typeface="+mn-ea"/>
                </a:rPr>
                <a:t>否</a:t>
              </a:r>
            </a:p>
          </p:txBody>
        </p:sp>
        <p:cxnSp>
          <p:nvCxnSpPr>
            <p:cNvPr id="93" name="直接箭头连接符 92">
              <a:extLst>
                <a:ext uri="{FF2B5EF4-FFF2-40B4-BE49-F238E27FC236}">
                  <a16:creationId xmlns:a16="http://schemas.microsoft.com/office/drawing/2014/main" id="{5C47B695-8E7A-4487-ADB2-C202A959CB42}"/>
                </a:ext>
              </a:extLst>
            </p:cNvPr>
            <p:cNvCxnSpPr>
              <a:cxnSpLocks/>
              <a:stCxn id="89" idx="1"/>
              <a:endCxn id="70" idx="3"/>
            </p:cNvCxnSpPr>
            <p:nvPr/>
          </p:nvCxnSpPr>
          <p:spPr>
            <a:xfrm flipH="1" flipV="1">
              <a:off x="6385473" y="5897705"/>
              <a:ext cx="556298" cy="2298"/>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94" name="矩形 93">
              <a:extLst>
                <a:ext uri="{FF2B5EF4-FFF2-40B4-BE49-F238E27FC236}">
                  <a16:creationId xmlns:a16="http://schemas.microsoft.com/office/drawing/2014/main" id="{881F508A-AEF7-4EE5-9073-EFF85B53FB6B}"/>
                </a:ext>
              </a:extLst>
            </p:cNvPr>
            <p:cNvSpPr/>
            <p:nvPr/>
          </p:nvSpPr>
          <p:spPr>
            <a:xfrm>
              <a:off x="3077256" y="5712185"/>
              <a:ext cx="1229513" cy="375636"/>
            </a:xfrm>
            <a:prstGeom prst="rect">
              <a:avLst/>
            </a:prstGeom>
            <a:solidFill>
              <a:srgbClr val="EAEAFA"/>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latin typeface="+mn-ea"/>
                </a:rPr>
                <a:t>传输帧</a:t>
              </a:r>
            </a:p>
          </p:txBody>
        </p:sp>
        <p:cxnSp>
          <p:nvCxnSpPr>
            <p:cNvPr id="95" name="直接箭头连接符 94">
              <a:extLst>
                <a:ext uri="{FF2B5EF4-FFF2-40B4-BE49-F238E27FC236}">
                  <a16:creationId xmlns:a16="http://schemas.microsoft.com/office/drawing/2014/main" id="{5F96CC07-53BB-4629-829D-CDE06EFB7A3E}"/>
                </a:ext>
              </a:extLst>
            </p:cNvPr>
            <p:cNvCxnSpPr>
              <a:cxnSpLocks/>
              <a:stCxn id="70" idx="1"/>
              <a:endCxn id="94" idx="3"/>
            </p:cNvCxnSpPr>
            <p:nvPr/>
          </p:nvCxnSpPr>
          <p:spPr>
            <a:xfrm flipH="1">
              <a:off x="4306769" y="5897705"/>
              <a:ext cx="483997" cy="2298"/>
            </a:xfrm>
            <a:prstGeom prst="straightConnector1">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96" name="肘形连接符 108">
              <a:extLst>
                <a:ext uri="{FF2B5EF4-FFF2-40B4-BE49-F238E27FC236}">
                  <a16:creationId xmlns:a16="http://schemas.microsoft.com/office/drawing/2014/main" id="{4E0AA353-4311-44AF-B713-B2B2FF4AED8C}"/>
                </a:ext>
              </a:extLst>
            </p:cNvPr>
            <p:cNvCxnSpPr>
              <a:cxnSpLocks/>
              <a:stCxn id="94" idx="1"/>
              <a:endCxn id="67" idx="1"/>
            </p:cNvCxnSpPr>
            <p:nvPr/>
          </p:nvCxnSpPr>
          <p:spPr>
            <a:xfrm rot="10800000" flipH="1">
              <a:off x="3077256" y="2131486"/>
              <a:ext cx="276064" cy="3768517"/>
            </a:xfrm>
            <a:prstGeom prst="bentConnector3">
              <a:avLst>
                <a:gd name="adj1" fmla="val -136076"/>
              </a:avLst>
            </a:prstGeom>
            <a:ln w="19050">
              <a:solidFill>
                <a:srgbClr val="000099"/>
              </a:solidFill>
              <a:headEnd type="none" w="med" len="med"/>
              <a:tailEnd type="triangle" w="lg" len="med"/>
            </a:ln>
          </p:spPr>
          <p:style>
            <a:lnRef idx="1">
              <a:schemeClr val="accent1"/>
            </a:lnRef>
            <a:fillRef idx="0">
              <a:schemeClr val="accent1"/>
            </a:fillRef>
            <a:effectRef idx="0">
              <a:schemeClr val="accent1"/>
            </a:effectRef>
            <a:fontRef idx="minor">
              <a:schemeClr val="tx1"/>
            </a:fontRef>
          </p:style>
        </p:cxnSp>
        <p:sp>
          <p:nvSpPr>
            <p:cNvPr id="97" name="TextBox 109">
              <a:extLst>
                <a:ext uri="{FF2B5EF4-FFF2-40B4-BE49-F238E27FC236}">
                  <a16:creationId xmlns:a16="http://schemas.microsoft.com/office/drawing/2014/main" id="{13C424ED-F9E7-497F-ACA6-2731E75D8394}"/>
                </a:ext>
              </a:extLst>
            </p:cNvPr>
            <p:cNvSpPr txBox="1"/>
            <p:nvPr/>
          </p:nvSpPr>
          <p:spPr>
            <a:xfrm>
              <a:off x="5652706" y="4564471"/>
              <a:ext cx="287639" cy="291486"/>
            </a:xfrm>
            <a:prstGeom prst="rect">
              <a:avLst/>
            </a:prstGeom>
            <a:noFill/>
            <a:ln w="9525">
              <a:noFill/>
            </a:ln>
          </p:spPr>
          <p:txBody>
            <a:bodyPr wrap="square" rtlCol="0">
              <a:spAutoFit/>
            </a:bodyPr>
            <a:lstStyle/>
            <a:p>
              <a:r>
                <a:rPr lang="zh-CN" altLang="en-US" sz="1600" b="1" dirty="0">
                  <a:latin typeface="+mn-ea"/>
                  <a:ea typeface="+mn-ea"/>
                </a:rPr>
                <a:t>是</a:t>
              </a:r>
            </a:p>
          </p:txBody>
        </p:sp>
      </p:grpSp>
    </p:spTree>
  </p:cSld>
  <p:clrMapOvr>
    <a:masterClrMapping/>
  </p:clrMapOvr>
  <p:transition spd="slow">
    <p:random/>
    <p:sndAc>
      <p:stSnd>
        <p:snd r:embed="rId2" name="camera.wav"/>
      </p:stSnd>
    </p:sndAc>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r>
              <a:rPr lang="en-US" altLang="zh-CN" b="1" dirty="0">
                <a:effectLst/>
              </a:rPr>
              <a:t>PCF</a:t>
            </a:r>
            <a:br>
              <a:rPr lang="en-US" altLang="zh-CN" sz="4000" b="1" dirty="0">
                <a:effectLst/>
              </a:rPr>
            </a:br>
            <a:r>
              <a:rPr lang="en-US" altLang="zh-CN" sz="2800" b="1" dirty="0">
                <a:effectLst/>
              </a:rPr>
              <a:t>(Point Coordination Function)</a:t>
            </a:r>
            <a:endParaRPr lang="zh-CN" altLang="en-US" sz="2800" b="1" dirty="0">
              <a:effectLst/>
            </a:endParaRPr>
          </a:p>
        </p:txBody>
      </p:sp>
      <p:sp>
        <p:nvSpPr>
          <p:cNvPr id="1566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无线</a:t>
            </a:r>
            <a:r>
              <a:rPr lang="en-US" altLang="zh-CN" sz="1200" b="0">
                <a:solidFill>
                  <a:schemeClr val="tx1"/>
                </a:solidFill>
                <a:latin typeface="Times New Roman" pitchFamily="18" charset="0"/>
                <a:ea typeface="幼圆" pitchFamily="49" charset="-122"/>
                <a:hlinkClick r:id="rId7" action="ppaction://hlinksldjump"/>
              </a:rPr>
              <a:t>LAN</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802.11 MAC</a:t>
            </a:r>
            <a:r>
              <a:rPr lang="zh-CN" altLang="en-US" sz="1200" b="0">
                <a:solidFill>
                  <a:schemeClr val="tx1"/>
                </a:solidFill>
                <a:latin typeface="Times New Roman" pitchFamily="18" charset="0"/>
                <a:ea typeface="幼圆" pitchFamily="49" charset="-122"/>
                <a:hlinkClick r:id="rId8" action="ppaction://hlinksldjump"/>
              </a:rPr>
              <a:t>层</a:t>
            </a:r>
            <a:endParaRPr lang="en-US" altLang="zh-CN" sz="1200" b="0">
              <a:solidFill>
                <a:schemeClr val="tx1"/>
              </a:solidFill>
              <a:latin typeface="Times New Roman" pitchFamily="18" charset="0"/>
              <a:ea typeface="幼圆" pitchFamily="49" charset="-122"/>
            </a:endParaRPr>
          </a:p>
        </p:txBody>
      </p:sp>
      <p:sp>
        <p:nvSpPr>
          <p:cNvPr id="1001477" name="Rectangle 5"/>
          <p:cNvSpPr>
            <a:spLocks noGrp="1" noChangeArrowheads="1"/>
          </p:cNvSpPr>
          <p:nvPr>
            <p:ph type="body" idx="1"/>
          </p:nvPr>
        </p:nvSpPr>
        <p:spPr>
          <a:xfrm>
            <a:off x="809625" y="1989138"/>
            <a:ext cx="7958138" cy="4248150"/>
          </a:xfrm>
        </p:spPr>
        <p:txBody>
          <a:bodyPr/>
          <a:lstStyle/>
          <a:p>
            <a:pPr marL="0" indent="0" eaLnBrk="1" hangingPunct="1">
              <a:lnSpc>
                <a:spcPct val="150000"/>
              </a:lnSpc>
              <a:buFont typeface="Wingdings" pitchFamily="2" charset="2"/>
              <a:buNone/>
              <a:defRPr/>
            </a:pPr>
            <a:r>
              <a:rPr lang="en-US" altLang="zh-CN" dirty="0"/>
              <a:t>        PCF</a:t>
            </a:r>
            <a:r>
              <a:rPr lang="zh-CN" altLang="en-US" dirty="0"/>
              <a:t>使用集中控制的接入算法（一般在接入点</a:t>
            </a:r>
            <a:r>
              <a:rPr lang="en-US" altLang="zh-CN" dirty="0"/>
              <a:t>AP</a:t>
            </a:r>
            <a:r>
              <a:rPr lang="zh-CN" altLang="en-US" dirty="0"/>
              <a:t>实现集中控制），用类似于</a:t>
            </a:r>
            <a:r>
              <a:rPr lang="zh-CN" altLang="en-US" dirty="0">
                <a:solidFill>
                  <a:srgbClr val="FF0000"/>
                </a:solidFill>
                <a:effectLst>
                  <a:outerShdw blurRad="38100" dist="38100" dir="2700000" algn="tl">
                    <a:srgbClr val="C0C0C0"/>
                  </a:outerShdw>
                </a:effectLst>
              </a:rPr>
              <a:t>探询</a:t>
            </a:r>
            <a:r>
              <a:rPr lang="zh-CN" altLang="en-US" dirty="0"/>
              <a:t>的方法将发送数据权轮流交给各个站，从而避免了碰撞的产生。对于时间敏感的业务（例如：分组声音）就应使用</a:t>
            </a:r>
            <a:r>
              <a:rPr lang="en-US" altLang="zh-CN" dirty="0"/>
              <a:t>PCF</a:t>
            </a:r>
            <a:r>
              <a:rPr lang="zh-CN" altLang="en-US" dirty="0"/>
              <a:t>。 </a:t>
            </a:r>
          </a:p>
        </p:txBody>
      </p:sp>
    </p:spTree>
  </p:cSld>
  <p:clrMapOvr>
    <a:masterClrMapping/>
  </p:clrMapOvr>
  <p:transition spd="slow">
    <p:random/>
    <p:sndAc>
      <p:stSnd>
        <p:snd r:embed="rId3" name="camera.wav"/>
      </p:stSnd>
    </p:sndAc>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826" name="Rectangle 2"/>
          <p:cNvSpPr>
            <a:spLocks noGrp="1" noChangeArrowheads="1"/>
          </p:cNvSpPr>
          <p:nvPr>
            <p:ph type="title"/>
          </p:nvPr>
        </p:nvSpPr>
        <p:spPr/>
        <p:txBody>
          <a:bodyPr/>
          <a:lstStyle/>
          <a:p>
            <a:pPr eaLnBrk="1" hangingPunct="1">
              <a:defRPr/>
            </a:pPr>
            <a:r>
              <a:rPr lang="zh-CN" altLang="en-US"/>
              <a:t>数据帧</a:t>
            </a:r>
            <a:endParaRPr lang="zh-CN" altLang="en-US">
              <a:latin typeface="华文新魏" pitchFamily="2" charset="-122"/>
            </a:endParaRPr>
          </a:p>
        </p:txBody>
      </p:sp>
      <p:sp>
        <p:nvSpPr>
          <p:cNvPr id="1576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无线</a:t>
            </a:r>
            <a:r>
              <a:rPr lang="en-US" altLang="zh-CN" sz="1200" b="0">
                <a:solidFill>
                  <a:schemeClr val="tx1"/>
                </a:solidFill>
                <a:latin typeface="Times New Roman" pitchFamily="18" charset="0"/>
                <a:ea typeface="幼圆" pitchFamily="49" charset="-122"/>
                <a:hlinkClick r:id="rId7" action="ppaction://hlinksldjump"/>
              </a:rPr>
              <a:t>LAN</a:t>
            </a:r>
            <a:endParaRPr lang="en-US" altLang="zh-CN" sz="1200" b="0">
              <a:solidFill>
                <a:schemeClr val="tx1"/>
              </a:solidFill>
              <a:latin typeface="Times New Roman" pitchFamily="18" charset="0"/>
              <a:ea typeface="幼圆" pitchFamily="49" charset="-122"/>
            </a:endParaRPr>
          </a:p>
        </p:txBody>
      </p:sp>
      <p:sp>
        <p:nvSpPr>
          <p:cNvPr id="15770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pic>
        <p:nvPicPr>
          <p:cNvPr id="157701" name="Picture 6"/>
          <p:cNvPicPr>
            <a:picLocks noChangeAspect="1" noChangeArrowheads="1"/>
          </p:cNvPicPr>
          <p:nvPr/>
        </p:nvPicPr>
        <p:blipFill>
          <a:blip r:embed="rId8">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611188" y="2572916"/>
            <a:ext cx="8353425" cy="145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7702" name="Picture 7"/>
          <p:cNvPicPr>
            <a:picLocks noChangeAspect="1" noChangeArrowheads="1"/>
          </p:cNvPicPr>
          <p:nvPr/>
        </p:nvPicPr>
        <p:blipFill>
          <a:blip r:embed="rId9">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611188" y="5452641"/>
            <a:ext cx="8424862" cy="92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703" name="Line 8"/>
          <p:cNvSpPr>
            <a:spLocks noChangeShapeType="1"/>
          </p:cNvSpPr>
          <p:nvPr/>
        </p:nvSpPr>
        <p:spPr bwMode="auto">
          <a:xfrm flipH="1">
            <a:off x="611188" y="3704803"/>
            <a:ext cx="30162" cy="1747838"/>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57704" name="Line 9"/>
          <p:cNvSpPr>
            <a:spLocks noChangeShapeType="1"/>
          </p:cNvSpPr>
          <p:nvPr/>
        </p:nvSpPr>
        <p:spPr bwMode="auto">
          <a:xfrm>
            <a:off x="1258888" y="3723853"/>
            <a:ext cx="7704137" cy="1728788"/>
          </a:xfrm>
          <a:prstGeom prst="line">
            <a:avLst/>
          </a:prstGeom>
          <a:noFill/>
          <a:ln w="38100">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pic>
        <p:nvPicPr>
          <p:cNvPr id="9" name="Picture 8"/>
          <p:cNvPicPr>
            <a:picLocks noChangeAspect="1" noChangeArrowheads="1"/>
          </p:cNvPicPr>
          <p:nvPr/>
        </p:nvPicPr>
        <p:blipFill>
          <a:blip r:embed="rId10">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5436096" y="667999"/>
            <a:ext cx="3179866" cy="196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3" name="camera.wav"/>
      </p:stSnd>
    </p:sndAc>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5810" name="Rectangle 2"/>
          <p:cNvSpPr>
            <a:spLocks noGrp="1" noChangeArrowheads="1"/>
          </p:cNvSpPr>
          <p:nvPr>
            <p:ph type="title"/>
          </p:nvPr>
        </p:nvSpPr>
        <p:spPr/>
        <p:txBody>
          <a:bodyPr/>
          <a:lstStyle/>
          <a:p>
            <a:pPr eaLnBrk="1" hangingPunct="1">
              <a:defRPr/>
            </a:pPr>
            <a:r>
              <a:rPr lang="en-US" altLang="zh-CN" b="1"/>
              <a:t>FC</a:t>
            </a:r>
            <a:r>
              <a:rPr lang="zh-CN" altLang="en-US"/>
              <a:t>字段</a:t>
            </a:r>
            <a:br>
              <a:rPr lang="zh-CN" altLang="en-US" b="1"/>
            </a:br>
            <a:r>
              <a:rPr lang="zh-CN" altLang="en-US" sz="2400" b="1"/>
              <a:t>（</a:t>
            </a:r>
            <a:r>
              <a:rPr lang="en-US" altLang="zh-CN" sz="2400" b="1"/>
              <a:t>Frame Control</a:t>
            </a:r>
            <a:r>
              <a:rPr lang="zh-CN" altLang="en-US" sz="2400" b="1"/>
              <a:t>）</a:t>
            </a:r>
          </a:p>
        </p:txBody>
      </p:sp>
      <p:sp>
        <p:nvSpPr>
          <p:cNvPr id="1587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5872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graphicFrame>
        <p:nvGraphicFramePr>
          <p:cNvPr id="1015860" name="Group 52"/>
          <p:cNvGraphicFramePr>
            <a:graphicFrameLocks noGrp="1"/>
          </p:cNvGraphicFramePr>
          <p:nvPr>
            <p:ph idx="1"/>
          </p:nvPr>
        </p:nvGraphicFramePr>
        <p:xfrm>
          <a:off x="809625" y="1700213"/>
          <a:ext cx="7958138" cy="4737104"/>
        </p:xfrm>
        <a:graphic>
          <a:graphicData uri="http://schemas.openxmlformats.org/drawingml/2006/table">
            <a:tbl>
              <a:tblPr/>
              <a:tblGrid>
                <a:gridCol w="1196975">
                  <a:extLst>
                    <a:ext uri="{9D8B030D-6E8A-4147-A177-3AD203B41FA5}">
                      <a16:colId xmlns:a16="http://schemas.microsoft.com/office/drawing/2014/main" val="20000"/>
                    </a:ext>
                  </a:extLst>
                </a:gridCol>
                <a:gridCol w="6761163">
                  <a:extLst>
                    <a:ext uri="{9D8B030D-6E8A-4147-A177-3AD203B41FA5}">
                      <a16:colId xmlns:a16="http://schemas.microsoft.com/office/drawing/2014/main" val="20001"/>
                    </a:ext>
                  </a:extLst>
                </a:gridCol>
              </a:tblGrid>
              <a:tr h="415894">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a:ln>
                            <a:noFill/>
                          </a:ln>
                          <a:solidFill>
                            <a:schemeClr val="tx1"/>
                          </a:solidFill>
                          <a:effectLst/>
                          <a:latin typeface="华文新魏" pitchFamily="2" charset="-122"/>
                          <a:ea typeface="华文楷体" pitchFamily="2" charset="-122"/>
                        </a:rPr>
                        <a:t>Field</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chemeClr val="tx1"/>
                          </a:solidFill>
                          <a:effectLst/>
                          <a:latin typeface="华文新魏" pitchFamily="2" charset="-122"/>
                          <a:ea typeface="华文楷体" pitchFamily="2" charset="-122"/>
                        </a:rPr>
                        <a:t>Explanation</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0"/>
                  </a:ext>
                </a:extLst>
              </a:tr>
              <a:tr h="368272">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Version</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The current version is 0.</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668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Type</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Type of information: management (00), control (01), or data (10).</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986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Subtype</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Defines the subtype of each type .</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6668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To DS</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Defined later.</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8272">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From DS</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Defined later.</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8272">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More flag</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When set to 1, means more fragments.</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668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Retry</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When set to 1, means retransmitted frame.</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986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Pwr mgt</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When set to 1, means station is in power management mode.</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64007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More data</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When set to 1, means station has more data to send.</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9860">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WEP</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dirty="0">
                          <a:ln>
                            <a:noFill/>
                          </a:ln>
                          <a:solidFill>
                            <a:srgbClr val="000000"/>
                          </a:solidFill>
                          <a:effectLst>
                            <a:outerShdw blurRad="38100" dist="38100" dir="2700000" algn="tl">
                              <a:srgbClr val="C0C0C0"/>
                            </a:outerShdw>
                          </a:effectLst>
                          <a:latin typeface="华文新魏" pitchFamily="2" charset="-122"/>
                          <a:ea typeface="华文楷体" pitchFamily="2" charset="-122"/>
                        </a:rPr>
                        <a:t>When set to 1, means encryption implemented. </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66685">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dirty="0">
                          <a:ln>
                            <a:noFill/>
                          </a:ln>
                          <a:solidFill>
                            <a:srgbClr val="000000"/>
                          </a:solidFill>
                          <a:effectLst>
                            <a:outerShdw blurRad="38100" dist="38100" dir="2700000" algn="tl">
                              <a:srgbClr val="C0C0C0"/>
                            </a:outerShdw>
                          </a:effectLst>
                          <a:latin typeface="华文新魏" pitchFamily="2" charset="-122"/>
                          <a:ea typeface="华文楷体" pitchFamily="2" charset="-122"/>
                        </a:rPr>
                        <a:t>Order</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1800" b="1" i="0" u="none" strike="noStrike" cap="none" normalizeH="0" baseline="0" dirty="0">
                          <a:ln>
                            <a:noFill/>
                          </a:ln>
                          <a:solidFill>
                            <a:srgbClr val="000000"/>
                          </a:solidFill>
                          <a:effectLst>
                            <a:outerShdw blurRad="38100" dist="38100" dir="2700000" algn="tl">
                              <a:srgbClr val="C0C0C0"/>
                            </a:outerShdw>
                          </a:effectLst>
                          <a:latin typeface="华文新魏" pitchFamily="2" charset="-122"/>
                          <a:ea typeface="华文楷体" pitchFamily="2" charset="-122"/>
                        </a:rPr>
                        <a:t>When set to 1, means frames to arrive strictly in order.</a:t>
                      </a:r>
                    </a:p>
                  </a:txBody>
                  <a:tcPr marT="45717" marB="45717"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transition spd="slow">
    <p:random/>
    <p:sndAc>
      <p:stSnd>
        <p:snd r:embed="rId2" name="camera.wav"/>
      </p:stSnd>
    </p:sndAc>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834" name="Rectangle 2"/>
          <p:cNvSpPr>
            <a:spLocks noGrp="1" noChangeArrowheads="1"/>
          </p:cNvSpPr>
          <p:nvPr>
            <p:ph type="title"/>
          </p:nvPr>
        </p:nvSpPr>
        <p:spPr/>
        <p:txBody>
          <a:bodyPr/>
          <a:lstStyle/>
          <a:p>
            <a:pPr eaLnBrk="1" hangingPunct="1">
              <a:defRPr/>
            </a:pPr>
            <a:r>
              <a:rPr lang="en-US" altLang="en-US" b="1"/>
              <a:t>Subtype</a:t>
            </a:r>
            <a:r>
              <a:rPr lang="zh-CN" altLang="en-US">
                <a:latin typeface="华文新魏" pitchFamily="2" charset="-122"/>
              </a:rPr>
              <a:t>字段</a:t>
            </a:r>
          </a:p>
        </p:txBody>
      </p:sp>
      <p:sp>
        <p:nvSpPr>
          <p:cNvPr id="1597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5974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graphicFrame>
        <p:nvGraphicFramePr>
          <p:cNvPr id="1016838" name="Group 6"/>
          <p:cNvGraphicFramePr>
            <a:graphicFrameLocks noGrp="1"/>
          </p:cNvGraphicFramePr>
          <p:nvPr>
            <p:ph idx="1"/>
          </p:nvPr>
        </p:nvGraphicFramePr>
        <p:xfrm>
          <a:off x="809625" y="1773238"/>
          <a:ext cx="7958138" cy="4464051"/>
        </p:xfrm>
        <a:graphic>
          <a:graphicData uri="http://schemas.openxmlformats.org/drawingml/2006/table">
            <a:tbl>
              <a:tblPr/>
              <a:tblGrid>
                <a:gridCol w="1482725">
                  <a:extLst>
                    <a:ext uri="{9D8B030D-6E8A-4147-A177-3AD203B41FA5}">
                      <a16:colId xmlns:a16="http://schemas.microsoft.com/office/drawing/2014/main" val="20000"/>
                    </a:ext>
                  </a:extLst>
                </a:gridCol>
                <a:gridCol w="6475413">
                  <a:extLst>
                    <a:ext uri="{9D8B030D-6E8A-4147-A177-3AD203B41FA5}">
                      <a16:colId xmlns:a16="http://schemas.microsoft.com/office/drawing/2014/main" val="20001"/>
                    </a:ext>
                  </a:extLst>
                </a:gridCol>
              </a:tblGrid>
              <a:tr h="1284287">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chemeClr val="tx1"/>
                          </a:solidFill>
                          <a:effectLst/>
                          <a:latin typeface="华文新魏" pitchFamily="2" charset="-122"/>
                          <a:ea typeface="华文楷体" pitchFamily="2" charset="-122"/>
                        </a:rPr>
                        <a:t>Subtype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chemeClr val="tx1"/>
                          </a:solidFill>
                          <a:effectLst/>
                          <a:latin typeface="华文新魏" pitchFamily="2" charset="-122"/>
                          <a:ea typeface="华文楷体" pitchFamily="2" charset="-122"/>
                        </a:rPr>
                        <a:t>Meaning</a:t>
                      </a:r>
                    </a:p>
                  </a:txBody>
                  <a:tcPr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0"/>
                  </a:ext>
                </a:extLst>
              </a:tr>
              <a:tr h="105886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rgbClr val="000000"/>
                          </a:solidFill>
                          <a:effectLst/>
                          <a:latin typeface="华文新魏" pitchFamily="2" charset="-122"/>
                          <a:ea typeface="华文楷体" pitchFamily="2" charset="-122"/>
                        </a:rPr>
                        <a:t>1011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Request to send (RTS)</a:t>
                      </a:r>
                    </a:p>
                  </a:txBody>
                  <a:tcPr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62038">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rgbClr val="000000"/>
                          </a:solidFill>
                          <a:effectLst/>
                          <a:latin typeface="华文新魏" pitchFamily="2" charset="-122"/>
                          <a:ea typeface="华文楷体" pitchFamily="2" charset="-122"/>
                        </a:rPr>
                        <a:t>1100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Clear to send (CTS)</a:t>
                      </a:r>
                    </a:p>
                  </a:txBody>
                  <a:tcPr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58863">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rgbClr val="000000"/>
                          </a:solidFill>
                          <a:effectLst/>
                          <a:latin typeface="华文新魏" pitchFamily="2" charset="-122"/>
                          <a:ea typeface="华文楷体" pitchFamily="2" charset="-122"/>
                        </a:rPr>
                        <a:t>1101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400" b="1" i="0" u="none" strike="noStrike" cap="none" normalizeH="0" baseline="0">
                          <a:ln>
                            <a:noFill/>
                          </a:ln>
                          <a:solidFill>
                            <a:srgbClr val="000000"/>
                          </a:solidFill>
                          <a:effectLst>
                            <a:outerShdw blurRad="38100" dist="38100" dir="2700000" algn="tl">
                              <a:srgbClr val="C0C0C0"/>
                            </a:outerShdw>
                          </a:effectLst>
                          <a:latin typeface="华文新魏" pitchFamily="2" charset="-122"/>
                          <a:ea typeface="华文楷体" pitchFamily="2" charset="-122"/>
                        </a:rPr>
                        <a:t>Acknowledgment (ACK)</a:t>
                      </a:r>
                    </a:p>
                  </a:txBody>
                  <a:tcPr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transition spd="slow">
    <p:random/>
    <p:sndAc>
      <p:stSnd>
        <p:snd r:embed="rId2" name="camera.wav"/>
      </p:stSnd>
    </p:sndAc>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58" name="Rectangle 2"/>
          <p:cNvSpPr>
            <a:spLocks noGrp="1" noChangeArrowheads="1"/>
          </p:cNvSpPr>
          <p:nvPr>
            <p:ph type="title"/>
          </p:nvPr>
        </p:nvSpPr>
        <p:spPr/>
        <p:txBody>
          <a:bodyPr/>
          <a:lstStyle/>
          <a:p>
            <a:pPr eaLnBrk="1" hangingPunct="1">
              <a:defRPr/>
            </a:pPr>
            <a:r>
              <a:rPr lang="zh-CN" altLang="en-US" dirty="0">
                <a:latin typeface="华文新魏" pitchFamily="2" charset="-122"/>
              </a:rPr>
              <a:t>地址字段</a:t>
            </a:r>
          </a:p>
        </p:txBody>
      </p:sp>
      <p:sp>
        <p:nvSpPr>
          <p:cNvPr id="1607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077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graphicFrame>
        <p:nvGraphicFramePr>
          <p:cNvPr id="1017862" name="Group 6"/>
          <p:cNvGraphicFramePr>
            <a:graphicFrameLocks noGrp="1"/>
          </p:cNvGraphicFramePr>
          <p:nvPr>
            <p:ph idx="1"/>
            <p:extLst>
              <p:ext uri="{D42A27DB-BD31-4B8C-83A1-F6EECF244321}">
                <p14:modId xmlns:p14="http://schemas.microsoft.com/office/powerpoint/2010/main" val="2847196117"/>
              </p:ext>
            </p:extLst>
          </p:nvPr>
        </p:nvGraphicFramePr>
        <p:xfrm>
          <a:off x="809625" y="2793320"/>
          <a:ext cx="7958138" cy="3516000"/>
        </p:xfrm>
        <a:graphic>
          <a:graphicData uri="http://schemas.openxmlformats.org/drawingml/2006/table">
            <a:tbl>
              <a:tblPr/>
              <a:tblGrid>
                <a:gridCol w="522288">
                  <a:extLst>
                    <a:ext uri="{9D8B030D-6E8A-4147-A177-3AD203B41FA5}">
                      <a16:colId xmlns:a16="http://schemas.microsoft.com/office/drawing/2014/main" val="20000"/>
                    </a:ext>
                  </a:extLst>
                </a:gridCol>
                <a:gridCol w="719137">
                  <a:extLst>
                    <a:ext uri="{9D8B030D-6E8A-4147-A177-3AD203B41FA5}">
                      <a16:colId xmlns:a16="http://schemas.microsoft.com/office/drawing/2014/main" val="20001"/>
                    </a:ext>
                  </a:extLst>
                </a:gridCol>
                <a:gridCol w="1657350">
                  <a:extLst>
                    <a:ext uri="{9D8B030D-6E8A-4147-A177-3AD203B41FA5}">
                      <a16:colId xmlns:a16="http://schemas.microsoft.com/office/drawing/2014/main" val="20002"/>
                    </a:ext>
                  </a:extLst>
                </a:gridCol>
                <a:gridCol w="2117725">
                  <a:extLst>
                    <a:ext uri="{9D8B030D-6E8A-4147-A177-3AD203B41FA5}">
                      <a16:colId xmlns:a16="http://schemas.microsoft.com/office/drawing/2014/main" val="20003"/>
                    </a:ext>
                  </a:extLst>
                </a:gridCol>
                <a:gridCol w="1557338">
                  <a:extLst>
                    <a:ext uri="{9D8B030D-6E8A-4147-A177-3AD203B41FA5}">
                      <a16:colId xmlns:a16="http://schemas.microsoft.com/office/drawing/2014/main" val="20004"/>
                    </a:ext>
                  </a:extLst>
                </a:gridCol>
                <a:gridCol w="1384300">
                  <a:extLst>
                    <a:ext uri="{9D8B030D-6E8A-4147-A177-3AD203B41FA5}">
                      <a16:colId xmlns:a16="http://schemas.microsoft.com/office/drawing/2014/main" val="20005"/>
                    </a:ext>
                  </a:extLst>
                </a:gridCol>
              </a:tblGrid>
              <a:tr h="469872">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To</a:t>
                      </a:r>
                      <a:b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b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DS</a:t>
                      </a:r>
                    </a:p>
                  </a:txBody>
                  <a:tcPr marL="54000" marR="54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From</a:t>
                      </a:r>
                      <a:br>
                        <a:rPr kumimoji="1" lang="en-US" altLang="zh-CN" sz="2000" b="1" i="0" u="none" strike="noStrike" cap="none" normalizeH="0" baseline="0">
                          <a:ln>
                            <a:noFill/>
                          </a:ln>
                          <a:solidFill>
                            <a:schemeClr val="tx1"/>
                          </a:solidFill>
                          <a:effectLst/>
                          <a:latin typeface="华文新魏" pitchFamily="2" charset="-122"/>
                          <a:ea typeface="华文楷体" pitchFamily="2" charset="-122"/>
                        </a:rPr>
                      </a:b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DS</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Address1</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itchFamily="2" charset="-122"/>
                          <a:ea typeface="华文楷体" pitchFamily="2" charset="-122"/>
                        </a:rPr>
                        <a:t>Address2</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Address3</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itchFamily="2" charset="-122"/>
                          <a:ea typeface="华文楷体" pitchFamily="2" charset="-122"/>
                        </a:rPr>
                        <a:t>Address4</a:t>
                      </a:r>
                    </a:p>
                  </a:txBody>
                  <a:tcPr marL="54000" marR="54000" marT="46800" marB="46800"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0"/>
                  </a:ext>
                </a:extLst>
              </a:tr>
              <a:tr h="565552">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0</a:t>
                      </a:r>
                    </a:p>
                  </a:txBody>
                  <a:tcPr marL="54000" marR="54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ysDashDot"/>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0</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ysDashDot"/>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Destination</a:t>
                      </a:r>
                      <a:b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b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ysDashDot"/>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Source 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ysDashDot"/>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BSS ID</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ysDashDot"/>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N/A</a:t>
                      </a:r>
                    </a:p>
                  </a:txBody>
                  <a:tcPr marL="54000" marR="54000" marT="46800" marB="46800"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0000"/>
                      </a:solidFill>
                      <a:prstDash val="sysDashDot"/>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2816">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a:t>
                      </a:r>
                    </a:p>
                  </a:txBody>
                  <a:tcPr marL="54000" marR="54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38100" cap="flat" cmpd="sng" algn="ctr">
                      <a:solidFill>
                        <a:srgbClr val="FF0000"/>
                      </a:solidFill>
                      <a:prstDash val="sysDash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0</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38100" cap="flat" cmpd="sng" algn="ctr">
                      <a:solidFill>
                        <a:srgbClr val="FF0000"/>
                      </a:solidFill>
                      <a:prstDash val="sysDash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Receiving AP</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38100" cap="flat" cmpd="sng" algn="ctr">
                      <a:solidFill>
                        <a:srgbClr val="FF0000"/>
                      </a:solidFill>
                      <a:prstDash val="sysDash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Source 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38100" cap="flat" cmpd="sng" algn="ctr">
                      <a:solidFill>
                        <a:srgbClr val="FF0000"/>
                      </a:solidFill>
                      <a:prstDash val="sysDash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Destination</a:t>
                      </a:r>
                      <a:br>
                        <a:rPr kumimoji="1" lang="en-US" altLang="zh-CN" sz="2000" b="1" i="0" u="none" strike="noStrike" cap="none" normalizeH="0" baseline="0">
                          <a:ln>
                            <a:noFill/>
                          </a:ln>
                          <a:solidFill>
                            <a:srgbClr val="000000"/>
                          </a:solidFill>
                          <a:effectLst/>
                          <a:latin typeface="华文新魏" pitchFamily="2" charset="-122"/>
                          <a:ea typeface="华文楷体" pitchFamily="2" charset="-122"/>
                        </a:rPr>
                      </a:b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38100" cap="flat" cmpd="sng" algn="ctr">
                      <a:solidFill>
                        <a:srgbClr val="FF0000"/>
                      </a:solidFill>
                      <a:prstDash val="sysDash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N/A</a:t>
                      </a:r>
                    </a:p>
                  </a:txBody>
                  <a:tcPr marL="54000" marR="54000" marT="46800" marB="46800"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rgbClr val="FF0000"/>
                      </a:solidFill>
                      <a:prstDash val="sysDash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2816">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a:t>
                      </a:r>
                    </a:p>
                  </a:txBody>
                  <a:tcPr marL="54000" marR="54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Receiving AP</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Sending AP</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Destination</a:t>
                      </a:r>
                      <a:br>
                        <a:rPr kumimoji="1" lang="en-US" altLang="zh-CN" sz="2000" b="1" i="0" u="none" strike="noStrike" cap="none" normalizeH="0" baseline="0">
                          <a:ln>
                            <a:noFill/>
                          </a:ln>
                          <a:solidFill>
                            <a:srgbClr val="000000"/>
                          </a:solidFill>
                          <a:effectLst/>
                          <a:latin typeface="华文新魏" pitchFamily="2" charset="-122"/>
                          <a:ea typeface="华文楷体" pitchFamily="2" charset="-122"/>
                        </a:rPr>
                      </a:b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Source</a:t>
                      </a:r>
                      <a:br>
                        <a:rPr kumimoji="1" lang="en-US" altLang="zh-CN" sz="2000" b="1" i="0" u="none" strike="noStrike" cap="none" normalizeH="0" baseline="0">
                          <a:ln>
                            <a:noFill/>
                          </a:ln>
                          <a:solidFill>
                            <a:srgbClr val="000000"/>
                          </a:solidFill>
                          <a:effectLst/>
                          <a:latin typeface="华文新魏" pitchFamily="2" charset="-122"/>
                          <a:ea typeface="华文楷体" pitchFamily="2" charset="-122"/>
                        </a:rPr>
                      </a:b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station</a:t>
                      </a:r>
                    </a:p>
                  </a:txBody>
                  <a:tcPr marL="54000" marR="54000" marT="46800" marB="46800"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2816">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0</a:t>
                      </a:r>
                    </a:p>
                  </a:txBody>
                  <a:tcPr marL="54000" marR="54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1</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Destination</a:t>
                      </a:r>
                      <a:br>
                        <a:rPr kumimoji="1" lang="en-US" altLang="zh-CN" sz="2000" b="1" i="0" u="none" strike="noStrike" cap="none" normalizeH="0" baseline="0">
                          <a:ln>
                            <a:noFill/>
                          </a:ln>
                          <a:solidFill>
                            <a:srgbClr val="000000"/>
                          </a:solidFill>
                          <a:effectLst/>
                          <a:latin typeface="华文新魏" pitchFamily="2" charset="-122"/>
                          <a:ea typeface="华文楷体" pitchFamily="2" charset="-122"/>
                        </a:rPr>
                      </a:b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Sending AP</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华文新魏" pitchFamily="2" charset="-122"/>
                          <a:ea typeface="华文楷体" pitchFamily="2" charset="-122"/>
                        </a:rPr>
                        <a:t>Source station</a:t>
                      </a:r>
                    </a:p>
                  </a:txBody>
                  <a:tcPr marL="54000" marR="54000" marT="46800" marB="46800" anchor="ctr"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a:buSzPct val="55000"/>
                        <a:defRPr kumimoji="1" sz="2400" b="1">
                          <a:solidFill>
                            <a:srgbClr val="000000"/>
                          </a:solidFill>
                          <a:latin typeface="Arial" charset="0"/>
                          <a:ea typeface="华文楷体" pitchFamily="2" charset="-122"/>
                        </a:defRPr>
                      </a:lvl2pPr>
                      <a:lvl3pPr>
                        <a:buSzPct val="65000"/>
                        <a:defRPr kumimoji="1" sz="2000" b="1">
                          <a:solidFill>
                            <a:srgbClr val="000000"/>
                          </a:solidFill>
                          <a:latin typeface="Arial" charset="0"/>
                          <a:ea typeface="华文楷体" pitchFamily="2" charset="-122"/>
                        </a:defRPr>
                      </a:lvl3pPr>
                      <a:lvl4pPr>
                        <a:buSzPct val="85000"/>
                        <a:defRPr kumimoji="1" b="1">
                          <a:solidFill>
                            <a:srgbClr val="000000"/>
                          </a:solidFill>
                          <a:latin typeface="Arial" charset="0"/>
                          <a:ea typeface="华文楷体" pitchFamily="2" charset="-122"/>
                        </a:defRPr>
                      </a:lvl4pPr>
                      <a:lvl5pPr>
                        <a:buSzPct val="80000"/>
                        <a:defRPr kumimoji="1" sz="1600" b="1">
                          <a:solidFill>
                            <a:srgbClr val="000000"/>
                          </a:solidFill>
                          <a:latin typeface="Arial"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ts val="19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华文新魏" pitchFamily="2" charset="-122"/>
                          <a:ea typeface="华文楷体" pitchFamily="2" charset="-122"/>
                        </a:rPr>
                        <a:t>N/A</a:t>
                      </a:r>
                    </a:p>
                  </a:txBody>
                  <a:tcPr marL="54000" marR="54000" marT="46800" marB="46800" anchor="ctr" horzOverflow="overflow">
                    <a:lnL w="12700" cap="flat" cmpd="sng" algn="ctr">
                      <a:solidFill>
                        <a:schemeClr val="hlink"/>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pic>
        <p:nvPicPr>
          <p:cNvPr id="6" name="Picture 8"/>
          <p:cNvPicPr>
            <a:picLocks noChangeAspect="1" noChangeArrowheads="1"/>
          </p:cNvPicPr>
          <p:nvPr/>
        </p:nvPicPr>
        <p:blipFill>
          <a:blip r:embed="rId7">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5496590" y="740007"/>
            <a:ext cx="3179866" cy="196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t>SSID</a:t>
            </a:r>
            <a:r>
              <a:rPr lang="zh-CN" altLang="en-US" dirty="0"/>
              <a:t>和</a:t>
            </a:r>
            <a:r>
              <a:rPr lang="en-US" altLang="zh-CN" dirty="0"/>
              <a:t>BSSID</a:t>
            </a:r>
            <a:endParaRPr lang="zh-CN" altLang="en-US" dirty="0"/>
          </a:p>
        </p:txBody>
      </p:sp>
      <p:sp>
        <p:nvSpPr>
          <p:cNvPr id="7" name="内容占位符 6"/>
          <p:cNvSpPr>
            <a:spLocks noGrp="1"/>
          </p:cNvSpPr>
          <p:nvPr>
            <p:ph idx="1"/>
          </p:nvPr>
        </p:nvSpPr>
        <p:spPr>
          <a:xfrm>
            <a:off x="809625" y="1773238"/>
            <a:ext cx="7958138" cy="2303834"/>
          </a:xfrm>
        </p:spPr>
        <p:txBody>
          <a:bodyPr/>
          <a:lstStyle/>
          <a:p>
            <a:pPr>
              <a:lnSpc>
                <a:spcPct val="125000"/>
              </a:lnSpc>
            </a:pPr>
            <a:r>
              <a:rPr lang="en-US" altLang="zh-CN" sz="2400" dirty="0">
                <a:solidFill>
                  <a:srgbClr val="FF0000"/>
                </a:solidFill>
              </a:rPr>
              <a:t>SSID</a:t>
            </a:r>
            <a:r>
              <a:rPr lang="zh-CN" altLang="en-US" sz="2400" dirty="0"/>
              <a:t>（</a:t>
            </a:r>
            <a:r>
              <a:rPr lang="en-US" altLang="zh-CN" sz="2400" dirty="0"/>
              <a:t>Service Set Identifier</a:t>
            </a:r>
            <a:r>
              <a:rPr lang="zh-CN" altLang="en-US" sz="2400" dirty="0"/>
              <a:t>）：服务集标识，是无线</a:t>
            </a:r>
            <a:r>
              <a:rPr lang="en-US" altLang="zh-CN" sz="2400" dirty="0"/>
              <a:t>LAN</a:t>
            </a:r>
            <a:r>
              <a:rPr lang="zh-CN" altLang="en-US" sz="2400" dirty="0"/>
              <a:t>的逻辑名，即</a:t>
            </a:r>
            <a:r>
              <a:rPr lang="en-US" altLang="zh-CN" sz="2400" dirty="0"/>
              <a:t>Wi-Fi</a:t>
            </a:r>
            <a:r>
              <a:rPr lang="zh-CN" altLang="en-US" sz="2400" dirty="0"/>
              <a:t>名，区分大小写 。</a:t>
            </a:r>
          </a:p>
          <a:p>
            <a:pPr>
              <a:lnSpc>
                <a:spcPct val="125000"/>
              </a:lnSpc>
            </a:pPr>
            <a:r>
              <a:rPr lang="en-US" altLang="zh-CN" sz="2400" dirty="0">
                <a:solidFill>
                  <a:srgbClr val="FF0000"/>
                </a:solidFill>
              </a:rPr>
              <a:t>BSSID</a:t>
            </a:r>
            <a:r>
              <a:rPr lang="zh-CN" altLang="en-US" sz="2400" dirty="0"/>
              <a:t>（</a:t>
            </a:r>
            <a:r>
              <a:rPr lang="en-US" altLang="zh-CN" sz="2400" dirty="0"/>
              <a:t>Basic Service Set Identifier</a:t>
            </a:r>
            <a:r>
              <a:rPr lang="zh-CN" altLang="en-US" sz="2400" dirty="0"/>
              <a:t>）：基本服务集标识，是</a:t>
            </a:r>
            <a:r>
              <a:rPr lang="en-US" altLang="zh-CN" sz="2400" dirty="0"/>
              <a:t>BSS</a:t>
            </a:r>
            <a:r>
              <a:rPr lang="zh-CN" altLang="en-US" sz="2400" dirty="0"/>
              <a:t>的二层标识符，实际上就是</a:t>
            </a:r>
            <a:r>
              <a:rPr lang="en-US" altLang="zh-CN" sz="2400" dirty="0"/>
              <a:t>AP</a:t>
            </a:r>
            <a:r>
              <a:rPr lang="zh-CN" altLang="en-US" sz="2400" dirty="0"/>
              <a:t>无线网卡的</a:t>
            </a:r>
            <a:r>
              <a:rPr lang="en-US" altLang="zh-CN" sz="2400" dirty="0"/>
              <a:t>MAC</a:t>
            </a:r>
            <a:r>
              <a:rPr lang="zh-CN" altLang="en-US" sz="2400" dirty="0"/>
              <a:t>地址（</a:t>
            </a:r>
            <a:r>
              <a:rPr lang="en-US" altLang="zh-CN" sz="2400" dirty="0"/>
              <a:t>48</a:t>
            </a:r>
            <a:r>
              <a:rPr lang="zh-CN" altLang="en-US" sz="2400" dirty="0"/>
              <a:t>位）。</a:t>
            </a:r>
            <a:endParaRPr lang="en-US" altLang="zh-CN" sz="2400" dirty="0"/>
          </a:p>
          <a:p>
            <a:pPr>
              <a:lnSpc>
                <a:spcPct val="125000"/>
              </a:lnSpc>
            </a:pPr>
            <a:endParaRPr lang="zh-CN" altLang="en-US" sz="2400" dirty="0"/>
          </a:p>
        </p:txBody>
      </p:sp>
      <p:pic>
        <p:nvPicPr>
          <p:cNvPr id="8" name="Picture 7"/>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80112" y="3830794"/>
            <a:ext cx="3096344" cy="2550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1187624" y="4737338"/>
            <a:ext cx="4104456" cy="707886"/>
          </a:xfrm>
          <a:prstGeom prst="rect">
            <a:avLst/>
          </a:prstGeom>
          <a:solidFill>
            <a:srgbClr val="FFFF00"/>
          </a:solidFill>
          <a:effectLst>
            <a:outerShdw blurRad="50800" dist="38100" dir="2700000" algn="tl" rotWithShape="0">
              <a:prstClr val="black">
                <a:alpha val="40000"/>
              </a:prstClr>
            </a:outerShdw>
          </a:effectLst>
        </p:spPr>
        <p:txBody>
          <a:bodyPr wrap="square">
            <a:spAutoFit/>
          </a:bodyPr>
          <a:lstStyle/>
          <a:p>
            <a:pPr>
              <a:spcBef>
                <a:spcPct val="0"/>
              </a:spcBef>
            </a:pPr>
            <a:r>
              <a:rPr lang="zh-CN" altLang="en-US" sz="2000" b="1" dirty="0">
                <a:solidFill>
                  <a:srgbClr val="000000"/>
                </a:solidFill>
                <a:latin typeface="+mn-lt"/>
                <a:ea typeface="+mn-ea"/>
              </a:rPr>
              <a:t>       一个</a:t>
            </a:r>
            <a:r>
              <a:rPr lang="en-US" altLang="zh-CN" sz="2000" b="1" dirty="0">
                <a:solidFill>
                  <a:srgbClr val="000000"/>
                </a:solidFill>
                <a:latin typeface="+mn-lt"/>
                <a:ea typeface="+mn-ea"/>
              </a:rPr>
              <a:t>AP</a:t>
            </a:r>
            <a:r>
              <a:rPr lang="zh-CN" altLang="en-US" sz="2000" b="1" dirty="0">
                <a:solidFill>
                  <a:srgbClr val="000000"/>
                </a:solidFill>
                <a:latin typeface="+mn-lt"/>
                <a:ea typeface="+mn-ea"/>
              </a:rPr>
              <a:t>可以创建多个</a:t>
            </a:r>
            <a:r>
              <a:rPr lang="en-US" altLang="zh-CN" sz="2000" b="1" dirty="0">
                <a:solidFill>
                  <a:srgbClr val="000000"/>
                </a:solidFill>
                <a:latin typeface="+mn-lt"/>
                <a:ea typeface="+mn-ea"/>
              </a:rPr>
              <a:t>SSID</a:t>
            </a:r>
            <a:r>
              <a:rPr lang="zh-CN" altLang="en-US" sz="2000" b="1" dirty="0">
                <a:solidFill>
                  <a:srgbClr val="000000"/>
                </a:solidFill>
                <a:latin typeface="+mn-lt"/>
                <a:ea typeface="+mn-ea"/>
              </a:rPr>
              <a:t>，每个</a:t>
            </a:r>
            <a:r>
              <a:rPr lang="en-US" altLang="zh-CN" sz="2000" b="1" dirty="0">
                <a:solidFill>
                  <a:srgbClr val="000000"/>
                </a:solidFill>
                <a:latin typeface="+mn-lt"/>
                <a:ea typeface="+mn-ea"/>
              </a:rPr>
              <a:t>SSID</a:t>
            </a:r>
            <a:r>
              <a:rPr lang="zh-CN" altLang="en-US" sz="2000" b="1" dirty="0">
                <a:solidFill>
                  <a:srgbClr val="000000"/>
                </a:solidFill>
                <a:latin typeface="+mn-lt"/>
                <a:ea typeface="+mn-ea"/>
              </a:rPr>
              <a:t>都会对应多个的</a:t>
            </a:r>
            <a:r>
              <a:rPr lang="en-US" altLang="zh-CN" sz="2000" b="1" dirty="0">
                <a:solidFill>
                  <a:srgbClr val="000000"/>
                </a:solidFill>
                <a:latin typeface="+mn-lt"/>
                <a:ea typeface="+mn-ea"/>
              </a:rPr>
              <a:t>BSSID</a:t>
            </a:r>
            <a:r>
              <a:rPr lang="zh-CN" altLang="en-US" sz="2000" b="1" dirty="0">
                <a:solidFill>
                  <a:srgbClr val="000000"/>
                </a:solidFill>
                <a:latin typeface="+mn-lt"/>
                <a:ea typeface="+mn-ea"/>
              </a:rPr>
              <a:t>。</a:t>
            </a:r>
          </a:p>
        </p:txBody>
      </p:sp>
      <p:sp>
        <p:nvSpPr>
          <p:cNvPr id="10" name="Text Box 3"/>
          <p:cNvSpPr txBox="1">
            <a:spLocks noChangeArrowheads="1"/>
          </p:cNvSpPr>
          <p:nvPr/>
        </p:nvSpPr>
        <p:spPr bwMode="auto">
          <a:xfrm>
            <a:off x="1346200" y="87313"/>
            <a:ext cx="695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5"/>
              </a:buBlip>
              <a:defRPr kumimoji="1" sz="2800" b="1">
                <a:solidFill>
                  <a:srgbClr val="000000"/>
                </a:solidFill>
                <a:latin typeface="Arial" charset="0"/>
                <a:ea typeface="华文楷体" pitchFamily="2" charset="-122"/>
              </a:defRPr>
            </a:lvl2pPr>
            <a:lvl3pPr marL="1143000" indent="-228600" eaLnBrk="0" hangingPunct="0">
              <a:buSzPct val="65000"/>
              <a:buBlip>
                <a:blip r:embed="rId6"/>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7"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无线</a:t>
            </a:r>
            <a:r>
              <a:rPr lang="en-US" altLang="zh-CN" sz="1200" b="0">
                <a:solidFill>
                  <a:schemeClr val="tx1"/>
                </a:solidFill>
                <a:latin typeface="Times New Roman" pitchFamily="18" charset="0"/>
                <a:ea typeface="幼圆" pitchFamily="49" charset="-122"/>
                <a:hlinkClick r:id="rId8" action="ppaction://hlinksldjump"/>
              </a:rPr>
              <a:t>LAN</a:t>
            </a:r>
            <a:endParaRPr lang="en-US" altLang="zh-CN" sz="1200" b="0">
              <a:solidFill>
                <a:schemeClr val="tx1"/>
              </a:solidFill>
              <a:latin typeface="Times New Roman" pitchFamily="18" charset="0"/>
              <a:ea typeface="幼圆" pitchFamily="49" charset="-122"/>
            </a:endParaRPr>
          </a:p>
        </p:txBody>
      </p:sp>
      <p:sp>
        <p:nvSpPr>
          <p:cNvPr id="11"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5"/>
              </a:buBlip>
              <a:defRPr kumimoji="1" sz="2800" b="1">
                <a:solidFill>
                  <a:srgbClr val="000000"/>
                </a:solidFill>
                <a:latin typeface="Arial" charset="0"/>
                <a:ea typeface="华文楷体" pitchFamily="2" charset="-122"/>
              </a:defRPr>
            </a:lvl2pPr>
            <a:lvl3pPr marL="1143000" indent="-228600" eaLnBrk="0" hangingPunct="0">
              <a:buSzPct val="65000"/>
              <a:buBlip>
                <a:blip r:embed="rId6"/>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spTree>
    <p:extLst>
      <p:ext uri="{BB962C8B-B14F-4D97-AF65-F5344CB8AC3E}">
        <p14:creationId xmlns:p14="http://schemas.microsoft.com/office/powerpoint/2010/main" val="950630201"/>
      </p:ext>
    </p:extLst>
  </p:cSld>
  <p:clrMapOvr>
    <a:masterClrMapping/>
  </p:clrMapOvr>
  <p:transition spd="slow">
    <p:random/>
    <p:sndAc>
      <p:stSnd>
        <p:snd r:embed="rId3" name="camera.wav"/>
      </p:stSnd>
    </p:sndAc>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Rectangle 2"/>
          <p:cNvSpPr>
            <a:spLocks noGrp="1" noChangeArrowheads="1"/>
          </p:cNvSpPr>
          <p:nvPr>
            <p:ph type="title"/>
          </p:nvPr>
        </p:nvSpPr>
        <p:spPr/>
        <p:txBody>
          <a:bodyPr/>
          <a:lstStyle/>
          <a:p>
            <a:pPr eaLnBrk="1" hangingPunct="1">
              <a:defRPr/>
            </a:pPr>
            <a:r>
              <a:rPr lang="zh-CN" altLang="en-US">
                <a:latin typeface="华文新魏" pitchFamily="2" charset="-122"/>
              </a:rPr>
              <a:t>地址案例</a:t>
            </a:r>
            <a:r>
              <a:rPr lang="en-US" altLang="zh-CN">
                <a:latin typeface="华文新魏" pitchFamily="2" charset="-122"/>
              </a:rPr>
              <a:t>1</a:t>
            </a:r>
            <a:endParaRPr lang="zh-CN" altLang="en-US">
              <a:latin typeface="华文新魏" pitchFamily="2" charset="-122"/>
            </a:endParaRPr>
          </a:p>
        </p:txBody>
      </p:sp>
      <p:sp>
        <p:nvSpPr>
          <p:cNvPr id="161795" name="Text Box 3"/>
          <p:cNvSpPr txBox="1">
            <a:spLocks noChangeArrowheads="1"/>
          </p:cNvSpPr>
          <p:nvPr/>
        </p:nvSpPr>
        <p:spPr bwMode="auto">
          <a:xfrm>
            <a:off x="1346200" y="87313"/>
            <a:ext cx="695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179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6</a:t>
            </a:r>
          </a:p>
        </p:txBody>
      </p:sp>
      <p:pic>
        <p:nvPicPr>
          <p:cNvPr id="161797" name="Picture 6"/>
          <p:cNvPicPr>
            <a:picLocks noChangeAspect="1" noChangeArrowheads="1"/>
          </p:cNvPicPr>
          <p:nvPr/>
        </p:nvPicPr>
        <p:blipFill>
          <a:blip r:embed="rId7">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827088" y="2852738"/>
            <a:ext cx="7996237" cy="213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p:txBody>
          <a:bodyPr/>
          <a:lstStyle/>
          <a:p>
            <a:pPr eaLnBrk="1" hangingPunct="1">
              <a:defRPr/>
            </a:pPr>
            <a:r>
              <a:rPr lang="zh-CN" altLang="en-US">
                <a:latin typeface="华文新魏" pitchFamily="2" charset="-122"/>
              </a:rPr>
              <a:t>地址案例</a:t>
            </a:r>
            <a:r>
              <a:rPr lang="en-US" altLang="zh-CN">
                <a:latin typeface="华文新魏" pitchFamily="2" charset="-122"/>
              </a:rPr>
              <a:t>2</a:t>
            </a:r>
            <a:endParaRPr lang="zh-CN" altLang="en-US">
              <a:latin typeface="华文新魏" pitchFamily="2" charset="-122"/>
            </a:endParaRPr>
          </a:p>
        </p:txBody>
      </p:sp>
      <p:sp>
        <p:nvSpPr>
          <p:cNvPr id="1628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28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7</a:t>
            </a:r>
          </a:p>
        </p:txBody>
      </p:sp>
      <p:pic>
        <p:nvPicPr>
          <p:cNvPr id="162821" name="Picture 6"/>
          <p:cNvPicPr>
            <a:picLocks noChangeAspect="1" noChangeArrowheads="1"/>
          </p:cNvPicPr>
          <p:nvPr/>
        </p:nvPicPr>
        <p:blipFill>
          <a:blip r:embed="rId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684213" y="1700213"/>
            <a:ext cx="40322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2" name="Picture 7"/>
          <p:cNvPicPr>
            <a:picLocks noChangeAspect="1" noChangeArrowheads="1"/>
          </p:cNvPicPr>
          <p:nvPr/>
        </p:nvPicPr>
        <p:blipFill>
          <a:blip r:embed="rId8">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4859338" y="3141663"/>
            <a:ext cx="3959225" cy="183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2823" name="Picture 8"/>
          <p:cNvPicPr>
            <a:picLocks noChangeAspect="1" noChangeArrowheads="1"/>
          </p:cNvPicPr>
          <p:nvPr/>
        </p:nvPicPr>
        <p:blipFill>
          <a:blip r:embed="rId9">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684213" y="4581525"/>
            <a:ext cx="4103687"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6057" name="Freeform 9"/>
          <p:cNvSpPr>
            <a:spLocks/>
          </p:cNvSpPr>
          <p:nvPr/>
        </p:nvSpPr>
        <p:spPr bwMode="gray">
          <a:xfrm rot="3410747">
            <a:off x="5064919" y="1928019"/>
            <a:ext cx="1466850" cy="11572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a:p>
        </p:txBody>
      </p:sp>
      <p:sp>
        <p:nvSpPr>
          <p:cNvPr id="1026058" name="Freeform 10"/>
          <p:cNvSpPr>
            <a:spLocks/>
          </p:cNvSpPr>
          <p:nvPr/>
        </p:nvSpPr>
        <p:spPr bwMode="gray">
          <a:xfrm rot="-12346651">
            <a:off x="5148263" y="4652963"/>
            <a:ext cx="1466850" cy="1157287"/>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folHlink">
                  <a:gamma/>
                  <a:tint val="57647"/>
                  <a:invGamma/>
                  <a:alpha val="32001"/>
                </a:schemeClr>
              </a:gs>
              <a:gs pos="100000">
                <a:schemeClr val="folHlink"/>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pPr>
              <a:defRPr/>
            </a:pPr>
            <a:endParaRPr lang="zh-CN" altLang="en-US"/>
          </a:p>
        </p:txBody>
      </p:sp>
    </p:spTree>
  </p:cSld>
  <p:clrMapOvr>
    <a:masterClrMapping/>
  </p:clrMapOvr>
  <p:transition spd="slow">
    <p:random/>
    <p:sndAc>
      <p:stSnd>
        <p:snd r:embed="rId2" name="camera.wav"/>
      </p:stSnd>
    </p:sndAc>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74" name="Rectangle 2"/>
          <p:cNvSpPr>
            <a:spLocks noGrp="1" noChangeArrowheads="1"/>
          </p:cNvSpPr>
          <p:nvPr>
            <p:ph type="title"/>
          </p:nvPr>
        </p:nvSpPr>
        <p:spPr/>
        <p:txBody>
          <a:bodyPr/>
          <a:lstStyle/>
          <a:p>
            <a:pPr eaLnBrk="1" hangingPunct="1">
              <a:defRPr/>
            </a:pPr>
            <a:r>
              <a:rPr lang="zh-CN" altLang="en-US"/>
              <a:t>管理帧和控制帧</a:t>
            </a:r>
          </a:p>
        </p:txBody>
      </p:sp>
      <p:sp>
        <p:nvSpPr>
          <p:cNvPr id="1638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384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8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8</a:t>
            </a:r>
          </a:p>
        </p:txBody>
      </p:sp>
      <p:sp>
        <p:nvSpPr>
          <p:cNvPr id="1027079" name="Rectangle 7"/>
          <p:cNvSpPr>
            <a:spLocks noGrp="1" noChangeArrowheads="1"/>
          </p:cNvSpPr>
          <p:nvPr>
            <p:ph type="body" idx="1"/>
          </p:nvPr>
        </p:nvSpPr>
        <p:spPr>
          <a:xfrm>
            <a:off x="809625" y="1773238"/>
            <a:ext cx="7958138" cy="2232025"/>
          </a:xfrm>
        </p:spPr>
        <p:txBody>
          <a:bodyPr/>
          <a:lstStyle/>
          <a:p>
            <a:pPr eaLnBrk="1" hangingPunct="1">
              <a:lnSpc>
                <a:spcPct val="110000"/>
              </a:lnSpc>
              <a:defRPr/>
            </a:pPr>
            <a:r>
              <a:rPr lang="zh-CN" altLang="en-US" sz="2400" dirty="0">
                <a:solidFill>
                  <a:srgbClr val="FF0000"/>
                </a:solidFill>
                <a:effectLst>
                  <a:outerShdw blurRad="38100" dist="38100" dir="2700000" algn="tl">
                    <a:srgbClr val="C0C0C0"/>
                  </a:outerShdw>
                </a:effectLst>
              </a:rPr>
              <a:t>管理帧</a:t>
            </a:r>
          </a:p>
          <a:p>
            <a:pPr lvl="1" eaLnBrk="1" hangingPunct="1">
              <a:lnSpc>
                <a:spcPct val="110000"/>
              </a:lnSpc>
              <a:defRPr/>
            </a:pPr>
            <a:r>
              <a:rPr lang="zh-CN" altLang="en-US" sz="2000" dirty="0"/>
              <a:t>管理帧无需一个基站地址外，其它与数据帧类似。</a:t>
            </a:r>
          </a:p>
          <a:p>
            <a:pPr eaLnBrk="1" hangingPunct="1">
              <a:lnSpc>
                <a:spcPct val="110000"/>
              </a:lnSpc>
              <a:defRPr/>
            </a:pPr>
            <a:r>
              <a:rPr lang="zh-CN" altLang="en-US" sz="2400" dirty="0">
                <a:solidFill>
                  <a:srgbClr val="FF0000"/>
                </a:solidFill>
                <a:effectLst>
                  <a:outerShdw blurRad="38100" dist="38100" dir="2700000" algn="tl">
                    <a:srgbClr val="C0C0C0"/>
                  </a:outerShdw>
                </a:effectLst>
              </a:rPr>
              <a:t>控制帧</a:t>
            </a:r>
          </a:p>
          <a:p>
            <a:pPr lvl="1" eaLnBrk="1" hangingPunct="1">
              <a:lnSpc>
                <a:spcPct val="110000"/>
              </a:lnSpc>
              <a:defRPr/>
            </a:pPr>
            <a:r>
              <a:rPr lang="zh-CN" altLang="en-US" sz="2000"/>
              <a:t>控制帧除仅有一或两个地址字段，无数据字段和序号字段，其它与数据帧类似。</a:t>
            </a:r>
          </a:p>
        </p:txBody>
      </p:sp>
      <p:pic>
        <p:nvPicPr>
          <p:cNvPr id="163846" name="Picture 8"/>
          <p:cNvPicPr>
            <a:picLocks noChangeAspect="1" noChangeArrowheads="1"/>
          </p:cNvPicPr>
          <p:nvPr/>
        </p:nvPicPr>
        <p:blipFill>
          <a:blip r:embed="rId7">
            <a:clrChange>
              <a:clrFrom>
                <a:srgbClr val="FFFFFF"/>
              </a:clrFrom>
              <a:clrTo>
                <a:srgbClr val="FFFFFF">
                  <a:alpha val="0"/>
                </a:srgbClr>
              </a:clrTo>
            </a:clrChange>
            <a:lum bright="-54000"/>
            <a:extLst>
              <a:ext uri="{28A0092B-C50C-407E-A947-70E740481C1C}">
                <a14:useLocalDpi xmlns:a14="http://schemas.microsoft.com/office/drawing/2010/main" val="0"/>
              </a:ext>
            </a:extLst>
          </a:blip>
          <a:srcRect/>
          <a:stretch>
            <a:fillRect/>
          </a:stretch>
        </p:blipFill>
        <p:spPr bwMode="auto">
          <a:xfrm>
            <a:off x="827088" y="4076700"/>
            <a:ext cx="7705725" cy="215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5042" name="Rectangle 2"/>
          <p:cNvSpPr>
            <a:spLocks noGrp="1" noChangeArrowheads="1"/>
          </p:cNvSpPr>
          <p:nvPr>
            <p:ph type="title"/>
          </p:nvPr>
        </p:nvSpPr>
        <p:spPr/>
        <p:txBody>
          <a:bodyPr/>
          <a:lstStyle/>
          <a:p>
            <a:pPr eaLnBrk="1" hangingPunct="1">
              <a:defRPr/>
            </a:pPr>
            <a:r>
              <a:rPr lang="zh-CN" altLang="en-US"/>
              <a:t>吞吐量与网络负载 </a:t>
            </a:r>
          </a:p>
        </p:txBody>
      </p:sp>
      <p:sp>
        <p:nvSpPr>
          <p:cNvPr id="19459"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sp>
        <p:nvSpPr>
          <p:cNvPr id="19460" name="Rectangle 5"/>
          <p:cNvSpPr>
            <a:spLocks noGrp="1" noChangeArrowheads="1"/>
          </p:cNvSpPr>
          <p:nvPr>
            <p:ph type="body" idx="1"/>
          </p:nvPr>
        </p:nvSpPr>
        <p:spPr>
          <a:xfrm>
            <a:off x="809625" y="5229225"/>
            <a:ext cx="7958138" cy="1008063"/>
          </a:xfrm>
        </p:spPr>
        <p:txBody>
          <a:bodyPr/>
          <a:lstStyle/>
          <a:p>
            <a:pPr eaLnBrk="1" hangingPunct="1">
              <a:lnSpc>
                <a:spcPct val="120000"/>
              </a:lnSpc>
            </a:pPr>
            <a:r>
              <a:rPr lang="zh-CN" altLang="en-US" sz="2400">
                <a:solidFill>
                  <a:srgbClr val="FF0000"/>
                </a:solidFill>
              </a:rPr>
              <a:t>结论</a:t>
            </a:r>
            <a:r>
              <a:rPr lang="zh-CN" altLang="en-US" sz="2400"/>
              <a:t>：在纯</a:t>
            </a:r>
            <a:r>
              <a:rPr lang="en-US" altLang="zh-CN" sz="2400"/>
              <a:t>ALOHA</a:t>
            </a:r>
            <a:r>
              <a:rPr lang="zh-CN" altLang="en-US" sz="2400"/>
              <a:t>系统中，网络负载一定不能超过</a:t>
            </a:r>
            <a:r>
              <a:rPr lang="en-US" altLang="zh-CN" sz="2400"/>
              <a:t>0.5</a:t>
            </a:r>
            <a:r>
              <a:rPr lang="zh-CN" altLang="en-US" sz="2400"/>
              <a:t>（当</a:t>
            </a:r>
            <a:r>
              <a:rPr lang="en-US" altLang="zh-CN" sz="2400"/>
              <a:t>G=0.5</a:t>
            </a:r>
            <a:r>
              <a:rPr lang="zh-CN" altLang="en-US" sz="2400"/>
              <a:t>时，</a:t>
            </a:r>
            <a:r>
              <a:rPr lang="en-US" altLang="zh-CN" sz="2400"/>
              <a:t>S</a:t>
            </a:r>
            <a:r>
              <a:rPr lang="zh-CN" altLang="en-US" sz="2400" baseline="-25000"/>
              <a:t>最大</a:t>
            </a:r>
            <a:r>
              <a:rPr lang="zh-CN" altLang="en-US" sz="2400"/>
              <a:t>≈</a:t>
            </a:r>
            <a:r>
              <a:rPr lang="en-US" altLang="zh-CN" sz="2400"/>
              <a:t>0.184</a:t>
            </a:r>
            <a:r>
              <a:rPr lang="zh-CN" altLang="en-US" sz="2400"/>
              <a:t>）。</a:t>
            </a:r>
          </a:p>
        </p:txBody>
      </p:sp>
      <p:pic>
        <p:nvPicPr>
          <p:cNvPr id="19461" name="Picture 6" descr="4-03"/>
          <p:cNvPicPr>
            <a:picLocks noChangeAspect="1" noChangeArrowheads="1"/>
          </p:cNvPicPr>
          <p:nvPr/>
        </p:nvPicPr>
        <p:blipFill>
          <a:blip r:embed="rId5">
            <a:clrChange>
              <a:clrFrom>
                <a:srgbClr val="FFFFFF"/>
              </a:clrFrom>
              <a:clrTo>
                <a:srgbClr val="FFFFFF">
                  <a:alpha val="0"/>
                </a:srgbClr>
              </a:clrTo>
            </a:clrChange>
            <a:lum bright="-66000"/>
            <a:extLst>
              <a:ext uri="{28A0092B-C50C-407E-A947-70E740481C1C}">
                <a14:useLocalDpi xmlns:a14="http://schemas.microsoft.com/office/drawing/2010/main" val="0"/>
              </a:ext>
            </a:extLst>
          </a:blip>
          <a:srcRect/>
          <a:stretch>
            <a:fillRect/>
          </a:stretch>
        </p:blipFill>
        <p:spPr bwMode="auto">
          <a:xfrm>
            <a:off x="755650" y="1341438"/>
            <a:ext cx="7848600" cy="407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855048" name="Freeform 8"/>
          <p:cNvSpPr>
            <a:spLocks/>
          </p:cNvSpPr>
          <p:nvPr/>
        </p:nvSpPr>
        <p:spPr bwMode="auto">
          <a:xfrm>
            <a:off x="2051050" y="3500438"/>
            <a:ext cx="5905500" cy="936625"/>
          </a:xfrm>
          <a:custGeom>
            <a:avLst/>
            <a:gdLst>
              <a:gd name="T0" fmla="*/ 0 w 3720"/>
              <a:gd name="T1" fmla="*/ 2147483647 h 590"/>
              <a:gd name="T2" fmla="*/ 2147483647 w 3720"/>
              <a:gd name="T3" fmla="*/ 2147483647 h 590"/>
              <a:gd name="T4" fmla="*/ 2147483647 w 3720"/>
              <a:gd name="T5" fmla="*/ 2147483647 h 590"/>
              <a:gd name="T6" fmla="*/ 2147483647 w 3720"/>
              <a:gd name="T7" fmla="*/ 0 h 590"/>
              <a:gd name="T8" fmla="*/ 2147483647 w 3720"/>
              <a:gd name="T9" fmla="*/ 2147483647 h 590"/>
              <a:gd name="T10" fmla="*/ 2147483647 w 3720"/>
              <a:gd name="T11" fmla="*/ 2147483647 h 590"/>
              <a:gd name="T12" fmla="*/ 2147483647 w 3720"/>
              <a:gd name="T13" fmla="*/ 2147483647 h 590"/>
              <a:gd name="T14" fmla="*/ 2147483647 w 3720"/>
              <a:gd name="T15" fmla="*/ 2147483647 h 5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20" h="590">
                <a:moveTo>
                  <a:pt x="0" y="590"/>
                </a:moveTo>
                <a:cubicBezTo>
                  <a:pt x="19" y="518"/>
                  <a:pt x="38" y="446"/>
                  <a:pt x="91" y="363"/>
                </a:cubicBezTo>
                <a:cubicBezTo>
                  <a:pt x="144" y="280"/>
                  <a:pt x="227" y="151"/>
                  <a:pt x="318" y="91"/>
                </a:cubicBezTo>
                <a:cubicBezTo>
                  <a:pt x="409" y="31"/>
                  <a:pt x="514" y="0"/>
                  <a:pt x="635" y="0"/>
                </a:cubicBezTo>
                <a:cubicBezTo>
                  <a:pt x="756" y="0"/>
                  <a:pt x="810" y="23"/>
                  <a:pt x="1044" y="91"/>
                </a:cubicBezTo>
                <a:cubicBezTo>
                  <a:pt x="1278" y="159"/>
                  <a:pt x="1747" y="333"/>
                  <a:pt x="2042" y="409"/>
                </a:cubicBezTo>
                <a:cubicBezTo>
                  <a:pt x="2337" y="485"/>
                  <a:pt x="2533" y="522"/>
                  <a:pt x="2813" y="545"/>
                </a:cubicBezTo>
                <a:cubicBezTo>
                  <a:pt x="3093" y="568"/>
                  <a:pt x="3406" y="556"/>
                  <a:pt x="3720" y="545"/>
                </a:cubicBezTo>
              </a:path>
            </a:pathLst>
          </a:custGeom>
          <a:noFill/>
          <a:ln w="57150" cap="flat" cmpd="sng">
            <a:solidFill>
              <a:srgbClr val="FF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55048"/>
                                        </p:tgtEl>
                                        <p:attrNameLst>
                                          <p:attrName>style.visibility</p:attrName>
                                        </p:attrNameLst>
                                      </p:cBhvr>
                                      <p:to>
                                        <p:strVal val="visible"/>
                                      </p:to>
                                    </p:set>
                                    <p:animEffect transition="in" filter="wipe(left)">
                                      <p:cBhvr>
                                        <p:cTn id="7" dur="1000"/>
                                        <p:tgtEl>
                                          <p:spTgt spid="8550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5048"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4850" name="Rectangle 2"/>
          <p:cNvSpPr>
            <a:spLocks noGrp="1" noChangeArrowheads="1"/>
          </p:cNvSpPr>
          <p:nvPr>
            <p:ph type="title"/>
          </p:nvPr>
        </p:nvSpPr>
        <p:spPr/>
        <p:txBody>
          <a:bodyPr/>
          <a:lstStyle/>
          <a:p>
            <a:pPr eaLnBrk="1" hangingPunct="1">
              <a:defRPr/>
            </a:pPr>
            <a:r>
              <a:rPr lang="zh-CN" altLang="en-US"/>
              <a:t>基本服务集</a:t>
            </a:r>
            <a:br>
              <a:rPr lang="zh-CN" altLang="en-US"/>
            </a:br>
            <a:r>
              <a:rPr lang="zh-CN" altLang="en-US" sz="2800"/>
              <a:t>（</a:t>
            </a:r>
            <a:r>
              <a:rPr lang="en-US" altLang="zh-CN" sz="2800" b="1"/>
              <a:t>BSS</a:t>
            </a:r>
            <a:r>
              <a:rPr lang="zh-CN" altLang="en-US" sz="2800" b="1"/>
              <a:t>）</a:t>
            </a:r>
            <a:endParaRPr lang="zh-CN" altLang="en-US" sz="2800"/>
          </a:p>
        </p:txBody>
      </p:sp>
      <p:sp>
        <p:nvSpPr>
          <p:cNvPr id="1648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486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sp>
        <p:nvSpPr>
          <p:cNvPr id="164869" name="Rectangle 5"/>
          <p:cNvSpPr>
            <a:spLocks noGrp="1" noChangeArrowheads="1"/>
          </p:cNvSpPr>
          <p:nvPr>
            <p:ph type="body" idx="1"/>
          </p:nvPr>
        </p:nvSpPr>
        <p:spPr>
          <a:xfrm>
            <a:off x="1185863" y="5157788"/>
            <a:ext cx="7273925" cy="503237"/>
          </a:xfrm>
        </p:spPr>
        <p:txBody>
          <a:bodyPr/>
          <a:lstStyle/>
          <a:p>
            <a:pPr eaLnBrk="1" hangingPunct="1">
              <a:buFont typeface="Wingdings" pitchFamily="2" charset="2"/>
              <a:buNone/>
            </a:pPr>
            <a:r>
              <a:rPr lang="en-US" altLang="zh-CN" sz="2400" dirty="0"/>
              <a:t>ad hoc Network</a:t>
            </a:r>
            <a:r>
              <a:rPr lang="zh-CN" altLang="en-US" sz="2400" dirty="0"/>
              <a:t>模式                 </a:t>
            </a:r>
            <a:r>
              <a:rPr lang="en-US" altLang="zh-CN" sz="2400" dirty="0"/>
              <a:t>infrastructure</a:t>
            </a:r>
            <a:r>
              <a:rPr lang="zh-CN" altLang="en-US" sz="2400" dirty="0"/>
              <a:t>模式</a:t>
            </a:r>
          </a:p>
        </p:txBody>
      </p:sp>
      <p:pic>
        <p:nvPicPr>
          <p:cNvPr id="164870" name="Picture 7"/>
          <p:cNvPicPr>
            <a:picLocks noChangeAspect="1" noChangeArrowheads="1"/>
          </p:cNvPicPr>
          <p:nvPr/>
        </p:nvPicPr>
        <p:blipFill>
          <a:blip r:embed="rId7">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684213" y="2349500"/>
            <a:ext cx="8053387" cy="256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3436" y="1765265"/>
            <a:ext cx="8211544" cy="1015663"/>
          </a:xfrm>
          <a:prstGeom prst="rect">
            <a:avLst/>
          </a:prstGeom>
          <a:noFill/>
        </p:spPr>
        <p:txBody>
          <a:bodyPr wrap="square" rtlCol="0">
            <a:spAutoFit/>
          </a:bodyPr>
          <a:lstStyle/>
          <a:p>
            <a:r>
              <a:rPr lang="zh-CN" altLang="en-US" sz="2000" b="1" dirty="0">
                <a:latin typeface="+mn-lt"/>
                <a:ea typeface="+mn-ea"/>
              </a:rPr>
              <a:t>       无线路由器是</a:t>
            </a:r>
            <a:r>
              <a:rPr lang="zh-CN" altLang="en-US" sz="2000" b="1" dirty="0">
                <a:solidFill>
                  <a:srgbClr val="FF0000"/>
                </a:solidFill>
                <a:latin typeface="+mn-lt"/>
                <a:ea typeface="+mn-ea"/>
              </a:rPr>
              <a:t>胖</a:t>
            </a:r>
            <a:r>
              <a:rPr lang="en-US" altLang="zh-CN" sz="2000" b="1" dirty="0">
                <a:solidFill>
                  <a:srgbClr val="FF0000"/>
                </a:solidFill>
                <a:latin typeface="+mn-lt"/>
                <a:ea typeface="+mn-ea"/>
              </a:rPr>
              <a:t>AP</a:t>
            </a:r>
            <a:r>
              <a:rPr lang="zh-CN" altLang="en-US" sz="2000" b="1" dirty="0">
                <a:latin typeface="+mn-lt"/>
                <a:ea typeface="+mn-ea"/>
              </a:rPr>
              <a:t>：功能全面。除了无线接入功能外，一般还同时具备</a:t>
            </a:r>
            <a:r>
              <a:rPr lang="en-US" altLang="zh-CN" sz="2000" b="1" dirty="0">
                <a:latin typeface="+mn-lt"/>
                <a:ea typeface="+mn-ea"/>
              </a:rPr>
              <a:t>WAN</a:t>
            </a:r>
            <a:r>
              <a:rPr lang="zh-CN" altLang="en-US" sz="2000" b="1" dirty="0">
                <a:latin typeface="+mn-lt"/>
                <a:ea typeface="+mn-ea"/>
              </a:rPr>
              <a:t>、</a:t>
            </a:r>
            <a:r>
              <a:rPr lang="en-US" altLang="zh-CN" sz="2000" b="1" dirty="0">
                <a:latin typeface="+mn-lt"/>
                <a:ea typeface="+mn-ea"/>
              </a:rPr>
              <a:t>LAN</a:t>
            </a:r>
            <a:r>
              <a:rPr lang="zh-CN" altLang="en-US" sz="2000" b="1" dirty="0">
                <a:latin typeface="+mn-lt"/>
                <a:ea typeface="+mn-ea"/>
              </a:rPr>
              <a:t>端口，支持</a:t>
            </a:r>
            <a:r>
              <a:rPr lang="en-US" altLang="zh-CN" sz="2000" b="1" dirty="0">
                <a:latin typeface="+mn-lt"/>
                <a:ea typeface="+mn-ea"/>
              </a:rPr>
              <a:t>DHCP</a:t>
            </a:r>
            <a:r>
              <a:rPr lang="zh-CN" altLang="en-US" sz="2000" b="1" dirty="0">
                <a:latin typeface="+mn-lt"/>
                <a:ea typeface="+mn-ea"/>
              </a:rPr>
              <a:t>服务器、</a:t>
            </a:r>
            <a:r>
              <a:rPr lang="en-US" altLang="zh-CN" sz="2000" b="1" dirty="0">
                <a:latin typeface="+mn-lt"/>
                <a:ea typeface="+mn-ea"/>
              </a:rPr>
              <a:t>DNS</a:t>
            </a:r>
            <a:r>
              <a:rPr lang="zh-CN" altLang="en-US" sz="2000" b="1" dirty="0">
                <a:latin typeface="+mn-lt"/>
                <a:ea typeface="+mn-ea"/>
              </a:rPr>
              <a:t>和</a:t>
            </a:r>
            <a:r>
              <a:rPr lang="en-US" altLang="zh-CN" sz="2000" b="1" dirty="0">
                <a:latin typeface="+mn-lt"/>
                <a:ea typeface="+mn-ea"/>
              </a:rPr>
              <a:t>MAC</a:t>
            </a:r>
            <a:r>
              <a:rPr lang="zh-CN" altLang="en-US" sz="2000" b="1" dirty="0">
                <a:latin typeface="+mn-lt"/>
                <a:ea typeface="+mn-ea"/>
              </a:rPr>
              <a:t>地址克隆、</a:t>
            </a:r>
            <a:r>
              <a:rPr lang="en-US" altLang="zh-CN" sz="2000" b="1" dirty="0">
                <a:latin typeface="+mn-lt"/>
                <a:ea typeface="+mn-ea"/>
              </a:rPr>
              <a:t>×××</a:t>
            </a:r>
            <a:r>
              <a:rPr lang="zh-CN" altLang="en-US" sz="2000" b="1" dirty="0">
                <a:latin typeface="+mn-lt"/>
                <a:ea typeface="+mn-ea"/>
              </a:rPr>
              <a:t>接入、防火墙等安全功能。</a:t>
            </a:r>
          </a:p>
        </p:txBody>
      </p:sp>
      <p:sp>
        <p:nvSpPr>
          <p:cNvPr id="2" name="标题 1"/>
          <p:cNvSpPr>
            <a:spLocks noGrp="1"/>
          </p:cNvSpPr>
          <p:nvPr>
            <p:ph type="title"/>
          </p:nvPr>
        </p:nvSpPr>
        <p:spPr>
          <a:xfrm>
            <a:off x="1403350" y="476250"/>
            <a:ext cx="6192986" cy="1008063"/>
          </a:xfrm>
        </p:spPr>
        <p:txBody>
          <a:bodyPr/>
          <a:lstStyle/>
          <a:p>
            <a:r>
              <a:rPr lang="zh-CN" altLang="en-US" dirty="0"/>
              <a:t>例</a:t>
            </a:r>
            <a:r>
              <a:rPr lang="en-US" altLang="zh-CN" dirty="0"/>
              <a:t>:</a:t>
            </a:r>
            <a:r>
              <a:rPr lang="zh-CN" altLang="en-US" dirty="0"/>
              <a:t>无线路由器连接模式</a:t>
            </a:r>
          </a:p>
        </p:txBody>
      </p:sp>
      <p:pic>
        <p:nvPicPr>
          <p:cNvPr id="4" name="Picture 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63552" y="2924944"/>
            <a:ext cx="5148808" cy="327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8"/>
          <p:cNvSpPr>
            <a:spLocks noChangeArrowheads="1"/>
          </p:cNvSpPr>
          <p:nvPr/>
        </p:nvSpPr>
        <p:spPr bwMode="auto">
          <a:xfrm>
            <a:off x="1115616" y="1628800"/>
            <a:ext cx="3600400" cy="1152128"/>
          </a:xfrm>
          <a:prstGeom prst="wedgeRoundRectCallout">
            <a:avLst>
              <a:gd name="adj1" fmla="val 63115"/>
              <a:gd name="adj2" fmla="val 114724"/>
              <a:gd name="adj3" fmla="val 16667"/>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latin typeface="+mn-lt"/>
                <a:ea typeface="+mn-ea"/>
              </a:rPr>
              <a:t>    </a:t>
            </a:r>
            <a:r>
              <a:rPr lang="zh-CN" altLang="en-US" sz="1600" b="1" dirty="0">
                <a:solidFill>
                  <a:srgbClr val="FF0000"/>
                </a:solidFill>
                <a:latin typeface="+mn-lt"/>
                <a:ea typeface="+mn-ea"/>
              </a:rPr>
              <a:t>无线路由器</a:t>
            </a:r>
            <a:r>
              <a:rPr lang="zh-CN" altLang="en-US" sz="1600" b="1" dirty="0">
                <a:latin typeface="+mn-lt"/>
                <a:ea typeface="+mn-ea"/>
              </a:rPr>
              <a:t>是带路由功能的无线</a:t>
            </a:r>
            <a:r>
              <a:rPr lang="en-US" altLang="zh-CN" sz="1600" b="1" dirty="0">
                <a:latin typeface="+mn-lt"/>
                <a:ea typeface="+mn-ea"/>
              </a:rPr>
              <a:t>AP</a:t>
            </a:r>
            <a:r>
              <a:rPr lang="zh-CN" altLang="en-US" sz="1600" b="1" dirty="0">
                <a:latin typeface="+mn-lt"/>
                <a:ea typeface="+mn-ea"/>
              </a:rPr>
              <a:t>（路由器</a:t>
            </a:r>
            <a:r>
              <a:rPr lang="en-US" altLang="zh-CN" sz="1600" b="1" dirty="0">
                <a:latin typeface="+mn-lt"/>
                <a:ea typeface="+mn-ea"/>
              </a:rPr>
              <a:t>+</a:t>
            </a:r>
            <a:r>
              <a:rPr lang="zh-CN" altLang="en-US" sz="1600" b="1" dirty="0">
                <a:latin typeface="+mn-lt"/>
                <a:ea typeface="+mn-ea"/>
              </a:rPr>
              <a:t>交换机</a:t>
            </a:r>
            <a:r>
              <a:rPr lang="en-US" altLang="zh-CN" sz="1600" b="1" dirty="0">
                <a:latin typeface="+mn-lt"/>
                <a:ea typeface="+mn-ea"/>
              </a:rPr>
              <a:t>+</a:t>
            </a:r>
            <a:r>
              <a:rPr lang="zh-CN" altLang="en-US" sz="1600" b="1" dirty="0">
                <a:latin typeface="+mn-lt"/>
                <a:ea typeface="+mn-ea"/>
              </a:rPr>
              <a:t>无线</a:t>
            </a:r>
            <a:r>
              <a:rPr lang="en-US" altLang="zh-CN" sz="1600" b="1" dirty="0">
                <a:latin typeface="+mn-lt"/>
                <a:ea typeface="+mn-ea"/>
              </a:rPr>
              <a:t>AP</a:t>
            </a:r>
            <a:r>
              <a:rPr lang="zh-CN" altLang="en-US" sz="1600" b="1" dirty="0">
                <a:latin typeface="+mn-lt"/>
                <a:ea typeface="+mn-ea"/>
              </a:rPr>
              <a:t>），可以直接和宽带</a:t>
            </a:r>
            <a:r>
              <a:rPr lang="en-US" altLang="zh-CN" sz="1600" b="1" dirty="0">
                <a:latin typeface="+mn-lt"/>
                <a:ea typeface="+mn-ea"/>
              </a:rPr>
              <a:t>Modem</a:t>
            </a:r>
            <a:r>
              <a:rPr lang="zh-CN" altLang="en-US" sz="1600" b="1" dirty="0">
                <a:latin typeface="+mn-lt"/>
                <a:ea typeface="+mn-ea"/>
              </a:rPr>
              <a:t>连接拨号上网。适用于家庭或接入用户较少的场合。 </a:t>
            </a:r>
          </a:p>
        </p:txBody>
      </p:sp>
      <p:sp>
        <p:nvSpPr>
          <p:cNvPr id="7" name="AutoShape 8"/>
          <p:cNvSpPr>
            <a:spLocks noChangeArrowheads="1"/>
          </p:cNvSpPr>
          <p:nvPr/>
        </p:nvSpPr>
        <p:spPr bwMode="auto">
          <a:xfrm>
            <a:off x="2015952" y="5017366"/>
            <a:ext cx="2844080" cy="1152128"/>
          </a:xfrm>
          <a:prstGeom prst="wedgeRoundRectCallout">
            <a:avLst>
              <a:gd name="adj1" fmla="val 71800"/>
              <a:gd name="adj2" fmla="val 8902"/>
              <a:gd name="adj3" fmla="val 16667"/>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latin typeface="+mn-lt"/>
                <a:ea typeface="+mn-ea"/>
              </a:rPr>
              <a:t>    </a:t>
            </a:r>
            <a:r>
              <a:rPr lang="en-US" altLang="zh-CN" sz="1600" b="1" dirty="0">
                <a:solidFill>
                  <a:srgbClr val="FF0000"/>
                </a:solidFill>
                <a:latin typeface="+mn-lt"/>
                <a:ea typeface="+mn-ea"/>
              </a:rPr>
              <a:t>STA(Station)</a:t>
            </a:r>
            <a:r>
              <a:rPr lang="zh-CN" altLang="en-US" sz="1600" b="1" dirty="0">
                <a:solidFill>
                  <a:srgbClr val="FF0000"/>
                </a:solidFill>
                <a:latin typeface="+mn-lt"/>
                <a:ea typeface="+mn-ea"/>
              </a:rPr>
              <a:t>站点</a:t>
            </a:r>
            <a:r>
              <a:rPr lang="zh-CN" altLang="en-US" sz="1600" b="1" dirty="0">
                <a:latin typeface="+mn-lt"/>
                <a:ea typeface="+mn-ea"/>
              </a:rPr>
              <a:t>是指连接到无线</a:t>
            </a:r>
            <a:r>
              <a:rPr lang="en-US" altLang="zh-CN" sz="1600" b="1" dirty="0">
                <a:latin typeface="+mn-lt"/>
                <a:ea typeface="+mn-ea"/>
              </a:rPr>
              <a:t>LAN</a:t>
            </a:r>
            <a:r>
              <a:rPr lang="zh-CN" altLang="en-US" sz="1600" b="1" dirty="0">
                <a:latin typeface="+mn-lt"/>
                <a:ea typeface="+mn-ea"/>
              </a:rPr>
              <a:t>的每个终端（如笔记本电脑、</a:t>
            </a:r>
            <a:r>
              <a:rPr lang="en-US" altLang="zh-CN" sz="1600" b="1" dirty="0">
                <a:latin typeface="+mn-lt"/>
                <a:ea typeface="+mn-ea"/>
              </a:rPr>
              <a:t>PDA</a:t>
            </a:r>
            <a:r>
              <a:rPr lang="zh-CN" altLang="en-US" sz="1600" b="1" dirty="0">
                <a:latin typeface="+mn-lt"/>
                <a:ea typeface="+mn-ea"/>
              </a:rPr>
              <a:t>和其他联网用户设备）。 </a:t>
            </a:r>
          </a:p>
        </p:txBody>
      </p:sp>
      <p:sp>
        <p:nvSpPr>
          <p:cNvPr id="8" name="Text Box 3"/>
          <p:cNvSpPr txBox="1">
            <a:spLocks noChangeArrowheads="1"/>
          </p:cNvSpPr>
          <p:nvPr/>
        </p:nvSpPr>
        <p:spPr bwMode="auto">
          <a:xfrm>
            <a:off x="1346200" y="87313"/>
            <a:ext cx="610612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dirty="0">
                <a:solidFill>
                  <a:schemeClr val="tx1"/>
                </a:solidFill>
                <a:latin typeface="Times New Roman" pitchFamily="18" charset="0"/>
                <a:ea typeface="幼圆" pitchFamily="49" charset="-122"/>
                <a:hlinkClick r:id="rId6"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7" action="ppaction://hlinksldjump"/>
              </a:rPr>
              <a:t>无线</a:t>
            </a:r>
            <a:r>
              <a:rPr lang="en-US" altLang="zh-CN" sz="1200" b="0" dirty="0">
                <a:solidFill>
                  <a:schemeClr val="tx1"/>
                </a:solidFill>
                <a:latin typeface="Times New Roman" pitchFamily="18" charset="0"/>
                <a:ea typeface="幼圆" pitchFamily="49" charset="-122"/>
                <a:hlinkClick r:id="rId7" action="ppaction://hlinksldjump"/>
              </a:rPr>
              <a:t>LAN</a:t>
            </a:r>
            <a:endParaRPr lang="en-US" altLang="zh-CN" sz="1200" b="0" dirty="0">
              <a:solidFill>
                <a:schemeClr val="tx1"/>
              </a:solidFill>
              <a:latin typeface="Times New Roman" pitchFamily="18" charset="0"/>
              <a:ea typeface="幼圆" pitchFamily="49" charset="-122"/>
            </a:endParaRPr>
          </a:p>
        </p:txBody>
      </p:sp>
      <p:sp>
        <p:nvSpPr>
          <p:cNvPr id="9"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Tree>
    <p:extLst>
      <p:ext uri="{BB962C8B-B14F-4D97-AF65-F5344CB8AC3E}">
        <p14:creationId xmlns:p14="http://schemas.microsoft.com/office/powerpoint/2010/main" val="1325895380"/>
      </p:ext>
    </p:extLst>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122" name="Rectangle 2"/>
          <p:cNvSpPr>
            <a:spLocks noGrp="1" noChangeArrowheads="1"/>
          </p:cNvSpPr>
          <p:nvPr>
            <p:ph type="title"/>
          </p:nvPr>
        </p:nvSpPr>
        <p:spPr/>
        <p:txBody>
          <a:bodyPr/>
          <a:lstStyle/>
          <a:p>
            <a:pPr eaLnBrk="1" hangingPunct="1">
              <a:defRPr/>
            </a:pPr>
            <a:r>
              <a:rPr lang="zh-CN" altLang="en-US" sz="4000"/>
              <a:t>服  务</a:t>
            </a:r>
          </a:p>
        </p:txBody>
      </p:sp>
      <p:sp>
        <p:nvSpPr>
          <p:cNvPr id="165891" name="Text Box 3"/>
          <p:cNvSpPr txBox="1">
            <a:spLocks noChangeArrowheads="1"/>
          </p:cNvSpPr>
          <p:nvPr/>
        </p:nvSpPr>
        <p:spPr bwMode="auto">
          <a:xfrm>
            <a:off x="1346200" y="87313"/>
            <a:ext cx="610612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无线</a:t>
            </a:r>
            <a:r>
              <a:rPr lang="en-US" altLang="zh-CN" sz="1200" b="0" dirty="0">
                <a:solidFill>
                  <a:schemeClr val="tx1"/>
                </a:solidFill>
                <a:latin typeface="Times New Roman" pitchFamily="18" charset="0"/>
                <a:ea typeface="幼圆" pitchFamily="49" charset="-122"/>
                <a:hlinkClick r:id="rId6" action="ppaction://hlinksldjump"/>
              </a:rPr>
              <a:t>LAN</a:t>
            </a:r>
            <a:endParaRPr lang="en-US" altLang="zh-CN" sz="1200" b="0" dirty="0">
              <a:solidFill>
                <a:schemeClr val="tx1"/>
              </a:solidFill>
              <a:latin typeface="Times New Roman" pitchFamily="18" charset="0"/>
              <a:ea typeface="幼圆" pitchFamily="49" charset="-122"/>
            </a:endParaRPr>
          </a:p>
        </p:txBody>
      </p:sp>
      <p:sp>
        <p:nvSpPr>
          <p:cNvPr id="16589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sp>
        <p:nvSpPr>
          <p:cNvPr id="1029125" name="Rectangle 5"/>
          <p:cNvSpPr>
            <a:spLocks noGrp="1" noChangeArrowheads="1"/>
          </p:cNvSpPr>
          <p:nvPr>
            <p:ph type="body" idx="1"/>
          </p:nvPr>
        </p:nvSpPr>
        <p:spPr>
          <a:xfrm>
            <a:off x="809625" y="1773238"/>
            <a:ext cx="7958138" cy="4679950"/>
          </a:xfrm>
        </p:spPr>
        <p:txBody>
          <a:bodyPr/>
          <a:lstStyle/>
          <a:p>
            <a:pPr eaLnBrk="1" hangingPunct="1">
              <a:defRPr/>
            </a:pPr>
            <a:r>
              <a:rPr lang="zh-CN" altLang="en-US" sz="2800" dirty="0">
                <a:solidFill>
                  <a:srgbClr val="FF0000"/>
                </a:solidFill>
                <a:effectLst>
                  <a:outerShdw blurRad="38100" dist="38100" dir="2700000" algn="tl">
                    <a:srgbClr val="C0C0C0"/>
                  </a:outerShdw>
                </a:effectLst>
              </a:rPr>
              <a:t>身份确认服务（鉴别）</a:t>
            </a:r>
          </a:p>
          <a:p>
            <a:pPr lvl="1" eaLnBrk="1" hangingPunct="1">
              <a:defRPr/>
            </a:pPr>
            <a:r>
              <a:rPr lang="zh-CN" altLang="en-US" sz="2400" dirty="0"/>
              <a:t>提供站点与</a:t>
            </a:r>
            <a:r>
              <a:rPr lang="en-US" altLang="zh-CN" sz="2400" dirty="0"/>
              <a:t>AP</a:t>
            </a:r>
            <a:r>
              <a:rPr lang="zh-CN" altLang="en-US" sz="2400" dirty="0"/>
              <a:t>连接身份识别。</a:t>
            </a:r>
          </a:p>
          <a:p>
            <a:pPr eaLnBrk="1" hangingPunct="1">
              <a:defRPr/>
            </a:pPr>
            <a:r>
              <a:rPr lang="zh-CN" altLang="en-US" sz="2800" dirty="0">
                <a:solidFill>
                  <a:srgbClr val="FF0000"/>
                </a:solidFill>
                <a:effectLst>
                  <a:outerShdw blurRad="38100" dist="38100" dir="2700000" algn="tl">
                    <a:srgbClr val="C0C0C0"/>
                  </a:outerShdw>
                </a:effectLst>
              </a:rPr>
              <a:t>取消身份确认服务</a:t>
            </a:r>
          </a:p>
          <a:p>
            <a:pPr lvl="1" eaLnBrk="1" hangingPunct="1">
              <a:defRPr/>
            </a:pPr>
            <a:r>
              <a:rPr lang="zh-CN" altLang="en-US" sz="2400" dirty="0"/>
              <a:t>已完成工作的站点可用此服务来取消身份认证，一旦取消后连接也同时取消。</a:t>
            </a:r>
          </a:p>
          <a:p>
            <a:pPr eaLnBrk="1" hangingPunct="1">
              <a:defRPr/>
            </a:pPr>
            <a:r>
              <a:rPr lang="zh-CN" altLang="en-US" sz="2800" dirty="0">
                <a:solidFill>
                  <a:srgbClr val="FF0000"/>
                </a:solidFill>
                <a:effectLst>
                  <a:outerShdw blurRad="38100" dist="38100" dir="2700000" algn="tl">
                    <a:srgbClr val="C0C0C0"/>
                  </a:outerShdw>
                </a:effectLst>
              </a:rPr>
              <a:t>隐密性服务</a:t>
            </a:r>
          </a:p>
          <a:p>
            <a:pPr lvl="1" eaLnBrk="1" hangingPunct="1">
              <a:defRPr/>
            </a:pPr>
            <a:r>
              <a:rPr lang="zh-CN" altLang="en-US" sz="2400" dirty="0"/>
              <a:t>隐密性服务的主要功能，就是提供一套隐密性服务的算法（</a:t>
            </a:r>
            <a:r>
              <a:rPr lang="en-US" altLang="zh-CN" sz="2400" dirty="0"/>
              <a:t>WPA2</a:t>
            </a:r>
            <a:r>
              <a:rPr lang="zh-CN" altLang="en-US" sz="2400" dirty="0"/>
              <a:t>）将数据进行加密和解密。</a:t>
            </a:r>
          </a:p>
          <a:p>
            <a:pPr eaLnBrk="1" hangingPunct="1">
              <a:defRPr/>
            </a:pPr>
            <a:r>
              <a:rPr lang="zh-CN" altLang="en-US" sz="2800" dirty="0">
                <a:solidFill>
                  <a:srgbClr val="FF0000"/>
                </a:solidFill>
                <a:effectLst>
                  <a:outerShdw blurRad="38100" dist="38100" dir="2700000" algn="tl">
                    <a:srgbClr val="C0C0C0"/>
                  </a:outerShdw>
                </a:effectLst>
              </a:rPr>
              <a:t>数据传输</a:t>
            </a:r>
          </a:p>
          <a:p>
            <a:pPr lvl="1" eaLnBrk="1" hangingPunct="1">
              <a:defRPr/>
            </a:pPr>
            <a:r>
              <a:rPr lang="zh-CN" altLang="en-US" sz="2400" dirty="0"/>
              <a:t>运行</a:t>
            </a:r>
            <a:r>
              <a:rPr lang="en-US" altLang="zh-CN" sz="2400" dirty="0"/>
              <a:t>CSMA/CA</a:t>
            </a:r>
            <a:r>
              <a:rPr lang="zh-CN" altLang="en-US" sz="2400" dirty="0"/>
              <a:t>协议进行数据传输。</a:t>
            </a:r>
          </a:p>
        </p:txBody>
      </p:sp>
    </p:spTree>
  </p:cSld>
  <p:clrMapOvr>
    <a:masterClrMapping/>
  </p:clrMapOvr>
  <p:transition spd="slow">
    <p:random/>
    <p:sndAc>
      <p:stSnd>
        <p:snd r:embed="rId2" name="camera.wav"/>
      </p:stSnd>
    </p:sndAc>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170" name="Rectangle 2"/>
          <p:cNvSpPr>
            <a:spLocks noGrp="1" noChangeArrowheads="1"/>
          </p:cNvSpPr>
          <p:nvPr>
            <p:ph type="title"/>
          </p:nvPr>
        </p:nvSpPr>
        <p:spPr/>
        <p:txBody>
          <a:bodyPr/>
          <a:lstStyle/>
          <a:p>
            <a:pPr eaLnBrk="1" hangingPunct="1">
              <a:defRPr/>
            </a:pPr>
            <a:r>
              <a:rPr lang="zh-CN" altLang="en-US"/>
              <a:t>扩展服务集</a:t>
            </a:r>
            <a:br>
              <a:rPr lang="zh-CN" altLang="en-US"/>
            </a:br>
            <a:r>
              <a:rPr lang="zh-CN" altLang="en-US" sz="2800"/>
              <a:t>（</a:t>
            </a:r>
            <a:r>
              <a:rPr lang="en-US" altLang="zh-CN" sz="2800" b="1"/>
              <a:t>ESS</a:t>
            </a:r>
            <a:r>
              <a:rPr lang="zh-CN" altLang="en-US" sz="2800" b="1"/>
              <a:t>）</a:t>
            </a:r>
            <a:endParaRPr lang="zh-CN" altLang="en-US" sz="2800"/>
          </a:p>
        </p:txBody>
      </p:sp>
      <p:sp>
        <p:nvSpPr>
          <p:cNvPr id="166915" name="Text Box 3"/>
          <p:cNvSpPr txBox="1">
            <a:spLocks noChangeArrowheads="1"/>
          </p:cNvSpPr>
          <p:nvPr/>
        </p:nvSpPr>
        <p:spPr bwMode="auto">
          <a:xfrm>
            <a:off x="1346200" y="87313"/>
            <a:ext cx="6610176"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691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pic>
        <p:nvPicPr>
          <p:cNvPr id="166917" name="Picture 8"/>
          <p:cNvPicPr>
            <a:picLocks noChangeAspect="1" noChangeArrowheads="1"/>
          </p:cNvPicPr>
          <p:nvPr/>
        </p:nvPicPr>
        <p:blipFill>
          <a:blip r:embed="rId7">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1258888" y="1916113"/>
            <a:ext cx="6786562" cy="420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424802" y="5229200"/>
            <a:ext cx="4701991" cy="1323439"/>
          </a:xfrm>
          <a:prstGeom prst="rect">
            <a:avLst/>
          </a:prstGeom>
          <a:noFill/>
        </p:spPr>
        <p:txBody>
          <a:bodyPr wrap="square" rtlCol="0">
            <a:spAutoFit/>
          </a:bodyPr>
          <a:lstStyle/>
          <a:p>
            <a:r>
              <a:rPr lang="zh-CN" altLang="en-US" sz="1600" b="1" dirty="0">
                <a:latin typeface="+mn-lt"/>
                <a:ea typeface="+mn-ea"/>
              </a:rPr>
              <a:t>       此处</a:t>
            </a:r>
            <a:r>
              <a:rPr lang="en-US" altLang="zh-CN" sz="1600" b="1" dirty="0"/>
              <a:t>AP</a:t>
            </a:r>
            <a:r>
              <a:rPr lang="zh-CN" altLang="en-US" sz="1600" b="1" dirty="0"/>
              <a:t>通常是指</a:t>
            </a:r>
            <a:r>
              <a:rPr lang="zh-CN" altLang="en-US" sz="1600" b="1" dirty="0">
                <a:solidFill>
                  <a:srgbClr val="FF0000"/>
                </a:solidFill>
              </a:rPr>
              <a:t>瘦</a:t>
            </a:r>
            <a:r>
              <a:rPr lang="en-US" altLang="zh-CN" sz="1600" b="1" dirty="0">
                <a:solidFill>
                  <a:srgbClr val="FF0000"/>
                </a:solidFill>
              </a:rPr>
              <a:t>AP</a:t>
            </a:r>
            <a:r>
              <a:rPr lang="zh-CN" altLang="en-US" sz="1600" b="1" dirty="0"/>
              <a:t>：</a:t>
            </a:r>
            <a:r>
              <a:rPr lang="zh-CN" altLang="en-US" sz="1600" b="1" dirty="0">
                <a:latin typeface="+mn-lt"/>
                <a:ea typeface="+mn-ea"/>
              </a:rPr>
              <a:t>仅保留无线接入功能，相当于无线交换机，仅提供一个有线</a:t>
            </a:r>
            <a:r>
              <a:rPr lang="en-US" altLang="zh-CN" sz="1600" b="1" dirty="0">
                <a:latin typeface="+mn-lt"/>
                <a:ea typeface="+mn-ea"/>
              </a:rPr>
              <a:t>/</a:t>
            </a:r>
            <a:r>
              <a:rPr lang="zh-CN" altLang="en-US" sz="1600" b="1" dirty="0">
                <a:latin typeface="+mn-lt"/>
                <a:ea typeface="+mn-ea"/>
              </a:rPr>
              <a:t>无线信号转换和无线信号接收</a:t>
            </a:r>
            <a:r>
              <a:rPr lang="en-US" altLang="zh-CN" sz="1600" b="1" dirty="0">
                <a:latin typeface="+mn-lt"/>
                <a:ea typeface="+mn-ea"/>
              </a:rPr>
              <a:t>/</a:t>
            </a:r>
            <a:r>
              <a:rPr lang="zh-CN" altLang="en-US" sz="1600" b="1" dirty="0">
                <a:latin typeface="+mn-lt"/>
                <a:ea typeface="+mn-ea"/>
              </a:rPr>
              <a:t>发射的功能。瘦</a:t>
            </a:r>
            <a:r>
              <a:rPr lang="en-US" altLang="zh-CN" sz="1600" b="1" dirty="0">
                <a:latin typeface="+mn-lt"/>
                <a:ea typeface="+mn-ea"/>
              </a:rPr>
              <a:t>AP</a:t>
            </a:r>
            <a:r>
              <a:rPr lang="zh-CN" altLang="en-US" sz="1600" b="1" dirty="0">
                <a:latin typeface="+mn-lt"/>
                <a:ea typeface="+mn-ea"/>
              </a:rPr>
              <a:t>作为</a:t>
            </a:r>
            <a:r>
              <a:rPr lang="en-US" altLang="zh-CN" sz="1600" b="1" dirty="0">
                <a:latin typeface="+mn-lt"/>
                <a:ea typeface="+mn-ea"/>
              </a:rPr>
              <a:t>WLAN</a:t>
            </a:r>
            <a:r>
              <a:rPr lang="zh-CN" altLang="en-US" sz="1600" b="1" dirty="0">
                <a:latin typeface="+mn-lt"/>
                <a:ea typeface="+mn-ea"/>
              </a:rPr>
              <a:t>的一个部件，是不能独立工作的，必须配合</a:t>
            </a:r>
            <a:r>
              <a:rPr lang="en-US" altLang="zh-CN" sz="1600" b="1" dirty="0">
                <a:latin typeface="+mn-lt"/>
                <a:ea typeface="+mn-ea"/>
              </a:rPr>
              <a:t>AC</a:t>
            </a:r>
            <a:r>
              <a:rPr lang="zh-CN" altLang="en-US" sz="1600" b="1" dirty="0">
                <a:latin typeface="+mn-lt"/>
                <a:ea typeface="+mn-ea"/>
              </a:rPr>
              <a:t>的管理才能成为一个完整的系统。</a:t>
            </a:r>
          </a:p>
        </p:txBody>
      </p:sp>
      <p:sp>
        <p:nvSpPr>
          <p:cNvPr id="8" name="椭圆 7"/>
          <p:cNvSpPr/>
          <p:nvPr/>
        </p:nvSpPr>
        <p:spPr bwMode="auto">
          <a:xfrm>
            <a:off x="2483768" y="2708920"/>
            <a:ext cx="4536504" cy="1404000"/>
          </a:xfrm>
          <a:prstGeom prst="ellipse">
            <a:avLst/>
          </a:prstGeom>
          <a:noFill/>
          <a:ln w="57150" cap="flat" cmpd="sng" algn="ctr">
            <a:solidFill>
              <a:srgbClr val="FF0000"/>
            </a:solidFill>
            <a:prstDash val="sysDot"/>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1" lang="zh-CN" altLang="en-US" sz="2800" b="0" i="0" u="none" strike="noStrike" cap="none" normalizeH="0" baseline="0">
              <a:ln>
                <a:noFill/>
              </a:ln>
              <a:solidFill>
                <a:schemeClr val="tx1"/>
              </a:solidFill>
              <a:effectLst/>
              <a:latin typeface="Times New Roman" pitchFamily="18" charset="0"/>
              <a:ea typeface="宋体" pitchFamily="2" charset="-122"/>
            </a:endParaRPr>
          </a:p>
        </p:txBody>
      </p:sp>
      <p:sp>
        <p:nvSpPr>
          <p:cNvPr id="2" name="标题 1"/>
          <p:cNvSpPr>
            <a:spLocks noGrp="1"/>
          </p:cNvSpPr>
          <p:nvPr>
            <p:ph type="title"/>
          </p:nvPr>
        </p:nvSpPr>
        <p:spPr/>
        <p:txBody>
          <a:bodyPr/>
          <a:lstStyle/>
          <a:p>
            <a:r>
              <a:rPr lang="zh-CN" altLang="en-US" dirty="0"/>
              <a:t>例</a:t>
            </a:r>
            <a:r>
              <a:rPr lang="en-US" altLang="zh-CN" dirty="0"/>
              <a:t>:</a:t>
            </a:r>
            <a:r>
              <a:rPr lang="zh-CN" altLang="en-US" dirty="0"/>
              <a:t>无线</a:t>
            </a:r>
            <a:r>
              <a:rPr lang="en-US" altLang="zh-CN" dirty="0"/>
              <a:t>AP</a:t>
            </a:r>
            <a:r>
              <a:rPr lang="zh-CN" altLang="en-US" dirty="0"/>
              <a:t>连接模式</a:t>
            </a:r>
          </a:p>
        </p:txBody>
      </p:sp>
      <p:pic>
        <p:nvPicPr>
          <p:cNvPr id="4" name="Picture 4"/>
          <p:cNvPicPr>
            <a:picLocks noGrp="1" noChangeAspect="1" noChangeArrowheads="1"/>
          </p:cNvPicPr>
          <p:nvPr>
            <p:ph idx="1"/>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5616" y="1556792"/>
            <a:ext cx="5904656" cy="4752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8"/>
          <p:cNvSpPr>
            <a:spLocks noChangeArrowheads="1"/>
          </p:cNvSpPr>
          <p:nvPr/>
        </p:nvSpPr>
        <p:spPr bwMode="auto">
          <a:xfrm>
            <a:off x="251520" y="1628800"/>
            <a:ext cx="3096344" cy="1152128"/>
          </a:xfrm>
          <a:prstGeom prst="wedgeRoundRectCallout">
            <a:avLst>
              <a:gd name="adj1" fmla="val 37947"/>
              <a:gd name="adj2" fmla="val 116154"/>
              <a:gd name="adj3" fmla="val 16667"/>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latin typeface="+mn-lt"/>
                <a:ea typeface="+mn-ea"/>
              </a:rPr>
              <a:t>    </a:t>
            </a:r>
            <a:r>
              <a:rPr lang="en-US" altLang="zh-CN" sz="1600" b="1" dirty="0">
                <a:solidFill>
                  <a:srgbClr val="FF0000"/>
                </a:solidFill>
                <a:latin typeface="+mn-lt"/>
                <a:ea typeface="+mn-ea"/>
              </a:rPr>
              <a:t>POE</a:t>
            </a:r>
            <a:r>
              <a:rPr lang="zh-CN" altLang="en-US" sz="1600" b="1" dirty="0">
                <a:latin typeface="+mn-lt"/>
                <a:ea typeface="+mn-ea"/>
              </a:rPr>
              <a:t>（</a:t>
            </a:r>
            <a:r>
              <a:rPr lang="en-US" altLang="zh-CN" sz="1600" b="1" dirty="0">
                <a:latin typeface="+mn-lt"/>
                <a:ea typeface="+mn-ea"/>
              </a:rPr>
              <a:t>Power Over Ethernet</a:t>
            </a:r>
            <a:r>
              <a:rPr lang="zh-CN" altLang="en-US" sz="1600" b="1" dirty="0">
                <a:latin typeface="+mn-lt"/>
                <a:ea typeface="+mn-ea"/>
              </a:rPr>
              <a:t>）</a:t>
            </a:r>
            <a:r>
              <a:rPr lang="zh-CN" altLang="en-US" sz="1600" b="1" dirty="0">
                <a:solidFill>
                  <a:srgbClr val="FF0000"/>
                </a:solidFill>
                <a:latin typeface="+mn-lt"/>
                <a:ea typeface="+mn-ea"/>
              </a:rPr>
              <a:t>交换机</a:t>
            </a:r>
            <a:r>
              <a:rPr lang="zh-CN" altLang="en-US" sz="1600" b="1" dirty="0">
                <a:latin typeface="+mn-lt"/>
                <a:ea typeface="+mn-ea"/>
              </a:rPr>
              <a:t>传输数据的同时为网络设备（无线</a:t>
            </a:r>
            <a:r>
              <a:rPr lang="en-US" altLang="zh-CN" sz="1600" b="1" dirty="0">
                <a:latin typeface="+mn-lt"/>
                <a:ea typeface="+mn-ea"/>
              </a:rPr>
              <a:t>AP</a:t>
            </a:r>
            <a:r>
              <a:rPr lang="zh-CN" altLang="en-US" sz="1600" b="1" dirty="0">
                <a:latin typeface="+mn-lt"/>
                <a:ea typeface="+mn-ea"/>
              </a:rPr>
              <a:t>等）提供直流供电，免去了额外的电源布线。 </a:t>
            </a:r>
          </a:p>
        </p:txBody>
      </p:sp>
      <p:sp>
        <p:nvSpPr>
          <p:cNvPr id="6" name="AutoShape 8"/>
          <p:cNvSpPr>
            <a:spLocks noChangeArrowheads="1"/>
          </p:cNvSpPr>
          <p:nvPr/>
        </p:nvSpPr>
        <p:spPr bwMode="auto">
          <a:xfrm>
            <a:off x="5083503" y="1268760"/>
            <a:ext cx="3816424" cy="864096"/>
          </a:xfrm>
          <a:prstGeom prst="wedgeRoundRectCallout">
            <a:avLst>
              <a:gd name="adj1" fmla="val -28939"/>
              <a:gd name="adj2" fmla="val 117692"/>
              <a:gd name="adj3" fmla="val 16667"/>
            </a:avLst>
          </a:prstGeom>
          <a:solidFill>
            <a:srgbClr val="FFFF00"/>
          </a:solidFill>
          <a:ln w="9525">
            <a:solidFill>
              <a:schemeClr val="tx1"/>
            </a:solidFill>
            <a:miter lim="800000"/>
            <a:headEnd/>
            <a:tailEnd/>
          </a:ln>
          <a:effectLst>
            <a:outerShdw blurRad="50800" dist="38100" dir="2700000" algn="tl" rotWithShape="0">
              <a:prstClr val="black">
                <a:alpha val="40000"/>
              </a:prst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latin typeface="+mn-lt"/>
                <a:ea typeface="+mn-ea"/>
              </a:rPr>
              <a:t>    </a:t>
            </a:r>
            <a:r>
              <a:rPr lang="en-US" altLang="zh-CN" sz="1600" b="1" dirty="0">
                <a:solidFill>
                  <a:srgbClr val="FF0000"/>
                </a:solidFill>
                <a:latin typeface="+mn-lt"/>
                <a:ea typeface="+mn-ea"/>
              </a:rPr>
              <a:t>AC</a:t>
            </a:r>
            <a:r>
              <a:rPr lang="zh-CN" altLang="en-US" sz="1600" b="1" dirty="0">
                <a:solidFill>
                  <a:srgbClr val="FF0000"/>
                </a:solidFill>
                <a:latin typeface="+mn-lt"/>
                <a:ea typeface="+mn-ea"/>
              </a:rPr>
              <a:t>无线控制器</a:t>
            </a:r>
            <a:r>
              <a:rPr lang="zh-CN" altLang="en-US" sz="1600" b="1" dirty="0">
                <a:solidFill>
                  <a:srgbClr val="00002E"/>
                </a:solidFill>
                <a:latin typeface="+mn-lt"/>
                <a:ea typeface="+mn-ea"/>
              </a:rPr>
              <a:t>用</a:t>
            </a:r>
            <a:r>
              <a:rPr lang="zh-CN" altLang="en-US" sz="1600" b="1" dirty="0">
                <a:latin typeface="+mn-lt"/>
                <a:ea typeface="+mn-ea"/>
              </a:rPr>
              <a:t>来集中管理无线</a:t>
            </a:r>
            <a:r>
              <a:rPr lang="en-US" altLang="zh-CN" sz="1600" b="1" dirty="0">
                <a:latin typeface="+mn-lt"/>
                <a:ea typeface="+mn-ea"/>
              </a:rPr>
              <a:t>AP</a:t>
            </a:r>
            <a:r>
              <a:rPr lang="zh-CN" altLang="en-US" sz="1600" b="1" dirty="0">
                <a:latin typeface="+mn-lt"/>
                <a:ea typeface="+mn-ea"/>
              </a:rPr>
              <a:t>：下发配置、修改相关配置参数、智能射频管理、接入安全控制、漫游管理等</a:t>
            </a:r>
            <a:r>
              <a:rPr lang="zh-CN" altLang="en-US" sz="1600" b="1" dirty="0">
                <a:solidFill>
                  <a:srgbClr val="00002E"/>
                </a:solidFill>
                <a:latin typeface="+mn-lt"/>
                <a:ea typeface="+mn-ea"/>
              </a:rPr>
              <a:t>。</a:t>
            </a:r>
          </a:p>
        </p:txBody>
      </p:sp>
      <p:sp>
        <p:nvSpPr>
          <p:cNvPr id="7" name="矩形 6"/>
          <p:cNvSpPr/>
          <p:nvPr/>
        </p:nvSpPr>
        <p:spPr>
          <a:xfrm>
            <a:off x="5364088" y="4869160"/>
            <a:ext cx="3491880" cy="1569660"/>
          </a:xfrm>
          <a:prstGeom prst="rect">
            <a:avLst/>
          </a:prstGeom>
          <a:solidFill>
            <a:srgbClr val="FFFF00"/>
          </a:solidFill>
          <a:ln w="3175">
            <a:solidFill>
              <a:schemeClr val="tx1"/>
            </a:solidFill>
          </a:ln>
          <a:effectLst>
            <a:outerShdw blurRad="50800" dist="38100" dir="2700000" algn="tl" rotWithShape="0">
              <a:prstClr val="black">
                <a:alpha val="40000"/>
              </a:prstClr>
            </a:outerShdw>
          </a:effectLst>
        </p:spPr>
        <p:txBody>
          <a:bodyPr wrap="square">
            <a:spAutoFit/>
          </a:bodyPr>
          <a:lstStyle/>
          <a:p>
            <a:pPr>
              <a:spcBef>
                <a:spcPts val="0"/>
              </a:spcBef>
            </a:pPr>
            <a:r>
              <a:rPr lang="zh-CN" altLang="en-US" sz="1600" b="1" dirty="0">
                <a:solidFill>
                  <a:srgbClr val="FF0000"/>
                </a:solidFill>
                <a:latin typeface="+mn-lt"/>
                <a:ea typeface="+mn-ea"/>
              </a:rPr>
              <a:t>实现无缝漫游方法：</a:t>
            </a:r>
          </a:p>
          <a:p>
            <a:pPr marL="180975" indent="-180975">
              <a:spcBef>
                <a:spcPts val="0"/>
              </a:spcBef>
              <a:buFont typeface="Arial" panose="020B0604020202020204" pitchFamily="34" charset="0"/>
              <a:buChar char="•"/>
            </a:pPr>
            <a:r>
              <a:rPr lang="zh-CN" altLang="en-US" sz="1600" b="1" dirty="0">
                <a:latin typeface="+mn-lt"/>
                <a:ea typeface="+mn-ea"/>
              </a:rPr>
              <a:t>各</a:t>
            </a:r>
            <a:r>
              <a:rPr lang="en-US" altLang="zh-CN" sz="1600" b="1" dirty="0">
                <a:latin typeface="+mn-lt"/>
                <a:ea typeface="+mn-ea"/>
              </a:rPr>
              <a:t>AP</a:t>
            </a:r>
            <a:r>
              <a:rPr lang="zh-CN" altLang="en-US" sz="1600" b="1" dirty="0">
                <a:latin typeface="+mn-lt"/>
                <a:ea typeface="+mn-ea"/>
              </a:rPr>
              <a:t>的</a:t>
            </a:r>
            <a:r>
              <a:rPr lang="en-US" altLang="zh-CN" sz="1600" b="1" dirty="0">
                <a:latin typeface="+mn-lt"/>
                <a:ea typeface="+mn-ea"/>
              </a:rPr>
              <a:t>SSID</a:t>
            </a:r>
            <a:r>
              <a:rPr lang="zh-CN" altLang="en-US" sz="1600" b="1" dirty="0">
                <a:latin typeface="+mn-lt"/>
                <a:ea typeface="+mn-ea"/>
              </a:rPr>
              <a:t>和认证方式需要一致；</a:t>
            </a:r>
            <a:endParaRPr lang="en-US" altLang="zh-CN" sz="1600" b="1" dirty="0">
              <a:latin typeface="+mn-lt"/>
              <a:ea typeface="+mn-ea"/>
            </a:endParaRPr>
          </a:p>
          <a:p>
            <a:pPr marL="180975" indent="-180975">
              <a:spcBef>
                <a:spcPts val="0"/>
              </a:spcBef>
              <a:buFont typeface="Arial" panose="020B0604020202020204" pitchFamily="34" charset="0"/>
              <a:buChar char="•"/>
            </a:pPr>
            <a:r>
              <a:rPr lang="zh-CN" altLang="en-US" sz="1600" b="1" dirty="0">
                <a:latin typeface="+mn-lt"/>
                <a:ea typeface="+mn-ea"/>
              </a:rPr>
              <a:t>相邻两个</a:t>
            </a:r>
            <a:r>
              <a:rPr lang="en-US" altLang="zh-CN" sz="1600" b="1" dirty="0">
                <a:latin typeface="+mn-lt"/>
                <a:ea typeface="+mn-ea"/>
              </a:rPr>
              <a:t>BSS</a:t>
            </a:r>
            <a:r>
              <a:rPr lang="zh-CN" altLang="en-US" sz="1600" b="1" dirty="0">
                <a:latin typeface="+mn-lt"/>
                <a:ea typeface="+mn-ea"/>
              </a:rPr>
              <a:t>信号覆盖区域应保持</a:t>
            </a:r>
            <a:r>
              <a:rPr lang="en-US" altLang="zh-CN" sz="1600" b="1" dirty="0">
                <a:latin typeface="+mn-lt"/>
                <a:ea typeface="+mn-ea"/>
              </a:rPr>
              <a:t>15%</a:t>
            </a:r>
            <a:r>
              <a:rPr lang="zh-CN" altLang="en-US" sz="1600" b="1" dirty="0">
                <a:latin typeface="+mn-lt"/>
                <a:ea typeface="+mn-ea"/>
              </a:rPr>
              <a:t>～</a:t>
            </a:r>
            <a:r>
              <a:rPr lang="en-US" altLang="zh-CN" sz="1600" b="1" dirty="0">
                <a:latin typeface="+mn-lt"/>
                <a:ea typeface="+mn-ea"/>
              </a:rPr>
              <a:t>25%</a:t>
            </a:r>
            <a:r>
              <a:rPr lang="zh-CN" altLang="en-US" sz="1600" b="1" dirty="0">
                <a:latin typeface="+mn-lt"/>
                <a:ea typeface="+mn-ea"/>
              </a:rPr>
              <a:t>的重叠区域；</a:t>
            </a:r>
          </a:p>
          <a:p>
            <a:pPr marL="180975" indent="-180975">
              <a:spcBef>
                <a:spcPts val="0"/>
              </a:spcBef>
              <a:buFont typeface="Arial" panose="020B0604020202020204" pitchFamily="34" charset="0"/>
              <a:buChar char="•"/>
            </a:pPr>
            <a:r>
              <a:rPr lang="zh-CN" altLang="en-US" sz="1600" b="1" dirty="0">
                <a:latin typeface="+mn-lt"/>
                <a:ea typeface="+mn-ea"/>
              </a:rPr>
              <a:t>覆盖区域重叠的</a:t>
            </a:r>
            <a:r>
              <a:rPr lang="en-US" altLang="zh-CN" sz="1600" b="1" dirty="0">
                <a:latin typeface="+mn-lt"/>
                <a:ea typeface="+mn-ea"/>
              </a:rPr>
              <a:t>AP</a:t>
            </a:r>
            <a:r>
              <a:rPr lang="zh-CN" altLang="en-US" sz="1600" b="1" dirty="0">
                <a:latin typeface="+mn-lt"/>
                <a:ea typeface="+mn-ea"/>
              </a:rPr>
              <a:t>不能使用相同的信道。</a:t>
            </a:r>
          </a:p>
        </p:txBody>
      </p:sp>
      <p:sp>
        <p:nvSpPr>
          <p:cNvPr id="9" name="Text Box 3"/>
          <p:cNvSpPr txBox="1">
            <a:spLocks noChangeArrowheads="1"/>
          </p:cNvSpPr>
          <p:nvPr/>
        </p:nvSpPr>
        <p:spPr bwMode="auto">
          <a:xfrm>
            <a:off x="1346200" y="87313"/>
            <a:ext cx="6610176"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无线</a:t>
            </a:r>
            <a:r>
              <a:rPr lang="en-US" altLang="zh-CN" sz="1200" b="0">
                <a:solidFill>
                  <a:schemeClr val="tx1"/>
                </a:solidFill>
                <a:latin typeface="Times New Roman" pitchFamily="18" charset="0"/>
                <a:ea typeface="幼圆" pitchFamily="49" charset="-122"/>
                <a:hlinkClick r:id="rId7" action="ppaction://hlinksldjump"/>
              </a:rPr>
              <a:t>LAN</a:t>
            </a:r>
            <a:endParaRPr lang="en-US" altLang="zh-CN" sz="1200" b="0">
              <a:solidFill>
                <a:schemeClr val="tx1"/>
              </a:solidFill>
              <a:latin typeface="Times New Roman" pitchFamily="18" charset="0"/>
              <a:ea typeface="幼圆" pitchFamily="49" charset="-122"/>
            </a:endParaRPr>
          </a:p>
        </p:txBody>
      </p:sp>
      <p:sp>
        <p:nvSpPr>
          <p:cNvPr id="1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spTree>
    <p:extLst>
      <p:ext uri="{BB962C8B-B14F-4D97-AF65-F5344CB8AC3E}">
        <p14:creationId xmlns:p14="http://schemas.microsoft.com/office/powerpoint/2010/main" val="866456157"/>
      </p:ext>
    </p:extLst>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P spid="6" grpId="0" animBg="1"/>
      <p:bldP spid="7"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194" name="Rectangle 2"/>
          <p:cNvSpPr>
            <a:spLocks noGrp="1" noChangeArrowheads="1"/>
          </p:cNvSpPr>
          <p:nvPr>
            <p:ph type="title"/>
          </p:nvPr>
        </p:nvSpPr>
        <p:spPr/>
        <p:txBody>
          <a:bodyPr/>
          <a:lstStyle/>
          <a:p>
            <a:pPr eaLnBrk="1" hangingPunct="1">
              <a:defRPr/>
            </a:pPr>
            <a:r>
              <a:rPr lang="zh-CN" altLang="en-US" sz="4000"/>
              <a:t>服  务</a:t>
            </a:r>
          </a:p>
        </p:txBody>
      </p:sp>
      <p:sp>
        <p:nvSpPr>
          <p:cNvPr id="1679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794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6</a:t>
            </a:r>
          </a:p>
        </p:txBody>
      </p:sp>
      <p:sp>
        <p:nvSpPr>
          <p:cNvPr id="1032198" name="Rectangle 6"/>
          <p:cNvSpPr>
            <a:spLocks noGrp="1" noChangeArrowheads="1"/>
          </p:cNvSpPr>
          <p:nvPr>
            <p:ph type="body" idx="1"/>
          </p:nvPr>
        </p:nvSpPr>
        <p:spPr/>
        <p:txBody>
          <a:bodyPr/>
          <a:lstStyle/>
          <a:p>
            <a:pPr eaLnBrk="1" hangingPunct="1">
              <a:lnSpc>
                <a:spcPct val="125000"/>
              </a:lnSpc>
              <a:defRPr/>
            </a:pPr>
            <a:r>
              <a:rPr lang="zh-CN" altLang="en-US" sz="2400" dirty="0">
                <a:solidFill>
                  <a:srgbClr val="FF0000"/>
                </a:solidFill>
                <a:effectLst>
                  <a:outerShdw blurRad="38100" dist="38100" dir="2700000" algn="tl">
                    <a:srgbClr val="C0C0C0"/>
                  </a:outerShdw>
                </a:effectLst>
              </a:rPr>
              <a:t>连接服务</a:t>
            </a:r>
          </a:p>
          <a:p>
            <a:pPr lvl="1" eaLnBrk="1" hangingPunct="1">
              <a:lnSpc>
                <a:spcPct val="125000"/>
              </a:lnSpc>
              <a:defRPr/>
            </a:pPr>
            <a:r>
              <a:rPr lang="zh-CN" altLang="en-US" sz="2000" dirty="0"/>
              <a:t>此服务的主要目的是要在站点和</a:t>
            </a:r>
            <a:r>
              <a:rPr lang="en-US" altLang="zh-CN" sz="2000" dirty="0"/>
              <a:t>AP</a:t>
            </a:r>
            <a:r>
              <a:rPr lang="zh-CN" altLang="en-US" sz="2000" dirty="0"/>
              <a:t>之间，建立一个通信连接。</a:t>
            </a:r>
          </a:p>
          <a:p>
            <a:pPr eaLnBrk="1" hangingPunct="1">
              <a:lnSpc>
                <a:spcPct val="125000"/>
              </a:lnSpc>
              <a:defRPr/>
            </a:pPr>
            <a:r>
              <a:rPr lang="zh-CN" altLang="en-US" sz="2400" dirty="0">
                <a:solidFill>
                  <a:srgbClr val="FF0000"/>
                </a:solidFill>
                <a:effectLst>
                  <a:outerShdw blurRad="38100" dist="38100" dir="2700000" algn="tl">
                    <a:srgbClr val="C0C0C0"/>
                  </a:outerShdw>
                </a:effectLst>
              </a:rPr>
              <a:t>重连接服务</a:t>
            </a:r>
          </a:p>
          <a:p>
            <a:pPr lvl="1" eaLnBrk="1" hangingPunct="1">
              <a:lnSpc>
                <a:spcPct val="125000"/>
              </a:lnSpc>
              <a:defRPr/>
            </a:pPr>
            <a:r>
              <a:rPr lang="zh-CN" altLang="en-US" sz="2000" dirty="0"/>
              <a:t>此服务的主要目的是将一个移动站点的连接从一个</a:t>
            </a:r>
            <a:r>
              <a:rPr lang="en-US" altLang="zh-CN" sz="2000" dirty="0"/>
              <a:t>AP</a:t>
            </a:r>
            <a:r>
              <a:rPr lang="zh-CN" altLang="en-US" sz="2000" dirty="0"/>
              <a:t>转移到另一个</a:t>
            </a:r>
            <a:r>
              <a:rPr lang="en-US" altLang="zh-CN" sz="2000" dirty="0"/>
              <a:t>AP</a:t>
            </a:r>
            <a:r>
              <a:rPr lang="zh-CN" altLang="en-US" sz="2000" dirty="0"/>
              <a:t>。</a:t>
            </a:r>
          </a:p>
          <a:p>
            <a:pPr eaLnBrk="1" hangingPunct="1">
              <a:lnSpc>
                <a:spcPct val="125000"/>
              </a:lnSpc>
              <a:defRPr/>
            </a:pPr>
            <a:r>
              <a:rPr lang="zh-CN" altLang="en-US" sz="2400" dirty="0">
                <a:solidFill>
                  <a:srgbClr val="FF0000"/>
                </a:solidFill>
                <a:effectLst>
                  <a:outerShdw blurRad="38100" dist="38100" dir="2700000" algn="tl">
                    <a:srgbClr val="C0C0C0"/>
                  </a:outerShdw>
                </a:effectLst>
              </a:rPr>
              <a:t>取消连接服务</a:t>
            </a:r>
          </a:p>
          <a:p>
            <a:pPr lvl="1" eaLnBrk="1" hangingPunct="1">
              <a:lnSpc>
                <a:spcPct val="125000"/>
              </a:lnSpc>
              <a:defRPr/>
            </a:pPr>
            <a:r>
              <a:rPr lang="zh-CN" altLang="en-US" sz="2000" dirty="0"/>
              <a:t>此服务主要目的是取消一个连接，当一个站点传送数据结束时，可启动取消连接服务。另外，当一个主机从一个</a:t>
            </a:r>
            <a:r>
              <a:rPr lang="en-US" altLang="zh-CN" sz="2000" dirty="0"/>
              <a:t>BSS</a:t>
            </a:r>
            <a:r>
              <a:rPr lang="zh-CN" altLang="en-US" sz="2000" dirty="0"/>
              <a:t>移动到另一个</a:t>
            </a:r>
            <a:r>
              <a:rPr lang="en-US" altLang="zh-CN" sz="2000" dirty="0"/>
              <a:t>BSS</a:t>
            </a:r>
            <a:r>
              <a:rPr lang="zh-CN" altLang="en-US" sz="2000" dirty="0"/>
              <a:t>时，它除了会对新的</a:t>
            </a:r>
            <a:r>
              <a:rPr lang="en-US" altLang="zh-CN" sz="2000" dirty="0"/>
              <a:t>AP</a:t>
            </a:r>
            <a:r>
              <a:rPr lang="zh-CN" altLang="en-US" sz="2000" dirty="0"/>
              <a:t>启动重连接服务外，也会对旧的</a:t>
            </a:r>
            <a:r>
              <a:rPr lang="en-US" altLang="zh-CN" sz="2000" dirty="0"/>
              <a:t>AP</a:t>
            </a:r>
            <a:r>
              <a:rPr lang="zh-CN" altLang="en-US" sz="2000" dirty="0"/>
              <a:t>启动取消连接服务。</a:t>
            </a:r>
          </a:p>
        </p:txBody>
      </p:sp>
    </p:spTree>
  </p:cSld>
  <p:clrMapOvr>
    <a:masterClrMapping/>
  </p:clrMapOvr>
  <p:transition spd="slow">
    <p:random/>
    <p:sndAc>
      <p:stSnd>
        <p:snd r:embed="rId2" name="camera.wav"/>
      </p:stSnd>
    </p:sndAc>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218" name="Rectangle 2"/>
          <p:cNvSpPr>
            <a:spLocks noGrp="1" noChangeArrowheads="1"/>
          </p:cNvSpPr>
          <p:nvPr>
            <p:ph type="title"/>
          </p:nvPr>
        </p:nvSpPr>
        <p:spPr/>
        <p:txBody>
          <a:bodyPr/>
          <a:lstStyle/>
          <a:p>
            <a:pPr eaLnBrk="1" hangingPunct="1">
              <a:defRPr/>
            </a:pPr>
            <a:r>
              <a:rPr lang="zh-CN" altLang="en-US" sz="4000"/>
              <a:t>服  务</a:t>
            </a:r>
          </a:p>
        </p:txBody>
      </p:sp>
      <p:sp>
        <p:nvSpPr>
          <p:cNvPr id="1689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无线</a:t>
            </a:r>
            <a:r>
              <a:rPr lang="en-US" altLang="zh-CN" sz="1200" b="0">
                <a:solidFill>
                  <a:schemeClr val="tx1"/>
                </a:solidFill>
                <a:latin typeface="Times New Roman" pitchFamily="18" charset="0"/>
                <a:ea typeface="幼圆" pitchFamily="49" charset="-122"/>
                <a:hlinkClick r:id="rId6" action="ppaction://hlinksldjump"/>
              </a:rPr>
              <a:t>LAN</a:t>
            </a:r>
            <a:endParaRPr lang="en-US" altLang="zh-CN" sz="1200" b="0">
              <a:solidFill>
                <a:schemeClr val="tx1"/>
              </a:solidFill>
              <a:latin typeface="Times New Roman" pitchFamily="18" charset="0"/>
              <a:ea typeface="幼圆" pitchFamily="49" charset="-122"/>
            </a:endParaRPr>
          </a:p>
        </p:txBody>
      </p:sp>
      <p:sp>
        <p:nvSpPr>
          <p:cNvPr id="16896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7</a:t>
            </a:r>
          </a:p>
        </p:txBody>
      </p:sp>
      <p:sp>
        <p:nvSpPr>
          <p:cNvPr id="1033221" name="Rectangle 5"/>
          <p:cNvSpPr>
            <a:spLocks noGrp="1" noChangeArrowheads="1"/>
          </p:cNvSpPr>
          <p:nvPr>
            <p:ph type="body" idx="1"/>
          </p:nvPr>
        </p:nvSpPr>
        <p:spPr/>
        <p:txBody>
          <a:bodyPr/>
          <a:lstStyle/>
          <a:p>
            <a:pPr eaLnBrk="1" hangingPunct="1">
              <a:lnSpc>
                <a:spcPct val="130000"/>
              </a:lnSpc>
              <a:defRPr/>
            </a:pPr>
            <a:r>
              <a:rPr lang="zh-CN" altLang="en-US" sz="2400" dirty="0">
                <a:solidFill>
                  <a:srgbClr val="FF0000"/>
                </a:solidFill>
                <a:effectLst>
                  <a:outerShdw blurRad="38100" dist="38100" dir="2700000" algn="tl">
                    <a:srgbClr val="C0C0C0"/>
                  </a:outerShdw>
                </a:effectLst>
              </a:rPr>
              <a:t>分布服务</a:t>
            </a:r>
          </a:p>
          <a:p>
            <a:pPr lvl="1" eaLnBrk="1" hangingPunct="1">
              <a:lnSpc>
                <a:spcPct val="130000"/>
              </a:lnSpc>
              <a:defRPr/>
            </a:pPr>
            <a:r>
              <a:rPr lang="zh-CN" altLang="en-US" sz="2400" dirty="0"/>
              <a:t>当站点要传送数据时，数据首先会传送至</a:t>
            </a:r>
            <a:r>
              <a:rPr lang="en-US" altLang="zh-CN" sz="2400" dirty="0"/>
              <a:t>AP</a:t>
            </a:r>
            <a:r>
              <a:rPr lang="zh-CN" altLang="en-US" sz="2400" dirty="0"/>
              <a:t>，再由</a:t>
            </a:r>
            <a:r>
              <a:rPr lang="en-US" altLang="zh-CN" sz="2400" dirty="0"/>
              <a:t>AP</a:t>
            </a:r>
            <a:r>
              <a:rPr lang="zh-CN" altLang="en-US" sz="2400" dirty="0"/>
              <a:t>利用分布式系统（</a:t>
            </a:r>
            <a:r>
              <a:rPr lang="en-US" altLang="zh-CN" sz="2400" dirty="0"/>
              <a:t>DS</a:t>
            </a:r>
            <a:r>
              <a:rPr lang="zh-CN" altLang="en-US" sz="2400" dirty="0"/>
              <a:t>）传送至目的地。</a:t>
            </a:r>
          </a:p>
          <a:p>
            <a:pPr eaLnBrk="1" hangingPunct="1">
              <a:lnSpc>
                <a:spcPct val="130000"/>
              </a:lnSpc>
              <a:defRPr/>
            </a:pPr>
            <a:r>
              <a:rPr lang="zh-CN" altLang="en-US" sz="2400" dirty="0">
                <a:solidFill>
                  <a:srgbClr val="FF0000"/>
                </a:solidFill>
                <a:effectLst>
                  <a:outerShdw blurRad="38100" dist="38100" dir="2700000" algn="tl">
                    <a:srgbClr val="C0C0C0"/>
                  </a:outerShdw>
                </a:effectLst>
              </a:rPr>
              <a:t>集成服务</a:t>
            </a:r>
          </a:p>
          <a:p>
            <a:pPr lvl="1" eaLnBrk="1" hangingPunct="1">
              <a:lnSpc>
                <a:spcPct val="130000"/>
              </a:lnSpc>
              <a:defRPr/>
            </a:pPr>
            <a:r>
              <a:rPr lang="zh-CN" altLang="en-US" sz="2400" dirty="0"/>
              <a:t>提供现存的有线网（非</a:t>
            </a:r>
            <a:r>
              <a:rPr lang="en-US" altLang="zh-CN" sz="2400" dirty="0"/>
              <a:t>IEEE802.11</a:t>
            </a:r>
            <a:r>
              <a:rPr lang="zh-CN" altLang="en-US" sz="2400" dirty="0"/>
              <a:t>）和</a:t>
            </a:r>
            <a:r>
              <a:rPr lang="en-US" altLang="zh-CN" sz="2400" dirty="0"/>
              <a:t>IEEE802.11</a:t>
            </a:r>
            <a:r>
              <a:rPr lang="zh-CN" altLang="en-US" sz="2400" dirty="0"/>
              <a:t>之间的逻辑集成。</a:t>
            </a:r>
            <a:endParaRPr lang="en-US" altLang="zh-CN" sz="2400" dirty="0"/>
          </a:p>
          <a:p>
            <a:pPr eaLnBrk="1" hangingPunct="1">
              <a:lnSpc>
                <a:spcPct val="130000"/>
              </a:lnSpc>
              <a:defRPr/>
            </a:pPr>
            <a:r>
              <a:rPr lang="en-US" altLang="zh-CN" sz="2400" dirty="0">
                <a:solidFill>
                  <a:srgbClr val="FF0000"/>
                </a:solidFill>
              </a:rPr>
              <a:t>……</a:t>
            </a:r>
            <a:endParaRPr lang="zh-CN" altLang="en-US" sz="2400" dirty="0">
              <a:solidFill>
                <a:srgbClr val="FF0000"/>
              </a:solidFill>
            </a:endParaRPr>
          </a:p>
        </p:txBody>
      </p:sp>
    </p:spTree>
  </p:cSld>
  <p:clrMapOvr>
    <a:masterClrMapping/>
  </p:clrMapOvr>
  <p:transition spd="slow">
    <p:random/>
    <p:sndAc>
      <p:stSnd>
        <p:snd r:embed="rId2" name="camera.wav"/>
      </p:stSnd>
    </p:sndAc>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zh-CN" altLang="en-US" dirty="0"/>
              <a:t>宽带无线</a:t>
            </a:r>
            <a:br>
              <a:rPr lang="zh-CN" altLang="en-US" sz="4000" dirty="0"/>
            </a:br>
            <a:r>
              <a:rPr lang="zh-CN" altLang="en-US" sz="2800" b="1" dirty="0"/>
              <a:t>（</a:t>
            </a:r>
            <a:r>
              <a:rPr lang="en-US" altLang="zh-CN" sz="2800" b="1" dirty="0"/>
              <a:t>802.16</a:t>
            </a:r>
            <a:r>
              <a:rPr lang="zh-CN" altLang="en-US" sz="2800" b="1" dirty="0"/>
              <a:t>）</a:t>
            </a:r>
          </a:p>
        </p:txBody>
      </p:sp>
      <p:sp>
        <p:nvSpPr>
          <p:cNvPr id="169987" name="内容占位符 1"/>
          <p:cNvSpPr>
            <a:spLocks noGrp="1"/>
          </p:cNvSpPr>
          <p:nvPr>
            <p:ph idx="1"/>
          </p:nvPr>
        </p:nvSpPr>
        <p:spPr/>
        <p:txBody>
          <a:bodyPr/>
          <a:lstStyle/>
          <a:p>
            <a:r>
              <a:rPr lang="en-US" altLang="zh-CN" sz="2800" dirty="0"/>
              <a:t>IEEE</a:t>
            </a:r>
            <a:r>
              <a:rPr lang="zh-CN" altLang="en-US" sz="2800" dirty="0"/>
              <a:t>于</a:t>
            </a:r>
            <a:r>
              <a:rPr lang="en-US" altLang="zh-CN" sz="2800" dirty="0"/>
              <a:t>2002.4</a:t>
            </a:r>
            <a:r>
              <a:rPr lang="zh-CN" altLang="en-US" sz="2800" dirty="0"/>
              <a:t>通过了</a:t>
            </a:r>
            <a:r>
              <a:rPr lang="zh-CN" altLang="en-US" sz="2800" dirty="0">
                <a:solidFill>
                  <a:srgbClr val="FF0000"/>
                </a:solidFill>
              </a:rPr>
              <a:t>宽带无线城域网</a:t>
            </a:r>
            <a:r>
              <a:rPr lang="zh-CN" altLang="en-US" sz="2800" dirty="0"/>
              <a:t>的标准</a:t>
            </a:r>
            <a:r>
              <a:rPr lang="en-US" altLang="zh-CN" sz="2800" dirty="0">
                <a:solidFill>
                  <a:srgbClr val="0000FF"/>
                </a:solidFill>
              </a:rPr>
              <a:t>802.16</a:t>
            </a:r>
            <a:r>
              <a:rPr lang="zh-CN" altLang="en-US" sz="2800" dirty="0"/>
              <a:t>，也称</a:t>
            </a:r>
            <a:r>
              <a:rPr lang="en-US" altLang="zh-CN" sz="2800" dirty="0">
                <a:solidFill>
                  <a:srgbClr val="0000FF"/>
                </a:solidFill>
              </a:rPr>
              <a:t>WiMAX</a:t>
            </a:r>
            <a:r>
              <a:rPr lang="zh-CN" altLang="en-US" sz="2800" dirty="0"/>
              <a:t>（</a:t>
            </a:r>
            <a:r>
              <a:rPr lang="en-US" altLang="zh-CN" sz="2800" dirty="0"/>
              <a:t>Worldwide Interoperability for Microwave Access </a:t>
            </a:r>
            <a:r>
              <a:rPr lang="zh-CN" altLang="en-US" sz="2800" dirty="0"/>
              <a:t>）。欧洲的 </a:t>
            </a:r>
            <a:r>
              <a:rPr lang="en-US" altLang="zh-CN" sz="2800" dirty="0"/>
              <a:t>ETSI </a:t>
            </a:r>
            <a:r>
              <a:rPr lang="zh-CN" altLang="en-US" sz="2800" dirty="0"/>
              <a:t>也制订类似的标准 </a:t>
            </a:r>
            <a:r>
              <a:rPr lang="en-US" altLang="zh-CN" sz="2800" dirty="0" err="1"/>
              <a:t>HiperMAN</a:t>
            </a:r>
            <a:r>
              <a:rPr lang="zh-CN" altLang="en-US" sz="2800" dirty="0"/>
              <a:t>。</a:t>
            </a:r>
          </a:p>
          <a:p>
            <a:r>
              <a:rPr lang="en-US" altLang="zh-CN" sz="2800" dirty="0"/>
              <a:t>IEEE802.16</a:t>
            </a:r>
            <a:r>
              <a:rPr lang="zh-CN" altLang="en-US" sz="2800" dirty="0"/>
              <a:t>可提供“</a:t>
            </a:r>
            <a:r>
              <a:rPr lang="zh-CN" altLang="en-US" sz="2800" dirty="0">
                <a:solidFill>
                  <a:srgbClr val="0000FF"/>
                </a:solidFill>
              </a:rPr>
              <a:t>最后一英里</a:t>
            </a:r>
            <a:r>
              <a:rPr lang="zh-CN" altLang="en-US" sz="2800" dirty="0"/>
              <a:t>”的宽带无线接入（固定的、移动的和便携的），因此它有时又称为</a:t>
            </a:r>
            <a:r>
              <a:rPr lang="zh-CN" altLang="en-US" sz="2800" dirty="0">
                <a:solidFill>
                  <a:srgbClr val="0000FF"/>
                </a:solidFill>
              </a:rPr>
              <a:t>无线本地环路</a:t>
            </a:r>
            <a:r>
              <a:rPr lang="zh-CN" altLang="en-US" sz="2800" dirty="0">
                <a:solidFill>
                  <a:schemeClr val="tx1"/>
                </a:solidFill>
              </a:rPr>
              <a:t>（</a:t>
            </a:r>
            <a:r>
              <a:rPr lang="en-US" altLang="zh-CN" sz="2800" dirty="0">
                <a:solidFill>
                  <a:schemeClr val="tx1"/>
                </a:solidFill>
              </a:rPr>
              <a:t>WLL</a:t>
            </a:r>
            <a:r>
              <a:rPr lang="zh-CN" altLang="en-US" sz="2800" dirty="0">
                <a:solidFill>
                  <a:schemeClr val="tx1"/>
                </a:solidFill>
              </a:rPr>
              <a:t>）</a:t>
            </a:r>
            <a:r>
              <a:rPr lang="zh-CN" altLang="en-US" sz="2800" dirty="0"/>
              <a:t>。</a:t>
            </a:r>
            <a:endParaRPr lang="en-US" altLang="zh-CN" sz="2800" dirty="0"/>
          </a:p>
          <a:p>
            <a:r>
              <a:rPr lang="en-US" altLang="zh-CN" sz="2800" dirty="0"/>
              <a:t>IEEE</a:t>
            </a:r>
            <a:r>
              <a:rPr lang="zh-CN" altLang="en-US" sz="2800" dirty="0"/>
              <a:t>的 </a:t>
            </a:r>
            <a:r>
              <a:rPr lang="en-US" altLang="zh-CN" sz="2800" dirty="0">
                <a:solidFill>
                  <a:srgbClr val="FF0000"/>
                </a:solidFill>
              </a:rPr>
              <a:t>802.16 </a:t>
            </a:r>
            <a:r>
              <a:rPr lang="zh-CN" altLang="en-US" sz="2800" dirty="0">
                <a:solidFill>
                  <a:srgbClr val="FF0000"/>
                </a:solidFill>
              </a:rPr>
              <a:t>工作组</a:t>
            </a:r>
            <a:r>
              <a:rPr lang="zh-CN" altLang="en-US" sz="2800" dirty="0"/>
              <a:t>是宽带无线城域网标准的制订者，而 </a:t>
            </a:r>
            <a:r>
              <a:rPr lang="en-US" altLang="zh-CN" sz="2800" dirty="0">
                <a:solidFill>
                  <a:srgbClr val="FF0000"/>
                </a:solidFill>
              </a:rPr>
              <a:t>WiMAX </a:t>
            </a:r>
            <a:r>
              <a:rPr lang="zh-CN" altLang="en-US" sz="2800" dirty="0">
                <a:solidFill>
                  <a:srgbClr val="FF0000"/>
                </a:solidFill>
              </a:rPr>
              <a:t>论坛</a:t>
            </a:r>
            <a:r>
              <a:rPr lang="zh-CN" altLang="en-US" sz="2800" dirty="0"/>
              <a:t>则是 </a:t>
            </a:r>
            <a:r>
              <a:rPr lang="en-US" altLang="zh-CN" sz="2800" dirty="0"/>
              <a:t>802.16 </a:t>
            </a:r>
            <a:r>
              <a:rPr lang="zh-CN" altLang="en-US" sz="2800" dirty="0"/>
              <a:t>技术的推动者。</a:t>
            </a:r>
          </a:p>
        </p:txBody>
      </p:sp>
      <p:sp>
        <p:nvSpPr>
          <p:cNvPr id="169988" name="Text Box 3"/>
          <p:cNvSpPr txBox="1">
            <a:spLocks noChangeArrowheads="1"/>
          </p:cNvSpPr>
          <p:nvPr/>
        </p:nvSpPr>
        <p:spPr bwMode="auto">
          <a:xfrm>
            <a:off x="1346200" y="87313"/>
            <a:ext cx="67548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6998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a:t>
            </a:r>
            <a:r>
              <a:rPr lang="zh-CN" altLang="en-US" dirty="0"/>
              <a:t>的体系结构</a:t>
            </a:r>
            <a:endParaRPr lang="zh-CN" altLang="en-US" sz="2800" dirty="0"/>
          </a:p>
        </p:txBody>
      </p:sp>
      <p:sp>
        <p:nvSpPr>
          <p:cNvPr id="1710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grpSp>
        <p:nvGrpSpPr>
          <p:cNvPr id="171012" name="Group 222"/>
          <p:cNvGrpSpPr>
            <a:grpSpLocks/>
          </p:cNvGrpSpPr>
          <p:nvPr/>
        </p:nvGrpSpPr>
        <p:grpSpPr bwMode="auto">
          <a:xfrm>
            <a:off x="539750" y="1930400"/>
            <a:ext cx="8496300" cy="4241800"/>
            <a:chOff x="556" y="155"/>
            <a:chExt cx="4924" cy="2378"/>
          </a:xfrm>
        </p:grpSpPr>
        <p:sp>
          <p:nvSpPr>
            <p:cNvPr id="6" name="Line 5"/>
            <p:cNvSpPr>
              <a:spLocks noChangeShapeType="1"/>
            </p:cNvSpPr>
            <p:nvPr/>
          </p:nvSpPr>
          <p:spPr bwMode="auto">
            <a:xfrm>
              <a:off x="4377" y="2228"/>
              <a:ext cx="635"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 name="Rectangle 6"/>
            <p:cNvSpPr>
              <a:spLocks noChangeArrowheads="1"/>
            </p:cNvSpPr>
            <p:nvPr/>
          </p:nvSpPr>
          <p:spPr bwMode="auto">
            <a:xfrm>
              <a:off x="4740" y="2115"/>
              <a:ext cx="453" cy="226"/>
            </a:xfrm>
            <a:prstGeom prst="rect">
              <a:avLst/>
            </a:prstGeom>
            <a:solidFill>
              <a:srgbClr val="FFFF99"/>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1800" b="1">
                  <a:latin typeface="+mn-lt"/>
                  <a:ea typeface="+mn-ea"/>
                </a:rPr>
                <a:t>ISP</a:t>
              </a:r>
            </a:p>
          </p:txBody>
        </p:sp>
        <p:sp>
          <p:nvSpPr>
            <p:cNvPr id="8" name="Line 7"/>
            <p:cNvSpPr>
              <a:spLocks noChangeShapeType="1"/>
            </p:cNvSpPr>
            <p:nvPr/>
          </p:nvSpPr>
          <p:spPr bwMode="auto">
            <a:xfrm>
              <a:off x="3061" y="2024"/>
              <a:ext cx="817" cy="181"/>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pSp>
          <p:nvGrpSpPr>
            <p:cNvPr id="171021" name="Group 8"/>
            <p:cNvGrpSpPr>
              <a:grpSpLocks/>
            </p:cNvGrpSpPr>
            <p:nvPr/>
          </p:nvGrpSpPr>
          <p:grpSpPr bwMode="auto">
            <a:xfrm>
              <a:off x="2654" y="754"/>
              <a:ext cx="496" cy="1349"/>
              <a:chOff x="2654" y="800"/>
              <a:chExt cx="496" cy="1349"/>
            </a:xfrm>
          </p:grpSpPr>
          <p:sp>
            <p:nvSpPr>
              <p:cNvPr id="166" name="AutoShape 9"/>
              <p:cNvSpPr>
                <a:spLocks noChangeAspect="1" noChangeArrowheads="1" noTextEdit="1"/>
              </p:cNvSpPr>
              <p:nvPr/>
            </p:nvSpPr>
            <p:spPr bwMode="auto">
              <a:xfrm>
                <a:off x="2654" y="800"/>
                <a:ext cx="496" cy="1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defRPr/>
                </a:pPr>
                <a:endParaRPr lang="zh-CN" altLang="en-US" b="1">
                  <a:latin typeface="+mn-lt"/>
                  <a:ea typeface="+mn-ea"/>
                </a:endParaRPr>
              </a:p>
            </p:txBody>
          </p:sp>
          <p:sp>
            <p:nvSpPr>
              <p:cNvPr id="167" name="Line 10"/>
              <p:cNvSpPr>
                <a:spLocks noChangeShapeType="1"/>
              </p:cNvSpPr>
              <p:nvPr/>
            </p:nvSpPr>
            <p:spPr bwMode="auto">
              <a:xfrm>
                <a:off x="2840" y="1027"/>
                <a:ext cx="117"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68" name="Line 11"/>
              <p:cNvSpPr>
                <a:spLocks noChangeShapeType="1"/>
              </p:cNvSpPr>
              <p:nvPr/>
            </p:nvSpPr>
            <p:spPr bwMode="auto">
              <a:xfrm flipV="1">
                <a:off x="2840" y="951"/>
                <a:ext cx="0" cy="19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69" name="Line 12"/>
              <p:cNvSpPr>
                <a:spLocks noChangeShapeType="1"/>
              </p:cNvSpPr>
              <p:nvPr/>
            </p:nvSpPr>
            <p:spPr bwMode="auto">
              <a:xfrm flipV="1">
                <a:off x="2825" y="965"/>
                <a:ext cx="0" cy="16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0" name="Line 13"/>
              <p:cNvSpPr>
                <a:spLocks noChangeShapeType="1"/>
              </p:cNvSpPr>
              <p:nvPr/>
            </p:nvSpPr>
            <p:spPr bwMode="auto">
              <a:xfrm flipV="1">
                <a:off x="2955" y="954"/>
                <a:ext cx="0" cy="18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1" name="Line 14"/>
              <p:cNvSpPr>
                <a:spLocks noChangeShapeType="1"/>
              </p:cNvSpPr>
              <p:nvPr/>
            </p:nvSpPr>
            <p:spPr bwMode="auto">
              <a:xfrm flipV="1">
                <a:off x="2974" y="965"/>
                <a:ext cx="1" cy="16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2" name="Line 15"/>
              <p:cNvSpPr>
                <a:spLocks noChangeShapeType="1"/>
              </p:cNvSpPr>
              <p:nvPr/>
            </p:nvSpPr>
            <p:spPr bwMode="auto">
              <a:xfrm>
                <a:off x="2825" y="1047"/>
                <a:ext cx="52" cy="77"/>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3" name="Line 16"/>
              <p:cNvSpPr>
                <a:spLocks noChangeShapeType="1"/>
              </p:cNvSpPr>
              <p:nvPr/>
            </p:nvSpPr>
            <p:spPr bwMode="auto">
              <a:xfrm flipV="1">
                <a:off x="2907" y="1052"/>
                <a:ext cx="66" cy="72"/>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4" name="Line 17"/>
              <p:cNvSpPr>
                <a:spLocks noChangeShapeType="1"/>
              </p:cNvSpPr>
              <p:nvPr/>
            </p:nvSpPr>
            <p:spPr bwMode="auto">
              <a:xfrm flipV="1">
                <a:off x="2881" y="944"/>
                <a:ext cx="0" cy="8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5" name="Line 18"/>
              <p:cNvSpPr>
                <a:spLocks noChangeShapeType="1"/>
              </p:cNvSpPr>
              <p:nvPr/>
            </p:nvSpPr>
            <p:spPr bwMode="auto">
              <a:xfrm flipV="1">
                <a:off x="2920" y="943"/>
                <a:ext cx="1" cy="82"/>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6" name="Line 19"/>
              <p:cNvSpPr>
                <a:spLocks noChangeShapeType="1"/>
              </p:cNvSpPr>
              <p:nvPr/>
            </p:nvSpPr>
            <p:spPr bwMode="auto">
              <a:xfrm>
                <a:off x="2851" y="1093"/>
                <a:ext cx="82"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77" name="Rectangle 20"/>
              <p:cNvSpPr>
                <a:spLocks noChangeArrowheads="1"/>
              </p:cNvSpPr>
              <p:nvPr/>
            </p:nvSpPr>
            <p:spPr bwMode="auto">
              <a:xfrm>
                <a:off x="2851" y="1059"/>
                <a:ext cx="13" cy="58"/>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78" name="Rectangle 21"/>
              <p:cNvSpPr>
                <a:spLocks noChangeArrowheads="1"/>
              </p:cNvSpPr>
              <p:nvPr/>
            </p:nvSpPr>
            <p:spPr bwMode="auto">
              <a:xfrm>
                <a:off x="2851" y="1059"/>
                <a:ext cx="13" cy="58"/>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79" name="Rectangle 22"/>
              <p:cNvSpPr>
                <a:spLocks noChangeArrowheads="1"/>
              </p:cNvSpPr>
              <p:nvPr/>
            </p:nvSpPr>
            <p:spPr bwMode="auto">
              <a:xfrm>
                <a:off x="2932" y="1060"/>
                <a:ext cx="12" cy="61"/>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80" name="Rectangle 23"/>
              <p:cNvSpPr>
                <a:spLocks noChangeArrowheads="1"/>
              </p:cNvSpPr>
              <p:nvPr/>
            </p:nvSpPr>
            <p:spPr bwMode="auto">
              <a:xfrm>
                <a:off x="2932" y="1060"/>
                <a:ext cx="12" cy="61"/>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81" name="Line 24"/>
              <p:cNvSpPr>
                <a:spLocks noChangeShapeType="1"/>
              </p:cNvSpPr>
              <p:nvPr/>
            </p:nvSpPr>
            <p:spPr bwMode="auto">
              <a:xfrm>
                <a:off x="2840" y="1027"/>
                <a:ext cx="117"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2" name="Line 25"/>
              <p:cNvSpPr>
                <a:spLocks noChangeShapeType="1"/>
              </p:cNvSpPr>
              <p:nvPr/>
            </p:nvSpPr>
            <p:spPr bwMode="auto">
              <a:xfrm flipV="1">
                <a:off x="2840" y="951"/>
                <a:ext cx="0" cy="19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3" name="Line 26"/>
              <p:cNvSpPr>
                <a:spLocks noChangeShapeType="1"/>
              </p:cNvSpPr>
              <p:nvPr/>
            </p:nvSpPr>
            <p:spPr bwMode="auto">
              <a:xfrm flipV="1">
                <a:off x="2825" y="965"/>
                <a:ext cx="0" cy="16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4" name="Line 27"/>
              <p:cNvSpPr>
                <a:spLocks noChangeShapeType="1"/>
              </p:cNvSpPr>
              <p:nvPr/>
            </p:nvSpPr>
            <p:spPr bwMode="auto">
              <a:xfrm flipV="1">
                <a:off x="2955" y="954"/>
                <a:ext cx="0" cy="18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5" name="Line 28"/>
              <p:cNvSpPr>
                <a:spLocks noChangeShapeType="1"/>
              </p:cNvSpPr>
              <p:nvPr/>
            </p:nvSpPr>
            <p:spPr bwMode="auto">
              <a:xfrm flipV="1">
                <a:off x="2974" y="965"/>
                <a:ext cx="1" cy="16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6" name="Line 29"/>
              <p:cNvSpPr>
                <a:spLocks noChangeShapeType="1"/>
              </p:cNvSpPr>
              <p:nvPr/>
            </p:nvSpPr>
            <p:spPr bwMode="auto">
              <a:xfrm>
                <a:off x="2825" y="1047"/>
                <a:ext cx="52" cy="77"/>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7" name="Line 30"/>
              <p:cNvSpPr>
                <a:spLocks noChangeShapeType="1"/>
              </p:cNvSpPr>
              <p:nvPr/>
            </p:nvSpPr>
            <p:spPr bwMode="auto">
              <a:xfrm flipV="1">
                <a:off x="2907" y="1052"/>
                <a:ext cx="66" cy="72"/>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8" name="Line 31"/>
              <p:cNvSpPr>
                <a:spLocks noChangeShapeType="1"/>
              </p:cNvSpPr>
              <p:nvPr/>
            </p:nvSpPr>
            <p:spPr bwMode="auto">
              <a:xfrm flipV="1">
                <a:off x="2881" y="944"/>
                <a:ext cx="0" cy="8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89" name="Line 32"/>
              <p:cNvSpPr>
                <a:spLocks noChangeShapeType="1"/>
              </p:cNvSpPr>
              <p:nvPr/>
            </p:nvSpPr>
            <p:spPr bwMode="auto">
              <a:xfrm flipV="1">
                <a:off x="2920" y="943"/>
                <a:ext cx="1" cy="82"/>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90" name="Line 33"/>
              <p:cNvSpPr>
                <a:spLocks noChangeShapeType="1"/>
              </p:cNvSpPr>
              <p:nvPr/>
            </p:nvSpPr>
            <p:spPr bwMode="auto">
              <a:xfrm>
                <a:off x="2851" y="1093"/>
                <a:ext cx="82"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91" name="Rectangle 34"/>
              <p:cNvSpPr>
                <a:spLocks noChangeArrowheads="1"/>
              </p:cNvSpPr>
              <p:nvPr/>
            </p:nvSpPr>
            <p:spPr bwMode="auto">
              <a:xfrm>
                <a:off x="2851" y="1059"/>
                <a:ext cx="13" cy="58"/>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92" name="Rectangle 35"/>
              <p:cNvSpPr>
                <a:spLocks noChangeArrowheads="1"/>
              </p:cNvSpPr>
              <p:nvPr/>
            </p:nvSpPr>
            <p:spPr bwMode="auto">
              <a:xfrm>
                <a:off x="2851" y="1059"/>
                <a:ext cx="13" cy="58"/>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93" name="Rectangle 36"/>
              <p:cNvSpPr>
                <a:spLocks noChangeArrowheads="1"/>
              </p:cNvSpPr>
              <p:nvPr/>
            </p:nvSpPr>
            <p:spPr bwMode="auto">
              <a:xfrm>
                <a:off x="2932" y="1060"/>
                <a:ext cx="12" cy="61"/>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94" name="Rectangle 37"/>
              <p:cNvSpPr>
                <a:spLocks noChangeArrowheads="1"/>
              </p:cNvSpPr>
              <p:nvPr/>
            </p:nvSpPr>
            <p:spPr bwMode="auto">
              <a:xfrm>
                <a:off x="2932" y="1060"/>
                <a:ext cx="12" cy="61"/>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95" name="Line 38"/>
              <p:cNvSpPr>
                <a:spLocks noChangeShapeType="1"/>
              </p:cNvSpPr>
              <p:nvPr/>
            </p:nvSpPr>
            <p:spPr bwMode="auto">
              <a:xfrm flipV="1">
                <a:off x="2736" y="1043"/>
                <a:ext cx="162" cy="109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96" name="Line 39"/>
              <p:cNvSpPr>
                <a:spLocks noChangeShapeType="1"/>
              </p:cNvSpPr>
              <p:nvPr/>
            </p:nvSpPr>
            <p:spPr bwMode="auto">
              <a:xfrm>
                <a:off x="2897" y="1040"/>
                <a:ext cx="161" cy="109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97" name="Line 40"/>
              <p:cNvSpPr>
                <a:spLocks noChangeShapeType="1"/>
              </p:cNvSpPr>
              <p:nvPr/>
            </p:nvSpPr>
            <p:spPr bwMode="auto">
              <a:xfrm flipV="1">
                <a:off x="2736" y="1902"/>
                <a:ext cx="284" cy="23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98" name="Line 41"/>
              <p:cNvSpPr>
                <a:spLocks noChangeShapeType="1"/>
              </p:cNvSpPr>
              <p:nvPr/>
            </p:nvSpPr>
            <p:spPr bwMode="auto">
              <a:xfrm flipH="1" flipV="1">
                <a:off x="2770" y="1902"/>
                <a:ext cx="293" cy="23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99" name="Line 42"/>
              <p:cNvSpPr>
                <a:spLocks noChangeShapeType="1"/>
              </p:cNvSpPr>
              <p:nvPr/>
            </p:nvSpPr>
            <p:spPr bwMode="auto">
              <a:xfrm>
                <a:off x="2771" y="1904"/>
                <a:ext cx="247"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0" name="Line 43"/>
              <p:cNvSpPr>
                <a:spLocks noChangeShapeType="1"/>
              </p:cNvSpPr>
              <p:nvPr/>
            </p:nvSpPr>
            <p:spPr bwMode="auto">
              <a:xfrm flipH="1" flipV="1">
                <a:off x="2799" y="1683"/>
                <a:ext cx="219" cy="219"/>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1" name="Line 44"/>
              <p:cNvSpPr>
                <a:spLocks noChangeShapeType="1"/>
              </p:cNvSpPr>
              <p:nvPr/>
            </p:nvSpPr>
            <p:spPr bwMode="auto">
              <a:xfrm flipV="1">
                <a:off x="2770" y="1692"/>
                <a:ext cx="219" cy="222"/>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2" name="Line 45"/>
              <p:cNvSpPr>
                <a:spLocks noChangeShapeType="1"/>
              </p:cNvSpPr>
              <p:nvPr/>
            </p:nvSpPr>
            <p:spPr bwMode="auto">
              <a:xfrm>
                <a:off x="2804" y="1683"/>
                <a:ext cx="182"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3" name="Line 46"/>
              <p:cNvSpPr>
                <a:spLocks noChangeShapeType="1"/>
              </p:cNvSpPr>
              <p:nvPr/>
            </p:nvSpPr>
            <p:spPr bwMode="auto">
              <a:xfrm flipH="1" flipV="1">
                <a:off x="2837" y="1467"/>
                <a:ext cx="147" cy="21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4" name="Line 47"/>
              <p:cNvSpPr>
                <a:spLocks noChangeShapeType="1"/>
              </p:cNvSpPr>
              <p:nvPr/>
            </p:nvSpPr>
            <p:spPr bwMode="auto">
              <a:xfrm flipV="1">
                <a:off x="2805" y="1478"/>
                <a:ext cx="155" cy="20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5" name="Line 48"/>
              <p:cNvSpPr>
                <a:spLocks noChangeShapeType="1"/>
              </p:cNvSpPr>
              <p:nvPr/>
            </p:nvSpPr>
            <p:spPr bwMode="auto">
              <a:xfrm>
                <a:off x="2828" y="1464"/>
                <a:ext cx="132"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6" name="Line 49"/>
              <p:cNvSpPr>
                <a:spLocks noChangeShapeType="1"/>
              </p:cNvSpPr>
              <p:nvPr/>
            </p:nvSpPr>
            <p:spPr bwMode="auto">
              <a:xfrm flipV="1">
                <a:off x="2835" y="1274"/>
                <a:ext cx="98" cy="18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7" name="Line 50"/>
              <p:cNvSpPr>
                <a:spLocks noChangeShapeType="1"/>
              </p:cNvSpPr>
              <p:nvPr/>
            </p:nvSpPr>
            <p:spPr bwMode="auto">
              <a:xfrm flipH="1" flipV="1">
                <a:off x="2860" y="1274"/>
                <a:ext cx="90" cy="19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8" name="Line 51"/>
              <p:cNvSpPr>
                <a:spLocks noChangeShapeType="1"/>
              </p:cNvSpPr>
              <p:nvPr/>
            </p:nvSpPr>
            <p:spPr bwMode="auto">
              <a:xfrm>
                <a:off x="2863" y="1271"/>
                <a:ext cx="63"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09" name="Line 52"/>
              <p:cNvSpPr>
                <a:spLocks noChangeShapeType="1"/>
              </p:cNvSpPr>
              <p:nvPr/>
            </p:nvSpPr>
            <p:spPr bwMode="auto">
              <a:xfrm flipV="1">
                <a:off x="2736" y="1043"/>
                <a:ext cx="162" cy="109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0" name="Line 53"/>
              <p:cNvSpPr>
                <a:spLocks noChangeShapeType="1"/>
              </p:cNvSpPr>
              <p:nvPr/>
            </p:nvSpPr>
            <p:spPr bwMode="auto">
              <a:xfrm>
                <a:off x="2897" y="1040"/>
                <a:ext cx="161" cy="109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1" name="Line 54"/>
              <p:cNvSpPr>
                <a:spLocks noChangeShapeType="1"/>
              </p:cNvSpPr>
              <p:nvPr/>
            </p:nvSpPr>
            <p:spPr bwMode="auto">
              <a:xfrm flipV="1">
                <a:off x="2736" y="1902"/>
                <a:ext cx="284" cy="23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2" name="Line 55"/>
              <p:cNvSpPr>
                <a:spLocks noChangeShapeType="1"/>
              </p:cNvSpPr>
              <p:nvPr/>
            </p:nvSpPr>
            <p:spPr bwMode="auto">
              <a:xfrm flipH="1" flipV="1">
                <a:off x="2770" y="1902"/>
                <a:ext cx="293" cy="23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3" name="Line 56"/>
              <p:cNvSpPr>
                <a:spLocks noChangeShapeType="1"/>
              </p:cNvSpPr>
              <p:nvPr/>
            </p:nvSpPr>
            <p:spPr bwMode="auto">
              <a:xfrm>
                <a:off x="2771" y="1904"/>
                <a:ext cx="247"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4" name="Line 57"/>
              <p:cNvSpPr>
                <a:spLocks noChangeShapeType="1"/>
              </p:cNvSpPr>
              <p:nvPr/>
            </p:nvSpPr>
            <p:spPr bwMode="auto">
              <a:xfrm flipH="1" flipV="1">
                <a:off x="2799" y="1683"/>
                <a:ext cx="219" cy="219"/>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5" name="Line 58"/>
              <p:cNvSpPr>
                <a:spLocks noChangeShapeType="1"/>
              </p:cNvSpPr>
              <p:nvPr/>
            </p:nvSpPr>
            <p:spPr bwMode="auto">
              <a:xfrm flipV="1">
                <a:off x="2770" y="1692"/>
                <a:ext cx="219" cy="222"/>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6" name="Line 59"/>
              <p:cNvSpPr>
                <a:spLocks noChangeShapeType="1"/>
              </p:cNvSpPr>
              <p:nvPr/>
            </p:nvSpPr>
            <p:spPr bwMode="auto">
              <a:xfrm>
                <a:off x="2804" y="1683"/>
                <a:ext cx="182"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7" name="Line 60"/>
              <p:cNvSpPr>
                <a:spLocks noChangeShapeType="1"/>
              </p:cNvSpPr>
              <p:nvPr/>
            </p:nvSpPr>
            <p:spPr bwMode="auto">
              <a:xfrm flipH="1" flipV="1">
                <a:off x="2837" y="1467"/>
                <a:ext cx="147" cy="21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8" name="Line 61"/>
              <p:cNvSpPr>
                <a:spLocks noChangeShapeType="1"/>
              </p:cNvSpPr>
              <p:nvPr/>
            </p:nvSpPr>
            <p:spPr bwMode="auto">
              <a:xfrm flipV="1">
                <a:off x="2805" y="1478"/>
                <a:ext cx="155" cy="20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19" name="Line 62"/>
              <p:cNvSpPr>
                <a:spLocks noChangeShapeType="1"/>
              </p:cNvSpPr>
              <p:nvPr/>
            </p:nvSpPr>
            <p:spPr bwMode="auto">
              <a:xfrm>
                <a:off x="2828" y="1464"/>
                <a:ext cx="132"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20" name="Line 63"/>
              <p:cNvSpPr>
                <a:spLocks noChangeShapeType="1"/>
              </p:cNvSpPr>
              <p:nvPr/>
            </p:nvSpPr>
            <p:spPr bwMode="auto">
              <a:xfrm flipV="1">
                <a:off x="2835" y="1274"/>
                <a:ext cx="98" cy="18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21" name="Line 64"/>
              <p:cNvSpPr>
                <a:spLocks noChangeShapeType="1"/>
              </p:cNvSpPr>
              <p:nvPr/>
            </p:nvSpPr>
            <p:spPr bwMode="auto">
              <a:xfrm flipH="1" flipV="1">
                <a:off x="2860" y="1274"/>
                <a:ext cx="90" cy="19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222" name="Line 65"/>
              <p:cNvSpPr>
                <a:spLocks noChangeShapeType="1"/>
              </p:cNvSpPr>
              <p:nvPr/>
            </p:nvSpPr>
            <p:spPr bwMode="auto">
              <a:xfrm>
                <a:off x="2863" y="1271"/>
                <a:ext cx="63"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grpSp>
        <p:grpSp>
          <p:nvGrpSpPr>
            <p:cNvPr id="171022" name="Group 66"/>
            <p:cNvGrpSpPr>
              <a:grpSpLocks/>
            </p:cNvGrpSpPr>
            <p:nvPr/>
          </p:nvGrpSpPr>
          <p:grpSpPr bwMode="auto">
            <a:xfrm>
              <a:off x="702" y="1864"/>
              <a:ext cx="772" cy="456"/>
              <a:chOff x="4286" y="1759"/>
              <a:chExt cx="953" cy="547"/>
            </a:xfrm>
          </p:grpSpPr>
          <p:pic>
            <p:nvPicPr>
              <p:cNvPr id="171176" name="Picture 67"/>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32" y="1759"/>
                <a:ext cx="46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171177" name="Picture 68"/>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6" y="1986"/>
                <a:ext cx="46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171178" name="Picture 6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78" y="1759"/>
                <a:ext cx="46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171179" name="Picture 70"/>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40" y="1986"/>
                <a:ext cx="46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grpSp>
        <p:pic>
          <p:nvPicPr>
            <p:cNvPr id="171023" name="Picture 72"/>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 y="274"/>
              <a:ext cx="681"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13" name="Freeform 73"/>
            <p:cNvSpPr>
              <a:spLocks/>
            </p:cNvSpPr>
            <p:nvPr/>
          </p:nvSpPr>
          <p:spPr bwMode="auto">
            <a:xfrm rot="4719679" flipH="1">
              <a:off x="1892" y="254"/>
              <a:ext cx="227" cy="1450"/>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14" name="Freeform 74"/>
            <p:cNvSpPr>
              <a:spLocks/>
            </p:cNvSpPr>
            <p:nvPr/>
          </p:nvSpPr>
          <p:spPr bwMode="auto">
            <a:xfrm rot="4257513" flipV="1">
              <a:off x="3312" y="574"/>
              <a:ext cx="135" cy="719"/>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15" name="Freeform 75"/>
            <p:cNvSpPr>
              <a:spLocks/>
            </p:cNvSpPr>
            <p:nvPr/>
          </p:nvSpPr>
          <p:spPr bwMode="auto">
            <a:xfrm rot="18532986" flipH="1" flipV="1">
              <a:off x="2017" y="-93"/>
              <a:ext cx="227" cy="138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18" name="Text Box 78"/>
            <p:cNvSpPr txBox="1">
              <a:spLocks noChangeArrowheads="1"/>
            </p:cNvSpPr>
            <p:nvPr/>
          </p:nvSpPr>
          <p:spPr bwMode="auto">
            <a:xfrm>
              <a:off x="591" y="533"/>
              <a:ext cx="947"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802.11 WLAN</a:t>
              </a:r>
            </a:p>
          </p:txBody>
        </p:sp>
        <p:sp>
          <p:nvSpPr>
            <p:cNvPr id="19" name="Freeform 79"/>
            <p:cNvSpPr>
              <a:spLocks/>
            </p:cNvSpPr>
            <p:nvPr/>
          </p:nvSpPr>
          <p:spPr bwMode="auto">
            <a:xfrm rot="15749626">
              <a:off x="4294" y="465"/>
              <a:ext cx="91" cy="634"/>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20" name="Text Box 80"/>
            <p:cNvSpPr txBox="1">
              <a:spLocks noChangeArrowheads="1"/>
            </p:cNvSpPr>
            <p:nvPr/>
          </p:nvSpPr>
          <p:spPr bwMode="auto">
            <a:xfrm rot="1578487">
              <a:off x="1735" y="272"/>
              <a:ext cx="516"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802.16</a:t>
              </a:r>
            </a:p>
          </p:txBody>
        </p:sp>
        <p:sp>
          <p:nvSpPr>
            <p:cNvPr id="21" name="Text Box 81"/>
            <p:cNvSpPr txBox="1">
              <a:spLocks noChangeArrowheads="1"/>
            </p:cNvSpPr>
            <p:nvPr/>
          </p:nvSpPr>
          <p:spPr bwMode="auto">
            <a:xfrm rot="21062068">
              <a:off x="3102" y="691"/>
              <a:ext cx="516"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802.16</a:t>
              </a:r>
            </a:p>
          </p:txBody>
        </p:sp>
        <p:sp>
          <p:nvSpPr>
            <p:cNvPr id="22" name="Text Box 82"/>
            <p:cNvSpPr txBox="1">
              <a:spLocks noChangeArrowheads="1"/>
            </p:cNvSpPr>
            <p:nvPr/>
          </p:nvSpPr>
          <p:spPr bwMode="auto">
            <a:xfrm>
              <a:off x="3536" y="1738"/>
              <a:ext cx="820"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802.16 </a:t>
              </a:r>
              <a:r>
                <a:rPr lang="zh-CN" altLang="en-US" sz="1800" b="1">
                  <a:latin typeface="+mn-lt"/>
                  <a:ea typeface="+mn-ea"/>
                </a:rPr>
                <a:t>基站</a:t>
              </a:r>
            </a:p>
          </p:txBody>
        </p:sp>
        <p:graphicFrame>
          <p:nvGraphicFramePr>
            <p:cNvPr id="171032" name="Object 84"/>
            <p:cNvGraphicFramePr>
              <a:graphicFrameLocks noChangeAspect="1"/>
            </p:cNvGraphicFramePr>
            <p:nvPr/>
          </p:nvGraphicFramePr>
          <p:xfrm>
            <a:off x="4564" y="900"/>
            <a:ext cx="916" cy="625"/>
          </p:xfrm>
          <a:graphic>
            <a:graphicData uri="http://schemas.openxmlformats.org/presentationml/2006/ole">
              <mc:AlternateContent xmlns:mc="http://schemas.openxmlformats.org/markup-compatibility/2006">
                <mc:Choice xmlns:v="urn:schemas-microsoft-com:vml" Requires="v">
                  <p:oleObj name="VISIO" r:id="rId8" imgW="1687068" imgH="964692" progId="Visio.Drawing.6">
                    <p:embed/>
                  </p:oleObj>
                </mc:Choice>
                <mc:Fallback>
                  <p:oleObj name="VISIO" r:id="rId8" imgW="1687068" imgH="964692" progId="Visio.Drawing.6">
                    <p:embed/>
                    <p:pic>
                      <p:nvPicPr>
                        <p:cNvPr id="0" name="Object 8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64" y="900"/>
                          <a:ext cx="916" cy="625"/>
                        </a:xfrm>
                        <a:prstGeom prst="rect">
                          <a:avLst/>
                        </a:prstGeom>
                        <a:noFill/>
                        <a:ln>
                          <a:noFill/>
                        </a:ln>
                        <a:effectLst>
                          <a:outerShdw dist="254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5" name="Text Box 85"/>
            <p:cNvSpPr txBox="1">
              <a:spLocks noChangeArrowheads="1"/>
            </p:cNvSpPr>
            <p:nvPr/>
          </p:nvSpPr>
          <p:spPr bwMode="auto">
            <a:xfrm rot="19519349">
              <a:off x="4767" y="1098"/>
              <a:ext cx="597"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Internet</a:t>
              </a:r>
              <a:endParaRPr lang="zh-CN" altLang="en-US" sz="1800" b="1" dirty="0">
                <a:latin typeface="+mn-lt"/>
                <a:ea typeface="+mn-ea"/>
              </a:endParaRPr>
            </a:p>
          </p:txBody>
        </p:sp>
        <p:grpSp>
          <p:nvGrpSpPr>
            <p:cNvPr id="171034" name="Group 86"/>
            <p:cNvGrpSpPr>
              <a:grpSpLocks/>
            </p:cNvGrpSpPr>
            <p:nvPr/>
          </p:nvGrpSpPr>
          <p:grpSpPr bwMode="auto">
            <a:xfrm>
              <a:off x="3696" y="709"/>
              <a:ext cx="363" cy="1043"/>
              <a:chOff x="2654" y="800"/>
              <a:chExt cx="496" cy="1349"/>
            </a:xfrm>
          </p:grpSpPr>
          <p:sp>
            <p:nvSpPr>
              <p:cNvPr id="105" name="AutoShape 87"/>
              <p:cNvSpPr>
                <a:spLocks noChangeAspect="1" noChangeArrowheads="1" noTextEdit="1"/>
              </p:cNvSpPr>
              <p:nvPr/>
            </p:nvSpPr>
            <p:spPr bwMode="auto">
              <a:xfrm>
                <a:off x="2654" y="796"/>
                <a:ext cx="493" cy="1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a:defRPr/>
                </a:pPr>
                <a:endParaRPr lang="zh-CN" altLang="en-US" b="1">
                  <a:latin typeface="+mn-lt"/>
                  <a:ea typeface="+mn-ea"/>
                </a:endParaRPr>
              </a:p>
            </p:txBody>
          </p:sp>
          <p:sp>
            <p:nvSpPr>
              <p:cNvPr id="106" name="Line 88"/>
              <p:cNvSpPr>
                <a:spLocks noChangeShapeType="1"/>
              </p:cNvSpPr>
              <p:nvPr/>
            </p:nvSpPr>
            <p:spPr bwMode="auto">
              <a:xfrm>
                <a:off x="2841" y="1024"/>
                <a:ext cx="116"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07" name="Line 89"/>
              <p:cNvSpPr>
                <a:spLocks noChangeShapeType="1"/>
              </p:cNvSpPr>
              <p:nvPr/>
            </p:nvSpPr>
            <p:spPr bwMode="auto">
              <a:xfrm flipV="1">
                <a:off x="2841" y="948"/>
                <a:ext cx="0" cy="19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08" name="Line 90"/>
              <p:cNvSpPr>
                <a:spLocks noChangeShapeType="1"/>
              </p:cNvSpPr>
              <p:nvPr/>
            </p:nvSpPr>
            <p:spPr bwMode="auto">
              <a:xfrm flipV="1">
                <a:off x="2825" y="963"/>
                <a:ext cx="0" cy="16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09" name="Line 91"/>
              <p:cNvSpPr>
                <a:spLocks noChangeShapeType="1"/>
              </p:cNvSpPr>
              <p:nvPr/>
            </p:nvSpPr>
            <p:spPr bwMode="auto">
              <a:xfrm flipV="1">
                <a:off x="2957" y="954"/>
                <a:ext cx="0" cy="18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0" name="Line 92"/>
              <p:cNvSpPr>
                <a:spLocks noChangeShapeType="1"/>
              </p:cNvSpPr>
              <p:nvPr/>
            </p:nvSpPr>
            <p:spPr bwMode="auto">
              <a:xfrm flipV="1">
                <a:off x="2972" y="963"/>
                <a:ext cx="0" cy="16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1" name="Line 93"/>
              <p:cNvSpPr>
                <a:spLocks noChangeShapeType="1"/>
              </p:cNvSpPr>
              <p:nvPr/>
            </p:nvSpPr>
            <p:spPr bwMode="auto">
              <a:xfrm>
                <a:off x="2825" y="1047"/>
                <a:ext cx="53" cy="7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2" name="Line 94"/>
              <p:cNvSpPr>
                <a:spLocks noChangeShapeType="1"/>
              </p:cNvSpPr>
              <p:nvPr/>
            </p:nvSpPr>
            <p:spPr bwMode="auto">
              <a:xfrm flipV="1">
                <a:off x="2907" y="1052"/>
                <a:ext cx="65" cy="7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3" name="Line 95"/>
              <p:cNvSpPr>
                <a:spLocks noChangeShapeType="1"/>
              </p:cNvSpPr>
              <p:nvPr/>
            </p:nvSpPr>
            <p:spPr bwMode="auto">
              <a:xfrm flipV="1">
                <a:off x="2880" y="940"/>
                <a:ext cx="0" cy="8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4" name="Line 96"/>
              <p:cNvSpPr>
                <a:spLocks noChangeShapeType="1"/>
              </p:cNvSpPr>
              <p:nvPr/>
            </p:nvSpPr>
            <p:spPr bwMode="auto">
              <a:xfrm flipV="1">
                <a:off x="2921" y="940"/>
                <a:ext cx="1" cy="8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5" name="Line 97"/>
              <p:cNvSpPr>
                <a:spLocks noChangeShapeType="1"/>
              </p:cNvSpPr>
              <p:nvPr/>
            </p:nvSpPr>
            <p:spPr bwMode="auto">
              <a:xfrm>
                <a:off x="2850" y="1093"/>
                <a:ext cx="83"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16" name="Rectangle 98"/>
              <p:cNvSpPr>
                <a:spLocks noChangeArrowheads="1"/>
              </p:cNvSpPr>
              <p:nvPr/>
            </p:nvSpPr>
            <p:spPr bwMode="auto">
              <a:xfrm>
                <a:off x="2850" y="1055"/>
                <a:ext cx="15" cy="61"/>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17" name="Rectangle 99"/>
              <p:cNvSpPr>
                <a:spLocks noChangeArrowheads="1"/>
              </p:cNvSpPr>
              <p:nvPr/>
            </p:nvSpPr>
            <p:spPr bwMode="auto">
              <a:xfrm>
                <a:off x="2850" y="1055"/>
                <a:ext cx="15" cy="61"/>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18" name="Rectangle 100"/>
              <p:cNvSpPr>
                <a:spLocks noChangeArrowheads="1"/>
              </p:cNvSpPr>
              <p:nvPr/>
            </p:nvSpPr>
            <p:spPr bwMode="auto">
              <a:xfrm>
                <a:off x="2932" y="1060"/>
                <a:ext cx="11" cy="60"/>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19" name="Rectangle 101"/>
              <p:cNvSpPr>
                <a:spLocks noChangeArrowheads="1"/>
              </p:cNvSpPr>
              <p:nvPr/>
            </p:nvSpPr>
            <p:spPr bwMode="auto">
              <a:xfrm>
                <a:off x="2932" y="1060"/>
                <a:ext cx="11" cy="60"/>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20" name="Line 102"/>
              <p:cNvSpPr>
                <a:spLocks noChangeShapeType="1"/>
              </p:cNvSpPr>
              <p:nvPr/>
            </p:nvSpPr>
            <p:spPr bwMode="auto">
              <a:xfrm>
                <a:off x="2841" y="1024"/>
                <a:ext cx="116"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1" name="Line 103"/>
              <p:cNvSpPr>
                <a:spLocks noChangeShapeType="1"/>
              </p:cNvSpPr>
              <p:nvPr/>
            </p:nvSpPr>
            <p:spPr bwMode="auto">
              <a:xfrm flipV="1">
                <a:off x="2841" y="948"/>
                <a:ext cx="0" cy="19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2" name="Line 104"/>
              <p:cNvSpPr>
                <a:spLocks noChangeShapeType="1"/>
              </p:cNvSpPr>
              <p:nvPr/>
            </p:nvSpPr>
            <p:spPr bwMode="auto">
              <a:xfrm flipV="1">
                <a:off x="2825" y="963"/>
                <a:ext cx="0" cy="16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3" name="Line 105"/>
              <p:cNvSpPr>
                <a:spLocks noChangeShapeType="1"/>
              </p:cNvSpPr>
              <p:nvPr/>
            </p:nvSpPr>
            <p:spPr bwMode="auto">
              <a:xfrm flipV="1">
                <a:off x="2957" y="954"/>
                <a:ext cx="0" cy="18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4" name="Line 106"/>
              <p:cNvSpPr>
                <a:spLocks noChangeShapeType="1"/>
              </p:cNvSpPr>
              <p:nvPr/>
            </p:nvSpPr>
            <p:spPr bwMode="auto">
              <a:xfrm flipV="1">
                <a:off x="2972" y="963"/>
                <a:ext cx="0" cy="16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5" name="Line 107"/>
              <p:cNvSpPr>
                <a:spLocks noChangeShapeType="1"/>
              </p:cNvSpPr>
              <p:nvPr/>
            </p:nvSpPr>
            <p:spPr bwMode="auto">
              <a:xfrm>
                <a:off x="2825" y="1047"/>
                <a:ext cx="53" cy="7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6" name="Line 108"/>
              <p:cNvSpPr>
                <a:spLocks noChangeShapeType="1"/>
              </p:cNvSpPr>
              <p:nvPr/>
            </p:nvSpPr>
            <p:spPr bwMode="auto">
              <a:xfrm flipV="1">
                <a:off x="2907" y="1052"/>
                <a:ext cx="65" cy="7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7" name="Line 109"/>
              <p:cNvSpPr>
                <a:spLocks noChangeShapeType="1"/>
              </p:cNvSpPr>
              <p:nvPr/>
            </p:nvSpPr>
            <p:spPr bwMode="auto">
              <a:xfrm flipV="1">
                <a:off x="2880" y="940"/>
                <a:ext cx="0" cy="8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8" name="Line 110"/>
              <p:cNvSpPr>
                <a:spLocks noChangeShapeType="1"/>
              </p:cNvSpPr>
              <p:nvPr/>
            </p:nvSpPr>
            <p:spPr bwMode="auto">
              <a:xfrm flipV="1">
                <a:off x="2921" y="940"/>
                <a:ext cx="1" cy="84"/>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29" name="Line 111"/>
              <p:cNvSpPr>
                <a:spLocks noChangeShapeType="1"/>
              </p:cNvSpPr>
              <p:nvPr/>
            </p:nvSpPr>
            <p:spPr bwMode="auto">
              <a:xfrm>
                <a:off x="2850" y="1093"/>
                <a:ext cx="83"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30" name="Rectangle 112"/>
              <p:cNvSpPr>
                <a:spLocks noChangeArrowheads="1"/>
              </p:cNvSpPr>
              <p:nvPr/>
            </p:nvSpPr>
            <p:spPr bwMode="auto">
              <a:xfrm>
                <a:off x="2850" y="1055"/>
                <a:ext cx="15" cy="61"/>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31" name="Rectangle 113"/>
              <p:cNvSpPr>
                <a:spLocks noChangeArrowheads="1"/>
              </p:cNvSpPr>
              <p:nvPr/>
            </p:nvSpPr>
            <p:spPr bwMode="auto">
              <a:xfrm>
                <a:off x="2850" y="1055"/>
                <a:ext cx="15" cy="61"/>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32" name="Rectangle 114"/>
              <p:cNvSpPr>
                <a:spLocks noChangeArrowheads="1"/>
              </p:cNvSpPr>
              <p:nvPr/>
            </p:nvSpPr>
            <p:spPr bwMode="auto">
              <a:xfrm>
                <a:off x="2932" y="1060"/>
                <a:ext cx="11" cy="60"/>
              </a:xfrm>
              <a:prstGeom prst="rect">
                <a:avLst/>
              </a:prstGeom>
              <a:solidFill>
                <a:schemeClr val="accent1"/>
              </a:solidFill>
              <a:ln w="9525">
                <a:solidFill>
                  <a:schemeClr val="tx1"/>
                </a:solidFill>
                <a:miter lim="800000"/>
                <a:headEnd/>
                <a:tailEnd/>
              </a:ln>
            </p:spPr>
            <p:txBody>
              <a:bodyPr/>
              <a:lstStyle/>
              <a:p>
                <a:pPr>
                  <a:defRPr/>
                </a:pPr>
                <a:endParaRPr lang="zh-CN" altLang="en-US" b="1">
                  <a:latin typeface="+mn-lt"/>
                  <a:ea typeface="+mn-ea"/>
                </a:endParaRPr>
              </a:p>
            </p:txBody>
          </p:sp>
          <p:sp>
            <p:nvSpPr>
              <p:cNvPr id="133" name="Rectangle 115"/>
              <p:cNvSpPr>
                <a:spLocks noChangeArrowheads="1"/>
              </p:cNvSpPr>
              <p:nvPr/>
            </p:nvSpPr>
            <p:spPr bwMode="auto">
              <a:xfrm>
                <a:off x="2932" y="1060"/>
                <a:ext cx="11" cy="60"/>
              </a:xfrm>
              <a:prstGeom prst="rect">
                <a:avLst/>
              </a:prstGeom>
              <a:solidFill>
                <a:schemeClr val="accent1"/>
              </a:solidFill>
              <a:ln w="22225" cap="rnd">
                <a:solidFill>
                  <a:schemeClr val="tx1"/>
                </a:solidFill>
                <a:miter lim="800000"/>
                <a:headEnd/>
                <a:tailEnd/>
              </a:ln>
            </p:spPr>
            <p:txBody>
              <a:bodyPr/>
              <a:lstStyle/>
              <a:p>
                <a:pPr>
                  <a:defRPr/>
                </a:pPr>
                <a:endParaRPr lang="zh-CN" altLang="en-US" b="1">
                  <a:latin typeface="+mn-lt"/>
                  <a:ea typeface="+mn-ea"/>
                </a:endParaRPr>
              </a:p>
            </p:txBody>
          </p:sp>
          <p:sp>
            <p:nvSpPr>
              <p:cNvPr id="134" name="Line 116"/>
              <p:cNvSpPr>
                <a:spLocks noChangeShapeType="1"/>
              </p:cNvSpPr>
              <p:nvPr/>
            </p:nvSpPr>
            <p:spPr bwMode="auto">
              <a:xfrm flipV="1">
                <a:off x="2736" y="1040"/>
                <a:ext cx="162" cy="109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35" name="Line 117"/>
              <p:cNvSpPr>
                <a:spLocks noChangeShapeType="1"/>
              </p:cNvSpPr>
              <p:nvPr/>
            </p:nvSpPr>
            <p:spPr bwMode="auto">
              <a:xfrm>
                <a:off x="2898" y="1040"/>
                <a:ext cx="161" cy="109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36" name="Line 118"/>
              <p:cNvSpPr>
                <a:spLocks noChangeShapeType="1"/>
              </p:cNvSpPr>
              <p:nvPr/>
            </p:nvSpPr>
            <p:spPr bwMode="auto">
              <a:xfrm flipV="1">
                <a:off x="2736" y="1901"/>
                <a:ext cx="284" cy="235"/>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37" name="Line 119"/>
              <p:cNvSpPr>
                <a:spLocks noChangeShapeType="1"/>
              </p:cNvSpPr>
              <p:nvPr/>
            </p:nvSpPr>
            <p:spPr bwMode="auto">
              <a:xfrm flipH="1" flipV="1">
                <a:off x="2770" y="1901"/>
                <a:ext cx="293" cy="235"/>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38" name="Line 120"/>
              <p:cNvSpPr>
                <a:spLocks noChangeShapeType="1"/>
              </p:cNvSpPr>
              <p:nvPr/>
            </p:nvSpPr>
            <p:spPr bwMode="auto">
              <a:xfrm>
                <a:off x="2772" y="1901"/>
                <a:ext cx="244"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39" name="Line 121"/>
              <p:cNvSpPr>
                <a:spLocks noChangeShapeType="1"/>
              </p:cNvSpPr>
              <p:nvPr/>
            </p:nvSpPr>
            <p:spPr bwMode="auto">
              <a:xfrm flipH="1" flipV="1">
                <a:off x="2799" y="1680"/>
                <a:ext cx="219" cy="22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0" name="Line 122"/>
              <p:cNvSpPr>
                <a:spLocks noChangeShapeType="1"/>
              </p:cNvSpPr>
              <p:nvPr/>
            </p:nvSpPr>
            <p:spPr bwMode="auto">
              <a:xfrm flipV="1">
                <a:off x="2770" y="1692"/>
                <a:ext cx="219" cy="22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1" name="Line 123"/>
              <p:cNvSpPr>
                <a:spLocks noChangeShapeType="1"/>
              </p:cNvSpPr>
              <p:nvPr/>
            </p:nvSpPr>
            <p:spPr bwMode="auto">
              <a:xfrm>
                <a:off x="2804" y="1680"/>
                <a:ext cx="182"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2" name="Line 124"/>
              <p:cNvSpPr>
                <a:spLocks noChangeShapeType="1"/>
              </p:cNvSpPr>
              <p:nvPr/>
            </p:nvSpPr>
            <p:spPr bwMode="auto">
              <a:xfrm flipH="1" flipV="1">
                <a:off x="2836" y="1466"/>
                <a:ext cx="146" cy="21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3" name="Line 125"/>
              <p:cNvSpPr>
                <a:spLocks noChangeShapeType="1"/>
              </p:cNvSpPr>
              <p:nvPr/>
            </p:nvSpPr>
            <p:spPr bwMode="auto">
              <a:xfrm flipV="1">
                <a:off x="2807" y="1474"/>
                <a:ext cx="155" cy="20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4" name="Line 126"/>
              <p:cNvSpPr>
                <a:spLocks noChangeShapeType="1"/>
              </p:cNvSpPr>
              <p:nvPr/>
            </p:nvSpPr>
            <p:spPr bwMode="auto">
              <a:xfrm>
                <a:off x="2831" y="1464"/>
                <a:ext cx="126"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5" name="Line 127"/>
              <p:cNvSpPr>
                <a:spLocks noChangeShapeType="1"/>
              </p:cNvSpPr>
              <p:nvPr/>
            </p:nvSpPr>
            <p:spPr bwMode="auto">
              <a:xfrm flipV="1">
                <a:off x="2835" y="1274"/>
                <a:ext cx="98" cy="185"/>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6" name="Line 128"/>
              <p:cNvSpPr>
                <a:spLocks noChangeShapeType="1"/>
              </p:cNvSpPr>
              <p:nvPr/>
            </p:nvSpPr>
            <p:spPr bwMode="auto">
              <a:xfrm flipH="1" flipV="1">
                <a:off x="2860" y="1274"/>
                <a:ext cx="88" cy="19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7" name="Line 129"/>
              <p:cNvSpPr>
                <a:spLocks noChangeShapeType="1"/>
              </p:cNvSpPr>
              <p:nvPr/>
            </p:nvSpPr>
            <p:spPr bwMode="auto">
              <a:xfrm>
                <a:off x="2867" y="1268"/>
                <a:ext cx="63"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8" name="Line 130"/>
              <p:cNvSpPr>
                <a:spLocks noChangeShapeType="1"/>
              </p:cNvSpPr>
              <p:nvPr/>
            </p:nvSpPr>
            <p:spPr bwMode="auto">
              <a:xfrm flipV="1">
                <a:off x="2736" y="1040"/>
                <a:ext cx="162" cy="109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49" name="Line 131"/>
              <p:cNvSpPr>
                <a:spLocks noChangeShapeType="1"/>
              </p:cNvSpPr>
              <p:nvPr/>
            </p:nvSpPr>
            <p:spPr bwMode="auto">
              <a:xfrm>
                <a:off x="2898" y="1040"/>
                <a:ext cx="161" cy="109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0" name="Line 132"/>
              <p:cNvSpPr>
                <a:spLocks noChangeShapeType="1"/>
              </p:cNvSpPr>
              <p:nvPr/>
            </p:nvSpPr>
            <p:spPr bwMode="auto">
              <a:xfrm flipV="1">
                <a:off x="2736" y="1901"/>
                <a:ext cx="284" cy="235"/>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1" name="Line 133"/>
              <p:cNvSpPr>
                <a:spLocks noChangeShapeType="1"/>
              </p:cNvSpPr>
              <p:nvPr/>
            </p:nvSpPr>
            <p:spPr bwMode="auto">
              <a:xfrm flipH="1" flipV="1">
                <a:off x="2770" y="1901"/>
                <a:ext cx="293" cy="235"/>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2" name="Line 134"/>
              <p:cNvSpPr>
                <a:spLocks noChangeShapeType="1"/>
              </p:cNvSpPr>
              <p:nvPr/>
            </p:nvSpPr>
            <p:spPr bwMode="auto">
              <a:xfrm>
                <a:off x="2772" y="1901"/>
                <a:ext cx="244"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3" name="Line 135"/>
              <p:cNvSpPr>
                <a:spLocks noChangeShapeType="1"/>
              </p:cNvSpPr>
              <p:nvPr/>
            </p:nvSpPr>
            <p:spPr bwMode="auto">
              <a:xfrm flipH="1" flipV="1">
                <a:off x="2799" y="1680"/>
                <a:ext cx="219" cy="22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4" name="Line 136"/>
              <p:cNvSpPr>
                <a:spLocks noChangeShapeType="1"/>
              </p:cNvSpPr>
              <p:nvPr/>
            </p:nvSpPr>
            <p:spPr bwMode="auto">
              <a:xfrm flipV="1">
                <a:off x="2770" y="1692"/>
                <a:ext cx="219" cy="22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5" name="Line 137"/>
              <p:cNvSpPr>
                <a:spLocks noChangeShapeType="1"/>
              </p:cNvSpPr>
              <p:nvPr/>
            </p:nvSpPr>
            <p:spPr bwMode="auto">
              <a:xfrm>
                <a:off x="2804" y="1680"/>
                <a:ext cx="182"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6" name="Line 138"/>
              <p:cNvSpPr>
                <a:spLocks noChangeShapeType="1"/>
              </p:cNvSpPr>
              <p:nvPr/>
            </p:nvSpPr>
            <p:spPr bwMode="auto">
              <a:xfrm flipH="1" flipV="1">
                <a:off x="2836" y="1466"/>
                <a:ext cx="146" cy="21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7" name="Line 139"/>
              <p:cNvSpPr>
                <a:spLocks noChangeShapeType="1"/>
              </p:cNvSpPr>
              <p:nvPr/>
            </p:nvSpPr>
            <p:spPr bwMode="auto">
              <a:xfrm flipV="1">
                <a:off x="2807" y="1474"/>
                <a:ext cx="155" cy="20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8" name="Line 140"/>
              <p:cNvSpPr>
                <a:spLocks noChangeShapeType="1"/>
              </p:cNvSpPr>
              <p:nvPr/>
            </p:nvSpPr>
            <p:spPr bwMode="auto">
              <a:xfrm>
                <a:off x="2831" y="1464"/>
                <a:ext cx="126" cy="1"/>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59" name="Line 141"/>
              <p:cNvSpPr>
                <a:spLocks noChangeShapeType="1"/>
              </p:cNvSpPr>
              <p:nvPr/>
            </p:nvSpPr>
            <p:spPr bwMode="auto">
              <a:xfrm flipV="1">
                <a:off x="2835" y="1274"/>
                <a:ext cx="98" cy="185"/>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60" name="Line 142"/>
              <p:cNvSpPr>
                <a:spLocks noChangeShapeType="1"/>
              </p:cNvSpPr>
              <p:nvPr/>
            </p:nvSpPr>
            <p:spPr bwMode="auto">
              <a:xfrm flipH="1" flipV="1">
                <a:off x="2860" y="1274"/>
                <a:ext cx="88" cy="19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161" name="Line 143"/>
              <p:cNvSpPr>
                <a:spLocks noChangeShapeType="1"/>
              </p:cNvSpPr>
              <p:nvPr/>
            </p:nvSpPr>
            <p:spPr bwMode="auto">
              <a:xfrm>
                <a:off x="2867" y="1268"/>
                <a:ext cx="63"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grpSp>
        <p:sp>
          <p:nvSpPr>
            <p:cNvPr id="27" name="Text Box 144"/>
            <p:cNvSpPr txBox="1">
              <a:spLocks noChangeArrowheads="1"/>
            </p:cNvSpPr>
            <p:nvPr/>
          </p:nvSpPr>
          <p:spPr bwMode="auto">
            <a:xfrm>
              <a:off x="2517" y="2070"/>
              <a:ext cx="82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802.16 </a:t>
              </a:r>
              <a:r>
                <a:rPr lang="zh-CN" altLang="en-US" sz="1800" b="1">
                  <a:latin typeface="+mn-lt"/>
                  <a:ea typeface="+mn-ea"/>
                </a:rPr>
                <a:t>基站</a:t>
              </a:r>
            </a:p>
          </p:txBody>
        </p:sp>
        <p:pic>
          <p:nvPicPr>
            <p:cNvPr id="171036" name="Picture 145"/>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86" y="764"/>
              <a:ext cx="290" cy="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29" name="Freeform 146"/>
            <p:cNvSpPr>
              <a:spLocks/>
            </p:cNvSpPr>
            <p:nvPr/>
          </p:nvSpPr>
          <p:spPr bwMode="auto">
            <a:xfrm rot="2735497" flipH="1">
              <a:off x="2049" y="701"/>
              <a:ext cx="227" cy="1467"/>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30" name="Text Box 147"/>
            <p:cNvSpPr txBox="1">
              <a:spLocks noChangeArrowheads="1"/>
            </p:cNvSpPr>
            <p:nvPr/>
          </p:nvSpPr>
          <p:spPr bwMode="auto">
            <a:xfrm rot="20608694">
              <a:off x="4037" y="566"/>
              <a:ext cx="512"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a:latin typeface="+mn-lt"/>
                  <a:ea typeface="+mn-ea"/>
                </a:rPr>
                <a:t>802.16</a:t>
              </a:r>
            </a:p>
          </p:txBody>
        </p:sp>
        <p:sp>
          <p:nvSpPr>
            <p:cNvPr id="31" name="Text Box 148"/>
            <p:cNvSpPr txBox="1">
              <a:spLocks noChangeArrowheads="1"/>
            </p:cNvSpPr>
            <p:nvPr/>
          </p:nvSpPr>
          <p:spPr bwMode="auto">
            <a:xfrm rot="19795561">
              <a:off x="1582" y="1413"/>
              <a:ext cx="516"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802.16</a:t>
              </a:r>
            </a:p>
          </p:txBody>
        </p:sp>
        <p:grpSp>
          <p:nvGrpSpPr>
            <p:cNvPr id="171040" name="Group 149"/>
            <p:cNvGrpSpPr>
              <a:grpSpLocks/>
            </p:cNvGrpSpPr>
            <p:nvPr/>
          </p:nvGrpSpPr>
          <p:grpSpPr bwMode="auto">
            <a:xfrm>
              <a:off x="3696" y="1933"/>
              <a:ext cx="801" cy="580"/>
              <a:chOff x="912" y="768"/>
              <a:chExt cx="2400" cy="1584"/>
            </a:xfrm>
          </p:grpSpPr>
          <p:sp>
            <p:nvSpPr>
              <p:cNvPr id="86" name="Oval 150"/>
              <p:cNvSpPr>
                <a:spLocks noChangeArrowheads="1"/>
              </p:cNvSpPr>
              <p:nvPr/>
            </p:nvSpPr>
            <p:spPr bwMode="auto">
              <a:xfrm>
                <a:off x="1750" y="800"/>
                <a:ext cx="1028" cy="62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87" name="Oval 151"/>
              <p:cNvSpPr>
                <a:spLocks noChangeArrowheads="1"/>
              </p:cNvSpPr>
              <p:nvPr/>
            </p:nvSpPr>
            <p:spPr bwMode="auto">
              <a:xfrm>
                <a:off x="1171" y="973"/>
                <a:ext cx="783" cy="62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88" name="Oval 152"/>
              <p:cNvSpPr>
                <a:spLocks noChangeArrowheads="1"/>
              </p:cNvSpPr>
              <p:nvPr/>
            </p:nvSpPr>
            <p:spPr bwMode="auto">
              <a:xfrm>
                <a:off x="926" y="1364"/>
                <a:ext cx="521" cy="50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89" name="Oval 153"/>
              <p:cNvSpPr>
                <a:spLocks noChangeArrowheads="1"/>
              </p:cNvSpPr>
              <p:nvPr/>
            </p:nvSpPr>
            <p:spPr bwMode="auto">
              <a:xfrm>
                <a:off x="1086" y="1600"/>
                <a:ext cx="797" cy="54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0" name="Oval 154"/>
              <p:cNvSpPr>
                <a:spLocks noChangeArrowheads="1"/>
              </p:cNvSpPr>
              <p:nvPr/>
            </p:nvSpPr>
            <p:spPr bwMode="auto">
              <a:xfrm>
                <a:off x="1665" y="1694"/>
                <a:ext cx="1199" cy="65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1" name="Oval 155"/>
              <p:cNvSpPr>
                <a:spLocks noChangeArrowheads="1"/>
              </p:cNvSpPr>
              <p:nvPr/>
            </p:nvSpPr>
            <p:spPr bwMode="auto">
              <a:xfrm>
                <a:off x="2445" y="990"/>
                <a:ext cx="755" cy="486"/>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2" name="Oval 156"/>
              <p:cNvSpPr>
                <a:spLocks noChangeArrowheads="1"/>
              </p:cNvSpPr>
              <p:nvPr/>
            </p:nvSpPr>
            <p:spPr bwMode="auto">
              <a:xfrm>
                <a:off x="2561" y="1318"/>
                <a:ext cx="755" cy="486"/>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3" name="Oval 157"/>
              <p:cNvSpPr>
                <a:spLocks noChangeArrowheads="1"/>
              </p:cNvSpPr>
              <p:nvPr/>
            </p:nvSpPr>
            <p:spPr bwMode="auto">
              <a:xfrm>
                <a:off x="2489" y="1427"/>
                <a:ext cx="755" cy="8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4" name="Oval 158"/>
              <p:cNvSpPr>
                <a:spLocks noChangeArrowheads="1"/>
              </p:cNvSpPr>
              <p:nvPr/>
            </p:nvSpPr>
            <p:spPr bwMode="auto">
              <a:xfrm>
                <a:off x="1362" y="1177"/>
                <a:ext cx="1546" cy="81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grpSp>
            <p:nvGrpSpPr>
              <p:cNvPr id="171109" name="Group 159"/>
              <p:cNvGrpSpPr>
                <a:grpSpLocks/>
              </p:cNvGrpSpPr>
              <p:nvPr/>
            </p:nvGrpSpPr>
            <p:grpSpPr bwMode="auto">
              <a:xfrm>
                <a:off x="912" y="768"/>
                <a:ext cx="2386" cy="1553"/>
                <a:chOff x="912" y="768"/>
                <a:chExt cx="2386" cy="1553"/>
              </a:xfrm>
            </p:grpSpPr>
            <p:sp>
              <p:nvSpPr>
                <p:cNvPr id="96" name="Oval 160"/>
                <p:cNvSpPr>
                  <a:spLocks noChangeArrowheads="1"/>
                </p:cNvSpPr>
                <p:nvPr/>
              </p:nvSpPr>
              <p:spPr bwMode="auto">
                <a:xfrm>
                  <a:off x="1736" y="768"/>
                  <a:ext cx="1028" cy="627"/>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7" name="Oval 161"/>
                <p:cNvSpPr>
                  <a:spLocks noChangeArrowheads="1"/>
                </p:cNvSpPr>
                <p:nvPr/>
              </p:nvSpPr>
              <p:spPr bwMode="auto">
                <a:xfrm>
                  <a:off x="1158" y="941"/>
                  <a:ext cx="783" cy="627"/>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8" name="Oval 162"/>
                <p:cNvSpPr>
                  <a:spLocks noChangeArrowheads="1"/>
                </p:cNvSpPr>
                <p:nvPr/>
              </p:nvSpPr>
              <p:spPr bwMode="auto">
                <a:xfrm>
                  <a:off x="912" y="1332"/>
                  <a:ext cx="521" cy="503"/>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99" name="Oval 163"/>
                <p:cNvSpPr>
                  <a:spLocks noChangeArrowheads="1"/>
                </p:cNvSpPr>
                <p:nvPr/>
              </p:nvSpPr>
              <p:spPr bwMode="auto">
                <a:xfrm>
                  <a:off x="1072" y="1568"/>
                  <a:ext cx="794" cy="549"/>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100" name="Oval 164"/>
                <p:cNvSpPr>
                  <a:spLocks noChangeArrowheads="1"/>
                </p:cNvSpPr>
                <p:nvPr/>
              </p:nvSpPr>
              <p:spPr bwMode="auto">
                <a:xfrm>
                  <a:off x="1648" y="1663"/>
                  <a:ext cx="1202" cy="659"/>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101" name="Oval 165"/>
                <p:cNvSpPr>
                  <a:spLocks noChangeArrowheads="1"/>
                </p:cNvSpPr>
                <p:nvPr/>
              </p:nvSpPr>
              <p:spPr bwMode="auto">
                <a:xfrm>
                  <a:off x="2431" y="956"/>
                  <a:ext cx="755" cy="486"/>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102" name="Oval 166"/>
                <p:cNvSpPr>
                  <a:spLocks noChangeArrowheads="1"/>
                </p:cNvSpPr>
                <p:nvPr/>
              </p:nvSpPr>
              <p:spPr bwMode="auto">
                <a:xfrm>
                  <a:off x="2547" y="1286"/>
                  <a:ext cx="755" cy="486"/>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103" name="Oval 167"/>
                <p:cNvSpPr>
                  <a:spLocks noChangeArrowheads="1"/>
                </p:cNvSpPr>
                <p:nvPr/>
              </p:nvSpPr>
              <p:spPr bwMode="auto">
                <a:xfrm>
                  <a:off x="2475" y="1396"/>
                  <a:ext cx="755" cy="819"/>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sp>
              <p:nvSpPr>
                <p:cNvPr id="104" name="Oval 168"/>
                <p:cNvSpPr>
                  <a:spLocks noChangeArrowheads="1"/>
                </p:cNvSpPr>
                <p:nvPr/>
              </p:nvSpPr>
              <p:spPr bwMode="auto">
                <a:xfrm>
                  <a:off x="1348" y="1145"/>
                  <a:ext cx="1546" cy="814"/>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b="1">
                    <a:latin typeface="+mn-lt"/>
                    <a:ea typeface="+mn-ea"/>
                  </a:endParaRPr>
                </a:p>
              </p:txBody>
            </p:sp>
          </p:grpSp>
        </p:grpSp>
        <p:sp>
          <p:nvSpPr>
            <p:cNvPr id="33" name="Text Box 169"/>
            <p:cNvSpPr txBox="1">
              <a:spLocks noChangeArrowheads="1"/>
            </p:cNvSpPr>
            <p:nvPr/>
          </p:nvSpPr>
          <p:spPr bwMode="auto">
            <a:xfrm>
              <a:off x="3833" y="2100"/>
              <a:ext cx="511"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a:latin typeface="+mn-lt"/>
                  <a:ea typeface="+mn-ea"/>
                </a:rPr>
                <a:t>电信网</a:t>
              </a:r>
            </a:p>
          </p:txBody>
        </p:sp>
        <p:grpSp>
          <p:nvGrpSpPr>
            <p:cNvPr id="171042" name="Group 170"/>
            <p:cNvGrpSpPr>
              <a:grpSpLocks/>
            </p:cNvGrpSpPr>
            <p:nvPr/>
          </p:nvGrpSpPr>
          <p:grpSpPr bwMode="auto">
            <a:xfrm flipH="1">
              <a:off x="4683" y="618"/>
              <a:ext cx="102" cy="176"/>
              <a:chOff x="997" y="1971"/>
              <a:chExt cx="683" cy="972"/>
            </a:xfrm>
          </p:grpSpPr>
          <p:sp>
            <p:nvSpPr>
              <p:cNvPr id="38" name="AutoShape 171"/>
              <p:cNvSpPr>
                <a:spLocks noChangeAspect="1" noChangeArrowheads="1" noTextEdit="1"/>
              </p:cNvSpPr>
              <p:nvPr/>
            </p:nvSpPr>
            <p:spPr bwMode="auto">
              <a:xfrm>
                <a:off x="994" y="1970"/>
                <a:ext cx="684"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b="1">
                  <a:latin typeface="+mn-lt"/>
                  <a:ea typeface="+mn-ea"/>
                </a:endParaRPr>
              </a:p>
            </p:txBody>
          </p:sp>
          <p:grpSp>
            <p:nvGrpSpPr>
              <p:cNvPr id="171053" name="Group 172"/>
              <p:cNvGrpSpPr>
                <a:grpSpLocks/>
              </p:cNvGrpSpPr>
              <p:nvPr/>
            </p:nvGrpSpPr>
            <p:grpSpPr bwMode="auto">
              <a:xfrm>
                <a:off x="1245" y="2559"/>
                <a:ext cx="21" cy="118"/>
                <a:chOff x="1245" y="2559"/>
                <a:chExt cx="21" cy="118"/>
              </a:xfrm>
            </p:grpSpPr>
            <p:sp>
              <p:nvSpPr>
                <p:cNvPr id="84" name="Rectangle 173"/>
                <p:cNvSpPr>
                  <a:spLocks noChangeArrowheads="1"/>
                </p:cNvSpPr>
                <p:nvPr/>
              </p:nvSpPr>
              <p:spPr bwMode="auto">
                <a:xfrm>
                  <a:off x="1192" y="2560"/>
                  <a:ext cx="74" cy="118"/>
                </a:xfrm>
                <a:prstGeom prst="rect">
                  <a:avLst/>
                </a:prstGeom>
                <a:solidFill>
                  <a:srgbClr val="C0C0C0"/>
                </a:solidFill>
                <a:ln w="6350">
                  <a:solidFill>
                    <a:srgbClr val="000000"/>
                  </a:solidFill>
                  <a:miter lim="800000"/>
                  <a:headEnd/>
                  <a:tailEnd/>
                </a:ln>
              </p:spPr>
              <p:txBody>
                <a:bodyPr/>
                <a:lstStyle/>
                <a:p>
                  <a:pPr>
                    <a:defRPr/>
                  </a:pPr>
                  <a:endParaRPr lang="zh-CN" altLang="en-US" b="1">
                    <a:latin typeface="+mn-lt"/>
                    <a:ea typeface="+mn-ea"/>
                  </a:endParaRPr>
                </a:p>
              </p:txBody>
            </p:sp>
            <p:sp>
              <p:nvSpPr>
                <p:cNvPr id="85" name="Line 174"/>
                <p:cNvSpPr>
                  <a:spLocks noChangeShapeType="1"/>
                </p:cNvSpPr>
                <p:nvPr/>
              </p:nvSpPr>
              <p:spPr bwMode="auto">
                <a:xfrm>
                  <a:off x="1253" y="2560"/>
                  <a:ext cx="0" cy="10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grpSp>
          <p:sp>
            <p:nvSpPr>
              <p:cNvPr id="40" name="Rectangle 175"/>
              <p:cNvSpPr>
                <a:spLocks noChangeArrowheads="1"/>
              </p:cNvSpPr>
              <p:nvPr/>
            </p:nvSpPr>
            <p:spPr bwMode="auto">
              <a:xfrm>
                <a:off x="1142" y="2486"/>
                <a:ext cx="74" cy="187"/>
              </a:xfrm>
              <a:prstGeom prst="rect">
                <a:avLst/>
              </a:prstGeom>
              <a:solidFill>
                <a:srgbClr val="C0C0C0"/>
              </a:solidFill>
              <a:ln w="6350">
                <a:solidFill>
                  <a:srgbClr val="000000"/>
                </a:solidFill>
                <a:miter lim="800000"/>
                <a:headEnd/>
                <a:tailEnd/>
              </a:ln>
            </p:spPr>
            <p:txBody>
              <a:bodyPr/>
              <a:lstStyle/>
              <a:p>
                <a:pPr>
                  <a:defRPr/>
                </a:pPr>
                <a:endParaRPr lang="zh-CN" altLang="en-US" b="1">
                  <a:latin typeface="+mn-lt"/>
                  <a:ea typeface="+mn-ea"/>
                </a:endParaRPr>
              </a:p>
            </p:txBody>
          </p:sp>
          <p:sp>
            <p:nvSpPr>
              <p:cNvPr id="41" name="Freeform 176"/>
              <p:cNvSpPr>
                <a:spLocks/>
              </p:cNvSpPr>
              <p:nvPr/>
            </p:nvSpPr>
            <p:spPr bwMode="auto">
              <a:xfrm>
                <a:off x="1413" y="2520"/>
                <a:ext cx="49" cy="44"/>
              </a:xfrm>
              <a:custGeom>
                <a:avLst/>
                <a:gdLst>
                  <a:gd name="T0" fmla="*/ 0 w 144"/>
                  <a:gd name="T1" fmla="*/ 0 h 120"/>
                  <a:gd name="T2" fmla="*/ 0 w 144"/>
                  <a:gd name="T3" fmla="*/ 120 h 120"/>
                  <a:gd name="T4" fmla="*/ 144 w 144"/>
                  <a:gd name="T5" fmla="*/ 120 h 120"/>
                  <a:gd name="T6" fmla="*/ 144 w 144"/>
                  <a:gd name="T7" fmla="*/ 24 h 120"/>
                  <a:gd name="T8" fmla="*/ 0 w 144"/>
                  <a:gd name="T9" fmla="*/ 0 h 120"/>
                </a:gdLst>
                <a:ahLst/>
                <a:cxnLst>
                  <a:cxn ang="0">
                    <a:pos x="T0" y="T1"/>
                  </a:cxn>
                  <a:cxn ang="0">
                    <a:pos x="T2" y="T3"/>
                  </a:cxn>
                  <a:cxn ang="0">
                    <a:pos x="T4" y="T5"/>
                  </a:cxn>
                  <a:cxn ang="0">
                    <a:pos x="T6" y="T7"/>
                  </a:cxn>
                  <a:cxn ang="0">
                    <a:pos x="T8" y="T9"/>
                  </a:cxn>
                </a:cxnLst>
                <a:rect l="0" t="0" r="r" b="b"/>
                <a:pathLst>
                  <a:path w="144" h="120">
                    <a:moveTo>
                      <a:pt x="0" y="0"/>
                    </a:moveTo>
                    <a:lnTo>
                      <a:pt x="0" y="120"/>
                    </a:lnTo>
                    <a:lnTo>
                      <a:pt x="144" y="120"/>
                    </a:lnTo>
                    <a:lnTo>
                      <a:pt x="144" y="24"/>
                    </a:lnTo>
                    <a:lnTo>
                      <a:pt x="0" y="0"/>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zh-CN" altLang="en-US" b="1">
                  <a:latin typeface="+mn-lt"/>
                  <a:ea typeface="+mn-ea"/>
                </a:endParaRPr>
              </a:p>
            </p:txBody>
          </p:sp>
          <p:sp>
            <p:nvSpPr>
              <p:cNvPr id="42" name="Freeform 177"/>
              <p:cNvSpPr>
                <a:spLocks/>
              </p:cNvSpPr>
              <p:nvPr/>
            </p:nvSpPr>
            <p:spPr bwMode="auto">
              <a:xfrm>
                <a:off x="1315" y="2451"/>
                <a:ext cx="31" cy="34"/>
              </a:xfrm>
              <a:custGeom>
                <a:avLst/>
                <a:gdLst>
                  <a:gd name="T0" fmla="*/ 54 w 98"/>
                  <a:gd name="T1" fmla="*/ 0 h 108"/>
                  <a:gd name="T2" fmla="*/ 0 w 98"/>
                  <a:gd name="T3" fmla="*/ 108 h 108"/>
                  <a:gd name="T4" fmla="*/ 72 w 98"/>
                  <a:gd name="T5" fmla="*/ 99 h 108"/>
                  <a:gd name="T6" fmla="*/ 98 w 98"/>
                  <a:gd name="T7" fmla="*/ 27 h 108"/>
                  <a:gd name="T8" fmla="*/ 54 w 98"/>
                  <a:gd name="T9" fmla="*/ 0 h 108"/>
                </a:gdLst>
                <a:ahLst/>
                <a:cxnLst>
                  <a:cxn ang="0">
                    <a:pos x="T0" y="T1"/>
                  </a:cxn>
                  <a:cxn ang="0">
                    <a:pos x="T2" y="T3"/>
                  </a:cxn>
                  <a:cxn ang="0">
                    <a:pos x="T4" y="T5"/>
                  </a:cxn>
                  <a:cxn ang="0">
                    <a:pos x="T6" y="T7"/>
                  </a:cxn>
                  <a:cxn ang="0">
                    <a:pos x="T8" y="T9"/>
                  </a:cxn>
                </a:cxnLst>
                <a:rect l="0" t="0" r="r" b="b"/>
                <a:pathLst>
                  <a:path w="98" h="108">
                    <a:moveTo>
                      <a:pt x="54" y="0"/>
                    </a:moveTo>
                    <a:lnTo>
                      <a:pt x="0" y="108"/>
                    </a:lnTo>
                    <a:lnTo>
                      <a:pt x="72" y="99"/>
                    </a:lnTo>
                    <a:lnTo>
                      <a:pt x="98" y="27"/>
                    </a:lnTo>
                    <a:lnTo>
                      <a:pt x="54" y="0"/>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43" name="Freeform 178"/>
              <p:cNvSpPr>
                <a:spLocks/>
              </p:cNvSpPr>
              <p:nvPr/>
            </p:nvSpPr>
            <p:spPr bwMode="auto">
              <a:xfrm>
                <a:off x="1253" y="2687"/>
                <a:ext cx="154" cy="15"/>
              </a:xfrm>
              <a:custGeom>
                <a:avLst/>
                <a:gdLst>
                  <a:gd name="T0" fmla="*/ 0 w 457"/>
                  <a:gd name="T1" fmla="*/ 0 h 37"/>
                  <a:gd name="T2" fmla="*/ 457 w 457"/>
                  <a:gd name="T3" fmla="*/ 0 h 37"/>
                  <a:gd name="T4" fmla="*/ 457 w 457"/>
                  <a:gd name="T5" fmla="*/ 37 h 37"/>
                  <a:gd name="T6" fmla="*/ 6 w 457"/>
                  <a:gd name="T7" fmla="*/ 37 h 37"/>
                  <a:gd name="T8" fmla="*/ 0 w 457"/>
                  <a:gd name="T9" fmla="*/ 0 h 37"/>
                </a:gdLst>
                <a:ahLst/>
                <a:cxnLst>
                  <a:cxn ang="0">
                    <a:pos x="T0" y="T1"/>
                  </a:cxn>
                  <a:cxn ang="0">
                    <a:pos x="T2" y="T3"/>
                  </a:cxn>
                  <a:cxn ang="0">
                    <a:pos x="T4" y="T5"/>
                  </a:cxn>
                  <a:cxn ang="0">
                    <a:pos x="T6" y="T7"/>
                  </a:cxn>
                  <a:cxn ang="0">
                    <a:pos x="T8" y="T9"/>
                  </a:cxn>
                </a:cxnLst>
                <a:rect l="0" t="0" r="r" b="b"/>
                <a:pathLst>
                  <a:path w="457" h="37">
                    <a:moveTo>
                      <a:pt x="0" y="0"/>
                    </a:moveTo>
                    <a:lnTo>
                      <a:pt x="457" y="0"/>
                    </a:lnTo>
                    <a:lnTo>
                      <a:pt x="457" y="37"/>
                    </a:lnTo>
                    <a:lnTo>
                      <a:pt x="6" y="37"/>
                    </a:lnTo>
                    <a:lnTo>
                      <a:pt x="0" y="0"/>
                    </a:lnTo>
                    <a:close/>
                  </a:path>
                </a:pathLst>
              </a:custGeom>
              <a:solidFill>
                <a:srgbClr val="80808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44" name="Freeform 179"/>
              <p:cNvSpPr>
                <a:spLocks/>
              </p:cNvSpPr>
              <p:nvPr/>
            </p:nvSpPr>
            <p:spPr bwMode="auto">
              <a:xfrm>
                <a:off x="1142" y="2216"/>
                <a:ext cx="62" cy="79"/>
              </a:xfrm>
              <a:custGeom>
                <a:avLst/>
                <a:gdLst>
                  <a:gd name="T0" fmla="*/ 180 w 191"/>
                  <a:gd name="T1" fmla="*/ 0 h 232"/>
                  <a:gd name="T2" fmla="*/ 2 w 191"/>
                  <a:gd name="T3" fmla="*/ 166 h 232"/>
                  <a:gd name="T4" fmla="*/ 0 w 191"/>
                  <a:gd name="T5" fmla="*/ 232 h 232"/>
                  <a:gd name="T6" fmla="*/ 191 w 191"/>
                  <a:gd name="T7" fmla="*/ 76 h 232"/>
                  <a:gd name="T8" fmla="*/ 180 w 191"/>
                  <a:gd name="T9" fmla="*/ 0 h 232"/>
                </a:gdLst>
                <a:ahLst/>
                <a:cxnLst>
                  <a:cxn ang="0">
                    <a:pos x="T0" y="T1"/>
                  </a:cxn>
                  <a:cxn ang="0">
                    <a:pos x="T2" y="T3"/>
                  </a:cxn>
                  <a:cxn ang="0">
                    <a:pos x="T4" y="T5"/>
                  </a:cxn>
                  <a:cxn ang="0">
                    <a:pos x="T6" y="T7"/>
                  </a:cxn>
                  <a:cxn ang="0">
                    <a:pos x="T8" y="T9"/>
                  </a:cxn>
                </a:cxnLst>
                <a:rect l="0" t="0" r="r" b="b"/>
                <a:pathLst>
                  <a:path w="191" h="232">
                    <a:moveTo>
                      <a:pt x="180" y="0"/>
                    </a:moveTo>
                    <a:lnTo>
                      <a:pt x="2" y="166"/>
                    </a:lnTo>
                    <a:lnTo>
                      <a:pt x="0" y="232"/>
                    </a:lnTo>
                    <a:lnTo>
                      <a:pt x="191" y="76"/>
                    </a:lnTo>
                    <a:lnTo>
                      <a:pt x="180" y="0"/>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45" name="Freeform 180"/>
              <p:cNvSpPr>
                <a:spLocks/>
              </p:cNvSpPr>
              <p:nvPr/>
            </p:nvSpPr>
            <p:spPr bwMode="auto">
              <a:xfrm>
                <a:off x="1124" y="2009"/>
                <a:ext cx="99" cy="664"/>
              </a:xfrm>
              <a:custGeom>
                <a:avLst/>
                <a:gdLst>
                  <a:gd name="T0" fmla="*/ 289 w 289"/>
                  <a:gd name="T1" fmla="*/ 0 h 1991"/>
                  <a:gd name="T2" fmla="*/ 0 w 289"/>
                  <a:gd name="T3" fmla="*/ 117 h 1991"/>
                  <a:gd name="T4" fmla="*/ 0 w 289"/>
                  <a:gd name="T5" fmla="*/ 1991 h 1991"/>
                  <a:gd name="T6" fmla="*/ 54 w 289"/>
                  <a:gd name="T7" fmla="*/ 1991 h 1991"/>
                  <a:gd name="T8" fmla="*/ 54 w 289"/>
                  <a:gd name="T9" fmla="*/ 288 h 1991"/>
                  <a:gd name="T10" fmla="*/ 289 w 289"/>
                  <a:gd name="T11" fmla="*/ 189 h 1991"/>
                  <a:gd name="T12" fmla="*/ 289 w 289"/>
                  <a:gd name="T13" fmla="*/ 0 h 1991"/>
                </a:gdLst>
                <a:ahLst/>
                <a:cxnLst>
                  <a:cxn ang="0">
                    <a:pos x="T0" y="T1"/>
                  </a:cxn>
                  <a:cxn ang="0">
                    <a:pos x="T2" y="T3"/>
                  </a:cxn>
                  <a:cxn ang="0">
                    <a:pos x="T4" y="T5"/>
                  </a:cxn>
                  <a:cxn ang="0">
                    <a:pos x="T6" y="T7"/>
                  </a:cxn>
                  <a:cxn ang="0">
                    <a:pos x="T8" y="T9"/>
                  </a:cxn>
                  <a:cxn ang="0">
                    <a:pos x="T10" y="T11"/>
                  </a:cxn>
                  <a:cxn ang="0">
                    <a:pos x="T12" y="T13"/>
                  </a:cxn>
                </a:cxnLst>
                <a:rect l="0" t="0" r="r" b="b"/>
                <a:pathLst>
                  <a:path w="289" h="1991">
                    <a:moveTo>
                      <a:pt x="289" y="0"/>
                    </a:moveTo>
                    <a:lnTo>
                      <a:pt x="0" y="117"/>
                    </a:lnTo>
                    <a:lnTo>
                      <a:pt x="0" y="1991"/>
                    </a:lnTo>
                    <a:lnTo>
                      <a:pt x="54" y="1991"/>
                    </a:lnTo>
                    <a:lnTo>
                      <a:pt x="54" y="288"/>
                    </a:lnTo>
                    <a:lnTo>
                      <a:pt x="289" y="189"/>
                    </a:lnTo>
                    <a:lnTo>
                      <a:pt x="289" y="0"/>
                    </a:lnTo>
                    <a:close/>
                  </a:path>
                </a:pathLst>
              </a:custGeom>
              <a:solidFill>
                <a:srgbClr val="9F9F9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46" name="Freeform 181"/>
              <p:cNvSpPr>
                <a:spLocks/>
              </p:cNvSpPr>
              <p:nvPr/>
            </p:nvSpPr>
            <p:spPr bwMode="auto">
              <a:xfrm>
                <a:off x="1118" y="2673"/>
                <a:ext cx="554" cy="147"/>
              </a:xfrm>
              <a:custGeom>
                <a:avLst/>
                <a:gdLst>
                  <a:gd name="T0" fmla="*/ 0 w 1657"/>
                  <a:gd name="T1" fmla="*/ 433 h 433"/>
                  <a:gd name="T2" fmla="*/ 0 w 1657"/>
                  <a:gd name="T3" fmla="*/ 0 h 433"/>
                  <a:gd name="T4" fmla="*/ 361 w 1657"/>
                  <a:gd name="T5" fmla="*/ 0 h 433"/>
                  <a:gd name="T6" fmla="*/ 433 w 1657"/>
                  <a:gd name="T7" fmla="*/ 72 h 433"/>
                  <a:gd name="T8" fmla="*/ 649 w 1657"/>
                  <a:gd name="T9" fmla="*/ 72 h 433"/>
                  <a:gd name="T10" fmla="*/ 720 w 1657"/>
                  <a:gd name="T11" fmla="*/ 145 h 433"/>
                  <a:gd name="T12" fmla="*/ 1441 w 1657"/>
                  <a:gd name="T13" fmla="*/ 145 h 433"/>
                  <a:gd name="T14" fmla="*/ 1441 w 1657"/>
                  <a:gd name="T15" fmla="*/ 289 h 433"/>
                  <a:gd name="T16" fmla="*/ 1657 w 1657"/>
                  <a:gd name="T17" fmla="*/ 289 h 433"/>
                  <a:gd name="T18" fmla="*/ 1657 w 1657"/>
                  <a:gd name="T19" fmla="*/ 433 h 433"/>
                  <a:gd name="T20" fmla="*/ 0 w 1657"/>
                  <a:gd name="T21" fmla="*/ 433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7" h="433">
                    <a:moveTo>
                      <a:pt x="0" y="433"/>
                    </a:moveTo>
                    <a:lnTo>
                      <a:pt x="0" y="0"/>
                    </a:lnTo>
                    <a:lnTo>
                      <a:pt x="361" y="0"/>
                    </a:lnTo>
                    <a:lnTo>
                      <a:pt x="433" y="72"/>
                    </a:lnTo>
                    <a:lnTo>
                      <a:pt x="649" y="72"/>
                    </a:lnTo>
                    <a:lnTo>
                      <a:pt x="720" y="145"/>
                    </a:lnTo>
                    <a:lnTo>
                      <a:pt x="1441" y="145"/>
                    </a:lnTo>
                    <a:lnTo>
                      <a:pt x="1441" y="289"/>
                    </a:lnTo>
                    <a:lnTo>
                      <a:pt x="1657" y="289"/>
                    </a:lnTo>
                    <a:lnTo>
                      <a:pt x="1657" y="433"/>
                    </a:lnTo>
                    <a:lnTo>
                      <a:pt x="0" y="433"/>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47" name="Rectangle 182"/>
              <p:cNvSpPr>
                <a:spLocks noChangeArrowheads="1"/>
              </p:cNvSpPr>
              <p:nvPr/>
            </p:nvSpPr>
            <p:spPr bwMode="auto">
              <a:xfrm>
                <a:off x="1124" y="2771"/>
                <a:ext cx="400" cy="44"/>
              </a:xfrm>
              <a:prstGeom prst="rect">
                <a:avLst/>
              </a:prstGeom>
              <a:solidFill>
                <a:srgbClr val="C0C0C0"/>
              </a:solidFill>
              <a:ln w="6350">
                <a:solidFill>
                  <a:srgbClr val="000000"/>
                </a:solidFill>
                <a:miter lim="800000"/>
                <a:headEnd/>
                <a:tailEnd/>
              </a:ln>
            </p:spPr>
            <p:txBody>
              <a:bodyPr/>
              <a:lstStyle/>
              <a:p>
                <a:pPr>
                  <a:defRPr/>
                </a:pPr>
                <a:endParaRPr lang="zh-CN" altLang="en-US" b="1">
                  <a:latin typeface="+mn-lt"/>
                  <a:ea typeface="+mn-ea"/>
                </a:endParaRPr>
              </a:p>
            </p:txBody>
          </p:sp>
          <p:sp>
            <p:nvSpPr>
              <p:cNvPr id="48" name="Line 183"/>
              <p:cNvSpPr>
                <a:spLocks noChangeShapeType="1"/>
              </p:cNvSpPr>
              <p:nvPr/>
            </p:nvSpPr>
            <p:spPr bwMode="auto">
              <a:xfrm>
                <a:off x="1099" y="2471"/>
                <a:ext cx="6" cy="8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49" name="Freeform 184"/>
              <p:cNvSpPr>
                <a:spLocks/>
              </p:cNvSpPr>
              <p:nvPr/>
            </p:nvSpPr>
            <p:spPr bwMode="auto">
              <a:xfrm>
                <a:off x="1087" y="2560"/>
                <a:ext cx="37" cy="39"/>
              </a:xfrm>
              <a:custGeom>
                <a:avLst/>
                <a:gdLst>
                  <a:gd name="T0" fmla="*/ 0 w 108"/>
                  <a:gd name="T1" fmla="*/ 126 h 126"/>
                  <a:gd name="T2" fmla="*/ 0 w 108"/>
                  <a:gd name="T3" fmla="*/ 0 h 126"/>
                  <a:gd name="T4" fmla="*/ 108 w 108"/>
                  <a:gd name="T5" fmla="*/ 0 h 126"/>
                  <a:gd name="T6" fmla="*/ 108 w 108"/>
                  <a:gd name="T7" fmla="*/ 45 h 126"/>
                  <a:gd name="T8" fmla="*/ 36 w 108"/>
                  <a:gd name="T9" fmla="*/ 45 h 126"/>
                  <a:gd name="T10" fmla="*/ 36 w 108"/>
                  <a:gd name="T11" fmla="*/ 126 h 126"/>
                  <a:gd name="T12" fmla="*/ 0 w 108"/>
                  <a:gd name="T13" fmla="*/ 126 h 126"/>
                </a:gdLst>
                <a:ahLst/>
                <a:cxnLst>
                  <a:cxn ang="0">
                    <a:pos x="T0" y="T1"/>
                  </a:cxn>
                  <a:cxn ang="0">
                    <a:pos x="T2" y="T3"/>
                  </a:cxn>
                  <a:cxn ang="0">
                    <a:pos x="T4" y="T5"/>
                  </a:cxn>
                  <a:cxn ang="0">
                    <a:pos x="T6" y="T7"/>
                  </a:cxn>
                  <a:cxn ang="0">
                    <a:pos x="T8" y="T9"/>
                  </a:cxn>
                  <a:cxn ang="0">
                    <a:pos x="T10" y="T11"/>
                  </a:cxn>
                  <a:cxn ang="0">
                    <a:pos x="T12" y="T13"/>
                  </a:cxn>
                </a:cxnLst>
                <a:rect l="0" t="0" r="r" b="b"/>
                <a:pathLst>
                  <a:path w="108" h="126">
                    <a:moveTo>
                      <a:pt x="0" y="126"/>
                    </a:moveTo>
                    <a:lnTo>
                      <a:pt x="0" y="0"/>
                    </a:lnTo>
                    <a:lnTo>
                      <a:pt x="108" y="0"/>
                    </a:lnTo>
                    <a:lnTo>
                      <a:pt x="108" y="45"/>
                    </a:lnTo>
                    <a:lnTo>
                      <a:pt x="36" y="45"/>
                    </a:lnTo>
                    <a:lnTo>
                      <a:pt x="36" y="126"/>
                    </a:lnTo>
                    <a:lnTo>
                      <a:pt x="0" y="126"/>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50" name="Freeform 185"/>
              <p:cNvSpPr>
                <a:spLocks/>
              </p:cNvSpPr>
              <p:nvPr/>
            </p:nvSpPr>
            <p:spPr bwMode="auto">
              <a:xfrm>
                <a:off x="1290" y="2525"/>
                <a:ext cx="123" cy="177"/>
              </a:xfrm>
              <a:custGeom>
                <a:avLst/>
                <a:gdLst>
                  <a:gd name="T0" fmla="*/ 0 w 368"/>
                  <a:gd name="T1" fmla="*/ 0 h 523"/>
                  <a:gd name="T2" fmla="*/ 368 w 368"/>
                  <a:gd name="T3" fmla="*/ 523 h 523"/>
                  <a:gd name="T4" fmla="*/ 314 w 368"/>
                  <a:gd name="T5" fmla="*/ 513 h 523"/>
                  <a:gd name="T6" fmla="*/ 0 w 368"/>
                  <a:gd name="T7" fmla="*/ 72 h 523"/>
                  <a:gd name="T8" fmla="*/ 0 w 368"/>
                  <a:gd name="T9" fmla="*/ 0 h 523"/>
                </a:gdLst>
                <a:ahLst/>
                <a:cxnLst>
                  <a:cxn ang="0">
                    <a:pos x="T0" y="T1"/>
                  </a:cxn>
                  <a:cxn ang="0">
                    <a:pos x="T2" y="T3"/>
                  </a:cxn>
                  <a:cxn ang="0">
                    <a:pos x="T4" y="T5"/>
                  </a:cxn>
                  <a:cxn ang="0">
                    <a:pos x="T6" y="T7"/>
                  </a:cxn>
                  <a:cxn ang="0">
                    <a:pos x="T8" y="T9"/>
                  </a:cxn>
                </a:cxnLst>
                <a:rect l="0" t="0" r="r" b="b"/>
                <a:pathLst>
                  <a:path w="368" h="523">
                    <a:moveTo>
                      <a:pt x="0" y="0"/>
                    </a:moveTo>
                    <a:lnTo>
                      <a:pt x="368" y="523"/>
                    </a:lnTo>
                    <a:lnTo>
                      <a:pt x="314" y="513"/>
                    </a:lnTo>
                    <a:lnTo>
                      <a:pt x="0" y="72"/>
                    </a:lnTo>
                    <a:lnTo>
                      <a:pt x="0" y="0"/>
                    </a:lnTo>
                    <a:close/>
                  </a:path>
                </a:pathLst>
              </a:custGeom>
              <a:solidFill>
                <a:srgbClr val="9F9F9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51" name="Freeform 186"/>
              <p:cNvSpPr>
                <a:spLocks/>
              </p:cNvSpPr>
              <p:nvPr/>
            </p:nvSpPr>
            <p:spPr bwMode="auto">
              <a:xfrm>
                <a:off x="1025" y="2628"/>
                <a:ext cx="92" cy="192"/>
              </a:xfrm>
              <a:custGeom>
                <a:avLst/>
                <a:gdLst>
                  <a:gd name="T0" fmla="*/ 216 w 288"/>
                  <a:gd name="T1" fmla="*/ 0 h 577"/>
                  <a:gd name="T2" fmla="*/ 0 w 288"/>
                  <a:gd name="T3" fmla="*/ 216 h 577"/>
                  <a:gd name="T4" fmla="*/ 0 w 288"/>
                  <a:gd name="T5" fmla="*/ 577 h 577"/>
                  <a:gd name="T6" fmla="*/ 288 w 288"/>
                  <a:gd name="T7" fmla="*/ 577 h 577"/>
                  <a:gd name="T8" fmla="*/ 288 w 288"/>
                  <a:gd name="T9" fmla="*/ 144 h 577"/>
                  <a:gd name="T10" fmla="*/ 216 w 288"/>
                  <a:gd name="T11" fmla="*/ 0 h 577"/>
                </a:gdLst>
                <a:ahLst/>
                <a:cxnLst>
                  <a:cxn ang="0">
                    <a:pos x="T0" y="T1"/>
                  </a:cxn>
                  <a:cxn ang="0">
                    <a:pos x="T2" y="T3"/>
                  </a:cxn>
                  <a:cxn ang="0">
                    <a:pos x="T4" y="T5"/>
                  </a:cxn>
                  <a:cxn ang="0">
                    <a:pos x="T6" y="T7"/>
                  </a:cxn>
                  <a:cxn ang="0">
                    <a:pos x="T8" y="T9"/>
                  </a:cxn>
                  <a:cxn ang="0">
                    <a:pos x="T10" y="T11"/>
                  </a:cxn>
                </a:cxnLst>
                <a:rect l="0" t="0" r="r" b="b"/>
                <a:pathLst>
                  <a:path w="288" h="577">
                    <a:moveTo>
                      <a:pt x="216" y="0"/>
                    </a:moveTo>
                    <a:lnTo>
                      <a:pt x="0" y="216"/>
                    </a:lnTo>
                    <a:lnTo>
                      <a:pt x="0" y="577"/>
                    </a:lnTo>
                    <a:lnTo>
                      <a:pt x="288" y="577"/>
                    </a:lnTo>
                    <a:lnTo>
                      <a:pt x="288" y="144"/>
                    </a:lnTo>
                    <a:lnTo>
                      <a:pt x="216" y="0"/>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52" name="Rectangle 187"/>
              <p:cNvSpPr>
                <a:spLocks noChangeArrowheads="1"/>
              </p:cNvSpPr>
              <p:nvPr/>
            </p:nvSpPr>
            <p:spPr bwMode="auto">
              <a:xfrm>
                <a:off x="1001" y="2914"/>
                <a:ext cx="672" cy="25"/>
              </a:xfrm>
              <a:prstGeom prst="rect">
                <a:avLst/>
              </a:prstGeom>
              <a:solidFill>
                <a:srgbClr val="9F9F9F"/>
              </a:solidFill>
              <a:ln w="6350">
                <a:solidFill>
                  <a:srgbClr val="000000"/>
                </a:solidFill>
                <a:miter lim="800000"/>
                <a:headEnd/>
                <a:tailEnd/>
              </a:ln>
            </p:spPr>
            <p:txBody>
              <a:bodyPr/>
              <a:lstStyle/>
              <a:p>
                <a:pPr>
                  <a:defRPr/>
                </a:pPr>
                <a:endParaRPr lang="zh-CN" altLang="en-US" b="1">
                  <a:latin typeface="+mn-lt"/>
                  <a:ea typeface="+mn-ea"/>
                </a:endParaRPr>
              </a:p>
            </p:txBody>
          </p:sp>
          <p:sp>
            <p:nvSpPr>
              <p:cNvPr id="53" name="Rectangle 188"/>
              <p:cNvSpPr>
                <a:spLocks noChangeArrowheads="1"/>
              </p:cNvSpPr>
              <p:nvPr/>
            </p:nvSpPr>
            <p:spPr bwMode="auto">
              <a:xfrm>
                <a:off x="1001" y="2869"/>
                <a:ext cx="672" cy="39"/>
              </a:xfrm>
              <a:prstGeom prst="rect">
                <a:avLst/>
              </a:prstGeom>
              <a:solidFill>
                <a:srgbClr val="9F9F9F"/>
              </a:solidFill>
              <a:ln w="6350">
                <a:solidFill>
                  <a:srgbClr val="000000"/>
                </a:solidFill>
                <a:miter lim="800000"/>
                <a:headEnd/>
                <a:tailEnd/>
              </a:ln>
            </p:spPr>
            <p:txBody>
              <a:bodyPr/>
              <a:lstStyle/>
              <a:p>
                <a:pPr>
                  <a:defRPr/>
                </a:pPr>
                <a:endParaRPr lang="zh-CN" altLang="en-US" b="1">
                  <a:latin typeface="+mn-lt"/>
                  <a:ea typeface="+mn-ea"/>
                </a:endParaRPr>
              </a:p>
            </p:txBody>
          </p:sp>
          <p:sp>
            <p:nvSpPr>
              <p:cNvPr id="54" name="Rectangle 189"/>
              <p:cNvSpPr>
                <a:spLocks noChangeArrowheads="1"/>
              </p:cNvSpPr>
              <p:nvPr/>
            </p:nvSpPr>
            <p:spPr bwMode="auto">
              <a:xfrm>
                <a:off x="1001" y="2820"/>
                <a:ext cx="672" cy="44"/>
              </a:xfrm>
              <a:prstGeom prst="rect">
                <a:avLst/>
              </a:prstGeom>
              <a:solidFill>
                <a:srgbClr val="9F9F9F"/>
              </a:solidFill>
              <a:ln w="6350">
                <a:solidFill>
                  <a:srgbClr val="000000"/>
                </a:solidFill>
                <a:miter lim="800000"/>
                <a:headEnd/>
                <a:tailEnd/>
              </a:ln>
            </p:spPr>
            <p:txBody>
              <a:bodyPr/>
              <a:lstStyle/>
              <a:p>
                <a:pPr>
                  <a:defRPr/>
                </a:pPr>
                <a:endParaRPr lang="zh-CN" altLang="en-US" b="1">
                  <a:latin typeface="+mn-lt"/>
                  <a:ea typeface="+mn-ea"/>
                </a:endParaRPr>
              </a:p>
            </p:txBody>
          </p:sp>
          <p:sp>
            <p:nvSpPr>
              <p:cNvPr id="55" name="Rectangle 190"/>
              <p:cNvSpPr>
                <a:spLocks noChangeArrowheads="1"/>
              </p:cNvSpPr>
              <p:nvPr/>
            </p:nvSpPr>
            <p:spPr bwMode="auto">
              <a:xfrm>
                <a:off x="1586" y="2786"/>
                <a:ext cx="68" cy="20"/>
              </a:xfrm>
              <a:prstGeom prst="rect">
                <a:avLst/>
              </a:prstGeom>
              <a:solidFill>
                <a:srgbClr val="9F9F9F"/>
              </a:solidFill>
              <a:ln w="6350">
                <a:solidFill>
                  <a:srgbClr val="000000"/>
                </a:solidFill>
                <a:miter lim="800000"/>
                <a:headEnd/>
                <a:tailEnd/>
              </a:ln>
            </p:spPr>
            <p:txBody>
              <a:bodyPr/>
              <a:lstStyle/>
              <a:p>
                <a:pPr>
                  <a:defRPr/>
                </a:pPr>
                <a:endParaRPr lang="zh-CN" altLang="en-US" b="1">
                  <a:latin typeface="+mn-lt"/>
                  <a:ea typeface="+mn-ea"/>
                </a:endParaRPr>
              </a:p>
            </p:txBody>
          </p:sp>
          <p:sp>
            <p:nvSpPr>
              <p:cNvPr id="56" name="Oval 191"/>
              <p:cNvSpPr>
                <a:spLocks noChangeArrowheads="1"/>
              </p:cNvSpPr>
              <p:nvPr/>
            </p:nvSpPr>
            <p:spPr bwMode="auto">
              <a:xfrm>
                <a:off x="1075" y="2604"/>
                <a:ext cx="43" cy="49"/>
              </a:xfrm>
              <a:prstGeom prst="ellipse">
                <a:avLst/>
              </a:prstGeom>
              <a:solidFill>
                <a:srgbClr val="9F9F9F"/>
              </a:solidFill>
              <a:ln w="6350">
                <a:solidFill>
                  <a:srgbClr val="000000"/>
                </a:solidFill>
                <a:round/>
                <a:headEnd/>
                <a:tailEnd/>
              </a:ln>
            </p:spPr>
            <p:txBody>
              <a:bodyPr/>
              <a:lstStyle/>
              <a:p>
                <a:pPr>
                  <a:defRPr/>
                </a:pPr>
                <a:endParaRPr lang="zh-CN" altLang="en-US" b="1">
                  <a:latin typeface="+mn-lt"/>
                  <a:ea typeface="+mn-ea"/>
                </a:endParaRPr>
              </a:p>
            </p:txBody>
          </p:sp>
          <p:sp>
            <p:nvSpPr>
              <p:cNvPr id="57" name="Rectangle 192"/>
              <p:cNvSpPr>
                <a:spLocks noChangeArrowheads="1"/>
              </p:cNvSpPr>
              <p:nvPr/>
            </p:nvSpPr>
            <p:spPr bwMode="auto">
              <a:xfrm>
                <a:off x="1241" y="2510"/>
                <a:ext cx="43" cy="44"/>
              </a:xfrm>
              <a:prstGeom prst="rect">
                <a:avLst/>
              </a:prstGeom>
              <a:solidFill>
                <a:srgbClr val="808080"/>
              </a:solidFill>
              <a:ln w="6350">
                <a:solidFill>
                  <a:srgbClr val="000000"/>
                </a:solidFill>
                <a:miter lim="800000"/>
                <a:headEnd/>
                <a:tailEnd/>
              </a:ln>
            </p:spPr>
            <p:txBody>
              <a:bodyPr/>
              <a:lstStyle/>
              <a:p>
                <a:pPr>
                  <a:defRPr/>
                </a:pPr>
                <a:endParaRPr lang="zh-CN" altLang="en-US" b="1">
                  <a:latin typeface="+mn-lt"/>
                  <a:ea typeface="+mn-ea"/>
                </a:endParaRPr>
              </a:p>
            </p:txBody>
          </p:sp>
          <p:sp>
            <p:nvSpPr>
              <p:cNvPr id="58" name="Freeform 193"/>
              <p:cNvSpPr>
                <a:spLocks/>
              </p:cNvSpPr>
              <p:nvPr/>
            </p:nvSpPr>
            <p:spPr bwMode="auto">
              <a:xfrm>
                <a:off x="1216" y="2481"/>
                <a:ext cx="191" cy="192"/>
              </a:xfrm>
              <a:custGeom>
                <a:avLst/>
                <a:gdLst>
                  <a:gd name="T0" fmla="*/ 72 w 575"/>
                  <a:gd name="T1" fmla="*/ 576 h 576"/>
                  <a:gd name="T2" fmla="*/ 72 w 575"/>
                  <a:gd name="T3" fmla="*/ 72 h 576"/>
                  <a:gd name="T4" fmla="*/ 575 w 575"/>
                  <a:gd name="T5" fmla="*/ 72 h 576"/>
                  <a:gd name="T6" fmla="*/ 575 w 575"/>
                  <a:gd name="T7" fmla="*/ 0 h 576"/>
                  <a:gd name="T8" fmla="*/ 0 w 575"/>
                  <a:gd name="T9" fmla="*/ 0 h 576"/>
                  <a:gd name="T10" fmla="*/ 0 w 575"/>
                  <a:gd name="T11" fmla="*/ 576 h 576"/>
                  <a:gd name="T12" fmla="*/ 72 w 575"/>
                  <a:gd name="T13" fmla="*/ 576 h 576"/>
                </a:gdLst>
                <a:ahLst/>
                <a:cxnLst>
                  <a:cxn ang="0">
                    <a:pos x="T0" y="T1"/>
                  </a:cxn>
                  <a:cxn ang="0">
                    <a:pos x="T2" y="T3"/>
                  </a:cxn>
                  <a:cxn ang="0">
                    <a:pos x="T4" y="T5"/>
                  </a:cxn>
                  <a:cxn ang="0">
                    <a:pos x="T6" y="T7"/>
                  </a:cxn>
                  <a:cxn ang="0">
                    <a:pos x="T8" y="T9"/>
                  </a:cxn>
                  <a:cxn ang="0">
                    <a:pos x="T10" y="T11"/>
                  </a:cxn>
                  <a:cxn ang="0">
                    <a:pos x="T12" y="T13"/>
                  </a:cxn>
                </a:cxnLst>
                <a:rect l="0" t="0" r="r" b="b"/>
                <a:pathLst>
                  <a:path w="575" h="576">
                    <a:moveTo>
                      <a:pt x="72" y="576"/>
                    </a:moveTo>
                    <a:lnTo>
                      <a:pt x="72" y="72"/>
                    </a:lnTo>
                    <a:lnTo>
                      <a:pt x="575" y="72"/>
                    </a:lnTo>
                    <a:lnTo>
                      <a:pt x="575" y="0"/>
                    </a:lnTo>
                    <a:lnTo>
                      <a:pt x="0" y="0"/>
                    </a:lnTo>
                    <a:lnTo>
                      <a:pt x="0" y="576"/>
                    </a:lnTo>
                    <a:lnTo>
                      <a:pt x="72" y="576"/>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grpSp>
            <p:nvGrpSpPr>
              <p:cNvPr id="171073" name="Group 194"/>
              <p:cNvGrpSpPr>
                <a:grpSpLocks/>
              </p:cNvGrpSpPr>
              <p:nvPr/>
            </p:nvGrpSpPr>
            <p:grpSpPr bwMode="auto">
              <a:xfrm>
                <a:off x="1062" y="2302"/>
                <a:ext cx="214" cy="194"/>
                <a:chOff x="1062" y="2302"/>
                <a:chExt cx="214" cy="194"/>
              </a:xfrm>
            </p:grpSpPr>
            <p:sp>
              <p:nvSpPr>
                <p:cNvPr id="82" name="Oval 195"/>
                <p:cNvSpPr>
                  <a:spLocks noChangeArrowheads="1"/>
                </p:cNvSpPr>
                <p:nvPr/>
              </p:nvSpPr>
              <p:spPr bwMode="auto">
                <a:xfrm>
                  <a:off x="1081" y="2270"/>
                  <a:ext cx="154" cy="226"/>
                </a:xfrm>
                <a:prstGeom prst="ellipse">
                  <a:avLst/>
                </a:prstGeom>
                <a:solidFill>
                  <a:srgbClr val="808080"/>
                </a:solidFill>
                <a:ln w="6350">
                  <a:solidFill>
                    <a:srgbClr val="000000"/>
                  </a:solidFill>
                  <a:round/>
                  <a:headEnd/>
                  <a:tailEnd/>
                </a:ln>
              </p:spPr>
              <p:txBody>
                <a:bodyPr/>
                <a:lstStyle/>
                <a:p>
                  <a:pPr>
                    <a:defRPr/>
                  </a:pPr>
                  <a:endParaRPr lang="zh-CN" altLang="en-US" b="1">
                    <a:latin typeface="+mn-lt"/>
                    <a:ea typeface="+mn-ea"/>
                  </a:endParaRPr>
                </a:p>
              </p:txBody>
            </p:sp>
            <p:sp>
              <p:nvSpPr>
                <p:cNvPr id="83" name="Oval 196"/>
                <p:cNvSpPr>
                  <a:spLocks noChangeArrowheads="1"/>
                </p:cNvSpPr>
                <p:nvPr/>
              </p:nvSpPr>
              <p:spPr bwMode="auto">
                <a:xfrm>
                  <a:off x="1062" y="2270"/>
                  <a:ext cx="154" cy="226"/>
                </a:xfrm>
                <a:prstGeom prst="ellipse">
                  <a:avLst/>
                </a:prstGeom>
                <a:solidFill>
                  <a:srgbClr val="C0C0C0"/>
                </a:solidFill>
                <a:ln w="6350">
                  <a:solidFill>
                    <a:srgbClr val="000000"/>
                  </a:solidFill>
                  <a:round/>
                  <a:headEnd/>
                  <a:tailEnd/>
                </a:ln>
              </p:spPr>
              <p:txBody>
                <a:bodyPr/>
                <a:lstStyle/>
                <a:p>
                  <a:pPr>
                    <a:defRPr/>
                  </a:pPr>
                  <a:endParaRPr lang="zh-CN" altLang="en-US" b="1">
                    <a:latin typeface="+mn-lt"/>
                    <a:ea typeface="+mn-ea"/>
                  </a:endParaRPr>
                </a:p>
              </p:txBody>
            </p:sp>
          </p:grpSp>
          <p:grpSp>
            <p:nvGrpSpPr>
              <p:cNvPr id="171074" name="Group 197"/>
              <p:cNvGrpSpPr>
                <a:grpSpLocks/>
              </p:cNvGrpSpPr>
              <p:nvPr/>
            </p:nvGrpSpPr>
            <p:grpSpPr bwMode="auto">
              <a:xfrm>
                <a:off x="1146" y="2677"/>
                <a:ext cx="73" cy="188"/>
                <a:chOff x="1146" y="2677"/>
                <a:chExt cx="73" cy="188"/>
              </a:xfrm>
            </p:grpSpPr>
            <p:sp>
              <p:nvSpPr>
                <p:cNvPr id="73" name="Rectangle 198"/>
                <p:cNvSpPr>
                  <a:spLocks noChangeArrowheads="1"/>
                </p:cNvSpPr>
                <p:nvPr/>
              </p:nvSpPr>
              <p:spPr bwMode="auto">
                <a:xfrm>
                  <a:off x="1105" y="2678"/>
                  <a:ext cx="111" cy="187"/>
                </a:xfrm>
                <a:prstGeom prst="rect">
                  <a:avLst/>
                </a:prstGeom>
                <a:solidFill>
                  <a:srgbClr val="C0C0C0"/>
                </a:solidFill>
                <a:ln w="6350">
                  <a:solidFill>
                    <a:srgbClr val="000000"/>
                  </a:solidFill>
                  <a:miter lim="800000"/>
                  <a:headEnd/>
                  <a:tailEnd/>
                </a:ln>
              </p:spPr>
              <p:txBody>
                <a:bodyPr/>
                <a:lstStyle/>
                <a:p>
                  <a:pPr>
                    <a:defRPr/>
                  </a:pPr>
                  <a:endParaRPr lang="zh-CN" altLang="en-US" b="1">
                    <a:latin typeface="+mn-lt"/>
                    <a:ea typeface="+mn-ea"/>
                  </a:endParaRPr>
                </a:p>
              </p:txBody>
            </p:sp>
            <p:grpSp>
              <p:nvGrpSpPr>
                <p:cNvPr id="171088" name="Group 199"/>
                <p:cNvGrpSpPr>
                  <a:grpSpLocks/>
                </p:cNvGrpSpPr>
                <p:nvPr/>
              </p:nvGrpSpPr>
              <p:grpSpPr bwMode="auto">
                <a:xfrm>
                  <a:off x="1146" y="2699"/>
                  <a:ext cx="73" cy="145"/>
                  <a:chOff x="1146" y="2699"/>
                  <a:chExt cx="73" cy="145"/>
                </a:xfrm>
              </p:grpSpPr>
              <p:sp>
                <p:nvSpPr>
                  <p:cNvPr id="75" name="Line 200"/>
                  <p:cNvSpPr>
                    <a:spLocks noChangeShapeType="1"/>
                  </p:cNvSpPr>
                  <p:nvPr/>
                </p:nvSpPr>
                <p:spPr bwMode="auto">
                  <a:xfrm>
                    <a:off x="1105" y="2722"/>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76" name="Line 201"/>
                  <p:cNvSpPr>
                    <a:spLocks noChangeShapeType="1"/>
                  </p:cNvSpPr>
                  <p:nvPr/>
                </p:nvSpPr>
                <p:spPr bwMode="auto">
                  <a:xfrm>
                    <a:off x="1105" y="2796"/>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77" name="Line 202"/>
                  <p:cNvSpPr>
                    <a:spLocks noChangeShapeType="1"/>
                  </p:cNvSpPr>
                  <p:nvPr/>
                </p:nvSpPr>
                <p:spPr bwMode="auto">
                  <a:xfrm>
                    <a:off x="1105" y="2771"/>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78" name="Line 203"/>
                  <p:cNvSpPr>
                    <a:spLocks noChangeShapeType="1"/>
                  </p:cNvSpPr>
                  <p:nvPr/>
                </p:nvSpPr>
                <p:spPr bwMode="auto">
                  <a:xfrm>
                    <a:off x="1105" y="2746"/>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79" name="Line 204"/>
                  <p:cNvSpPr>
                    <a:spLocks noChangeShapeType="1"/>
                  </p:cNvSpPr>
                  <p:nvPr/>
                </p:nvSpPr>
                <p:spPr bwMode="auto">
                  <a:xfrm>
                    <a:off x="1105" y="2697"/>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80" name="Line 205"/>
                  <p:cNvSpPr>
                    <a:spLocks noChangeShapeType="1"/>
                  </p:cNvSpPr>
                  <p:nvPr/>
                </p:nvSpPr>
                <p:spPr bwMode="auto">
                  <a:xfrm>
                    <a:off x="1105" y="2820"/>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sp>
                <p:nvSpPr>
                  <p:cNvPr id="81" name="Line 206"/>
                  <p:cNvSpPr>
                    <a:spLocks noChangeShapeType="1"/>
                  </p:cNvSpPr>
                  <p:nvPr/>
                </p:nvSpPr>
                <p:spPr bwMode="auto">
                  <a:xfrm>
                    <a:off x="1105" y="2845"/>
                    <a:ext cx="111"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pPr>
                      <a:defRPr/>
                    </a:pPr>
                    <a:endParaRPr lang="zh-CN" altLang="en-US" b="1">
                      <a:latin typeface="+mn-lt"/>
                      <a:ea typeface="+mn-ea"/>
                    </a:endParaRPr>
                  </a:p>
                </p:txBody>
              </p:sp>
            </p:grpSp>
          </p:grpSp>
          <p:sp>
            <p:nvSpPr>
              <p:cNvPr id="61" name="Rectangle 207"/>
              <p:cNvSpPr>
                <a:spLocks noChangeArrowheads="1"/>
              </p:cNvSpPr>
              <p:nvPr/>
            </p:nvSpPr>
            <p:spPr bwMode="auto">
              <a:xfrm>
                <a:off x="1604" y="2727"/>
                <a:ext cx="18" cy="44"/>
              </a:xfrm>
              <a:prstGeom prst="rect">
                <a:avLst/>
              </a:prstGeom>
              <a:solidFill>
                <a:srgbClr val="C0C0C0"/>
              </a:solidFill>
              <a:ln w="6350">
                <a:solidFill>
                  <a:srgbClr val="000000"/>
                </a:solidFill>
                <a:miter lim="800000"/>
                <a:headEnd/>
                <a:tailEnd/>
              </a:ln>
            </p:spPr>
            <p:txBody>
              <a:bodyPr/>
              <a:lstStyle/>
              <a:p>
                <a:pPr>
                  <a:defRPr/>
                </a:pPr>
                <a:endParaRPr lang="zh-CN" altLang="en-US" b="1">
                  <a:latin typeface="+mn-lt"/>
                  <a:ea typeface="+mn-ea"/>
                </a:endParaRPr>
              </a:p>
            </p:txBody>
          </p:sp>
          <p:sp>
            <p:nvSpPr>
              <p:cNvPr id="62" name="Freeform 208"/>
              <p:cNvSpPr>
                <a:spLocks/>
              </p:cNvSpPr>
              <p:nvPr/>
            </p:nvSpPr>
            <p:spPr bwMode="auto">
              <a:xfrm>
                <a:off x="1469" y="2230"/>
                <a:ext cx="55" cy="93"/>
              </a:xfrm>
              <a:custGeom>
                <a:avLst/>
                <a:gdLst>
                  <a:gd name="T0" fmla="*/ 136 w 163"/>
                  <a:gd name="T1" fmla="*/ 0 h 279"/>
                  <a:gd name="T2" fmla="*/ 0 w 163"/>
                  <a:gd name="T3" fmla="*/ 234 h 279"/>
                  <a:gd name="T4" fmla="*/ 27 w 163"/>
                  <a:gd name="T5" fmla="*/ 279 h 279"/>
                  <a:gd name="T6" fmla="*/ 163 w 163"/>
                  <a:gd name="T7" fmla="*/ 9 h 279"/>
                  <a:gd name="T8" fmla="*/ 136 w 163"/>
                  <a:gd name="T9" fmla="*/ 0 h 279"/>
                </a:gdLst>
                <a:ahLst/>
                <a:cxnLst>
                  <a:cxn ang="0">
                    <a:pos x="T0" y="T1"/>
                  </a:cxn>
                  <a:cxn ang="0">
                    <a:pos x="T2" y="T3"/>
                  </a:cxn>
                  <a:cxn ang="0">
                    <a:pos x="T4" y="T5"/>
                  </a:cxn>
                  <a:cxn ang="0">
                    <a:pos x="T6" y="T7"/>
                  </a:cxn>
                  <a:cxn ang="0">
                    <a:pos x="T8" y="T9"/>
                  </a:cxn>
                </a:cxnLst>
                <a:rect l="0" t="0" r="r" b="b"/>
                <a:pathLst>
                  <a:path w="163" h="279">
                    <a:moveTo>
                      <a:pt x="136" y="0"/>
                    </a:moveTo>
                    <a:lnTo>
                      <a:pt x="0" y="234"/>
                    </a:lnTo>
                    <a:lnTo>
                      <a:pt x="27" y="279"/>
                    </a:lnTo>
                    <a:lnTo>
                      <a:pt x="163" y="9"/>
                    </a:lnTo>
                    <a:lnTo>
                      <a:pt x="136" y="0"/>
                    </a:lnTo>
                    <a:close/>
                  </a:path>
                </a:pathLst>
              </a:custGeom>
              <a:solidFill>
                <a:srgbClr val="BFBFD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3" name="Freeform 209"/>
              <p:cNvSpPr>
                <a:spLocks/>
              </p:cNvSpPr>
              <p:nvPr/>
            </p:nvSpPr>
            <p:spPr bwMode="auto">
              <a:xfrm>
                <a:off x="1401" y="2191"/>
                <a:ext cx="105" cy="29"/>
              </a:xfrm>
              <a:custGeom>
                <a:avLst/>
                <a:gdLst>
                  <a:gd name="T0" fmla="*/ 306 w 316"/>
                  <a:gd name="T1" fmla="*/ 0 h 83"/>
                  <a:gd name="T2" fmla="*/ 0 w 316"/>
                  <a:gd name="T3" fmla="*/ 45 h 83"/>
                  <a:gd name="T4" fmla="*/ 45 w 316"/>
                  <a:gd name="T5" fmla="*/ 83 h 83"/>
                  <a:gd name="T6" fmla="*/ 316 w 316"/>
                  <a:gd name="T7" fmla="*/ 27 h 83"/>
                  <a:gd name="T8" fmla="*/ 306 w 316"/>
                  <a:gd name="T9" fmla="*/ 0 h 83"/>
                </a:gdLst>
                <a:ahLst/>
                <a:cxnLst>
                  <a:cxn ang="0">
                    <a:pos x="T0" y="T1"/>
                  </a:cxn>
                  <a:cxn ang="0">
                    <a:pos x="T2" y="T3"/>
                  </a:cxn>
                  <a:cxn ang="0">
                    <a:pos x="T4" y="T5"/>
                  </a:cxn>
                  <a:cxn ang="0">
                    <a:pos x="T6" y="T7"/>
                  </a:cxn>
                  <a:cxn ang="0">
                    <a:pos x="T8" y="T9"/>
                  </a:cxn>
                </a:cxnLst>
                <a:rect l="0" t="0" r="r" b="b"/>
                <a:pathLst>
                  <a:path w="316" h="83">
                    <a:moveTo>
                      <a:pt x="306" y="0"/>
                    </a:moveTo>
                    <a:lnTo>
                      <a:pt x="0" y="45"/>
                    </a:lnTo>
                    <a:lnTo>
                      <a:pt x="45" y="83"/>
                    </a:lnTo>
                    <a:lnTo>
                      <a:pt x="316" y="27"/>
                    </a:lnTo>
                    <a:lnTo>
                      <a:pt x="306" y="0"/>
                    </a:lnTo>
                    <a:close/>
                  </a:path>
                </a:pathLst>
              </a:custGeom>
              <a:solidFill>
                <a:srgbClr val="BFBFD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4" name="Freeform 210"/>
              <p:cNvSpPr>
                <a:spLocks/>
              </p:cNvSpPr>
              <p:nvPr/>
            </p:nvSpPr>
            <p:spPr bwMode="auto">
              <a:xfrm>
                <a:off x="1161" y="1975"/>
                <a:ext cx="394" cy="619"/>
              </a:xfrm>
              <a:custGeom>
                <a:avLst/>
                <a:gdLst>
                  <a:gd name="T0" fmla="*/ 38 w 1181"/>
                  <a:gd name="T1" fmla="*/ 67 h 1855"/>
                  <a:gd name="T2" fmla="*/ 20 w 1181"/>
                  <a:gd name="T3" fmla="*/ 121 h 1855"/>
                  <a:gd name="T4" fmla="*/ 5 w 1181"/>
                  <a:gd name="T5" fmla="*/ 189 h 1855"/>
                  <a:gd name="T6" fmla="*/ 0 w 1181"/>
                  <a:gd name="T7" fmla="*/ 261 h 1855"/>
                  <a:gd name="T8" fmla="*/ 0 w 1181"/>
                  <a:gd name="T9" fmla="*/ 333 h 1855"/>
                  <a:gd name="T10" fmla="*/ 15 w 1181"/>
                  <a:gd name="T11" fmla="*/ 427 h 1855"/>
                  <a:gd name="T12" fmla="*/ 29 w 1181"/>
                  <a:gd name="T13" fmla="*/ 544 h 1855"/>
                  <a:gd name="T14" fmla="*/ 56 w 1181"/>
                  <a:gd name="T15" fmla="*/ 675 h 1855"/>
                  <a:gd name="T16" fmla="*/ 101 w 1181"/>
                  <a:gd name="T17" fmla="*/ 825 h 1855"/>
                  <a:gd name="T18" fmla="*/ 168 w 1181"/>
                  <a:gd name="T19" fmla="*/ 969 h 1855"/>
                  <a:gd name="T20" fmla="*/ 276 w 1181"/>
                  <a:gd name="T21" fmla="*/ 1140 h 1855"/>
                  <a:gd name="T22" fmla="*/ 384 w 1181"/>
                  <a:gd name="T23" fmla="*/ 1302 h 1855"/>
                  <a:gd name="T24" fmla="*/ 474 w 1181"/>
                  <a:gd name="T25" fmla="*/ 1410 h 1855"/>
                  <a:gd name="T26" fmla="*/ 599 w 1181"/>
                  <a:gd name="T27" fmla="*/ 1540 h 1855"/>
                  <a:gd name="T28" fmla="*/ 730 w 1181"/>
                  <a:gd name="T29" fmla="*/ 1648 h 1855"/>
                  <a:gd name="T30" fmla="*/ 847 w 1181"/>
                  <a:gd name="T31" fmla="*/ 1734 h 1855"/>
                  <a:gd name="T32" fmla="*/ 932 w 1181"/>
                  <a:gd name="T33" fmla="*/ 1788 h 1855"/>
                  <a:gd name="T34" fmla="*/ 1017 w 1181"/>
                  <a:gd name="T35" fmla="*/ 1828 h 1855"/>
                  <a:gd name="T36" fmla="*/ 1086 w 1181"/>
                  <a:gd name="T37" fmla="*/ 1855 h 1855"/>
                  <a:gd name="T38" fmla="*/ 1140 w 1181"/>
                  <a:gd name="T39" fmla="*/ 1855 h 1855"/>
                  <a:gd name="T40" fmla="*/ 1181 w 1181"/>
                  <a:gd name="T41" fmla="*/ 1833 h 1855"/>
                  <a:gd name="T42" fmla="*/ 78 w 1181"/>
                  <a:gd name="T43" fmla="*/ 0 h 1855"/>
                  <a:gd name="T44" fmla="*/ 38 w 1181"/>
                  <a:gd name="T45" fmla="*/ 67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1" h="1855">
                    <a:moveTo>
                      <a:pt x="38" y="67"/>
                    </a:moveTo>
                    <a:lnTo>
                      <a:pt x="20" y="121"/>
                    </a:lnTo>
                    <a:lnTo>
                      <a:pt x="5" y="189"/>
                    </a:lnTo>
                    <a:lnTo>
                      <a:pt x="0" y="261"/>
                    </a:lnTo>
                    <a:lnTo>
                      <a:pt x="0" y="333"/>
                    </a:lnTo>
                    <a:lnTo>
                      <a:pt x="15" y="427"/>
                    </a:lnTo>
                    <a:lnTo>
                      <a:pt x="29" y="544"/>
                    </a:lnTo>
                    <a:lnTo>
                      <a:pt x="56" y="675"/>
                    </a:lnTo>
                    <a:lnTo>
                      <a:pt x="101" y="825"/>
                    </a:lnTo>
                    <a:lnTo>
                      <a:pt x="168" y="969"/>
                    </a:lnTo>
                    <a:lnTo>
                      <a:pt x="276" y="1140"/>
                    </a:lnTo>
                    <a:lnTo>
                      <a:pt x="384" y="1302"/>
                    </a:lnTo>
                    <a:lnTo>
                      <a:pt x="474" y="1410"/>
                    </a:lnTo>
                    <a:lnTo>
                      <a:pt x="599" y="1540"/>
                    </a:lnTo>
                    <a:lnTo>
                      <a:pt x="730" y="1648"/>
                    </a:lnTo>
                    <a:lnTo>
                      <a:pt x="847" y="1734"/>
                    </a:lnTo>
                    <a:lnTo>
                      <a:pt x="932" y="1788"/>
                    </a:lnTo>
                    <a:lnTo>
                      <a:pt x="1017" y="1828"/>
                    </a:lnTo>
                    <a:lnTo>
                      <a:pt x="1086" y="1855"/>
                    </a:lnTo>
                    <a:lnTo>
                      <a:pt x="1140" y="1855"/>
                    </a:lnTo>
                    <a:lnTo>
                      <a:pt x="1181" y="1833"/>
                    </a:lnTo>
                    <a:lnTo>
                      <a:pt x="78" y="0"/>
                    </a:lnTo>
                    <a:lnTo>
                      <a:pt x="38" y="67"/>
                    </a:lnTo>
                    <a:close/>
                  </a:path>
                </a:pathLst>
              </a:custGeom>
              <a:solidFill>
                <a:srgbClr val="80808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5" name="Freeform 211"/>
              <p:cNvSpPr>
                <a:spLocks/>
              </p:cNvSpPr>
              <p:nvPr/>
            </p:nvSpPr>
            <p:spPr bwMode="auto">
              <a:xfrm>
                <a:off x="1185" y="1975"/>
                <a:ext cx="370" cy="614"/>
              </a:xfrm>
              <a:custGeom>
                <a:avLst/>
                <a:gdLst>
                  <a:gd name="T0" fmla="*/ 9 w 1112"/>
                  <a:gd name="T1" fmla="*/ 0 h 1838"/>
                  <a:gd name="T2" fmla="*/ 0 w 1112"/>
                  <a:gd name="T3" fmla="*/ 36 h 1838"/>
                  <a:gd name="T4" fmla="*/ 0 w 1112"/>
                  <a:gd name="T5" fmla="*/ 117 h 1838"/>
                  <a:gd name="T6" fmla="*/ 5 w 1112"/>
                  <a:gd name="T7" fmla="*/ 212 h 1838"/>
                  <a:gd name="T8" fmla="*/ 14 w 1112"/>
                  <a:gd name="T9" fmla="*/ 288 h 1838"/>
                  <a:gd name="T10" fmla="*/ 27 w 1112"/>
                  <a:gd name="T11" fmla="*/ 387 h 1838"/>
                  <a:gd name="T12" fmla="*/ 45 w 1112"/>
                  <a:gd name="T13" fmla="*/ 504 h 1838"/>
                  <a:gd name="T14" fmla="*/ 72 w 1112"/>
                  <a:gd name="T15" fmla="*/ 626 h 1838"/>
                  <a:gd name="T16" fmla="*/ 126 w 1112"/>
                  <a:gd name="T17" fmla="*/ 780 h 1838"/>
                  <a:gd name="T18" fmla="*/ 207 w 1112"/>
                  <a:gd name="T19" fmla="*/ 956 h 1838"/>
                  <a:gd name="T20" fmla="*/ 297 w 1112"/>
                  <a:gd name="T21" fmla="*/ 1100 h 1838"/>
                  <a:gd name="T22" fmla="*/ 405 w 1112"/>
                  <a:gd name="T23" fmla="*/ 1253 h 1838"/>
                  <a:gd name="T24" fmla="*/ 503 w 1112"/>
                  <a:gd name="T25" fmla="*/ 1370 h 1838"/>
                  <a:gd name="T26" fmla="*/ 580 w 1112"/>
                  <a:gd name="T27" fmla="*/ 1449 h 1838"/>
                  <a:gd name="T28" fmla="*/ 652 w 1112"/>
                  <a:gd name="T29" fmla="*/ 1523 h 1838"/>
                  <a:gd name="T30" fmla="*/ 728 w 1112"/>
                  <a:gd name="T31" fmla="*/ 1595 h 1838"/>
                  <a:gd name="T32" fmla="*/ 813 w 1112"/>
                  <a:gd name="T33" fmla="*/ 1665 h 1838"/>
                  <a:gd name="T34" fmla="*/ 872 w 1112"/>
                  <a:gd name="T35" fmla="*/ 1712 h 1838"/>
                  <a:gd name="T36" fmla="*/ 935 w 1112"/>
                  <a:gd name="T37" fmla="*/ 1752 h 1838"/>
                  <a:gd name="T38" fmla="*/ 1004 w 1112"/>
                  <a:gd name="T39" fmla="*/ 1791 h 1838"/>
                  <a:gd name="T40" fmla="*/ 1062 w 1112"/>
                  <a:gd name="T41" fmla="*/ 1829 h 1838"/>
                  <a:gd name="T42" fmla="*/ 1098 w 1112"/>
                  <a:gd name="T43" fmla="*/ 1838 h 1838"/>
                  <a:gd name="T44" fmla="*/ 1112 w 1112"/>
                  <a:gd name="T45" fmla="*/ 1811 h 1838"/>
                  <a:gd name="T46" fmla="*/ 1109 w 1112"/>
                  <a:gd name="T47" fmla="*/ 1773 h 1838"/>
                  <a:gd name="T48" fmla="*/ 1100 w 1112"/>
                  <a:gd name="T49" fmla="*/ 1730 h 1838"/>
                  <a:gd name="T50" fmla="*/ 1085 w 1112"/>
                  <a:gd name="T51" fmla="*/ 1653 h 1838"/>
                  <a:gd name="T52" fmla="*/ 1067 w 1112"/>
                  <a:gd name="T53" fmla="*/ 1553 h 1838"/>
                  <a:gd name="T54" fmla="*/ 1044 w 1112"/>
                  <a:gd name="T55" fmla="*/ 1460 h 1838"/>
                  <a:gd name="T56" fmla="*/ 1017 w 1112"/>
                  <a:gd name="T57" fmla="*/ 1350 h 1838"/>
                  <a:gd name="T58" fmla="*/ 981 w 1112"/>
                  <a:gd name="T59" fmla="*/ 1235 h 1838"/>
                  <a:gd name="T60" fmla="*/ 941 w 1112"/>
                  <a:gd name="T61" fmla="*/ 1143 h 1838"/>
                  <a:gd name="T62" fmla="*/ 908 w 1112"/>
                  <a:gd name="T63" fmla="*/ 1064 h 1838"/>
                  <a:gd name="T64" fmla="*/ 855 w 1112"/>
                  <a:gd name="T65" fmla="*/ 959 h 1838"/>
                  <a:gd name="T66" fmla="*/ 804 w 1112"/>
                  <a:gd name="T67" fmla="*/ 866 h 1838"/>
                  <a:gd name="T68" fmla="*/ 743 w 1112"/>
                  <a:gd name="T69" fmla="*/ 765 h 1838"/>
                  <a:gd name="T70" fmla="*/ 647 w 1112"/>
                  <a:gd name="T71" fmla="*/ 639 h 1838"/>
                  <a:gd name="T72" fmla="*/ 580 w 1112"/>
                  <a:gd name="T73" fmla="*/ 549 h 1838"/>
                  <a:gd name="T74" fmla="*/ 482 w 1112"/>
                  <a:gd name="T75" fmla="*/ 426 h 1838"/>
                  <a:gd name="T76" fmla="*/ 391 w 1112"/>
                  <a:gd name="T77" fmla="*/ 338 h 1838"/>
                  <a:gd name="T78" fmla="*/ 301 w 1112"/>
                  <a:gd name="T79" fmla="*/ 246 h 1838"/>
                  <a:gd name="T80" fmla="*/ 234 w 1112"/>
                  <a:gd name="T81" fmla="*/ 180 h 1838"/>
                  <a:gd name="T82" fmla="*/ 162 w 1112"/>
                  <a:gd name="T83" fmla="*/ 111 h 1838"/>
                  <a:gd name="T84" fmla="*/ 108 w 1112"/>
                  <a:gd name="T85" fmla="*/ 63 h 1838"/>
                  <a:gd name="T86" fmla="*/ 54 w 1112"/>
                  <a:gd name="T87" fmla="*/ 18 h 1838"/>
                  <a:gd name="T88" fmla="*/ 9 w 1112"/>
                  <a:gd name="T89"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838">
                    <a:moveTo>
                      <a:pt x="9" y="0"/>
                    </a:moveTo>
                    <a:lnTo>
                      <a:pt x="0" y="36"/>
                    </a:lnTo>
                    <a:lnTo>
                      <a:pt x="0" y="117"/>
                    </a:lnTo>
                    <a:lnTo>
                      <a:pt x="5" y="212"/>
                    </a:lnTo>
                    <a:lnTo>
                      <a:pt x="14" y="288"/>
                    </a:lnTo>
                    <a:lnTo>
                      <a:pt x="27" y="387"/>
                    </a:lnTo>
                    <a:lnTo>
                      <a:pt x="45" y="504"/>
                    </a:lnTo>
                    <a:lnTo>
                      <a:pt x="72" y="626"/>
                    </a:lnTo>
                    <a:lnTo>
                      <a:pt x="126" y="780"/>
                    </a:lnTo>
                    <a:lnTo>
                      <a:pt x="207" y="956"/>
                    </a:lnTo>
                    <a:lnTo>
                      <a:pt x="297" y="1100"/>
                    </a:lnTo>
                    <a:lnTo>
                      <a:pt x="405" y="1253"/>
                    </a:lnTo>
                    <a:lnTo>
                      <a:pt x="503" y="1370"/>
                    </a:lnTo>
                    <a:lnTo>
                      <a:pt x="580" y="1449"/>
                    </a:lnTo>
                    <a:lnTo>
                      <a:pt x="652" y="1523"/>
                    </a:lnTo>
                    <a:lnTo>
                      <a:pt x="728" y="1595"/>
                    </a:lnTo>
                    <a:lnTo>
                      <a:pt x="813" y="1665"/>
                    </a:lnTo>
                    <a:lnTo>
                      <a:pt x="872" y="1712"/>
                    </a:lnTo>
                    <a:lnTo>
                      <a:pt x="935" y="1752"/>
                    </a:lnTo>
                    <a:lnTo>
                      <a:pt x="1004" y="1791"/>
                    </a:lnTo>
                    <a:lnTo>
                      <a:pt x="1062" y="1829"/>
                    </a:lnTo>
                    <a:lnTo>
                      <a:pt x="1098" y="1838"/>
                    </a:lnTo>
                    <a:lnTo>
                      <a:pt x="1112" y="1811"/>
                    </a:lnTo>
                    <a:lnTo>
                      <a:pt x="1109" y="1773"/>
                    </a:lnTo>
                    <a:lnTo>
                      <a:pt x="1100" y="1730"/>
                    </a:lnTo>
                    <a:lnTo>
                      <a:pt x="1085" y="1653"/>
                    </a:lnTo>
                    <a:lnTo>
                      <a:pt x="1067" y="1553"/>
                    </a:lnTo>
                    <a:lnTo>
                      <a:pt x="1044" y="1460"/>
                    </a:lnTo>
                    <a:lnTo>
                      <a:pt x="1017" y="1350"/>
                    </a:lnTo>
                    <a:lnTo>
                      <a:pt x="981" y="1235"/>
                    </a:lnTo>
                    <a:lnTo>
                      <a:pt x="941" y="1143"/>
                    </a:lnTo>
                    <a:lnTo>
                      <a:pt x="908" y="1064"/>
                    </a:lnTo>
                    <a:lnTo>
                      <a:pt x="855" y="959"/>
                    </a:lnTo>
                    <a:lnTo>
                      <a:pt x="804" y="866"/>
                    </a:lnTo>
                    <a:lnTo>
                      <a:pt x="743" y="765"/>
                    </a:lnTo>
                    <a:lnTo>
                      <a:pt x="647" y="639"/>
                    </a:lnTo>
                    <a:lnTo>
                      <a:pt x="580" y="549"/>
                    </a:lnTo>
                    <a:lnTo>
                      <a:pt x="482" y="426"/>
                    </a:lnTo>
                    <a:lnTo>
                      <a:pt x="391" y="338"/>
                    </a:lnTo>
                    <a:lnTo>
                      <a:pt x="301" y="246"/>
                    </a:lnTo>
                    <a:lnTo>
                      <a:pt x="234" y="180"/>
                    </a:lnTo>
                    <a:lnTo>
                      <a:pt x="162" y="111"/>
                    </a:lnTo>
                    <a:lnTo>
                      <a:pt x="108" y="63"/>
                    </a:lnTo>
                    <a:lnTo>
                      <a:pt x="54" y="18"/>
                    </a:lnTo>
                    <a:lnTo>
                      <a:pt x="9" y="0"/>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6" name="Freeform 212"/>
              <p:cNvSpPr>
                <a:spLocks/>
              </p:cNvSpPr>
              <p:nvPr/>
            </p:nvSpPr>
            <p:spPr bwMode="auto">
              <a:xfrm>
                <a:off x="1198" y="2132"/>
                <a:ext cx="370" cy="25"/>
              </a:xfrm>
              <a:custGeom>
                <a:avLst/>
                <a:gdLst>
                  <a:gd name="T0" fmla="*/ 0 w 1093"/>
                  <a:gd name="T1" fmla="*/ 0 h 81"/>
                  <a:gd name="T2" fmla="*/ 1093 w 1093"/>
                  <a:gd name="T3" fmla="*/ 45 h 81"/>
                  <a:gd name="T4" fmla="*/ 1084 w 1093"/>
                  <a:gd name="T5" fmla="*/ 81 h 81"/>
                  <a:gd name="T6" fmla="*/ 4 w 1093"/>
                  <a:gd name="T7" fmla="*/ 36 h 81"/>
                  <a:gd name="T8" fmla="*/ 0 w 1093"/>
                  <a:gd name="T9" fmla="*/ 0 h 81"/>
                </a:gdLst>
                <a:ahLst/>
                <a:cxnLst>
                  <a:cxn ang="0">
                    <a:pos x="T0" y="T1"/>
                  </a:cxn>
                  <a:cxn ang="0">
                    <a:pos x="T2" y="T3"/>
                  </a:cxn>
                  <a:cxn ang="0">
                    <a:pos x="T4" y="T5"/>
                  </a:cxn>
                  <a:cxn ang="0">
                    <a:pos x="T6" y="T7"/>
                  </a:cxn>
                  <a:cxn ang="0">
                    <a:pos x="T8" y="T9"/>
                  </a:cxn>
                </a:cxnLst>
                <a:rect l="0" t="0" r="r" b="b"/>
                <a:pathLst>
                  <a:path w="1093" h="81">
                    <a:moveTo>
                      <a:pt x="0" y="0"/>
                    </a:moveTo>
                    <a:lnTo>
                      <a:pt x="1093" y="45"/>
                    </a:lnTo>
                    <a:lnTo>
                      <a:pt x="1084" y="81"/>
                    </a:lnTo>
                    <a:lnTo>
                      <a:pt x="4" y="36"/>
                    </a:lnTo>
                    <a:lnTo>
                      <a:pt x="0" y="0"/>
                    </a:lnTo>
                    <a:close/>
                  </a:path>
                </a:pathLst>
              </a:custGeom>
              <a:solidFill>
                <a:srgbClr val="DFDFF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7" name="Freeform 213"/>
              <p:cNvSpPr>
                <a:spLocks/>
              </p:cNvSpPr>
              <p:nvPr/>
            </p:nvSpPr>
            <p:spPr bwMode="auto">
              <a:xfrm>
                <a:off x="1450" y="2211"/>
                <a:ext cx="129" cy="319"/>
              </a:xfrm>
              <a:custGeom>
                <a:avLst/>
                <a:gdLst>
                  <a:gd name="T0" fmla="*/ 343 w 388"/>
                  <a:gd name="T1" fmla="*/ 20 h 960"/>
                  <a:gd name="T2" fmla="*/ 0 w 388"/>
                  <a:gd name="T3" fmla="*/ 938 h 960"/>
                  <a:gd name="T4" fmla="*/ 31 w 388"/>
                  <a:gd name="T5" fmla="*/ 960 h 960"/>
                  <a:gd name="T6" fmla="*/ 388 w 388"/>
                  <a:gd name="T7" fmla="*/ 0 h 960"/>
                  <a:gd name="T8" fmla="*/ 343 w 388"/>
                  <a:gd name="T9" fmla="*/ 20 h 960"/>
                </a:gdLst>
                <a:ahLst/>
                <a:cxnLst>
                  <a:cxn ang="0">
                    <a:pos x="T0" y="T1"/>
                  </a:cxn>
                  <a:cxn ang="0">
                    <a:pos x="T2" y="T3"/>
                  </a:cxn>
                  <a:cxn ang="0">
                    <a:pos x="T4" y="T5"/>
                  </a:cxn>
                  <a:cxn ang="0">
                    <a:pos x="T6" y="T7"/>
                  </a:cxn>
                  <a:cxn ang="0">
                    <a:pos x="T8" y="T9"/>
                  </a:cxn>
                </a:cxnLst>
                <a:rect l="0" t="0" r="r" b="b"/>
                <a:pathLst>
                  <a:path w="388" h="960">
                    <a:moveTo>
                      <a:pt x="343" y="20"/>
                    </a:moveTo>
                    <a:lnTo>
                      <a:pt x="0" y="938"/>
                    </a:lnTo>
                    <a:lnTo>
                      <a:pt x="31" y="960"/>
                    </a:lnTo>
                    <a:lnTo>
                      <a:pt x="388" y="0"/>
                    </a:lnTo>
                    <a:lnTo>
                      <a:pt x="343" y="20"/>
                    </a:lnTo>
                    <a:close/>
                  </a:path>
                </a:pathLst>
              </a:custGeom>
              <a:solidFill>
                <a:srgbClr val="DFDFF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8" name="Freeform 214"/>
              <p:cNvSpPr>
                <a:spLocks/>
              </p:cNvSpPr>
              <p:nvPr/>
            </p:nvSpPr>
            <p:spPr bwMode="auto">
              <a:xfrm>
                <a:off x="1493" y="2147"/>
                <a:ext cx="111" cy="88"/>
              </a:xfrm>
              <a:custGeom>
                <a:avLst/>
                <a:gdLst>
                  <a:gd name="T0" fmla="*/ 239 w 320"/>
                  <a:gd name="T1" fmla="*/ 0 h 263"/>
                  <a:gd name="T2" fmla="*/ 13 w 320"/>
                  <a:gd name="T3" fmla="*/ 81 h 263"/>
                  <a:gd name="T4" fmla="*/ 4 w 320"/>
                  <a:gd name="T5" fmla="*/ 95 h 263"/>
                  <a:gd name="T6" fmla="*/ 0 w 320"/>
                  <a:gd name="T7" fmla="*/ 122 h 263"/>
                  <a:gd name="T8" fmla="*/ 3 w 320"/>
                  <a:gd name="T9" fmla="*/ 159 h 263"/>
                  <a:gd name="T10" fmla="*/ 6 w 320"/>
                  <a:gd name="T11" fmla="*/ 182 h 263"/>
                  <a:gd name="T12" fmla="*/ 19 w 320"/>
                  <a:gd name="T13" fmla="*/ 215 h 263"/>
                  <a:gd name="T14" fmla="*/ 42 w 320"/>
                  <a:gd name="T15" fmla="*/ 240 h 263"/>
                  <a:gd name="T16" fmla="*/ 73 w 320"/>
                  <a:gd name="T17" fmla="*/ 258 h 263"/>
                  <a:gd name="T18" fmla="*/ 91 w 320"/>
                  <a:gd name="T19" fmla="*/ 263 h 263"/>
                  <a:gd name="T20" fmla="*/ 109 w 320"/>
                  <a:gd name="T21" fmla="*/ 263 h 263"/>
                  <a:gd name="T22" fmla="*/ 320 w 320"/>
                  <a:gd name="T23" fmla="*/ 162 h 263"/>
                  <a:gd name="T24" fmla="*/ 280 w 320"/>
                  <a:gd name="T25" fmla="*/ 131 h 263"/>
                  <a:gd name="T26" fmla="*/ 257 w 320"/>
                  <a:gd name="T27" fmla="*/ 99 h 263"/>
                  <a:gd name="T28" fmla="*/ 239 w 320"/>
                  <a:gd name="T2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263">
                    <a:moveTo>
                      <a:pt x="239" y="0"/>
                    </a:moveTo>
                    <a:lnTo>
                      <a:pt x="13" y="81"/>
                    </a:lnTo>
                    <a:lnTo>
                      <a:pt x="4" y="95"/>
                    </a:lnTo>
                    <a:lnTo>
                      <a:pt x="0" y="122"/>
                    </a:lnTo>
                    <a:lnTo>
                      <a:pt x="3" y="159"/>
                    </a:lnTo>
                    <a:lnTo>
                      <a:pt x="6" y="182"/>
                    </a:lnTo>
                    <a:lnTo>
                      <a:pt x="19" y="215"/>
                    </a:lnTo>
                    <a:lnTo>
                      <a:pt x="42" y="240"/>
                    </a:lnTo>
                    <a:lnTo>
                      <a:pt x="73" y="258"/>
                    </a:lnTo>
                    <a:lnTo>
                      <a:pt x="91" y="263"/>
                    </a:lnTo>
                    <a:lnTo>
                      <a:pt x="109" y="263"/>
                    </a:lnTo>
                    <a:lnTo>
                      <a:pt x="320" y="162"/>
                    </a:lnTo>
                    <a:lnTo>
                      <a:pt x="280" y="131"/>
                    </a:lnTo>
                    <a:lnTo>
                      <a:pt x="257" y="99"/>
                    </a:lnTo>
                    <a:lnTo>
                      <a:pt x="239" y="0"/>
                    </a:lnTo>
                    <a:close/>
                  </a:path>
                </a:pathLst>
              </a:custGeom>
              <a:solidFill>
                <a:srgbClr val="BFBFD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69" name="Freeform 215"/>
              <p:cNvSpPr>
                <a:spLocks/>
              </p:cNvSpPr>
              <p:nvPr/>
            </p:nvSpPr>
            <p:spPr bwMode="auto">
              <a:xfrm>
                <a:off x="1555" y="2137"/>
                <a:ext cx="62" cy="84"/>
              </a:xfrm>
              <a:custGeom>
                <a:avLst/>
                <a:gdLst>
                  <a:gd name="T0" fmla="*/ 104 w 178"/>
                  <a:gd name="T1" fmla="*/ 36 h 246"/>
                  <a:gd name="T2" fmla="*/ 95 w 178"/>
                  <a:gd name="T3" fmla="*/ 21 h 246"/>
                  <a:gd name="T4" fmla="*/ 77 w 178"/>
                  <a:gd name="T5" fmla="*/ 7 h 246"/>
                  <a:gd name="T6" fmla="*/ 46 w 178"/>
                  <a:gd name="T7" fmla="*/ 0 h 246"/>
                  <a:gd name="T8" fmla="*/ 28 w 178"/>
                  <a:gd name="T9" fmla="*/ 3 h 246"/>
                  <a:gd name="T10" fmla="*/ 16 w 178"/>
                  <a:gd name="T11" fmla="*/ 16 h 246"/>
                  <a:gd name="T12" fmla="*/ 6 w 178"/>
                  <a:gd name="T13" fmla="*/ 36 h 246"/>
                  <a:gd name="T14" fmla="*/ 0 w 178"/>
                  <a:gd name="T15" fmla="*/ 66 h 246"/>
                  <a:gd name="T16" fmla="*/ 1 w 178"/>
                  <a:gd name="T17" fmla="*/ 82 h 246"/>
                  <a:gd name="T18" fmla="*/ 4 w 178"/>
                  <a:gd name="T19" fmla="*/ 105 h 246"/>
                  <a:gd name="T20" fmla="*/ 12 w 178"/>
                  <a:gd name="T21" fmla="*/ 138 h 246"/>
                  <a:gd name="T22" fmla="*/ 25 w 178"/>
                  <a:gd name="T23" fmla="*/ 165 h 246"/>
                  <a:gd name="T24" fmla="*/ 40 w 178"/>
                  <a:gd name="T25" fmla="*/ 189 h 246"/>
                  <a:gd name="T26" fmla="*/ 56 w 178"/>
                  <a:gd name="T27" fmla="*/ 210 h 246"/>
                  <a:gd name="T28" fmla="*/ 74 w 178"/>
                  <a:gd name="T29" fmla="*/ 228 h 246"/>
                  <a:gd name="T30" fmla="*/ 97 w 178"/>
                  <a:gd name="T31" fmla="*/ 238 h 246"/>
                  <a:gd name="T32" fmla="*/ 124 w 178"/>
                  <a:gd name="T33" fmla="*/ 246 h 246"/>
                  <a:gd name="T34" fmla="*/ 146 w 178"/>
                  <a:gd name="T35" fmla="*/ 246 h 246"/>
                  <a:gd name="T36" fmla="*/ 167 w 178"/>
                  <a:gd name="T37" fmla="*/ 234 h 246"/>
                  <a:gd name="T38" fmla="*/ 176 w 178"/>
                  <a:gd name="T39" fmla="*/ 214 h 246"/>
                  <a:gd name="T40" fmla="*/ 178 w 178"/>
                  <a:gd name="T41" fmla="*/ 187 h 246"/>
                  <a:gd name="T42" fmla="*/ 172 w 178"/>
                  <a:gd name="T43" fmla="*/ 157 h 246"/>
                  <a:gd name="T44" fmla="*/ 158 w 178"/>
                  <a:gd name="T45" fmla="*/ 117 h 246"/>
                  <a:gd name="T46" fmla="*/ 127 w 178"/>
                  <a:gd name="T47" fmla="*/ 66 h 246"/>
                  <a:gd name="T48" fmla="*/ 104 w 178"/>
                  <a:gd name="T49" fmla="*/ 3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246">
                    <a:moveTo>
                      <a:pt x="104" y="36"/>
                    </a:moveTo>
                    <a:lnTo>
                      <a:pt x="95" y="21"/>
                    </a:lnTo>
                    <a:lnTo>
                      <a:pt x="77" y="7"/>
                    </a:lnTo>
                    <a:lnTo>
                      <a:pt x="46" y="0"/>
                    </a:lnTo>
                    <a:lnTo>
                      <a:pt x="28" y="3"/>
                    </a:lnTo>
                    <a:lnTo>
                      <a:pt x="16" y="16"/>
                    </a:lnTo>
                    <a:lnTo>
                      <a:pt x="6" y="36"/>
                    </a:lnTo>
                    <a:lnTo>
                      <a:pt x="0" y="66"/>
                    </a:lnTo>
                    <a:lnTo>
                      <a:pt x="1" y="82"/>
                    </a:lnTo>
                    <a:lnTo>
                      <a:pt x="4" y="105"/>
                    </a:lnTo>
                    <a:lnTo>
                      <a:pt x="12" y="138"/>
                    </a:lnTo>
                    <a:lnTo>
                      <a:pt x="25" y="165"/>
                    </a:lnTo>
                    <a:lnTo>
                      <a:pt x="40" y="189"/>
                    </a:lnTo>
                    <a:lnTo>
                      <a:pt x="56" y="210"/>
                    </a:lnTo>
                    <a:lnTo>
                      <a:pt x="74" y="228"/>
                    </a:lnTo>
                    <a:lnTo>
                      <a:pt x="97" y="238"/>
                    </a:lnTo>
                    <a:lnTo>
                      <a:pt x="124" y="246"/>
                    </a:lnTo>
                    <a:lnTo>
                      <a:pt x="146" y="246"/>
                    </a:lnTo>
                    <a:lnTo>
                      <a:pt x="167" y="234"/>
                    </a:lnTo>
                    <a:lnTo>
                      <a:pt x="176" y="214"/>
                    </a:lnTo>
                    <a:lnTo>
                      <a:pt x="178" y="187"/>
                    </a:lnTo>
                    <a:lnTo>
                      <a:pt x="172" y="157"/>
                    </a:lnTo>
                    <a:lnTo>
                      <a:pt x="158" y="117"/>
                    </a:lnTo>
                    <a:lnTo>
                      <a:pt x="127" y="66"/>
                    </a:lnTo>
                    <a:lnTo>
                      <a:pt x="104" y="36"/>
                    </a:lnTo>
                    <a:close/>
                  </a:path>
                </a:pathLst>
              </a:custGeom>
              <a:solidFill>
                <a:srgbClr val="C0C0C0"/>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70" name="Freeform 216"/>
              <p:cNvSpPr>
                <a:spLocks/>
              </p:cNvSpPr>
              <p:nvPr/>
            </p:nvSpPr>
            <p:spPr bwMode="auto">
              <a:xfrm>
                <a:off x="1574" y="2142"/>
                <a:ext cx="74" cy="59"/>
              </a:xfrm>
              <a:custGeom>
                <a:avLst/>
                <a:gdLst>
                  <a:gd name="T0" fmla="*/ 16 w 219"/>
                  <a:gd name="T1" fmla="*/ 39 h 176"/>
                  <a:gd name="T2" fmla="*/ 154 w 219"/>
                  <a:gd name="T3" fmla="*/ 5 h 176"/>
                  <a:gd name="T4" fmla="*/ 187 w 219"/>
                  <a:gd name="T5" fmla="*/ 0 h 176"/>
                  <a:gd name="T6" fmla="*/ 210 w 219"/>
                  <a:gd name="T7" fmla="*/ 5 h 176"/>
                  <a:gd name="T8" fmla="*/ 217 w 219"/>
                  <a:gd name="T9" fmla="*/ 14 h 176"/>
                  <a:gd name="T10" fmla="*/ 219 w 219"/>
                  <a:gd name="T11" fmla="*/ 32 h 176"/>
                  <a:gd name="T12" fmla="*/ 210 w 219"/>
                  <a:gd name="T13" fmla="*/ 59 h 176"/>
                  <a:gd name="T14" fmla="*/ 82 w 219"/>
                  <a:gd name="T15" fmla="*/ 176 h 176"/>
                  <a:gd name="T16" fmla="*/ 64 w 219"/>
                  <a:gd name="T17" fmla="*/ 174 h 176"/>
                  <a:gd name="T18" fmla="*/ 43 w 219"/>
                  <a:gd name="T19" fmla="*/ 167 h 176"/>
                  <a:gd name="T20" fmla="*/ 28 w 219"/>
                  <a:gd name="T21" fmla="*/ 152 h 176"/>
                  <a:gd name="T22" fmla="*/ 10 w 219"/>
                  <a:gd name="T23" fmla="*/ 129 h 176"/>
                  <a:gd name="T24" fmla="*/ 1 w 219"/>
                  <a:gd name="T25" fmla="*/ 107 h 176"/>
                  <a:gd name="T26" fmla="*/ 0 w 219"/>
                  <a:gd name="T27" fmla="*/ 81 h 176"/>
                  <a:gd name="T28" fmla="*/ 6 w 219"/>
                  <a:gd name="T29" fmla="*/ 57 h 176"/>
                  <a:gd name="T30" fmla="*/ 16 w 219"/>
                  <a:gd name="T31" fmla="*/ 3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9" h="176">
                    <a:moveTo>
                      <a:pt x="16" y="39"/>
                    </a:moveTo>
                    <a:lnTo>
                      <a:pt x="154" y="5"/>
                    </a:lnTo>
                    <a:lnTo>
                      <a:pt x="187" y="0"/>
                    </a:lnTo>
                    <a:lnTo>
                      <a:pt x="210" y="5"/>
                    </a:lnTo>
                    <a:lnTo>
                      <a:pt x="217" y="14"/>
                    </a:lnTo>
                    <a:lnTo>
                      <a:pt x="219" y="32"/>
                    </a:lnTo>
                    <a:lnTo>
                      <a:pt x="210" y="59"/>
                    </a:lnTo>
                    <a:lnTo>
                      <a:pt x="82" y="176"/>
                    </a:lnTo>
                    <a:lnTo>
                      <a:pt x="64" y="174"/>
                    </a:lnTo>
                    <a:lnTo>
                      <a:pt x="43" y="167"/>
                    </a:lnTo>
                    <a:lnTo>
                      <a:pt x="28" y="152"/>
                    </a:lnTo>
                    <a:lnTo>
                      <a:pt x="10" y="129"/>
                    </a:lnTo>
                    <a:lnTo>
                      <a:pt x="1" y="107"/>
                    </a:lnTo>
                    <a:lnTo>
                      <a:pt x="0" y="81"/>
                    </a:lnTo>
                    <a:lnTo>
                      <a:pt x="6" y="57"/>
                    </a:lnTo>
                    <a:lnTo>
                      <a:pt x="16" y="39"/>
                    </a:lnTo>
                    <a:close/>
                  </a:path>
                </a:pathLst>
              </a:custGeom>
              <a:solidFill>
                <a:srgbClr val="9F9FBF"/>
              </a:solidFill>
              <a:ln w="6350">
                <a:solidFill>
                  <a:srgbClr val="000000"/>
                </a:solidFill>
                <a:prstDash val="solid"/>
                <a:round/>
                <a:headEnd/>
                <a:tailEnd/>
              </a:ln>
            </p:spPr>
            <p:txBody>
              <a:bodyPr/>
              <a:lstStyle/>
              <a:p>
                <a:pPr>
                  <a:defRPr/>
                </a:pPr>
                <a:endParaRPr lang="zh-CN" altLang="en-US" b="1">
                  <a:latin typeface="+mn-lt"/>
                  <a:ea typeface="+mn-ea"/>
                </a:endParaRPr>
              </a:p>
            </p:txBody>
          </p:sp>
          <p:sp>
            <p:nvSpPr>
              <p:cNvPr id="71" name="Freeform 217"/>
              <p:cNvSpPr>
                <a:spLocks/>
              </p:cNvSpPr>
              <p:nvPr/>
            </p:nvSpPr>
            <p:spPr bwMode="auto">
              <a:xfrm>
                <a:off x="1518" y="2171"/>
                <a:ext cx="31" cy="59"/>
              </a:xfrm>
              <a:custGeom>
                <a:avLst/>
                <a:gdLst>
                  <a:gd name="T0" fmla="*/ 6 w 95"/>
                  <a:gd name="T1" fmla="*/ 0 h 177"/>
                  <a:gd name="T2" fmla="*/ 0 w 95"/>
                  <a:gd name="T3" fmla="*/ 28 h 177"/>
                  <a:gd name="T4" fmla="*/ 0 w 95"/>
                  <a:gd name="T5" fmla="*/ 54 h 177"/>
                  <a:gd name="T6" fmla="*/ 8 w 95"/>
                  <a:gd name="T7" fmla="*/ 85 h 177"/>
                  <a:gd name="T8" fmla="*/ 15 w 95"/>
                  <a:gd name="T9" fmla="*/ 112 h 177"/>
                  <a:gd name="T10" fmla="*/ 35 w 95"/>
                  <a:gd name="T11" fmla="*/ 138 h 177"/>
                  <a:gd name="T12" fmla="*/ 53 w 95"/>
                  <a:gd name="T13" fmla="*/ 154 h 177"/>
                  <a:gd name="T14" fmla="*/ 66 w 95"/>
                  <a:gd name="T15" fmla="*/ 163 h 177"/>
                  <a:gd name="T16" fmla="*/ 80 w 95"/>
                  <a:gd name="T17" fmla="*/ 169 h 177"/>
                  <a:gd name="T18" fmla="*/ 95 w 95"/>
                  <a:gd name="T19"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77">
                    <a:moveTo>
                      <a:pt x="6" y="0"/>
                    </a:moveTo>
                    <a:lnTo>
                      <a:pt x="0" y="28"/>
                    </a:lnTo>
                    <a:lnTo>
                      <a:pt x="0" y="54"/>
                    </a:lnTo>
                    <a:lnTo>
                      <a:pt x="8" y="85"/>
                    </a:lnTo>
                    <a:lnTo>
                      <a:pt x="15" y="112"/>
                    </a:lnTo>
                    <a:lnTo>
                      <a:pt x="35" y="138"/>
                    </a:lnTo>
                    <a:lnTo>
                      <a:pt x="53" y="154"/>
                    </a:lnTo>
                    <a:lnTo>
                      <a:pt x="66" y="163"/>
                    </a:lnTo>
                    <a:lnTo>
                      <a:pt x="80" y="169"/>
                    </a:lnTo>
                    <a:lnTo>
                      <a:pt x="95" y="177"/>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zh-CN" altLang="en-US" b="1">
                  <a:latin typeface="+mn-lt"/>
                  <a:ea typeface="+mn-ea"/>
                </a:endParaRPr>
              </a:p>
            </p:txBody>
          </p:sp>
          <p:sp>
            <p:nvSpPr>
              <p:cNvPr id="72" name="Freeform 218"/>
              <p:cNvSpPr>
                <a:spLocks/>
              </p:cNvSpPr>
              <p:nvPr/>
            </p:nvSpPr>
            <p:spPr bwMode="auto">
              <a:xfrm>
                <a:off x="1537" y="2161"/>
                <a:ext cx="31" cy="59"/>
              </a:xfrm>
              <a:custGeom>
                <a:avLst/>
                <a:gdLst>
                  <a:gd name="T0" fmla="*/ 6 w 94"/>
                  <a:gd name="T1" fmla="*/ 0 h 177"/>
                  <a:gd name="T2" fmla="*/ 0 w 94"/>
                  <a:gd name="T3" fmla="*/ 28 h 177"/>
                  <a:gd name="T4" fmla="*/ 0 w 94"/>
                  <a:gd name="T5" fmla="*/ 54 h 177"/>
                  <a:gd name="T6" fmla="*/ 7 w 94"/>
                  <a:gd name="T7" fmla="*/ 85 h 177"/>
                  <a:gd name="T8" fmla="*/ 15 w 94"/>
                  <a:gd name="T9" fmla="*/ 112 h 177"/>
                  <a:gd name="T10" fmla="*/ 34 w 94"/>
                  <a:gd name="T11" fmla="*/ 136 h 177"/>
                  <a:gd name="T12" fmla="*/ 52 w 94"/>
                  <a:gd name="T13" fmla="*/ 154 h 177"/>
                  <a:gd name="T14" fmla="*/ 66 w 94"/>
                  <a:gd name="T15" fmla="*/ 163 h 177"/>
                  <a:gd name="T16" fmla="*/ 79 w 94"/>
                  <a:gd name="T17" fmla="*/ 169 h 177"/>
                  <a:gd name="T18" fmla="*/ 94 w 94"/>
                  <a:gd name="T19"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77">
                    <a:moveTo>
                      <a:pt x="6" y="0"/>
                    </a:moveTo>
                    <a:lnTo>
                      <a:pt x="0" y="28"/>
                    </a:lnTo>
                    <a:lnTo>
                      <a:pt x="0" y="54"/>
                    </a:lnTo>
                    <a:lnTo>
                      <a:pt x="7" y="85"/>
                    </a:lnTo>
                    <a:lnTo>
                      <a:pt x="15" y="112"/>
                    </a:lnTo>
                    <a:lnTo>
                      <a:pt x="34" y="136"/>
                    </a:lnTo>
                    <a:lnTo>
                      <a:pt x="52" y="154"/>
                    </a:lnTo>
                    <a:lnTo>
                      <a:pt x="66" y="163"/>
                    </a:lnTo>
                    <a:lnTo>
                      <a:pt x="79" y="169"/>
                    </a:lnTo>
                    <a:lnTo>
                      <a:pt x="94" y="177"/>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defRPr/>
                </a:pPr>
                <a:endParaRPr lang="zh-CN" altLang="en-US" b="1">
                  <a:latin typeface="+mn-lt"/>
                  <a:ea typeface="+mn-ea"/>
                </a:endParaRPr>
              </a:p>
            </p:txBody>
          </p:sp>
        </p:grpSp>
        <p:pic>
          <p:nvPicPr>
            <p:cNvPr id="171043" name="Picture 219"/>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2933253" flipH="1">
              <a:off x="1323" y="169"/>
              <a:ext cx="165"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171044" name="Picture 221"/>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2933253" flipH="1">
              <a:off x="1368" y="1835"/>
              <a:ext cx="165"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228" name="Freeform 75"/>
            <p:cNvSpPr>
              <a:spLocks/>
            </p:cNvSpPr>
            <p:nvPr/>
          </p:nvSpPr>
          <p:spPr bwMode="auto">
            <a:xfrm rot="2187021" flipH="1" flipV="1">
              <a:off x="2781" y="512"/>
              <a:ext cx="236" cy="338"/>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229" name="Freeform 146"/>
            <p:cNvSpPr>
              <a:spLocks/>
            </p:cNvSpPr>
            <p:nvPr/>
          </p:nvSpPr>
          <p:spPr bwMode="auto">
            <a:xfrm rot="1334198" flipH="1">
              <a:off x="2409" y="1023"/>
              <a:ext cx="235" cy="882"/>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230" name="Freeform 73"/>
            <p:cNvSpPr>
              <a:spLocks/>
            </p:cNvSpPr>
            <p:nvPr/>
          </p:nvSpPr>
          <p:spPr bwMode="auto">
            <a:xfrm rot="3460059" flipH="1">
              <a:off x="1962" y="558"/>
              <a:ext cx="227" cy="1375"/>
            </a:xfrm>
            <a:custGeom>
              <a:avLst/>
              <a:gdLst>
                <a:gd name="T0" fmla="*/ 336 w 336"/>
                <a:gd name="T1" fmla="*/ 358 h 358"/>
                <a:gd name="T2" fmla="*/ 52 w 336"/>
                <a:gd name="T3" fmla="*/ 126 h 358"/>
                <a:gd name="T4" fmla="*/ 145 w 336"/>
                <a:gd name="T5" fmla="*/ 139 h 358"/>
                <a:gd name="T6" fmla="*/ 0 w 336"/>
                <a:gd name="T7" fmla="*/ 0 h 358"/>
                <a:gd name="T8" fmla="*/ 283 w 336"/>
                <a:gd name="T9" fmla="*/ 192 h 358"/>
                <a:gd name="T10" fmla="*/ 164 w 336"/>
                <a:gd name="T11" fmla="*/ 172 h 358"/>
                <a:gd name="T12" fmla="*/ 336 w 336"/>
                <a:gd name="T13" fmla="*/ 358 h 358"/>
              </a:gdLst>
              <a:ahLst/>
              <a:cxnLst>
                <a:cxn ang="0">
                  <a:pos x="T0" y="T1"/>
                </a:cxn>
                <a:cxn ang="0">
                  <a:pos x="T2" y="T3"/>
                </a:cxn>
                <a:cxn ang="0">
                  <a:pos x="T4" y="T5"/>
                </a:cxn>
                <a:cxn ang="0">
                  <a:pos x="T6" y="T7"/>
                </a:cxn>
                <a:cxn ang="0">
                  <a:pos x="T8" y="T9"/>
                </a:cxn>
                <a:cxn ang="0">
                  <a:pos x="T10" y="T11"/>
                </a:cxn>
                <a:cxn ang="0">
                  <a:pos x="T12" y="T13"/>
                </a:cxn>
              </a:cxnLst>
              <a:rect l="0" t="0" r="r" b="b"/>
              <a:pathLst>
                <a:path w="336" h="358">
                  <a:moveTo>
                    <a:pt x="336" y="358"/>
                  </a:moveTo>
                  <a:lnTo>
                    <a:pt x="52" y="126"/>
                  </a:lnTo>
                  <a:lnTo>
                    <a:pt x="145" y="139"/>
                  </a:lnTo>
                  <a:lnTo>
                    <a:pt x="0" y="0"/>
                  </a:lnTo>
                  <a:lnTo>
                    <a:pt x="283" y="192"/>
                  </a:lnTo>
                  <a:lnTo>
                    <a:pt x="164" y="172"/>
                  </a:lnTo>
                  <a:lnTo>
                    <a:pt x="336" y="358"/>
                  </a:lnTo>
                  <a:close/>
                </a:path>
              </a:pathLst>
            </a:custGeom>
            <a:solidFill>
              <a:schemeClr val="accent1"/>
            </a:solidFill>
            <a:ln w="9525">
              <a:solidFill>
                <a:schemeClr val="tx1"/>
              </a:solidFill>
              <a:round/>
              <a:headEnd/>
              <a:tailEnd/>
            </a:ln>
          </p:spPr>
          <p:txBody>
            <a:bodyPr/>
            <a:lstStyle/>
            <a:p>
              <a:pPr>
                <a:defRPr/>
              </a:pPr>
              <a:endParaRPr lang="zh-CN" altLang="en-US" b="1">
                <a:latin typeface="+mn-lt"/>
                <a:ea typeface="+mn-ea"/>
              </a:endParaRPr>
            </a:p>
          </p:txBody>
        </p:sp>
        <p:sp>
          <p:nvSpPr>
            <p:cNvPr id="231" name="Text Box 78"/>
            <p:cNvSpPr txBox="1">
              <a:spLocks noChangeArrowheads="1"/>
            </p:cNvSpPr>
            <p:nvPr/>
          </p:nvSpPr>
          <p:spPr bwMode="auto">
            <a:xfrm>
              <a:off x="3084" y="203"/>
              <a:ext cx="508"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移动站</a:t>
              </a:r>
              <a:endParaRPr lang="en-US" altLang="zh-CN" sz="1800" b="1" dirty="0">
                <a:latin typeface="+mn-lt"/>
                <a:ea typeface="+mn-ea"/>
              </a:endParaRPr>
            </a:p>
          </p:txBody>
        </p:sp>
        <p:sp>
          <p:nvSpPr>
            <p:cNvPr id="232" name="Text Box 78"/>
            <p:cNvSpPr txBox="1">
              <a:spLocks noChangeArrowheads="1"/>
            </p:cNvSpPr>
            <p:nvPr/>
          </p:nvSpPr>
          <p:spPr bwMode="auto">
            <a:xfrm>
              <a:off x="821" y="2326"/>
              <a:ext cx="508"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固定站</a:t>
              </a:r>
              <a:endParaRPr lang="en-US" altLang="zh-CN" sz="1800" b="1" dirty="0">
                <a:latin typeface="+mn-lt"/>
                <a:ea typeface="+mn-ea"/>
              </a:endParaRPr>
            </a:p>
          </p:txBody>
        </p:sp>
        <p:sp>
          <p:nvSpPr>
            <p:cNvPr id="233" name="Text Box 78"/>
            <p:cNvSpPr txBox="1">
              <a:spLocks noChangeArrowheads="1"/>
            </p:cNvSpPr>
            <p:nvPr/>
          </p:nvSpPr>
          <p:spPr bwMode="auto">
            <a:xfrm>
              <a:off x="632" y="1533"/>
              <a:ext cx="508"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移动站</a:t>
              </a:r>
              <a:endParaRPr lang="en-US" altLang="zh-CN" sz="1800" b="1" dirty="0">
                <a:latin typeface="+mn-lt"/>
                <a:ea typeface="+mn-ea"/>
              </a:endParaRPr>
            </a:p>
          </p:txBody>
        </p:sp>
        <p:sp>
          <p:nvSpPr>
            <p:cNvPr id="234" name="Text Box 78"/>
            <p:cNvSpPr txBox="1">
              <a:spLocks noChangeArrowheads="1"/>
            </p:cNvSpPr>
            <p:nvPr/>
          </p:nvSpPr>
          <p:spPr bwMode="auto">
            <a:xfrm>
              <a:off x="556" y="1111"/>
              <a:ext cx="508"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latin typeface="+mn-lt"/>
                  <a:ea typeface="+mn-ea"/>
                </a:rPr>
                <a:t>移动站</a:t>
              </a:r>
              <a:endParaRPr lang="en-US" altLang="zh-CN" sz="1800" b="1" dirty="0">
                <a:latin typeface="+mn-lt"/>
                <a:ea typeface="+mn-ea"/>
              </a:endParaRPr>
            </a:p>
          </p:txBody>
        </p:sp>
      </p:grpSp>
      <p:sp>
        <p:nvSpPr>
          <p:cNvPr id="171013"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pic>
        <p:nvPicPr>
          <p:cNvPr id="171014"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44963" y="1917700"/>
            <a:ext cx="854075"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1015"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1313" y="5016500"/>
            <a:ext cx="854075"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1016"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81075" y="3141663"/>
            <a:ext cx="854075"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1017"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0000" y="4067175"/>
            <a:ext cx="854075"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b="1" dirty="0"/>
              <a:t>IEEE 802.16</a:t>
            </a:r>
            <a:endParaRPr lang="zh-CN" altLang="en-US" b="1" dirty="0"/>
          </a:p>
        </p:txBody>
      </p:sp>
      <p:sp>
        <p:nvSpPr>
          <p:cNvPr id="172035" name="内容占位符 1"/>
          <p:cNvSpPr>
            <a:spLocks noGrp="1"/>
          </p:cNvSpPr>
          <p:nvPr>
            <p:ph idx="1"/>
          </p:nvPr>
        </p:nvSpPr>
        <p:spPr>
          <a:xfrm>
            <a:off x="2609850" y="2205038"/>
            <a:ext cx="4049713" cy="3816350"/>
          </a:xfrm>
        </p:spPr>
        <p:txBody>
          <a:bodyPr/>
          <a:lstStyle/>
          <a:p>
            <a:pPr>
              <a:lnSpc>
                <a:spcPct val="150000"/>
              </a:lnSpc>
            </a:pPr>
            <a:r>
              <a:rPr lang="en-US" altLang="zh-CN">
                <a:hlinkClick r:id="rId3" action="ppaction://hlinksldjump"/>
              </a:rPr>
              <a:t>802.16</a:t>
            </a:r>
            <a:r>
              <a:rPr lang="zh-CN" altLang="en-US">
                <a:hlinkClick r:id="rId3" action="ppaction://hlinksldjump"/>
              </a:rPr>
              <a:t>协议栈</a:t>
            </a:r>
            <a:endParaRPr lang="en-US" altLang="zh-CN"/>
          </a:p>
          <a:p>
            <a:pPr>
              <a:lnSpc>
                <a:spcPct val="150000"/>
              </a:lnSpc>
            </a:pPr>
            <a:r>
              <a:rPr lang="en-US" altLang="zh-CN">
                <a:hlinkClick r:id="rId4" action="ppaction://hlinksldjump"/>
              </a:rPr>
              <a:t>802.16</a:t>
            </a:r>
            <a:r>
              <a:rPr lang="zh-CN" altLang="en-US">
                <a:hlinkClick r:id="rId4" action="ppaction://hlinksldjump"/>
              </a:rPr>
              <a:t>物理层</a:t>
            </a:r>
            <a:endParaRPr lang="en-US" altLang="zh-CN"/>
          </a:p>
          <a:p>
            <a:pPr>
              <a:lnSpc>
                <a:spcPct val="150000"/>
              </a:lnSpc>
            </a:pPr>
            <a:r>
              <a:rPr lang="en-US" altLang="zh-CN">
                <a:hlinkClick r:id="rId5" action="ppaction://hlinksldjump"/>
              </a:rPr>
              <a:t>802.16MAC</a:t>
            </a:r>
            <a:r>
              <a:rPr lang="zh-CN" altLang="en-US">
                <a:hlinkClick r:id="rId5" action="ppaction://hlinksldjump"/>
              </a:rPr>
              <a:t>子层</a:t>
            </a:r>
            <a:endParaRPr lang="en-US" altLang="zh-CN"/>
          </a:p>
          <a:p>
            <a:pPr>
              <a:lnSpc>
                <a:spcPct val="150000"/>
              </a:lnSpc>
            </a:pPr>
            <a:r>
              <a:rPr lang="en-US" altLang="zh-CN">
                <a:hlinkClick r:id="rId6" action="ppaction://hlinksldjump"/>
              </a:rPr>
              <a:t>802.16</a:t>
            </a:r>
            <a:r>
              <a:rPr lang="zh-CN" altLang="en-US">
                <a:hlinkClick r:id="rId6" action="ppaction://hlinksldjump"/>
              </a:rPr>
              <a:t>帧结构</a:t>
            </a:r>
            <a:endParaRPr lang="zh-CN" altLang="en-US"/>
          </a:p>
        </p:txBody>
      </p:sp>
      <p:sp>
        <p:nvSpPr>
          <p:cNvPr id="172036"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7"/>
              </a:buBlip>
              <a:defRPr kumimoji="1" sz="2800" b="1">
                <a:solidFill>
                  <a:srgbClr val="000000"/>
                </a:solidFill>
                <a:latin typeface="Arial" charset="0"/>
                <a:ea typeface="华文楷体" pitchFamily="2" charset="-122"/>
              </a:defRPr>
            </a:lvl2pPr>
            <a:lvl3pPr marL="1143000" indent="-228600" eaLnBrk="0" hangingPunct="0">
              <a:buSzPct val="65000"/>
              <a:buBlip>
                <a:blip r:embed="rId8"/>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9"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72037"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7"/>
              </a:buBlip>
              <a:defRPr kumimoji="1" sz="2800" b="1">
                <a:solidFill>
                  <a:srgbClr val="000000"/>
                </a:solidFill>
                <a:latin typeface="Arial" charset="0"/>
                <a:ea typeface="华文楷体" pitchFamily="2" charset="-122"/>
              </a:defRPr>
            </a:lvl2pPr>
            <a:lvl3pPr marL="1143000" indent="-228600" eaLnBrk="0" hangingPunct="0">
              <a:buSzPct val="65000"/>
              <a:buBlip>
                <a:blip r:embed="rId8"/>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138" name="Rectangle 2"/>
          <p:cNvSpPr>
            <a:spLocks noGrp="1" noChangeArrowheads="1"/>
          </p:cNvSpPr>
          <p:nvPr>
            <p:ph type="title"/>
          </p:nvPr>
        </p:nvSpPr>
        <p:spPr/>
        <p:txBody>
          <a:bodyPr/>
          <a:lstStyle/>
          <a:p>
            <a:pPr eaLnBrk="1" hangingPunct="1">
              <a:defRPr/>
            </a:pPr>
            <a:r>
              <a:rPr lang="zh-CN" altLang="en-US"/>
              <a:t>时隙</a:t>
            </a:r>
            <a:r>
              <a:rPr lang="en-US" altLang="zh-CN" b="1"/>
              <a:t>ALOHA</a:t>
            </a:r>
            <a:endParaRPr lang="zh-CN" altLang="en-US" b="1"/>
          </a:p>
        </p:txBody>
      </p:sp>
      <p:sp>
        <p:nvSpPr>
          <p:cNvPr id="20483"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20484" name="Rectangle 4"/>
          <p:cNvSpPr>
            <a:spLocks noGrp="1" noChangeArrowheads="1"/>
          </p:cNvSpPr>
          <p:nvPr>
            <p:ph type="body" idx="1"/>
          </p:nvPr>
        </p:nvSpPr>
        <p:spPr>
          <a:xfrm>
            <a:off x="809625" y="1773238"/>
            <a:ext cx="7958138" cy="2592387"/>
          </a:xfrm>
        </p:spPr>
        <p:txBody>
          <a:bodyPr/>
          <a:lstStyle/>
          <a:p>
            <a:pPr eaLnBrk="1" hangingPunct="1">
              <a:lnSpc>
                <a:spcPct val="115000"/>
              </a:lnSpc>
            </a:pPr>
            <a:r>
              <a:rPr lang="zh-CN" altLang="en-US" sz="2800" dirty="0">
                <a:solidFill>
                  <a:srgbClr val="FF0000"/>
                </a:solidFill>
              </a:rPr>
              <a:t>思想</a:t>
            </a:r>
          </a:p>
          <a:p>
            <a:pPr lvl="1" eaLnBrk="1" hangingPunct="1">
              <a:lnSpc>
                <a:spcPct val="115000"/>
              </a:lnSpc>
            </a:pPr>
            <a:r>
              <a:rPr lang="zh-CN" altLang="en-US" sz="2400"/>
              <a:t>发送时间选时隙（即：用户有数据待发，只有在时隙的开始处发送）；</a:t>
            </a:r>
          </a:p>
          <a:p>
            <a:pPr lvl="1" eaLnBrk="1" hangingPunct="1">
              <a:lnSpc>
                <a:spcPct val="115000"/>
              </a:lnSpc>
            </a:pPr>
            <a:r>
              <a:rPr lang="zh-CN" altLang="en-US" sz="2400" dirty="0"/>
              <a:t>不具有载波侦听功能；</a:t>
            </a:r>
          </a:p>
          <a:p>
            <a:pPr lvl="1" eaLnBrk="1" hangingPunct="1">
              <a:lnSpc>
                <a:spcPct val="115000"/>
              </a:lnSpc>
            </a:pPr>
            <a:r>
              <a:rPr lang="zh-CN" altLang="en-US" sz="2400" dirty="0"/>
              <a:t>发生冲突，发送方等待一段随机时间后重发该帧。</a:t>
            </a:r>
          </a:p>
        </p:txBody>
      </p:sp>
      <p:sp>
        <p:nvSpPr>
          <p:cNvPr id="20485"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20486" name="Text Box 12"/>
          <p:cNvSpPr txBox="1">
            <a:spLocks noChangeArrowheads="1"/>
          </p:cNvSpPr>
          <p:nvPr/>
        </p:nvSpPr>
        <p:spPr bwMode="auto">
          <a:xfrm>
            <a:off x="900113" y="4797425"/>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1</a:t>
            </a:r>
          </a:p>
        </p:txBody>
      </p:sp>
      <p:sp>
        <p:nvSpPr>
          <p:cNvPr id="20487" name="Text Box 13"/>
          <p:cNvSpPr txBox="1">
            <a:spLocks noChangeArrowheads="1"/>
          </p:cNvSpPr>
          <p:nvPr/>
        </p:nvSpPr>
        <p:spPr bwMode="auto">
          <a:xfrm>
            <a:off x="900113" y="5589588"/>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ea typeface="楷体_GB2312" pitchFamily="49" charset="-122"/>
              </a:rPr>
              <a:t>站</a:t>
            </a:r>
            <a:r>
              <a:rPr lang="en-US" altLang="zh-CN" sz="2000">
                <a:solidFill>
                  <a:schemeClr val="tx1"/>
                </a:solidFill>
                <a:ea typeface="楷体_GB2312" pitchFamily="49" charset="-122"/>
              </a:rPr>
              <a:t>2</a:t>
            </a:r>
          </a:p>
        </p:txBody>
      </p:sp>
      <p:sp>
        <p:nvSpPr>
          <p:cNvPr id="20488" name="Rectangle 14"/>
          <p:cNvSpPr>
            <a:spLocks noChangeArrowheads="1"/>
          </p:cNvSpPr>
          <p:nvPr/>
        </p:nvSpPr>
        <p:spPr bwMode="auto">
          <a:xfrm>
            <a:off x="1763713" y="4724400"/>
            <a:ext cx="647700" cy="274638"/>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bg1"/>
              </a:solidFill>
              <a:ea typeface="宋体" pitchFamily="2" charset="-122"/>
            </a:endParaRPr>
          </a:p>
        </p:txBody>
      </p:sp>
      <p:sp>
        <p:nvSpPr>
          <p:cNvPr id="20489" name="Line 19"/>
          <p:cNvSpPr>
            <a:spLocks noChangeShapeType="1"/>
          </p:cNvSpPr>
          <p:nvPr/>
        </p:nvSpPr>
        <p:spPr bwMode="auto">
          <a:xfrm flipV="1">
            <a:off x="1476375" y="5805488"/>
            <a:ext cx="6697663"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490" name="Line 20"/>
          <p:cNvSpPr>
            <a:spLocks noChangeShapeType="1"/>
          </p:cNvSpPr>
          <p:nvPr/>
        </p:nvSpPr>
        <p:spPr bwMode="auto">
          <a:xfrm flipV="1">
            <a:off x="1476375" y="5013325"/>
            <a:ext cx="6697663"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491" name="Line 24"/>
          <p:cNvSpPr>
            <a:spLocks noChangeShapeType="1"/>
          </p:cNvSpPr>
          <p:nvPr/>
        </p:nvSpPr>
        <p:spPr bwMode="auto">
          <a:xfrm>
            <a:off x="5003800" y="4867275"/>
            <a:ext cx="1296988" cy="1588"/>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492" name="Line 25"/>
          <p:cNvSpPr>
            <a:spLocks noChangeShapeType="1"/>
          </p:cNvSpPr>
          <p:nvPr/>
        </p:nvSpPr>
        <p:spPr bwMode="auto">
          <a:xfrm>
            <a:off x="5003800" y="5661025"/>
            <a:ext cx="1944688" cy="0"/>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493" name="Text Box 26"/>
          <p:cNvSpPr txBox="1">
            <a:spLocks noChangeArrowheads="1"/>
          </p:cNvSpPr>
          <p:nvPr/>
        </p:nvSpPr>
        <p:spPr bwMode="auto">
          <a:xfrm>
            <a:off x="8172450" y="47974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20494" name="Text Box 27"/>
          <p:cNvSpPr txBox="1">
            <a:spLocks noChangeArrowheads="1"/>
          </p:cNvSpPr>
          <p:nvPr/>
        </p:nvSpPr>
        <p:spPr bwMode="auto">
          <a:xfrm>
            <a:off x="8172450" y="5589588"/>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楷体_GB2312" pitchFamily="49" charset="-122"/>
              </a:rPr>
              <a:t>t</a:t>
            </a:r>
          </a:p>
        </p:txBody>
      </p:sp>
      <p:sp>
        <p:nvSpPr>
          <p:cNvPr id="20495" name="Text Box 28"/>
          <p:cNvSpPr txBox="1">
            <a:spLocks noChangeArrowheads="1"/>
          </p:cNvSpPr>
          <p:nvPr/>
        </p:nvSpPr>
        <p:spPr bwMode="auto">
          <a:xfrm>
            <a:off x="5148263" y="4579938"/>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超时重发</a:t>
            </a:r>
          </a:p>
        </p:txBody>
      </p:sp>
      <p:sp>
        <p:nvSpPr>
          <p:cNvPr id="20496" name="Text Box 30"/>
          <p:cNvSpPr txBox="1">
            <a:spLocks noChangeArrowheads="1"/>
          </p:cNvSpPr>
          <p:nvPr/>
        </p:nvSpPr>
        <p:spPr bwMode="auto">
          <a:xfrm>
            <a:off x="5435600" y="537210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超时重发</a:t>
            </a:r>
          </a:p>
        </p:txBody>
      </p:sp>
      <p:sp>
        <p:nvSpPr>
          <p:cNvPr id="20497" name="Line 31"/>
          <p:cNvSpPr>
            <a:spLocks noChangeShapeType="1"/>
          </p:cNvSpPr>
          <p:nvPr/>
        </p:nvSpPr>
        <p:spPr bwMode="auto">
          <a:xfrm>
            <a:off x="1763713"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498" name="Line 32"/>
          <p:cNvSpPr>
            <a:spLocks noChangeShapeType="1"/>
          </p:cNvSpPr>
          <p:nvPr/>
        </p:nvSpPr>
        <p:spPr bwMode="auto">
          <a:xfrm>
            <a:off x="2411413" y="5086350"/>
            <a:ext cx="0" cy="1428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499" name="Line 33"/>
          <p:cNvSpPr>
            <a:spLocks noChangeShapeType="1"/>
          </p:cNvSpPr>
          <p:nvPr/>
        </p:nvSpPr>
        <p:spPr bwMode="auto">
          <a:xfrm>
            <a:off x="1763713" y="5157788"/>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0" name="Text Box 34"/>
          <p:cNvSpPr txBox="1">
            <a:spLocks noChangeArrowheads="1"/>
          </p:cNvSpPr>
          <p:nvPr/>
        </p:nvSpPr>
        <p:spPr bwMode="auto">
          <a:xfrm>
            <a:off x="1889125" y="4984750"/>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600">
                <a:solidFill>
                  <a:schemeClr val="tx1"/>
                </a:solidFill>
                <a:ea typeface="楷体_GB2312" pitchFamily="49" charset="-122"/>
              </a:rPr>
              <a:t>T</a:t>
            </a:r>
            <a:r>
              <a:rPr lang="en-US" altLang="zh-CN" sz="1600" baseline="-25000">
                <a:solidFill>
                  <a:schemeClr val="tx1"/>
                </a:solidFill>
                <a:ea typeface="楷体_GB2312" pitchFamily="49" charset="-122"/>
              </a:rPr>
              <a:t>0</a:t>
            </a:r>
          </a:p>
        </p:txBody>
      </p:sp>
      <p:sp>
        <p:nvSpPr>
          <p:cNvPr id="20501" name="Line 35"/>
          <p:cNvSpPr>
            <a:spLocks noChangeShapeType="1"/>
          </p:cNvSpPr>
          <p:nvPr/>
        </p:nvSpPr>
        <p:spPr bwMode="auto">
          <a:xfrm flipH="1">
            <a:off x="2195513" y="5157788"/>
            <a:ext cx="2159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2" name="Text Box 36"/>
          <p:cNvSpPr txBox="1">
            <a:spLocks noChangeArrowheads="1"/>
          </p:cNvSpPr>
          <p:nvPr/>
        </p:nvSpPr>
        <p:spPr bwMode="auto">
          <a:xfrm>
            <a:off x="1566863" y="4418013"/>
            <a:ext cx="10096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发送成功</a:t>
            </a:r>
          </a:p>
        </p:txBody>
      </p:sp>
      <p:sp>
        <p:nvSpPr>
          <p:cNvPr id="20503" name="Line 37"/>
          <p:cNvSpPr>
            <a:spLocks noChangeShapeType="1"/>
          </p:cNvSpPr>
          <p:nvPr/>
        </p:nvSpPr>
        <p:spPr bwMode="auto">
          <a:xfrm>
            <a:off x="2411413"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4" name="Line 38"/>
          <p:cNvSpPr>
            <a:spLocks noChangeShapeType="1"/>
          </p:cNvSpPr>
          <p:nvPr/>
        </p:nvSpPr>
        <p:spPr bwMode="auto">
          <a:xfrm>
            <a:off x="3059113"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5" name="Line 39"/>
          <p:cNvSpPr>
            <a:spLocks noChangeShapeType="1"/>
          </p:cNvSpPr>
          <p:nvPr/>
        </p:nvSpPr>
        <p:spPr bwMode="auto">
          <a:xfrm>
            <a:off x="3708400"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6" name="Line 40"/>
          <p:cNvSpPr>
            <a:spLocks noChangeShapeType="1"/>
          </p:cNvSpPr>
          <p:nvPr/>
        </p:nvSpPr>
        <p:spPr bwMode="auto">
          <a:xfrm>
            <a:off x="4356100"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7" name="Line 41"/>
          <p:cNvSpPr>
            <a:spLocks noChangeShapeType="1"/>
          </p:cNvSpPr>
          <p:nvPr/>
        </p:nvSpPr>
        <p:spPr bwMode="auto">
          <a:xfrm>
            <a:off x="5003800"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8" name="Line 42"/>
          <p:cNvSpPr>
            <a:spLocks noChangeShapeType="1"/>
          </p:cNvSpPr>
          <p:nvPr/>
        </p:nvSpPr>
        <p:spPr bwMode="auto">
          <a:xfrm>
            <a:off x="5651500"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09" name="Line 43"/>
          <p:cNvSpPr>
            <a:spLocks noChangeShapeType="1"/>
          </p:cNvSpPr>
          <p:nvPr/>
        </p:nvSpPr>
        <p:spPr bwMode="auto">
          <a:xfrm>
            <a:off x="6300788"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10" name="Line 44"/>
          <p:cNvSpPr>
            <a:spLocks noChangeShapeType="1"/>
          </p:cNvSpPr>
          <p:nvPr/>
        </p:nvSpPr>
        <p:spPr bwMode="auto">
          <a:xfrm>
            <a:off x="6948488"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11" name="Line 45"/>
          <p:cNvSpPr>
            <a:spLocks noChangeShapeType="1"/>
          </p:cNvSpPr>
          <p:nvPr/>
        </p:nvSpPr>
        <p:spPr bwMode="auto">
          <a:xfrm>
            <a:off x="7596188" y="4724400"/>
            <a:ext cx="0" cy="12239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12" name="Line 46"/>
          <p:cNvSpPr>
            <a:spLocks noChangeShapeType="1"/>
          </p:cNvSpPr>
          <p:nvPr/>
        </p:nvSpPr>
        <p:spPr bwMode="auto">
          <a:xfrm flipV="1">
            <a:off x="1547813" y="5013325"/>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13" name="Text Box 47"/>
          <p:cNvSpPr txBox="1">
            <a:spLocks noChangeArrowheads="1"/>
          </p:cNvSpPr>
          <p:nvPr/>
        </p:nvSpPr>
        <p:spPr bwMode="auto">
          <a:xfrm>
            <a:off x="1042988" y="5191125"/>
            <a:ext cx="86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帧到达</a:t>
            </a:r>
          </a:p>
        </p:txBody>
      </p:sp>
      <p:sp>
        <p:nvSpPr>
          <p:cNvPr id="20514" name="Line 48"/>
          <p:cNvSpPr>
            <a:spLocks noChangeShapeType="1"/>
          </p:cNvSpPr>
          <p:nvPr/>
        </p:nvSpPr>
        <p:spPr bwMode="auto">
          <a:xfrm flipV="1">
            <a:off x="1908175" y="5805488"/>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15" name="Text Box 49"/>
          <p:cNvSpPr txBox="1">
            <a:spLocks noChangeArrowheads="1"/>
          </p:cNvSpPr>
          <p:nvPr/>
        </p:nvSpPr>
        <p:spPr bwMode="auto">
          <a:xfrm>
            <a:off x="1476375" y="5948363"/>
            <a:ext cx="86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帧到达</a:t>
            </a:r>
          </a:p>
        </p:txBody>
      </p:sp>
      <p:sp>
        <p:nvSpPr>
          <p:cNvPr id="20516" name="Rectangle 50"/>
          <p:cNvSpPr>
            <a:spLocks noChangeArrowheads="1"/>
          </p:cNvSpPr>
          <p:nvPr/>
        </p:nvSpPr>
        <p:spPr bwMode="auto">
          <a:xfrm>
            <a:off x="2411413" y="5516563"/>
            <a:ext cx="647700" cy="274637"/>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bg1"/>
              </a:solidFill>
              <a:ea typeface="宋体" pitchFamily="2" charset="-122"/>
            </a:endParaRPr>
          </a:p>
        </p:txBody>
      </p:sp>
      <p:sp>
        <p:nvSpPr>
          <p:cNvPr id="20517" name="Line 51"/>
          <p:cNvSpPr>
            <a:spLocks noChangeShapeType="1"/>
          </p:cNvSpPr>
          <p:nvPr/>
        </p:nvSpPr>
        <p:spPr bwMode="auto">
          <a:xfrm flipV="1">
            <a:off x="3851275" y="5013325"/>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18" name="Text Box 52"/>
          <p:cNvSpPr txBox="1">
            <a:spLocks noChangeArrowheads="1"/>
          </p:cNvSpPr>
          <p:nvPr/>
        </p:nvSpPr>
        <p:spPr bwMode="auto">
          <a:xfrm>
            <a:off x="3592513" y="5172075"/>
            <a:ext cx="86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帧到达</a:t>
            </a:r>
          </a:p>
        </p:txBody>
      </p:sp>
      <p:sp>
        <p:nvSpPr>
          <p:cNvPr id="20519" name="Line 53"/>
          <p:cNvSpPr>
            <a:spLocks noChangeShapeType="1"/>
          </p:cNvSpPr>
          <p:nvPr/>
        </p:nvSpPr>
        <p:spPr bwMode="auto">
          <a:xfrm flipV="1">
            <a:off x="4140200" y="5805488"/>
            <a:ext cx="0" cy="215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0520" name="Text Box 54"/>
          <p:cNvSpPr txBox="1">
            <a:spLocks noChangeArrowheads="1"/>
          </p:cNvSpPr>
          <p:nvPr/>
        </p:nvSpPr>
        <p:spPr bwMode="auto">
          <a:xfrm>
            <a:off x="3708400" y="5948363"/>
            <a:ext cx="863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帧到达</a:t>
            </a:r>
          </a:p>
        </p:txBody>
      </p:sp>
      <p:sp>
        <p:nvSpPr>
          <p:cNvPr id="20521" name="Rectangle 55"/>
          <p:cNvSpPr>
            <a:spLocks noChangeArrowheads="1"/>
          </p:cNvSpPr>
          <p:nvPr/>
        </p:nvSpPr>
        <p:spPr bwMode="auto">
          <a:xfrm>
            <a:off x="4356100" y="4724400"/>
            <a:ext cx="647700" cy="288925"/>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tx1"/>
              </a:solidFill>
              <a:ea typeface="宋体" pitchFamily="2" charset="-122"/>
            </a:endParaRPr>
          </a:p>
        </p:txBody>
      </p:sp>
      <p:sp>
        <p:nvSpPr>
          <p:cNvPr id="20522" name="Rectangle 56"/>
          <p:cNvSpPr>
            <a:spLocks noChangeArrowheads="1"/>
          </p:cNvSpPr>
          <p:nvPr/>
        </p:nvSpPr>
        <p:spPr bwMode="auto">
          <a:xfrm>
            <a:off x="4356100" y="5516563"/>
            <a:ext cx="647700" cy="288925"/>
          </a:xfrm>
          <a:prstGeom prst="rect">
            <a:avLst/>
          </a:prstGeom>
          <a:solidFill>
            <a:srgbClr val="FF0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tx1"/>
              </a:solidFill>
              <a:ea typeface="宋体" pitchFamily="2" charset="-122"/>
            </a:endParaRPr>
          </a:p>
        </p:txBody>
      </p:sp>
      <p:sp>
        <p:nvSpPr>
          <p:cNvPr id="20523" name="Rectangle 57"/>
          <p:cNvSpPr>
            <a:spLocks noChangeArrowheads="1"/>
          </p:cNvSpPr>
          <p:nvPr/>
        </p:nvSpPr>
        <p:spPr bwMode="auto">
          <a:xfrm>
            <a:off x="6300788" y="4724400"/>
            <a:ext cx="647700" cy="274638"/>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bg1"/>
              </a:solidFill>
              <a:ea typeface="宋体" pitchFamily="2" charset="-122"/>
            </a:endParaRPr>
          </a:p>
        </p:txBody>
      </p:sp>
      <p:sp>
        <p:nvSpPr>
          <p:cNvPr id="20524" name="Rectangle 58"/>
          <p:cNvSpPr>
            <a:spLocks noChangeArrowheads="1"/>
          </p:cNvSpPr>
          <p:nvPr/>
        </p:nvSpPr>
        <p:spPr bwMode="auto">
          <a:xfrm>
            <a:off x="6948488" y="5516563"/>
            <a:ext cx="647700" cy="274637"/>
          </a:xfrm>
          <a:prstGeom prst="rect">
            <a:avLst/>
          </a:prstGeom>
          <a:solidFill>
            <a:srgbClr val="0080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1600">
              <a:solidFill>
                <a:schemeClr val="bg1"/>
              </a:solidFill>
              <a:ea typeface="宋体" pitchFamily="2" charset="-122"/>
            </a:endParaRPr>
          </a:p>
        </p:txBody>
      </p:sp>
      <p:sp>
        <p:nvSpPr>
          <p:cNvPr id="20525" name="Text Box 60"/>
          <p:cNvSpPr txBox="1">
            <a:spLocks noChangeArrowheads="1"/>
          </p:cNvSpPr>
          <p:nvPr/>
        </p:nvSpPr>
        <p:spPr bwMode="auto">
          <a:xfrm>
            <a:off x="4313238" y="4418013"/>
            <a:ext cx="7191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1600">
                <a:solidFill>
                  <a:schemeClr val="tx1"/>
                </a:solidFill>
                <a:ea typeface="楷体_GB2312" pitchFamily="49" charset="-122"/>
              </a:rPr>
              <a:t>冲突</a:t>
            </a:r>
          </a:p>
        </p:txBody>
      </p:sp>
    </p:spTree>
  </p:cSld>
  <p:clrMapOvr>
    <a:masterClrMapping/>
  </p:clrMapOvr>
  <p:transition spd="slow">
    <p:random/>
    <p:sndAc>
      <p:stSnd>
        <p:snd r:embed="rId2" name="camera.wav"/>
      </p:stSnd>
    </p:sndAc>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a:t>
            </a:r>
            <a:r>
              <a:rPr lang="zh-CN" altLang="en-US" dirty="0"/>
              <a:t>协议栈</a:t>
            </a:r>
          </a:p>
        </p:txBody>
      </p:sp>
      <p:sp>
        <p:nvSpPr>
          <p:cNvPr id="173059" name="Text Box 3"/>
          <p:cNvSpPr txBox="1">
            <a:spLocks noChangeArrowheads="1"/>
          </p:cNvSpPr>
          <p:nvPr/>
        </p:nvSpPr>
        <p:spPr bwMode="auto">
          <a:xfrm>
            <a:off x="1346200" y="87313"/>
            <a:ext cx="6826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6" action="ppaction://hlinksldjump"/>
              </a:rPr>
              <a:t>IEEE 802.16</a:t>
            </a:r>
            <a:endParaRPr lang="zh-CN" altLang="en-US" sz="1200" b="0">
              <a:solidFill>
                <a:schemeClr val="tx1"/>
              </a:solidFill>
              <a:latin typeface="Times New Roman" pitchFamily="18" charset="0"/>
              <a:ea typeface="幼圆" pitchFamily="49" charset="-122"/>
            </a:endParaRPr>
          </a:p>
        </p:txBody>
      </p:sp>
      <p:pic>
        <p:nvPicPr>
          <p:cNvPr id="173060" name="Picture 6"/>
          <p:cNvPicPr>
            <a:picLocks noGrp="1" noChangeAspect="1" noChangeArrowheads="1"/>
          </p:cNvPicPr>
          <p:nvPr>
            <p:ph sz="half" idx="4294967295"/>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15562"/>
          <a:stretch>
            <a:fillRect/>
          </a:stretch>
        </p:blipFill>
        <p:spPr>
          <a:xfrm>
            <a:off x="784225" y="2060575"/>
            <a:ext cx="7950200" cy="3889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3061"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a:t>
            </a:r>
            <a:r>
              <a:rPr lang="zh-CN" altLang="en-US" dirty="0"/>
              <a:t>协议栈</a:t>
            </a:r>
          </a:p>
        </p:txBody>
      </p:sp>
      <p:sp>
        <p:nvSpPr>
          <p:cNvPr id="174083" name="内容占位符 1"/>
          <p:cNvSpPr>
            <a:spLocks noGrp="1"/>
          </p:cNvSpPr>
          <p:nvPr>
            <p:ph idx="1"/>
          </p:nvPr>
        </p:nvSpPr>
        <p:spPr>
          <a:xfrm>
            <a:off x="809625" y="1773238"/>
            <a:ext cx="7958138" cy="4679950"/>
          </a:xfrm>
        </p:spPr>
        <p:txBody>
          <a:bodyPr/>
          <a:lstStyle/>
          <a:p>
            <a:r>
              <a:rPr lang="zh-CN" altLang="en-US" sz="2200" dirty="0">
                <a:solidFill>
                  <a:srgbClr val="FF0000"/>
                </a:solidFill>
              </a:rPr>
              <a:t>物理层</a:t>
            </a:r>
            <a:endParaRPr lang="en-US" altLang="zh-CN" sz="2200" dirty="0">
              <a:solidFill>
                <a:srgbClr val="FF0000"/>
              </a:solidFill>
            </a:endParaRPr>
          </a:p>
          <a:p>
            <a:pPr lvl="1"/>
            <a:r>
              <a:rPr lang="en-US" altLang="zh-CN" sz="2200" dirty="0">
                <a:solidFill>
                  <a:srgbClr val="0000FF"/>
                </a:solidFill>
              </a:rPr>
              <a:t>802.16d</a:t>
            </a:r>
            <a:r>
              <a:rPr lang="zh-CN" altLang="en-US" sz="2200" dirty="0"/>
              <a:t>（</a:t>
            </a:r>
            <a:r>
              <a:rPr lang="en-US" altLang="zh-CN" sz="2200" dirty="0"/>
              <a:t>802.16-2004</a:t>
            </a:r>
            <a:r>
              <a:rPr lang="zh-CN" altLang="en-US" sz="2200" dirty="0"/>
              <a:t>）：是固定宽带无线接入空中接口标准（</a:t>
            </a:r>
            <a:r>
              <a:rPr lang="en-US" altLang="zh-CN" sz="2200" dirty="0"/>
              <a:t>2 ~ 66 GHz</a:t>
            </a:r>
            <a:r>
              <a:rPr lang="zh-CN" altLang="en-US" sz="2200" dirty="0"/>
              <a:t>频段）。</a:t>
            </a:r>
          </a:p>
          <a:p>
            <a:pPr lvl="1"/>
            <a:r>
              <a:rPr lang="en-US" altLang="zh-CN" sz="2200" dirty="0">
                <a:solidFill>
                  <a:srgbClr val="0000FF"/>
                </a:solidFill>
              </a:rPr>
              <a:t>802.16e</a:t>
            </a:r>
            <a:r>
              <a:rPr lang="zh-CN" altLang="en-US" sz="2200" dirty="0"/>
              <a:t>：支持移动性的宽带无线接入空中接口标准（</a:t>
            </a:r>
            <a:r>
              <a:rPr lang="en-US" altLang="zh-CN" sz="2200" dirty="0"/>
              <a:t>2 ~ 6 GHz</a:t>
            </a:r>
            <a:r>
              <a:rPr lang="zh-CN" altLang="en-US" sz="2200" dirty="0"/>
              <a:t>频段），它向下兼容 </a:t>
            </a:r>
            <a:r>
              <a:rPr lang="en-US" altLang="zh-CN" sz="2200" dirty="0"/>
              <a:t>802.16-2004</a:t>
            </a:r>
            <a:r>
              <a:rPr lang="zh-CN" altLang="en-US" sz="2200" dirty="0"/>
              <a:t>。</a:t>
            </a:r>
            <a:endParaRPr lang="en-US" altLang="zh-CN" sz="2200" dirty="0"/>
          </a:p>
          <a:p>
            <a:r>
              <a:rPr lang="zh-CN" altLang="en-US" sz="2200" dirty="0">
                <a:solidFill>
                  <a:srgbClr val="FF0000"/>
                </a:solidFill>
              </a:rPr>
              <a:t>数据链路层</a:t>
            </a:r>
            <a:endParaRPr lang="en-US" altLang="zh-CN" sz="2200" dirty="0">
              <a:solidFill>
                <a:srgbClr val="FF0000"/>
              </a:solidFill>
            </a:endParaRPr>
          </a:p>
          <a:p>
            <a:pPr lvl="1"/>
            <a:r>
              <a:rPr lang="zh-CN" altLang="en-US" sz="2200" dirty="0">
                <a:solidFill>
                  <a:srgbClr val="0000FF"/>
                </a:solidFill>
              </a:rPr>
              <a:t>安全子层</a:t>
            </a:r>
            <a:r>
              <a:rPr lang="zh-CN" altLang="en-US" sz="2200" dirty="0"/>
              <a:t>：涉及隐私和安全，管理加</a:t>
            </a:r>
            <a:r>
              <a:rPr lang="en-US" altLang="zh-CN" sz="2200" dirty="0"/>
              <a:t>/</a:t>
            </a:r>
            <a:r>
              <a:rPr lang="zh-CN" altLang="en-US" sz="2200" dirty="0"/>
              <a:t>解密和密钥；</a:t>
            </a:r>
            <a:endParaRPr lang="en-US" altLang="zh-CN" sz="2200" dirty="0"/>
          </a:p>
          <a:p>
            <a:pPr lvl="1"/>
            <a:r>
              <a:rPr lang="en-US" altLang="zh-CN" sz="2200" dirty="0">
                <a:solidFill>
                  <a:srgbClr val="0000FF"/>
                </a:solidFill>
              </a:rPr>
              <a:t>MAC</a:t>
            </a:r>
            <a:r>
              <a:rPr lang="zh-CN" altLang="en-US" sz="2200" dirty="0">
                <a:solidFill>
                  <a:srgbClr val="0000FF"/>
                </a:solidFill>
              </a:rPr>
              <a:t>公共子层</a:t>
            </a:r>
            <a:r>
              <a:rPr lang="zh-CN" altLang="en-US" sz="2200" dirty="0"/>
              <a:t>：</a:t>
            </a:r>
            <a:r>
              <a:rPr lang="en-US" altLang="zh-CN" sz="2200" dirty="0"/>
              <a:t>MAC</a:t>
            </a:r>
            <a:r>
              <a:rPr lang="zh-CN" altLang="en-US" sz="2200" dirty="0"/>
              <a:t>层核心功能（</a:t>
            </a:r>
            <a:r>
              <a:rPr lang="zh-CN" altLang="en-US" sz="2200" dirty="0">
                <a:solidFill>
                  <a:srgbClr val="0000FF"/>
                </a:solidFill>
              </a:rPr>
              <a:t>面向连接</a:t>
            </a:r>
            <a:r>
              <a:rPr lang="zh-CN" altLang="en-US" sz="2200" dirty="0"/>
              <a:t>），例如：系统接入、带宽分配、连接建立和连接维护等；</a:t>
            </a:r>
            <a:endParaRPr lang="en-US" altLang="zh-CN" sz="2200" dirty="0"/>
          </a:p>
          <a:p>
            <a:pPr lvl="1"/>
            <a:r>
              <a:rPr lang="zh-CN" altLang="en-US" sz="2200" dirty="0">
                <a:solidFill>
                  <a:srgbClr val="0000FF"/>
                </a:solidFill>
              </a:rPr>
              <a:t>特定服务汇聚子层</a:t>
            </a:r>
            <a:r>
              <a:rPr lang="zh-CN" altLang="en-US" sz="2200" dirty="0"/>
              <a:t>： 为上下两层进行映射和转换，不同的网络层有不同的汇聚子层；</a:t>
            </a:r>
            <a:endParaRPr lang="en-US" altLang="zh-CN" sz="2200" dirty="0"/>
          </a:p>
          <a:p>
            <a:r>
              <a:rPr lang="zh-CN" altLang="en-US" sz="2200" dirty="0">
                <a:solidFill>
                  <a:srgbClr val="FF0000"/>
                </a:solidFill>
              </a:rPr>
              <a:t>网络层</a:t>
            </a:r>
            <a:r>
              <a:rPr lang="zh-CN" altLang="en-US" sz="2200" dirty="0"/>
              <a:t>：例如</a:t>
            </a:r>
            <a:r>
              <a:rPr lang="en-US" altLang="zh-CN" sz="2200" dirty="0"/>
              <a:t>IP</a:t>
            </a:r>
            <a:r>
              <a:rPr lang="zh-CN" altLang="en-US" sz="2200" dirty="0"/>
              <a:t>（</a:t>
            </a:r>
            <a:r>
              <a:rPr lang="zh-CN" altLang="en-US" sz="2200" dirty="0">
                <a:solidFill>
                  <a:srgbClr val="0000FF"/>
                </a:solidFill>
              </a:rPr>
              <a:t>无连接</a:t>
            </a:r>
            <a:r>
              <a:rPr lang="zh-CN" altLang="en-US" sz="2200" dirty="0"/>
              <a:t>）</a:t>
            </a:r>
          </a:p>
        </p:txBody>
      </p:sp>
      <p:sp>
        <p:nvSpPr>
          <p:cNvPr id="174084" name="Text Box 3"/>
          <p:cNvSpPr txBox="1">
            <a:spLocks noChangeArrowheads="1"/>
          </p:cNvSpPr>
          <p:nvPr/>
        </p:nvSpPr>
        <p:spPr bwMode="auto">
          <a:xfrm>
            <a:off x="1346200" y="87313"/>
            <a:ext cx="6826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6" action="ppaction://hlinksldjump"/>
              </a:rPr>
              <a:t>IEEE 802.16</a:t>
            </a:r>
            <a:endParaRPr lang="zh-CN" altLang="en-US" sz="1200" b="0">
              <a:solidFill>
                <a:schemeClr val="tx1"/>
              </a:solidFill>
              <a:latin typeface="Times New Roman" pitchFamily="18" charset="0"/>
              <a:ea typeface="幼圆" pitchFamily="49" charset="-122"/>
            </a:endParaRPr>
          </a:p>
        </p:txBody>
      </p:sp>
      <p:sp>
        <p:nvSpPr>
          <p:cNvPr id="174085"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a:t>
            </a:r>
            <a:r>
              <a:rPr lang="zh-CN" altLang="en-US" dirty="0"/>
              <a:t>物理层</a:t>
            </a:r>
          </a:p>
        </p:txBody>
      </p:sp>
      <p:sp>
        <p:nvSpPr>
          <p:cNvPr id="175107" name="内容占位符 1"/>
          <p:cNvSpPr>
            <a:spLocks noGrp="1"/>
          </p:cNvSpPr>
          <p:nvPr>
            <p:ph idx="1"/>
          </p:nvPr>
        </p:nvSpPr>
        <p:spPr/>
        <p:txBody>
          <a:bodyPr/>
          <a:lstStyle/>
          <a:p>
            <a:r>
              <a:rPr lang="zh-CN" altLang="en-US" sz="2400">
                <a:solidFill>
                  <a:srgbClr val="FF0000"/>
                </a:solidFill>
              </a:rPr>
              <a:t>支持大小不同的信道</a:t>
            </a:r>
            <a:r>
              <a:rPr lang="zh-CN" altLang="en-US" sz="2400"/>
              <a:t>，例如：对于固定</a:t>
            </a:r>
            <a:r>
              <a:rPr lang="en-US" altLang="zh-CN" sz="2400"/>
              <a:t>WiMAX</a:t>
            </a:r>
            <a:r>
              <a:rPr lang="zh-CN" altLang="en-US" sz="2400"/>
              <a:t>是</a:t>
            </a:r>
            <a:r>
              <a:rPr lang="en-US" altLang="zh-CN" sz="2400"/>
              <a:t>3.5MHz</a:t>
            </a:r>
            <a:r>
              <a:rPr lang="zh-CN" altLang="en-US" sz="2400"/>
              <a:t>，而对于移动</a:t>
            </a:r>
            <a:r>
              <a:rPr lang="en-US" altLang="zh-CN" sz="2400"/>
              <a:t>WiMAX</a:t>
            </a:r>
            <a:r>
              <a:rPr lang="zh-CN" altLang="en-US" sz="2400"/>
              <a:t>是</a:t>
            </a:r>
            <a:r>
              <a:rPr lang="en-US" altLang="zh-CN" sz="2400"/>
              <a:t>1.25MHz</a:t>
            </a:r>
            <a:r>
              <a:rPr lang="zh-CN" altLang="en-US" sz="2400"/>
              <a:t>～</a:t>
            </a:r>
            <a:r>
              <a:rPr lang="en-US" altLang="zh-CN" sz="2400"/>
              <a:t>20MHz</a:t>
            </a:r>
            <a:r>
              <a:rPr lang="zh-CN" altLang="en-US" sz="2400"/>
              <a:t>不等；</a:t>
            </a:r>
            <a:endParaRPr lang="en-US" altLang="zh-CN" sz="2400"/>
          </a:p>
          <a:p>
            <a:r>
              <a:rPr lang="zh-CN" altLang="en-US" sz="2400"/>
              <a:t>信道上的传输使用</a:t>
            </a:r>
            <a:r>
              <a:rPr lang="en-US" altLang="zh-CN" sz="2400">
                <a:solidFill>
                  <a:srgbClr val="FF0000"/>
                </a:solidFill>
              </a:rPr>
              <a:t>OFDM</a:t>
            </a:r>
            <a:r>
              <a:rPr lang="zh-CN" altLang="en-US" sz="2400"/>
              <a:t>技术，并进行了优化（相对</a:t>
            </a:r>
            <a:r>
              <a:rPr lang="en-US" altLang="zh-CN" sz="2400"/>
              <a:t>802.11</a:t>
            </a:r>
            <a:r>
              <a:rPr lang="zh-CN" altLang="en-US" sz="2400"/>
              <a:t>）；</a:t>
            </a:r>
            <a:endParaRPr lang="en-US" altLang="zh-CN" sz="2400"/>
          </a:p>
          <a:p>
            <a:r>
              <a:rPr lang="zh-CN" altLang="en-US" sz="2400"/>
              <a:t>每个子载波上的信号以</a:t>
            </a:r>
            <a:r>
              <a:rPr lang="en-US" altLang="zh-CN" sz="2400">
                <a:solidFill>
                  <a:srgbClr val="FF0000"/>
                </a:solidFill>
              </a:rPr>
              <a:t>QPSK</a:t>
            </a:r>
            <a:r>
              <a:rPr lang="zh-CN" altLang="en-US" sz="2400"/>
              <a:t>、</a:t>
            </a:r>
            <a:r>
              <a:rPr lang="en-US" altLang="zh-CN" sz="2400">
                <a:solidFill>
                  <a:srgbClr val="FF0000"/>
                </a:solidFill>
              </a:rPr>
              <a:t>QAM-16</a:t>
            </a:r>
            <a:r>
              <a:rPr lang="zh-CN" altLang="en-US" sz="2400"/>
              <a:t>或</a:t>
            </a:r>
            <a:r>
              <a:rPr lang="en-US" altLang="zh-CN" sz="2400">
                <a:solidFill>
                  <a:srgbClr val="FF0000"/>
                </a:solidFill>
              </a:rPr>
              <a:t>QAM-64</a:t>
            </a:r>
            <a:r>
              <a:rPr lang="zh-CN" altLang="en-US" sz="2400"/>
              <a:t>调制方案发送，信号质量好的站可采用</a:t>
            </a:r>
            <a:r>
              <a:rPr lang="en-US" altLang="zh-CN" sz="2400"/>
              <a:t>QAM-64</a:t>
            </a:r>
            <a:r>
              <a:rPr lang="zh-CN" altLang="en-US" sz="2400"/>
              <a:t>，信号质量不好的站可采用</a:t>
            </a:r>
            <a:r>
              <a:rPr lang="en-US" altLang="zh-CN" sz="2400"/>
              <a:t>QPSK </a:t>
            </a:r>
            <a:r>
              <a:rPr lang="zh-CN" altLang="en-US" sz="2400"/>
              <a:t>；</a:t>
            </a:r>
            <a:endParaRPr lang="en-US" altLang="zh-CN" sz="2400"/>
          </a:p>
          <a:p>
            <a:r>
              <a:rPr lang="zh-CN" altLang="en-US" sz="2400"/>
              <a:t>数据采用</a:t>
            </a:r>
            <a:r>
              <a:rPr lang="zh-CN" altLang="en-US" sz="2400">
                <a:solidFill>
                  <a:srgbClr val="FF0000"/>
                </a:solidFill>
              </a:rPr>
              <a:t>卷积编码</a:t>
            </a:r>
            <a:r>
              <a:rPr lang="zh-CN" altLang="en-US" sz="2400"/>
              <a:t>进行纠错编码；</a:t>
            </a:r>
            <a:endParaRPr lang="en-US" altLang="zh-CN" sz="2400"/>
          </a:p>
          <a:p>
            <a:r>
              <a:rPr lang="zh-CN" altLang="en-US" sz="2400"/>
              <a:t>采用</a:t>
            </a:r>
            <a:r>
              <a:rPr lang="zh-CN" altLang="en-US" sz="2400">
                <a:solidFill>
                  <a:srgbClr val="FF0000"/>
                </a:solidFill>
              </a:rPr>
              <a:t>正交频分多址</a:t>
            </a:r>
            <a:r>
              <a:rPr lang="zh-CN" altLang="en-US" sz="2400"/>
              <a:t>（</a:t>
            </a:r>
            <a:r>
              <a:rPr lang="en-US" altLang="zh-CN" sz="2400"/>
              <a:t>OFDMA</a:t>
            </a:r>
            <a:r>
              <a:rPr lang="zh-CN" altLang="en-US" sz="2400"/>
              <a:t>）技术在站之间灵活分配信道以实现</a:t>
            </a:r>
            <a:r>
              <a:rPr lang="zh-CN" altLang="en-US" sz="2400">
                <a:solidFill>
                  <a:srgbClr val="0000FF"/>
                </a:solidFill>
              </a:rPr>
              <a:t>非对称流量</a:t>
            </a:r>
            <a:r>
              <a:rPr lang="zh-CN" altLang="en-US" sz="2400"/>
              <a:t>；</a:t>
            </a:r>
          </a:p>
        </p:txBody>
      </p:sp>
      <p:sp>
        <p:nvSpPr>
          <p:cNvPr id="175108" name="Text Box 3"/>
          <p:cNvSpPr txBox="1">
            <a:spLocks noChangeArrowheads="1"/>
          </p:cNvSpPr>
          <p:nvPr/>
        </p:nvSpPr>
        <p:spPr bwMode="auto">
          <a:xfrm>
            <a:off x="1346200" y="87313"/>
            <a:ext cx="6826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6" action="ppaction://hlinksldjump"/>
              </a:rPr>
              <a:t>IEEE 802.16</a:t>
            </a:r>
            <a:endParaRPr lang="zh-CN" altLang="en-US" sz="1200" b="0">
              <a:solidFill>
                <a:schemeClr val="tx1"/>
              </a:solidFill>
              <a:latin typeface="Times New Roman" pitchFamily="18" charset="0"/>
              <a:ea typeface="幼圆" pitchFamily="49" charset="-122"/>
            </a:endParaRPr>
          </a:p>
        </p:txBody>
      </p:sp>
      <p:sp>
        <p:nvSpPr>
          <p:cNvPr id="17510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a:t>
            </a:r>
            <a:r>
              <a:rPr lang="zh-CN" altLang="en-US" dirty="0"/>
              <a:t>物理层</a:t>
            </a:r>
          </a:p>
        </p:txBody>
      </p:sp>
      <p:sp>
        <p:nvSpPr>
          <p:cNvPr id="176131" name="内容占位符 1"/>
          <p:cNvSpPr>
            <a:spLocks noGrp="1"/>
          </p:cNvSpPr>
          <p:nvPr>
            <p:ph idx="1"/>
          </p:nvPr>
        </p:nvSpPr>
        <p:spPr>
          <a:xfrm>
            <a:off x="809625" y="1773238"/>
            <a:ext cx="7958138" cy="2303462"/>
          </a:xfrm>
        </p:spPr>
        <p:txBody>
          <a:bodyPr/>
          <a:lstStyle/>
          <a:p>
            <a:r>
              <a:rPr lang="en-US" altLang="zh-CN" sz="2000">
                <a:solidFill>
                  <a:srgbClr val="FF0000"/>
                </a:solidFill>
              </a:rPr>
              <a:t>WiMAX</a:t>
            </a:r>
            <a:r>
              <a:rPr lang="zh-CN" altLang="en-US" sz="2000">
                <a:solidFill>
                  <a:srgbClr val="FF0000"/>
                </a:solidFill>
              </a:rPr>
              <a:t>支持</a:t>
            </a:r>
            <a:r>
              <a:rPr lang="en-US" altLang="zh-CN" sz="2000">
                <a:solidFill>
                  <a:srgbClr val="FF0000"/>
                </a:solidFill>
              </a:rPr>
              <a:t>TDD</a:t>
            </a:r>
            <a:r>
              <a:rPr lang="zh-CN" altLang="en-US" sz="2000">
                <a:solidFill>
                  <a:srgbClr val="FF0000"/>
                </a:solidFill>
              </a:rPr>
              <a:t>和</a:t>
            </a:r>
            <a:r>
              <a:rPr lang="en-US" altLang="zh-CN" sz="2000">
                <a:solidFill>
                  <a:srgbClr val="FF0000"/>
                </a:solidFill>
              </a:rPr>
              <a:t>FDD</a:t>
            </a:r>
          </a:p>
          <a:p>
            <a:pPr lvl="1"/>
            <a:r>
              <a:rPr lang="zh-CN" altLang="en-US" sz="2000">
                <a:solidFill>
                  <a:srgbClr val="0000FF"/>
                </a:solidFill>
              </a:rPr>
              <a:t>时分双工（</a:t>
            </a:r>
            <a:r>
              <a:rPr lang="en-US" altLang="zh-CN" sz="2000">
                <a:solidFill>
                  <a:srgbClr val="0000FF"/>
                </a:solidFill>
              </a:rPr>
              <a:t>TDD</a:t>
            </a:r>
            <a:r>
              <a:rPr lang="zh-CN" altLang="en-US" sz="2000">
                <a:solidFill>
                  <a:srgbClr val="0000FF"/>
                </a:solidFill>
              </a:rPr>
              <a:t>）</a:t>
            </a:r>
            <a:r>
              <a:rPr lang="zh-CN" altLang="en-US" sz="2000"/>
              <a:t>：在非对称流量的情况下站通常交错着发送和接收；</a:t>
            </a:r>
            <a:r>
              <a:rPr lang="en-US" altLang="zh-CN" sz="2000">
                <a:solidFill>
                  <a:srgbClr val="0000FF"/>
                </a:solidFill>
              </a:rPr>
              <a:t>TDD</a:t>
            </a:r>
            <a:r>
              <a:rPr lang="zh-CN" altLang="en-US" sz="2000">
                <a:solidFill>
                  <a:srgbClr val="0000FF"/>
                </a:solidFill>
              </a:rPr>
              <a:t>是首选</a:t>
            </a:r>
          </a:p>
          <a:p>
            <a:pPr lvl="1"/>
            <a:r>
              <a:rPr lang="zh-CN" altLang="en-US" sz="2000">
                <a:solidFill>
                  <a:srgbClr val="0000FF"/>
                </a:solidFill>
              </a:rPr>
              <a:t>频分双工（</a:t>
            </a:r>
            <a:r>
              <a:rPr lang="en-US" altLang="zh-CN" sz="2000">
                <a:solidFill>
                  <a:srgbClr val="0000FF"/>
                </a:solidFill>
              </a:rPr>
              <a:t>FDD</a:t>
            </a:r>
            <a:r>
              <a:rPr lang="zh-CN" altLang="en-US" sz="2000">
                <a:solidFill>
                  <a:srgbClr val="0000FF"/>
                </a:solidFill>
              </a:rPr>
              <a:t>）</a:t>
            </a:r>
            <a:r>
              <a:rPr lang="zh-CN" altLang="en-US" sz="2000"/>
              <a:t>：在对称流量的情况下站可以在同一时间发送和接收（在不同的子载波频率上）；</a:t>
            </a:r>
            <a:endParaRPr lang="en-US" altLang="zh-CN" sz="2000"/>
          </a:p>
        </p:txBody>
      </p:sp>
      <p:sp>
        <p:nvSpPr>
          <p:cNvPr id="176132" name="Text Box 3"/>
          <p:cNvSpPr txBox="1">
            <a:spLocks noChangeArrowheads="1"/>
          </p:cNvSpPr>
          <p:nvPr/>
        </p:nvSpPr>
        <p:spPr bwMode="auto">
          <a:xfrm>
            <a:off x="1346200" y="87313"/>
            <a:ext cx="6826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6" action="ppaction://hlinksldjump"/>
              </a:rPr>
              <a:t>IEEE 802.16</a:t>
            </a:r>
            <a:endParaRPr lang="zh-CN" altLang="en-US" sz="1200" b="0">
              <a:solidFill>
                <a:schemeClr val="tx1"/>
              </a:solidFill>
              <a:latin typeface="Times New Roman" pitchFamily="18" charset="0"/>
              <a:ea typeface="幼圆" pitchFamily="49" charset="-122"/>
            </a:endParaRPr>
          </a:p>
        </p:txBody>
      </p:sp>
      <p:pic>
        <p:nvPicPr>
          <p:cNvPr id="176133"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3186"/>
          <a:stretch>
            <a:fillRect/>
          </a:stretch>
        </p:blipFill>
        <p:spPr bwMode="auto">
          <a:xfrm>
            <a:off x="2051050" y="3586163"/>
            <a:ext cx="5618163" cy="3011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613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802.16MAC</a:t>
            </a:r>
            <a:r>
              <a:rPr lang="zh-CN" altLang="en-US" dirty="0"/>
              <a:t>子层</a:t>
            </a:r>
          </a:p>
        </p:txBody>
      </p:sp>
      <p:sp>
        <p:nvSpPr>
          <p:cNvPr id="177155" name="内容占位符 1"/>
          <p:cNvSpPr>
            <a:spLocks noGrp="1"/>
          </p:cNvSpPr>
          <p:nvPr>
            <p:ph idx="1"/>
          </p:nvPr>
        </p:nvSpPr>
        <p:spPr>
          <a:xfrm>
            <a:off x="809625" y="1773238"/>
            <a:ext cx="7958138" cy="4608512"/>
          </a:xfrm>
        </p:spPr>
        <p:txBody>
          <a:bodyPr/>
          <a:lstStyle/>
          <a:p>
            <a:r>
              <a:rPr lang="en-US" altLang="zh-CN" sz="2200">
                <a:solidFill>
                  <a:srgbClr val="FF0000"/>
                </a:solidFill>
              </a:rPr>
              <a:t>MAC</a:t>
            </a:r>
            <a:r>
              <a:rPr lang="zh-CN" altLang="en-US" sz="2200">
                <a:solidFill>
                  <a:srgbClr val="FF0000"/>
                </a:solidFill>
              </a:rPr>
              <a:t>子层面向连接，并且支持点对多点传输</a:t>
            </a:r>
            <a:r>
              <a:rPr lang="zh-CN" altLang="en-US" sz="2200"/>
              <a:t>；</a:t>
            </a:r>
            <a:endParaRPr lang="en-US" altLang="zh-CN" sz="2200"/>
          </a:p>
          <a:p>
            <a:r>
              <a:rPr lang="zh-CN" altLang="en-US" sz="2200">
                <a:solidFill>
                  <a:srgbClr val="FF0000"/>
                </a:solidFill>
              </a:rPr>
              <a:t>下行链路</a:t>
            </a:r>
            <a:r>
              <a:rPr lang="zh-CN" altLang="en-US" sz="2200"/>
              <a:t>：控制简单，基站控制着物理层的“突发”，用来给不同用户站发送信息；</a:t>
            </a:r>
            <a:endParaRPr lang="en-US" altLang="zh-CN" sz="2200"/>
          </a:p>
          <a:p>
            <a:r>
              <a:rPr lang="zh-CN" altLang="en-US" sz="2200">
                <a:solidFill>
                  <a:srgbClr val="FF0000"/>
                </a:solidFill>
              </a:rPr>
              <a:t>上行链路</a:t>
            </a:r>
            <a:r>
              <a:rPr lang="zh-CN" altLang="en-US" sz="2200"/>
              <a:t>：控制复杂，需解决信道分配问题，这与服务质量有关系</a:t>
            </a:r>
            <a:endParaRPr lang="en-US" altLang="zh-CN" sz="2200"/>
          </a:p>
          <a:p>
            <a:pPr lvl="1"/>
            <a:r>
              <a:rPr lang="zh-CN" altLang="en-US" sz="2200">
                <a:solidFill>
                  <a:srgbClr val="0000FF"/>
                </a:solidFill>
              </a:rPr>
              <a:t>恒定比特率服务</a:t>
            </a:r>
            <a:r>
              <a:rPr lang="zh-CN" altLang="en-US" sz="2200"/>
              <a:t>：传输未经压缩的语音信号。分配方法：为每个连接分配</a:t>
            </a:r>
            <a:r>
              <a:rPr lang="zh-CN" altLang="en-US" sz="2200">
                <a:solidFill>
                  <a:srgbClr val="008000"/>
                </a:solidFill>
              </a:rPr>
              <a:t>特定</a:t>
            </a:r>
            <a:r>
              <a:rPr lang="zh-CN" altLang="en-US" sz="2200"/>
              <a:t>的“突发”；</a:t>
            </a:r>
            <a:endParaRPr lang="en-US" altLang="zh-CN" sz="2200"/>
          </a:p>
          <a:p>
            <a:pPr lvl="1"/>
            <a:r>
              <a:rPr lang="zh-CN" altLang="en-US" sz="2200">
                <a:solidFill>
                  <a:srgbClr val="0000FF"/>
                </a:solidFill>
              </a:rPr>
              <a:t>实时可变比特率服务</a:t>
            </a:r>
            <a:r>
              <a:rPr lang="zh-CN" altLang="en-US" sz="2200"/>
              <a:t>：传输被压缩的多媒体或软实时应用。分配方法：基站以</a:t>
            </a:r>
            <a:r>
              <a:rPr lang="zh-CN" altLang="en-US" sz="2200">
                <a:solidFill>
                  <a:srgbClr val="008000"/>
                </a:solidFill>
              </a:rPr>
              <a:t>一定周期</a:t>
            </a:r>
            <a:r>
              <a:rPr lang="zh-CN" altLang="en-US" sz="2200"/>
              <a:t>轮询用户所需带宽；</a:t>
            </a:r>
            <a:endParaRPr lang="en-US" altLang="zh-CN" sz="2200"/>
          </a:p>
          <a:p>
            <a:pPr lvl="1"/>
            <a:r>
              <a:rPr lang="zh-CN" altLang="en-US" sz="2200">
                <a:solidFill>
                  <a:srgbClr val="0000FF"/>
                </a:solidFill>
              </a:rPr>
              <a:t>非实时可变比特率服务</a:t>
            </a:r>
            <a:r>
              <a:rPr lang="zh-CN" altLang="en-US" sz="2200"/>
              <a:t>：非实时但繁重的传输任务，例大文件传输。分配方法：基站</a:t>
            </a:r>
            <a:r>
              <a:rPr lang="zh-CN" altLang="en-US" sz="2200">
                <a:solidFill>
                  <a:srgbClr val="008000"/>
                </a:solidFill>
              </a:rPr>
              <a:t>经常</a:t>
            </a:r>
            <a:r>
              <a:rPr lang="zh-CN" altLang="en-US" sz="2200"/>
              <a:t>轮询用户所需带宽；</a:t>
            </a:r>
            <a:endParaRPr lang="en-US" altLang="zh-CN" sz="2200"/>
          </a:p>
          <a:p>
            <a:pPr lvl="1"/>
            <a:r>
              <a:rPr lang="zh-CN" altLang="en-US" sz="2200">
                <a:solidFill>
                  <a:srgbClr val="0000FF"/>
                </a:solidFill>
              </a:rPr>
              <a:t>尽力而为服务</a:t>
            </a:r>
            <a:r>
              <a:rPr lang="zh-CN" altLang="en-US" sz="2200"/>
              <a:t>：其他所有的应用。分配方法：</a:t>
            </a:r>
            <a:r>
              <a:rPr lang="zh-CN" altLang="en-US" sz="2200">
                <a:solidFill>
                  <a:srgbClr val="008000"/>
                </a:solidFill>
              </a:rPr>
              <a:t>竞争</a:t>
            </a:r>
            <a:r>
              <a:rPr lang="zh-CN" altLang="en-US" sz="2200"/>
              <a:t>。</a:t>
            </a:r>
          </a:p>
        </p:txBody>
      </p:sp>
      <p:sp>
        <p:nvSpPr>
          <p:cNvPr id="177156" name="Text Box 3"/>
          <p:cNvSpPr txBox="1">
            <a:spLocks noChangeArrowheads="1"/>
          </p:cNvSpPr>
          <p:nvPr/>
        </p:nvSpPr>
        <p:spPr bwMode="auto">
          <a:xfrm>
            <a:off x="1346200" y="87313"/>
            <a:ext cx="6826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6" action="ppaction://hlinksldjump"/>
              </a:rPr>
              <a:t>IEEE 802.16</a:t>
            </a:r>
            <a:endParaRPr lang="zh-CN" altLang="en-US"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p:txBody>
          <a:bodyPr/>
          <a:lstStyle/>
          <a:p>
            <a:pPr eaLnBrk="1" hangingPunct="1">
              <a:defRPr/>
            </a:pPr>
            <a:r>
              <a:rPr lang="en-US" altLang="zh-CN" dirty="0"/>
              <a:t>802.16</a:t>
            </a:r>
            <a:r>
              <a:rPr lang="zh-CN" altLang="en-US" dirty="0"/>
              <a:t>帧结构</a:t>
            </a:r>
          </a:p>
        </p:txBody>
      </p:sp>
      <p:sp>
        <p:nvSpPr>
          <p:cNvPr id="178179" name="内容占位符 1"/>
          <p:cNvSpPr>
            <a:spLocks noGrp="1"/>
          </p:cNvSpPr>
          <p:nvPr>
            <p:ph idx="1"/>
          </p:nvPr>
        </p:nvSpPr>
        <p:spPr>
          <a:xfrm>
            <a:off x="809625" y="1773238"/>
            <a:ext cx="7958138" cy="1439862"/>
          </a:xfrm>
        </p:spPr>
        <p:txBody>
          <a:bodyPr/>
          <a:lstStyle/>
          <a:p>
            <a:pPr>
              <a:defRPr/>
            </a:pPr>
            <a:r>
              <a:rPr lang="en-US" altLang="zh-CN" sz="2400" dirty="0"/>
              <a:t>802.16</a:t>
            </a:r>
            <a:r>
              <a:rPr lang="zh-CN" altLang="en-US" sz="2400" dirty="0"/>
              <a:t>协议有许多不同类型的帧；</a:t>
            </a:r>
            <a:endParaRPr lang="en-US" altLang="zh-CN" sz="2400" dirty="0"/>
          </a:p>
          <a:p>
            <a:pPr>
              <a:defRPr/>
            </a:pPr>
            <a:r>
              <a:rPr lang="zh-CN" altLang="en-US" sz="2400" dirty="0"/>
              <a:t>不同类型的帧有不同的格式；</a:t>
            </a:r>
            <a:endParaRPr lang="en-US" altLang="zh-CN" sz="2400" dirty="0"/>
          </a:p>
          <a:p>
            <a:pPr marL="0" indent="0">
              <a:buFont typeface="Wingdings" pitchFamily="2" charset="2"/>
              <a:buNone/>
              <a:defRPr/>
            </a:pPr>
            <a:r>
              <a:rPr lang="zh-CN" altLang="en-US" sz="2400"/>
              <a:t>     例：通用帧（</a:t>
            </a:r>
            <a:r>
              <a:rPr lang="en-US" altLang="zh-CN" sz="2400" dirty="0"/>
              <a:t>a</a:t>
            </a:r>
            <a:r>
              <a:rPr lang="zh-CN" altLang="en-US" sz="2400" dirty="0"/>
              <a:t>）、带宽请求帧（</a:t>
            </a:r>
            <a:r>
              <a:rPr lang="en-US" altLang="zh-CN" sz="2400" dirty="0"/>
              <a:t>b</a:t>
            </a:r>
            <a:r>
              <a:rPr lang="zh-CN" altLang="en-US" sz="2400" dirty="0"/>
              <a:t>）</a:t>
            </a:r>
          </a:p>
        </p:txBody>
      </p:sp>
      <p:sp>
        <p:nvSpPr>
          <p:cNvPr id="178180" name="Text Box 3"/>
          <p:cNvSpPr txBox="1">
            <a:spLocks noChangeArrowheads="1"/>
          </p:cNvSpPr>
          <p:nvPr/>
        </p:nvSpPr>
        <p:spPr bwMode="auto">
          <a:xfrm>
            <a:off x="1346200" y="87313"/>
            <a:ext cx="6826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6" action="ppaction://hlinksldjump"/>
              </a:rPr>
              <a:t>IEEE 802.16</a:t>
            </a:r>
            <a:endParaRPr lang="zh-CN" altLang="en-US" sz="1200" b="0">
              <a:solidFill>
                <a:schemeClr val="tx1"/>
              </a:solidFill>
              <a:latin typeface="Times New Roman" pitchFamily="18" charset="0"/>
              <a:ea typeface="幼圆" pitchFamily="49" charset="-122"/>
            </a:endParaRPr>
          </a:p>
        </p:txBody>
      </p:sp>
      <p:grpSp>
        <p:nvGrpSpPr>
          <p:cNvPr id="178181" name="Group 13"/>
          <p:cNvGrpSpPr>
            <a:grpSpLocks/>
          </p:cNvGrpSpPr>
          <p:nvPr/>
        </p:nvGrpSpPr>
        <p:grpSpPr bwMode="auto">
          <a:xfrm>
            <a:off x="768350" y="3357563"/>
            <a:ext cx="8058150" cy="3149600"/>
            <a:chOff x="504825" y="3048000"/>
            <a:chExt cx="8058150" cy="3149461"/>
          </a:xfrm>
        </p:grpSpPr>
        <p:pic>
          <p:nvPicPr>
            <p:cNvPr id="178182"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r="1628"/>
            <a:stretch>
              <a:fillRect/>
            </a:stretch>
          </p:blipFill>
          <p:spPr bwMode="auto">
            <a:xfrm>
              <a:off x="504825" y="3048000"/>
              <a:ext cx="80581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552575" y="5495817"/>
              <a:ext cx="6696075" cy="701644"/>
            </a:xfrm>
            <a:prstGeom prst="rect">
              <a:avLst/>
            </a:prstGeom>
            <a:noFill/>
          </p:spPr>
          <p:txBody>
            <a:bodyPr>
              <a:spAutoFit/>
            </a:bodyPr>
            <a:lstStyle/>
            <a:p>
              <a:pPr>
                <a:defRPr/>
              </a:pPr>
              <a:r>
                <a:rPr lang="en-US" sz="2000" dirty="0">
                  <a:solidFill>
                    <a:srgbClr val="FF2BD8"/>
                  </a:solidFill>
                  <a:ea typeface="+mn-ea"/>
                  <a:cs typeface="Arial" charset="0"/>
                </a:rPr>
                <a:t>(a)</a:t>
              </a:r>
              <a:r>
                <a:rPr lang="en-US" sz="2000" dirty="0">
                  <a:solidFill>
                    <a:schemeClr val="accent6">
                      <a:lumMod val="75000"/>
                    </a:schemeClr>
                  </a:solidFill>
                  <a:ea typeface="+mn-ea"/>
                  <a:cs typeface="Arial" charset="0"/>
                </a:rPr>
                <a:t> </a:t>
              </a:r>
              <a:r>
                <a:rPr lang="en-US" sz="2000" dirty="0">
                  <a:ea typeface="+mn-ea"/>
                  <a:cs typeface="Arial" charset="0"/>
                </a:rPr>
                <a:t>A generic frame.</a:t>
              </a:r>
              <a:r>
                <a:rPr lang="en-US" sz="2000" dirty="0">
                  <a:solidFill>
                    <a:srgbClr val="FF2BD8"/>
                  </a:solidFill>
                  <a:ea typeface="+mn-ea"/>
                  <a:cs typeface="Arial" charset="0"/>
                </a:rPr>
                <a:t> (b) </a:t>
              </a:r>
              <a:r>
                <a:rPr lang="en-US" sz="2000" dirty="0">
                  <a:ea typeface="+mn-ea"/>
                  <a:cs typeface="Arial" charset="0"/>
                </a:rPr>
                <a:t>A bandwidth request frame</a:t>
              </a:r>
            </a:p>
            <a:p>
              <a:pPr>
                <a:defRPr/>
              </a:pPr>
              <a:endParaRPr lang="en-US" sz="2000" dirty="0">
                <a:ea typeface="+mn-ea"/>
                <a:cs typeface="Arial" charset="0"/>
              </a:endParaRPr>
            </a:p>
          </p:txBody>
        </p:sp>
      </p:grpSp>
    </p:spTree>
  </p:cSld>
  <p:clrMapOvr>
    <a:masterClrMapping/>
  </p:clrMapOvr>
  <p:transition spd="slow">
    <p:random/>
    <p:sndAc>
      <p:stSnd>
        <p:snd r:embed="rId2" name="camera.wav"/>
      </p:stSnd>
    </p:sndAc>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a:t>
            </a:r>
            <a:endParaRPr lang="zh-CN" altLang="en-US" sz="2800" b="1" dirty="0"/>
          </a:p>
        </p:txBody>
      </p:sp>
      <p:sp>
        <p:nvSpPr>
          <p:cNvPr id="179203" name="内容占位符 1"/>
          <p:cNvSpPr>
            <a:spLocks noGrp="1"/>
          </p:cNvSpPr>
          <p:nvPr>
            <p:ph idx="1"/>
          </p:nvPr>
        </p:nvSpPr>
        <p:spPr/>
        <p:txBody>
          <a:bodyPr/>
          <a:lstStyle/>
          <a:p>
            <a:pPr>
              <a:lnSpc>
                <a:spcPct val="110000"/>
              </a:lnSpc>
            </a:pPr>
            <a:r>
              <a:rPr lang="zh-CN" altLang="en-US" sz="2400">
                <a:solidFill>
                  <a:srgbClr val="FF0000"/>
                </a:solidFill>
              </a:rPr>
              <a:t>目标</a:t>
            </a:r>
            <a:r>
              <a:rPr lang="zh-CN" altLang="en-US" sz="2400"/>
              <a:t>：将计算设备、通信设备或其他附件通过短距离、低功耗和低成本的无线电连接起来</a:t>
            </a:r>
            <a:endParaRPr lang="en-US" altLang="zh-CN" sz="2400"/>
          </a:p>
          <a:p>
            <a:pPr>
              <a:lnSpc>
                <a:spcPct val="110000"/>
              </a:lnSpc>
            </a:pPr>
            <a:r>
              <a:rPr lang="zh-CN" altLang="en-US" sz="2400">
                <a:solidFill>
                  <a:srgbClr val="FF0000"/>
                </a:solidFill>
              </a:rPr>
              <a:t>现状</a:t>
            </a:r>
            <a:r>
              <a:rPr lang="zh-CN" altLang="en-US" sz="2400"/>
              <a:t>：现在所有的消费类电子设备都在使用蓝牙，从手机和笔记本电脑到耳机、打印机、键盘、鼠标、游戏机、钟表、音乐播放器、导航设备等。</a:t>
            </a:r>
            <a:endParaRPr lang="en-US" altLang="zh-CN" sz="2400"/>
          </a:p>
          <a:p>
            <a:pPr>
              <a:lnSpc>
                <a:spcPct val="110000"/>
              </a:lnSpc>
            </a:pPr>
            <a:r>
              <a:rPr lang="zh-CN" altLang="en-US" sz="2400">
                <a:solidFill>
                  <a:srgbClr val="FF0000"/>
                </a:solidFill>
              </a:rPr>
              <a:t>发展</a:t>
            </a:r>
            <a:r>
              <a:rPr lang="zh-CN" altLang="en-US" sz="2400"/>
              <a:t>：</a:t>
            </a:r>
            <a:endParaRPr lang="en-US" altLang="zh-CN" sz="2400"/>
          </a:p>
          <a:p>
            <a:pPr lvl="1">
              <a:lnSpc>
                <a:spcPct val="110000"/>
              </a:lnSpc>
            </a:pPr>
            <a:r>
              <a:rPr lang="zh-CN" altLang="en-US" sz="2400">
                <a:solidFill>
                  <a:srgbClr val="0000FF"/>
                </a:solidFill>
              </a:rPr>
              <a:t>蓝牙</a:t>
            </a:r>
            <a:r>
              <a:rPr lang="en-US" altLang="zh-CN" sz="2400">
                <a:solidFill>
                  <a:srgbClr val="0000FF"/>
                </a:solidFill>
              </a:rPr>
              <a:t>2.0</a:t>
            </a:r>
            <a:r>
              <a:rPr lang="zh-CN" altLang="en-US" sz="2400"/>
              <a:t>（</a:t>
            </a:r>
            <a:r>
              <a:rPr lang="en-US" altLang="zh-CN" sz="2400"/>
              <a:t>2004</a:t>
            </a:r>
            <a:r>
              <a:rPr lang="zh-CN" altLang="en-US" sz="2400"/>
              <a:t>）添加了更高的数据传输速率；</a:t>
            </a:r>
            <a:endParaRPr lang="en-US" altLang="zh-CN" sz="2400"/>
          </a:p>
          <a:p>
            <a:pPr lvl="1">
              <a:lnSpc>
                <a:spcPct val="110000"/>
              </a:lnSpc>
            </a:pPr>
            <a:r>
              <a:rPr lang="zh-CN" altLang="en-US" sz="2400">
                <a:solidFill>
                  <a:srgbClr val="0000FF"/>
                </a:solidFill>
              </a:rPr>
              <a:t>蓝牙</a:t>
            </a:r>
            <a:r>
              <a:rPr lang="en-US" altLang="zh-CN" sz="2400">
                <a:solidFill>
                  <a:srgbClr val="0000FF"/>
                </a:solidFill>
              </a:rPr>
              <a:t>3.0</a:t>
            </a:r>
            <a:r>
              <a:rPr lang="zh-CN" altLang="en-US" sz="2400"/>
              <a:t>（</a:t>
            </a:r>
            <a:r>
              <a:rPr lang="en-US" altLang="zh-CN" sz="2400"/>
              <a:t>2009</a:t>
            </a:r>
            <a:r>
              <a:rPr lang="zh-CN" altLang="en-US" sz="2400"/>
              <a:t>）可用来</a:t>
            </a:r>
            <a:r>
              <a:rPr lang="zh-CN" altLang="en-US" sz="2400">
                <a:solidFill>
                  <a:srgbClr val="0000FF"/>
                </a:solidFill>
              </a:rPr>
              <a:t>配对</a:t>
            </a:r>
            <a:r>
              <a:rPr lang="zh-CN" altLang="en-US" sz="2400"/>
              <a:t>，结合</a:t>
            </a:r>
            <a:r>
              <a:rPr lang="en-US" altLang="zh-CN" sz="2400"/>
              <a:t>802.11</a:t>
            </a:r>
            <a:r>
              <a:rPr lang="zh-CN" altLang="en-US" sz="2400"/>
              <a:t>设备以便获得更高吞吐量的数据传输；</a:t>
            </a:r>
            <a:endParaRPr lang="en-US" altLang="zh-CN" sz="2400"/>
          </a:p>
          <a:p>
            <a:pPr lvl="1">
              <a:lnSpc>
                <a:spcPct val="110000"/>
              </a:lnSpc>
            </a:pPr>
            <a:r>
              <a:rPr lang="zh-CN" altLang="en-US" sz="2400">
                <a:solidFill>
                  <a:srgbClr val="0000FF"/>
                </a:solidFill>
              </a:rPr>
              <a:t>蓝牙</a:t>
            </a:r>
            <a:r>
              <a:rPr lang="en-US" altLang="zh-CN" sz="2400">
                <a:solidFill>
                  <a:srgbClr val="0000FF"/>
                </a:solidFill>
              </a:rPr>
              <a:t>4.0</a:t>
            </a:r>
            <a:r>
              <a:rPr lang="zh-CN" altLang="en-US" sz="2400"/>
              <a:t>（</a:t>
            </a:r>
            <a:r>
              <a:rPr lang="en-US" altLang="zh-CN" sz="2400"/>
              <a:t>2009.12</a:t>
            </a:r>
            <a:r>
              <a:rPr lang="zh-CN" altLang="en-US" sz="2400"/>
              <a:t>）规定了</a:t>
            </a:r>
            <a:r>
              <a:rPr lang="zh-CN" altLang="en-US" sz="2400">
                <a:solidFill>
                  <a:srgbClr val="0000FF"/>
                </a:solidFill>
              </a:rPr>
              <a:t>低功率</a:t>
            </a:r>
            <a:r>
              <a:rPr lang="zh-CN" altLang="en-US" sz="2400"/>
              <a:t>操作。</a:t>
            </a:r>
          </a:p>
        </p:txBody>
      </p:sp>
      <p:sp>
        <p:nvSpPr>
          <p:cNvPr id="179204"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79205"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a:t>
            </a:r>
            <a:endParaRPr lang="zh-CN" altLang="en-US" sz="2800" b="1" dirty="0"/>
          </a:p>
        </p:txBody>
      </p:sp>
      <p:sp>
        <p:nvSpPr>
          <p:cNvPr id="180227" name="内容占位符 1"/>
          <p:cNvSpPr>
            <a:spLocks noGrp="1"/>
          </p:cNvSpPr>
          <p:nvPr>
            <p:ph idx="1"/>
          </p:nvPr>
        </p:nvSpPr>
        <p:spPr>
          <a:xfrm>
            <a:off x="2555875" y="1773238"/>
            <a:ext cx="3546475" cy="4464050"/>
          </a:xfrm>
        </p:spPr>
        <p:txBody>
          <a:bodyPr/>
          <a:lstStyle/>
          <a:p>
            <a:pPr>
              <a:lnSpc>
                <a:spcPct val="125000"/>
              </a:lnSpc>
            </a:pPr>
            <a:r>
              <a:rPr lang="zh-CN" altLang="en-US">
                <a:hlinkClick r:id="rId3" action="ppaction://hlinksldjump"/>
              </a:rPr>
              <a:t>蓝牙体系结构</a:t>
            </a:r>
            <a:endParaRPr lang="en-US" altLang="zh-CN"/>
          </a:p>
          <a:p>
            <a:pPr>
              <a:lnSpc>
                <a:spcPct val="125000"/>
              </a:lnSpc>
            </a:pPr>
            <a:r>
              <a:rPr lang="zh-CN" altLang="en-US">
                <a:hlinkClick r:id="rId4" action="ppaction://hlinksldjump"/>
              </a:rPr>
              <a:t>蓝牙应用</a:t>
            </a:r>
            <a:endParaRPr lang="en-US" altLang="zh-CN"/>
          </a:p>
          <a:p>
            <a:pPr>
              <a:lnSpc>
                <a:spcPct val="125000"/>
              </a:lnSpc>
            </a:pPr>
            <a:r>
              <a:rPr lang="zh-CN" altLang="en-US">
                <a:hlinkClick r:id="rId5" action="ppaction://hlinksldjump"/>
              </a:rPr>
              <a:t>蓝牙协议栈</a:t>
            </a:r>
            <a:endParaRPr lang="en-US" altLang="zh-CN"/>
          </a:p>
          <a:p>
            <a:pPr>
              <a:lnSpc>
                <a:spcPct val="125000"/>
              </a:lnSpc>
            </a:pPr>
            <a:r>
              <a:rPr lang="zh-CN" altLang="en-US">
                <a:hlinkClick r:id="rId6" action="ppaction://hlinksldjump"/>
              </a:rPr>
              <a:t>蓝牙无线电层</a:t>
            </a:r>
            <a:endParaRPr lang="en-US" altLang="zh-CN"/>
          </a:p>
          <a:p>
            <a:pPr>
              <a:lnSpc>
                <a:spcPct val="125000"/>
              </a:lnSpc>
            </a:pPr>
            <a:r>
              <a:rPr lang="zh-CN" altLang="en-US">
                <a:hlinkClick r:id="rId7" action="ppaction://hlinksldjump"/>
              </a:rPr>
              <a:t>蓝牙链路层</a:t>
            </a:r>
            <a:endParaRPr lang="en-US" altLang="zh-CN"/>
          </a:p>
          <a:p>
            <a:pPr>
              <a:lnSpc>
                <a:spcPct val="125000"/>
              </a:lnSpc>
            </a:pPr>
            <a:r>
              <a:rPr lang="zh-CN" altLang="en-US">
                <a:hlinkClick r:id="rId8" action="ppaction://hlinksldjump"/>
              </a:rPr>
              <a:t>蓝牙帧结构</a:t>
            </a:r>
            <a:endParaRPr lang="zh-CN" altLang="en-US"/>
          </a:p>
        </p:txBody>
      </p:sp>
      <p:sp>
        <p:nvSpPr>
          <p:cNvPr id="180228"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9"/>
              </a:buBlip>
              <a:defRPr kumimoji="1" sz="2800" b="1">
                <a:solidFill>
                  <a:srgbClr val="000000"/>
                </a:solidFill>
                <a:latin typeface="Arial" charset="0"/>
                <a:ea typeface="华文楷体" pitchFamily="2" charset="-122"/>
              </a:defRPr>
            </a:lvl2pPr>
            <a:lvl3pPr marL="1143000" indent="-228600" eaLnBrk="0" hangingPunct="0">
              <a:buSzPct val="65000"/>
              <a:buBlip>
                <a:blip r:embed="rId10"/>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11"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8022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9"/>
              </a:buBlip>
              <a:defRPr kumimoji="1" sz="2800" b="1">
                <a:solidFill>
                  <a:srgbClr val="000000"/>
                </a:solidFill>
                <a:latin typeface="Arial" charset="0"/>
                <a:ea typeface="华文楷体" pitchFamily="2" charset="-122"/>
              </a:defRPr>
            </a:lvl2pPr>
            <a:lvl3pPr marL="1143000" indent="-228600" eaLnBrk="0" hangingPunct="0">
              <a:buSzPct val="65000"/>
              <a:buBlip>
                <a:blip r:embed="rId10"/>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蓝牙体系结构</a:t>
            </a:r>
            <a:endParaRPr lang="zh-CN" altLang="en-US" sz="2800" b="1" dirty="0"/>
          </a:p>
        </p:txBody>
      </p:sp>
      <p:sp>
        <p:nvSpPr>
          <p:cNvPr id="181251"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5" name="Oval 4"/>
          <p:cNvSpPr>
            <a:spLocks noChangeArrowheads="1"/>
          </p:cNvSpPr>
          <p:nvPr/>
        </p:nvSpPr>
        <p:spPr bwMode="auto">
          <a:xfrm>
            <a:off x="2108200" y="2616200"/>
            <a:ext cx="2960688" cy="2855913"/>
          </a:xfrm>
          <a:prstGeom prst="ellipse">
            <a:avLst/>
          </a:prstGeom>
          <a:solidFill>
            <a:srgbClr val="FFFF99"/>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6" name="Oval 5"/>
          <p:cNvSpPr>
            <a:spLocks noChangeArrowheads="1"/>
          </p:cNvSpPr>
          <p:nvPr/>
        </p:nvSpPr>
        <p:spPr bwMode="auto">
          <a:xfrm>
            <a:off x="4476750" y="2616200"/>
            <a:ext cx="2960688" cy="2855913"/>
          </a:xfrm>
          <a:prstGeom prst="ellipse">
            <a:avLst/>
          </a:prstGeom>
          <a:solidFill>
            <a:srgbClr val="CCECFF">
              <a:alpha val="39000"/>
            </a:srgbClr>
          </a:solidFill>
          <a:ln w="9525">
            <a:solidFill>
              <a:schemeClr val="tx2"/>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 name="Oval 6"/>
          <p:cNvSpPr>
            <a:spLocks noChangeArrowheads="1"/>
          </p:cNvSpPr>
          <p:nvPr/>
        </p:nvSpPr>
        <p:spPr bwMode="auto">
          <a:xfrm>
            <a:off x="3351213" y="3759200"/>
            <a:ext cx="474662" cy="458788"/>
          </a:xfrm>
          <a:prstGeom prst="ellipse">
            <a:avLst/>
          </a:prstGeom>
          <a:solidFill>
            <a:srgbClr val="FF99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M</a:t>
            </a:r>
          </a:p>
        </p:txBody>
      </p:sp>
      <p:sp>
        <p:nvSpPr>
          <p:cNvPr id="8" name="Oval 7"/>
          <p:cNvSpPr>
            <a:spLocks noChangeArrowheads="1"/>
          </p:cNvSpPr>
          <p:nvPr/>
        </p:nvSpPr>
        <p:spPr bwMode="auto">
          <a:xfrm>
            <a:off x="5719763" y="3803650"/>
            <a:ext cx="474662" cy="458788"/>
          </a:xfrm>
          <a:prstGeom prst="ellipse">
            <a:avLst/>
          </a:prstGeom>
          <a:solidFill>
            <a:srgbClr val="FF99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M</a:t>
            </a:r>
          </a:p>
        </p:txBody>
      </p:sp>
      <p:sp>
        <p:nvSpPr>
          <p:cNvPr id="9" name="Oval 8"/>
          <p:cNvSpPr>
            <a:spLocks noChangeArrowheads="1"/>
          </p:cNvSpPr>
          <p:nvPr/>
        </p:nvSpPr>
        <p:spPr bwMode="auto">
          <a:xfrm>
            <a:off x="2346325" y="4102100"/>
            <a:ext cx="474663" cy="458788"/>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S</a:t>
            </a:r>
          </a:p>
        </p:txBody>
      </p:sp>
      <p:sp>
        <p:nvSpPr>
          <p:cNvPr id="10" name="Oval 9"/>
          <p:cNvSpPr>
            <a:spLocks noChangeArrowheads="1"/>
          </p:cNvSpPr>
          <p:nvPr/>
        </p:nvSpPr>
        <p:spPr bwMode="auto">
          <a:xfrm>
            <a:off x="2684463" y="2951163"/>
            <a:ext cx="476250" cy="458787"/>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S</a:t>
            </a:r>
          </a:p>
        </p:txBody>
      </p:sp>
      <p:sp>
        <p:nvSpPr>
          <p:cNvPr id="11" name="Oval 10"/>
          <p:cNvSpPr>
            <a:spLocks noChangeArrowheads="1"/>
          </p:cNvSpPr>
          <p:nvPr/>
        </p:nvSpPr>
        <p:spPr bwMode="auto">
          <a:xfrm>
            <a:off x="5481638" y="4867275"/>
            <a:ext cx="474662" cy="458788"/>
          </a:xfrm>
          <a:prstGeom prst="ellipse">
            <a:avLst/>
          </a:prstGeom>
          <a:solidFill>
            <a:srgbClr val="CCCC00"/>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P</a:t>
            </a:r>
          </a:p>
        </p:txBody>
      </p:sp>
      <p:sp>
        <p:nvSpPr>
          <p:cNvPr id="12" name="Oval 11"/>
          <p:cNvSpPr>
            <a:spLocks noChangeArrowheads="1"/>
          </p:cNvSpPr>
          <p:nvPr/>
        </p:nvSpPr>
        <p:spPr bwMode="auto">
          <a:xfrm>
            <a:off x="4530725" y="3719513"/>
            <a:ext cx="476250" cy="458787"/>
          </a:xfrm>
          <a:prstGeom prst="ellipse">
            <a:avLst/>
          </a:prstGeom>
          <a:solidFill>
            <a:schemeClr val="accent6">
              <a:lumMod val="50000"/>
              <a:lumOff val="50000"/>
            </a:schemeClr>
          </a:solidFill>
          <a:ln w="9525">
            <a:solidFill>
              <a:schemeClr val="tx2"/>
            </a:solidFill>
            <a:round/>
            <a:headEnd/>
            <a:tailEnd/>
          </a:ln>
          <a:effectLst/>
        </p:spPr>
        <p:txBody>
          <a:bodyPr wrap="none" anchor="ctr"/>
          <a:lstStyle/>
          <a:p>
            <a:pPr algn="ctr">
              <a:defRPr/>
            </a:pPr>
            <a:r>
              <a:rPr lang="en-US" altLang="zh-CN" sz="2400" b="1" dirty="0">
                <a:latin typeface="+mn-lt"/>
                <a:ea typeface="+mn-ea"/>
              </a:rPr>
              <a:t>B</a:t>
            </a:r>
          </a:p>
        </p:txBody>
      </p:sp>
      <p:sp>
        <p:nvSpPr>
          <p:cNvPr id="13" name="Oval 12"/>
          <p:cNvSpPr>
            <a:spLocks noChangeArrowheads="1"/>
          </p:cNvSpPr>
          <p:nvPr/>
        </p:nvSpPr>
        <p:spPr bwMode="auto">
          <a:xfrm>
            <a:off x="4008438" y="4608513"/>
            <a:ext cx="476250" cy="458787"/>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S</a:t>
            </a:r>
          </a:p>
        </p:txBody>
      </p:sp>
      <p:sp>
        <p:nvSpPr>
          <p:cNvPr id="14" name="Oval 13"/>
          <p:cNvSpPr>
            <a:spLocks noChangeArrowheads="1"/>
          </p:cNvSpPr>
          <p:nvPr/>
        </p:nvSpPr>
        <p:spPr bwMode="auto">
          <a:xfrm>
            <a:off x="3052763" y="4787900"/>
            <a:ext cx="476250" cy="457200"/>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S</a:t>
            </a:r>
          </a:p>
        </p:txBody>
      </p:sp>
      <p:sp>
        <p:nvSpPr>
          <p:cNvPr id="15" name="Oval 14"/>
          <p:cNvSpPr>
            <a:spLocks noChangeArrowheads="1"/>
          </p:cNvSpPr>
          <p:nvPr/>
        </p:nvSpPr>
        <p:spPr bwMode="auto">
          <a:xfrm>
            <a:off x="6797675" y="4103688"/>
            <a:ext cx="476250" cy="458787"/>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S</a:t>
            </a:r>
          </a:p>
        </p:txBody>
      </p:sp>
      <p:sp>
        <p:nvSpPr>
          <p:cNvPr id="16" name="Oval 15"/>
          <p:cNvSpPr>
            <a:spLocks noChangeArrowheads="1"/>
          </p:cNvSpPr>
          <p:nvPr/>
        </p:nvSpPr>
        <p:spPr bwMode="auto">
          <a:xfrm>
            <a:off x="5873750" y="2730500"/>
            <a:ext cx="476250" cy="458788"/>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S</a:t>
            </a:r>
          </a:p>
        </p:txBody>
      </p:sp>
      <p:sp>
        <p:nvSpPr>
          <p:cNvPr id="17" name="Oval 16"/>
          <p:cNvSpPr>
            <a:spLocks noChangeArrowheads="1"/>
          </p:cNvSpPr>
          <p:nvPr/>
        </p:nvSpPr>
        <p:spPr bwMode="auto">
          <a:xfrm>
            <a:off x="3863975" y="2916238"/>
            <a:ext cx="476250" cy="458787"/>
          </a:xfrm>
          <a:prstGeom prst="ellipse">
            <a:avLst/>
          </a:prstGeom>
          <a:solidFill>
            <a:srgbClr val="CCCC00"/>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400" b="1">
                <a:latin typeface="+mn-lt"/>
                <a:ea typeface="+mn-ea"/>
              </a:rPr>
              <a:t>P</a:t>
            </a:r>
          </a:p>
        </p:txBody>
      </p:sp>
      <p:sp>
        <p:nvSpPr>
          <p:cNvPr id="18" name="Text Box 17"/>
          <p:cNvSpPr txBox="1">
            <a:spLocks noChangeArrowheads="1"/>
          </p:cNvSpPr>
          <p:nvPr/>
        </p:nvSpPr>
        <p:spPr bwMode="auto">
          <a:xfrm>
            <a:off x="7035800" y="2586038"/>
            <a:ext cx="12795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400" b="1" dirty="0">
                <a:latin typeface="+mn-lt"/>
                <a:ea typeface="+mn-ea"/>
              </a:rPr>
              <a:t>微微网</a:t>
            </a:r>
            <a:r>
              <a:rPr lang="en-US" altLang="zh-CN" sz="2400" b="1" dirty="0">
                <a:latin typeface="+mn-lt"/>
                <a:ea typeface="+mn-ea"/>
              </a:rPr>
              <a:t>2</a:t>
            </a:r>
          </a:p>
        </p:txBody>
      </p:sp>
      <p:sp>
        <p:nvSpPr>
          <p:cNvPr id="19" name="Text Box 18"/>
          <p:cNvSpPr txBox="1">
            <a:spLocks noChangeArrowheads="1"/>
          </p:cNvSpPr>
          <p:nvPr/>
        </p:nvSpPr>
        <p:spPr bwMode="auto">
          <a:xfrm>
            <a:off x="4179888" y="1844675"/>
            <a:ext cx="110807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400" b="1" dirty="0">
                <a:latin typeface="+mn-lt"/>
                <a:ea typeface="+mn-ea"/>
              </a:rPr>
              <a:t>扩散网</a:t>
            </a:r>
          </a:p>
        </p:txBody>
      </p:sp>
      <p:sp>
        <p:nvSpPr>
          <p:cNvPr id="20" name="AutoShape 19"/>
          <p:cNvSpPr>
            <a:spLocks/>
          </p:cNvSpPr>
          <p:nvPr/>
        </p:nvSpPr>
        <p:spPr bwMode="auto">
          <a:xfrm rot="16200000">
            <a:off x="4551363" y="714375"/>
            <a:ext cx="344487" cy="3554413"/>
          </a:xfrm>
          <a:prstGeom prst="rightBrace">
            <a:avLst>
              <a:gd name="adj1" fmla="val 85983"/>
              <a:gd name="adj2" fmla="val 50000"/>
            </a:avLst>
          </a:prstGeom>
          <a:noFill/>
          <a:ln w="1905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1" name="Text Box 20"/>
          <p:cNvSpPr txBox="1">
            <a:spLocks noChangeArrowheads="1"/>
          </p:cNvSpPr>
          <p:nvPr/>
        </p:nvSpPr>
        <p:spPr bwMode="auto">
          <a:xfrm>
            <a:off x="1241425" y="2725738"/>
            <a:ext cx="1279525"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400" b="1" dirty="0">
                <a:latin typeface="+mn-lt"/>
                <a:ea typeface="+mn-ea"/>
              </a:rPr>
              <a:t>微微网</a:t>
            </a:r>
            <a:r>
              <a:rPr lang="en-US" altLang="zh-CN" sz="2400" b="1" dirty="0">
                <a:latin typeface="+mn-lt"/>
                <a:ea typeface="+mn-ea"/>
              </a:rPr>
              <a:t>1</a:t>
            </a:r>
          </a:p>
        </p:txBody>
      </p:sp>
      <p:sp>
        <p:nvSpPr>
          <p:cNvPr id="22" name="Oval 22"/>
          <p:cNvSpPr>
            <a:spLocks noChangeArrowheads="1"/>
          </p:cNvSpPr>
          <p:nvPr/>
        </p:nvSpPr>
        <p:spPr bwMode="auto">
          <a:xfrm>
            <a:off x="900113" y="5837238"/>
            <a:ext cx="474662" cy="458787"/>
          </a:xfrm>
          <a:prstGeom prst="ellipse">
            <a:avLst/>
          </a:prstGeom>
          <a:solidFill>
            <a:srgbClr val="FF99FF"/>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000" b="1">
                <a:latin typeface="+mn-lt"/>
                <a:ea typeface="+mn-ea"/>
              </a:rPr>
              <a:t>M</a:t>
            </a:r>
          </a:p>
        </p:txBody>
      </p:sp>
      <p:sp>
        <p:nvSpPr>
          <p:cNvPr id="23" name="Text Box 23"/>
          <p:cNvSpPr txBox="1">
            <a:spLocks noChangeArrowheads="1"/>
          </p:cNvSpPr>
          <p:nvPr/>
        </p:nvSpPr>
        <p:spPr bwMode="auto">
          <a:xfrm>
            <a:off x="1312863" y="5876925"/>
            <a:ext cx="95408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000" b="1" dirty="0">
                <a:latin typeface="+mn-lt"/>
                <a:ea typeface="+mn-ea"/>
              </a:rPr>
              <a:t>主节点</a:t>
            </a:r>
          </a:p>
        </p:txBody>
      </p:sp>
      <p:sp>
        <p:nvSpPr>
          <p:cNvPr id="24" name="Oval 24"/>
          <p:cNvSpPr>
            <a:spLocks noChangeArrowheads="1"/>
          </p:cNvSpPr>
          <p:nvPr/>
        </p:nvSpPr>
        <p:spPr bwMode="auto">
          <a:xfrm>
            <a:off x="2555875" y="5837238"/>
            <a:ext cx="476250" cy="458787"/>
          </a:xfrm>
          <a:prstGeom prst="ellipse">
            <a:avLst/>
          </a:prstGeom>
          <a:solidFill>
            <a:srgbClr val="99FF33"/>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000" b="1">
                <a:latin typeface="+mn-lt"/>
                <a:ea typeface="+mn-ea"/>
              </a:rPr>
              <a:t>S</a:t>
            </a:r>
          </a:p>
        </p:txBody>
      </p:sp>
      <p:sp>
        <p:nvSpPr>
          <p:cNvPr id="25" name="Text Box 25"/>
          <p:cNvSpPr txBox="1">
            <a:spLocks noChangeArrowheads="1"/>
          </p:cNvSpPr>
          <p:nvPr/>
        </p:nvSpPr>
        <p:spPr bwMode="auto">
          <a:xfrm>
            <a:off x="2987675" y="5876925"/>
            <a:ext cx="14668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000" b="1" dirty="0">
                <a:latin typeface="+mn-lt"/>
                <a:ea typeface="+mn-ea"/>
              </a:rPr>
              <a:t>活跃从节点</a:t>
            </a:r>
          </a:p>
        </p:txBody>
      </p:sp>
      <p:sp>
        <p:nvSpPr>
          <p:cNvPr id="26" name="Oval 26"/>
          <p:cNvSpPr>
            <a:spLocks noChangeArrowheads="1"/>
          </p:cNvSpPr>
          <p:nvPr/>
        </p:nvSpPr>
        <p:spPr bwMode="auto">
          <a:xfrm>
            <a:off x="4787900" y="5849938"/>
            <a:ext cx="474663" cy="458787"/>
          </a:xfrm>
          <a:prstGeom prst="ellipse">
            <a:avLst/>
          </a:prstGeom>
          <a:solidFill>
            <a:srgbClr val="CCCC00"/>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altLang="zh-CN" sz="2000" b="1">
                <a:latin typeface="+mn-lt"/>
                <a:ea typeface="+mn-ea"/>
              </a:rPr>
              <a:t>P</a:t>
            </a:r>
          </a:p>
        </p:txBody>
      </p:sp>
      <p:sp>
        <p:nvSpPr>
          <p:cNvPr id="27" name="Text Box 27"/>
          <p:cNvSpPr txBox="1">
            <a:spLocks noChangeArrowheads="1"/>
          </p:cNvSpPr>
          <p:nvPr/>
        </p:nvSpPr>
        <p:spPr bwMode="auto">
          <a:xfrm>
            <a:off x="5232400" y="5876925"/>
            <a:ext cx="14668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000" b="1" dirty="0">
                <a:latin typeface="+mn-lt"/>
                <a:ea typeface="+mn-ea"/>
              </a:rPr>
              <a:t>驻留从节点</a:t>
            </a:r>
          </a:p>
        </p:txBody>
      </p:sp>
      <p:sp>
        <p:nvSpPr>
          <p:cNvPr id="181275" name="闪电形 2"/>
          <p:cNvSpPr>
            <a:spLocks noChangeArrowheads="1"/>
          </p:cNvSpPr>
          <p:nvPr/>
        </p:nvSpPr>
        <p:spPr bwMode="auto">
          <a:xfrm rot="-606928">
            <a:off x="3794125" y="4194175"/>
            <a:ext cx="273050" cy="420688"/>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76" name="闪电形 28"/>
          <p:cNvSpPr>
            <a:spLocks noChangeArrowheads="1"/>
          </p:cNvSpPr>
          <p:nvPr/>
        </p:nvSpPr>
        <p:spPr bwMode="auto">
          <a:xfrm rot="2936197">
            <a:off x="3304382" y="4299744"/>
            <a:ext cx="273050" cy="420687"/>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77" name="闪电形 29"/>
          <p:cNvSpPr>
            <a:spLocks noChangeArrowheads="1"/>
          </p:cNvSpPr>
          <p:nvPr/>
        </p:nvSpPr>
        <p:spPr bwMode="auto">
          <a:xfrm rot="5772184">
            <a:off x="2971801" y="3967162"/>
            <a:ext cx="273050" cy="422275"/>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78" name="闪电形 30"/>
          <p:cNvSpPr>
            <a:spLocks noChangeArrowheads="1"/>
          </p:cNvSpPr>
          <p:nvPr/>
        </p:nvSpPr>
        <p:spPr bwMode="auto">
          <a:xfrm rot="10117071">
            <a:off x="3155950" y="3333750"/>
            <a:ext cx="273050" cy="422275"/>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79" name="闪电形 31"/>
          <p:cNvSpPr>
            <a:spLocks noChangeArrowheads="1"/>
          </p:cNvSpPr>
          <p:nvPr/>
        </p:nvSpPr>
        <p:spPr bwMode="auto">
          <a:xfrm rot="-6933641">
            <a:off x="3718719" y="3378994"/>
            <a:ext cx="273050" cy="420688"/>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80" name="闪电形 32"/>
          <p:cNvSpPr>
            <a:spLocks noChangeArrowheads="1"/>
          </p:cNvSpPr>
          <p:nvPr/>
        </p:nvSpPr>
        <p:spPr bwMode="auto">
          <a:xfrm rot="-3339829">
            <a:off x="3969544" y="3806031"/>
            <a:ext cx="273050" cy="420688"/>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81" name="闪电形 33"/>
          <p:cNvSpPr>
            <a:spLocks noChangeArrowheads="1"/>
          </p:cNvSpPr>
          <p:nvPr/>
        </p:nvSpPr>
        <p:spPr bwMode="auto">
          <a:xfrm rot="-2596304">
            <a:off x="6327775" y="3970338"/>
            <a:ext cx="273050" cy="420687"/>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82" name="闪电形 34"/>
          <p:cNvSpPr>
            <a:spLocks noChangeArrowheads="1"/>
          </p:cNvSpPr>
          <p:nvPr/>
        </p:nvSpPr>
        <p:spPr bwMode="auto">
          <a:xfrm rot="2934035">
            <a:off x="5685632" y="4372769"/>
            <a:ext cx="273050" cy="420687"/>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83" name="闪电形 35"/>
          <p:cNvSpPr>
            <a:spLocks noChangeArrowheads="1"/>
          </p:cNvSpPr>
          <p:nvPr/>
        </p:nvSpPr>
        <p:spPr bwMode="auto">
          <a:xfrm rot="7711589">
            <a:off x="5277644" y="3825081"/>
            <a:ext cx="273050" cy="420688"/>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181284" name="闪电形 36"/>
          <p:cNvSpPr>
            <a:spLocks noChangeArrowheads="1"/>
          </p:cNvSpPr>
          <p:nvPr/>
        </p:nvSpPr>
        <p:spPr bwMode="auto">
          <a:xfrm rot="-8457012">
            <a:off x="5878513" y="3311525"/>
            <a:ext cx="273050" cy="420688"/>
          </a:xfrm>
          <a:prstGeom prst="lightningBol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38" name="Oval 11"/>
          <p:cNvSpPr>
            <a:spLocks noChangeArrowheads="1"/>
          </p:cNvSpPr>
          <p:nvPr/>
        </p:nvSpPr>
        <p:spPr bwMode="auto">
          <a:xfrm>
            <a:off x="6978650" y="5837238"/>
            <a:ext cx="476250" cy="458787"/>
          </a:xfrm>
          <a:prstGeom prst="ellipse">
            <a:avLst/>
          </a:prstGeom>
          <a:solidFill>
            <a:schemeClr val="accent6">
              <a:lumMod val="50000"/>
              <a:lumOff val="50000"/>
            </a:schemeClr>
          </a:solidFill>
          <a:ln w="9525">
            <a:solidFill>
              <a:schemeClr val="tx2"/>
            </a:solidFill>
            <a:round/>
            <a:headEnd/>
            <a:tailEnd/>
          </a:ln>
          <a:effectLst/>
        </p:spPr>
        <p:txBody>
          <a:bodyPr wrap="none" anchor="ctr"/>
          <a:lstStyle/>
          <a:p>
            <a:pPr algn="ctr">
              <a:defRPr/>
            </a:pPr>
            <a:r>
              <a:rPr lang="en-US" altLang="zh-CN" sz="2000" b="1" dirty="0">
                <a:latin typeface="+mn-lt"/>
                <a:ea typeface="+mn-ea"/>
              </a:rPr>
              <a:t>B</a:t>
            </a:r>
          </a:p>
        </p:txBody>
      </p:sp>
      <p:sp>
        <p:nvSpPr>
          <p:cNvPr id="39" name="Text Box 27"/>
          <p:cNvSpPr txBox="1">
            <a:spLocks noChangeArrowheads="1"/>
          </p:cNvSpPr>
          <p:nvPr/>
        </p:nvSpPr>
        <p:spPr bwMode="auto">
          <a:xfrm>
            <a:off x="7424738" y="5837238"/>
            <a:ext cx="146843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2000" b="1" dirty="0">
                <a:latin typeface="+mn-lt"/>
                <a:ea typeface="+mn-ea"/>
              </a:rPr>
              <a:t>桥接从节点</a:t>
            </a:r>
          </a:p>
        </p:txBody>
      </p:sp>
      <p:sp>
        <p:nvSpPr>
          <p:cNvPr id="181287"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解  释</a:t>
            </a:r>
          </a:p>
        </p:txBody>
      </p:sp>
      <p:sp>
        <p:nvSpPr>
          <p:cNvPr id="182275" name="内容占位符 1"/>
          <p:cNvSpPr>
            <a:spLocks noGrp="1"/>
          </p:cNvSpPr>
          <p:nvPr>
            <p:ph idx="1"/>
          </p:nvPr>
        </p:nvSpPr>
        <p:spPr>
          <a:xfrm>
            <a:off x="809625" y="1773238"/>
            <a:ext cx="7958138" cy="4608512"/>
          </a:xfrm>
        </p:spPr>
        <p:txBody>
          <a:bodyPr/>
          <a:lstStyle/>
          <a:p>
            <a:r>
              <a:rPr lang="zh-CN" altLang="en-US" sz="2600">
                <a:solidFill>
                  <a:srgbClr val="FF0000"/>
                </a:solidFill>
              </a:rPr>
              <a:t>微微网（</a:t>
            </a:r>
            <a:r>
              <a:rPr lang="en-US" altLang="zh-CN" sz="2600">
                <a:solidFill>
                  <a:srgbClr val="FF0000"/>
                </a:solidFill>
              </a:rPr>
              <a:t>piconet</a:t>
            </a:r>
            <a:r>
              <a:rPr lang="zh-CN" altLang="en-US" sz="2600">
                <a:solidFill>
                  <a:srgbClr val="FF0000"/>
                </a:solidFill>
              </a:rPr>
              <a:t>）</a:t>
            </a:r>
            <a:endParaRPr lang="en-US" altLang="zh-CN" sz="2600">
              <a:solidFill>
                <a:srgbClr val="FF0000"/>
              </a:solidFill>
            </a:endParaRPr>
          </a:p>
          <a:p>
            <a:pPr lvl="1"/>
            <a:r>
              <a:rPr lang="zh-CN" altLang="en-US" sz="2600"/>
              <a:t>包含一个</a:t>
            </a:r>
            <a:r>
              <a:rPr lang="zh-CN" altLang="en-US" sz="2600">
                <a:solidFill>
                  <a:srgbClr val="0000FF"/>
                </a:solidFill>
              </a:rPr>
              <a:t>主节点</a:t>
            </a:r>
            <a:r>
              <a:rPr lang="zh-CN" altLang="en-US" sz="2600"/>
              <a:t>，以及</a:t>
            </a:r>
            <a:r>
              <a:rPr lang="en-US" altLang="zh-CN" sz="2600"/>
              <a:t>10m</a:t>
            </a:r>
            <a:r>
              <a:rPr lang="zh-CN" altLang="en-US" sz="2600"/>
              <a:t>范围内至多</a:t>
            </a:r>
            <a:r>
              <a:rPr lang="en-US" altLang="zh-CN" sz="2600"/>
              <a:t>7</a:t>
            </a:r>
            <a:r>
              <a:rPr lang="zh-CN" altLang="en-US" sz="2600"/>
              <a:t>个活跃的</a:t>
            </a:r>
            <a:r>
              <a:rPr lang="zh-CN" altLang="en-US" sz="2600">
                <a:solidFill>
                  <a:srgbClr val="0000FF"/>
                </a:solidFill>
              </a:rPr>
              <a:t>从节点</a:t>
            </a:r>
            <a:r>
              <a:rPr lang="zh-CN" altLang="en-US" sz="2600"/>
              <a:t>；</a:t>
            </a:r>
            <a:endParaRPr lang="en-US" altLang="zh-CN" sz="2600"/>
          </a:p>
          <a:p>
            <a:pPr lvl="1"/>
            <a:r>
              <a:rPr lang="zh-CN" altLang="en-US" sz="2600"/>
              <a:t>最多</a:t>
            </a:r>
            <a:r>
              <a:rPr lang="en-US" altLang="zh-CN" sz="2600"/>
              <a:t>255</a:t>
            </a:r>
            <a:r>
              <a:rPr lang="zh-CN" altLang="en-US" sz="2600"/>
              <a:t>个驻留节点（进入睡眠以降低功耗）；</a:t>
            </a:r>
            <a:endParaRPr lang="en-US" altLang="zh-CN" sz="2600"/>
          </a:p>
          <a:p>
            <a:pPr lvl="1"/>
            <a:r>
              <a:rPr lang="zh-CN" altLang="en-US" sz="2600">
                <a:solidFill>
                  <a:srgbClr val="0000FF"/>
                </a:solidFill>
              </a:rPr>
              <a:t>集中式的</a:t>
            </a:r>
            <a:r>
              <a:rPr lang="en-US" altLang="zh-CN" sz="2600">
                <a:solidFill>
                  <a:srgbClr val="0000FF"/>
                </a:solidFill>
              </a:rPr>
              <a:t>TDM</a:t>
            </a:r>
            <a:r>
              <a:rPr lang="zh-CN" altLang="en-US" sz="2600">
                <a:solidFill>
                  <a:srgbClr val="0000FF"/>
                </a:solidFill>
              </a:rPr>
              <a:t>系统</a:t>
            </a:r>
            <a:r>
              <a:rPr lang="zh-CN" altLang="en-US" sz="2600"/>
              <a:t>，主节点控制时钟，并决定每个时间槽被哪个节点使用；</a:t>
            </a:r>
            <a:endParaRPr lang="en-US" altLang="zh-CN" sz="2600"/>
          </a:p>
          <a:p>
            <a:pPr lvl="1"/>
            <a:r>
              <a:rPr lang="zh-CN" altLang="en-US" sz="2600"/>
              <a:t>所有的通信都是在主节点和从节点之间进行，从节点之间不能直接通信。</a:t>
            </a:r>
            <a:endParaRPr lang="en-US" altLang="zh-CN" sz="2600"/>
          </a:p>
          <a:p>
            <a:r>
              <a:rPr lang="zh-CN" altLang="en-US" sz="2600">
                <a:solidFill>
                  <a:srgbClr val="FF0000"/>
                </a:solidFill>
              </a:rPr>
              <a:t>扩散网（</a:t>
            </a:r>
            <a:r>
              <a:rPr lang="en-US" altLang="zh-CN" sz="2600">
                <a:solidFill>
                  <a:srgbClr val="FF0000"/>
                </a:solidFill>
              </a:rPr>
              <a:t>scatternet</a:t>
            </a:r>
            <a:r>
              <a:rPr lang="zh-CN" altLang="en-US" sz="2600">
                <a:solidFill>
                  <a:srgbClr val="FF0000"/>
                </a:solidFill>
              </a:rPr>
              <a:t>）</a:t>
            </a:r>
            <a:r>
              <a:rPr lang="zh-CN" altLang="en-US" sz="2600"/>
              <a:t>：多个微微网通过桥接从节点连接起来。</a:t>
            </a:r>
          </a:p>
        </p:txBody>
      </p:sp>
      <p:sp>
        <p:nvSpPr>
          <p:cNvPr id="182276"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82277"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62" name="Rectangle 2"/>
          <p:cNvSpPr>
            <a:spLocks noGrp="1" noChangeArrowheads="1"/>
          </p:cNvSpPr>
          <p:nvPr>
            <p:ph type="title"/>
          </p:nvPr>
        </p:nvSpPr>
        <p:spPr/>
        <p:txBody>
          <a:bodyPr/>
          <a:lstStyle/>
          <a:p>
            <a:pPr eaLnBrk="1" hangingPunct="1">
              <a:defRPr/>
            </a:pPr>
            <a:r>
              <a:rPr lang="zh-CN" altLang="en-US"/>
              <a:t>性能分析</a:t>
            </a:r>
            <a:endParaRPr lang="zh-CN" altLang="en-US" b="1"/>
          </a:p>
        </p:txBody>
      </p:sp>
      <p:sp>
        <p:nvSpPr>
          <p:cNvPr id="21507"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1508" name="Text Box 9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21509" name="Rectangle 94"/>
          <p:cNvSpPr>
            <a:spLocks noGrp="1" noChangeArrowheads="1"/>
          </p:cNvSpPr>
          <p:nvPr>
            <p:ph type="body" idx="1"/>
          </p:nvPr>
        </p:nvSpPr>
        <p:spPr/>
        <p:txBody>
          <a:bodyPr/>
          <a:lstStyle/>
          <a:p>
            <a:pPr defTabSz="625475" eaLnBrk="1" hangingPunct="1">
              <a:lnSpc>
                <a:spcPct val="110000"/>
              </a:lnSpc>
            </a:pPr>
            <a:r>
              <a:rPr lang="zh-CN" altLang="en-US" sz="2800" dirty="0">
                <a:solidFill>
                  <a:srgbClr val="FF0000"/>
                </a:solidFill>
              </a:rPr>
              <a:t>一个数据帧成功发送的概率</a:t>
            </a:r>
          </a:p>
          <a:p>
            <a:pPr marL="623888" lvl="1" indent="0" defTabSz="625475" eaLnBrk="1" hangingPunct="1">
              <a:lnSpc>
                <a:spcPct val="110000"/>
              </a:lnSpc>
              <a:buFont typeface="Wingdings" pitchFamily="2" charset="2"/>
              <a:buNone/>
            </a:pPr>
            <a:r>
              <a:rPr lang="zh-CN" altLang="en-US" sz="2400" dirty="0"/>
              <a:t>设一数据帧在某时隙开始前</a:t>
            </a:r>
            <a:r>
              <a:rPr lang="en-US" altLang="zh-CN" sz="2400" dirty="0"/>
              <a:t>T</a:t>
            </a:r>
            <a:r>
              <a:rPr lang="en-US" altLang="zh-CN" sz="2400" baseline="-25000" dirty="0"/>
              <a:t>X</a:t>
            </a:r>
            <a:r>
              <a:rPr lang="zh-CN" altLang="en-US" sz="2400" dirty="0"/>
              <a:t>到达（</a:t>
            </a:r>
            <a:r>
              <a:rPr lang="en-US" altLang="zh-CN" sz="2400" dirty="0"/>
              <a:t>T</a:t>
            </a:r>
            <a:r>
              <a:rPr lang="en-US" altLang="zh-CN" sz="2400" baseline="-25000" dirty="0"/>
              <a:t>X</a:t>
            </a:r>
            <a:r>
              <a:rPr lang="en-US" altLang="zh-CN" sz="2400" dirty="0"/>
              <a:t>&lt;T</a:t>
            </a:r>
            <a:r>
              <a:rPr lang="en-US" altLang="zh-CN" sz="2400" baseline="-25000" dirty="0"/>
              <a:t>0</a:t>
            </a:r>
            <a:r>
              <a:rPr lang="zh-CN" altLang="en-US" sz="2400" dirty="0"/>
              <a:t>），则：</a:t>
            </a:r>
          </a:p>
          <a:p>
            <a:pPr marL="623888" lvl="1" indent="0" defTabSz="625475" eaLnBrk="1" hangingPunct="1">
              <a:lnSpc>
                <a:spcPct val="110000"/>
              </a:lnSpc>
              <a:buFont typeface="Wingdings" pitchFamily="2" charset="2"/>
              <a:buNone/>
            </a:pPr>
            <a:r>
              <a:rPr lang="en-US" altLang="zh-CN" sz="2400" dirty="0"/>
              <a:t> P[</a:t>
            </a:r>
            <a:r>
              <a:rPr lang="zh-CN" altLang="en-US" sz="2400" dirty="0"/>
              <a:t>发送成功</a:t>
            </a:r>
            <a:r>
              <a:rPr lang="en-US" altLang="zh-CN" sz="2400" dirty="0"/>
              <a:t>] = </a:t>
            </a:r>
          </a:p>
          <a:p>
            <a:pPr marL="623888" lvl="1" indent="0" defTabSz="625475" eaLnBrk="1" hangingPunct="1">
              <a:lnSpc>
                <a:spcPct val="110000"/>
              </a:lnSpc>
              <a:buFont typeface="Wingdings" pitchFamily="2" charset="2"/>
              <a:buNone/>
            </a:pPr>
            <a:r>
              <a:rPr lang="en-US" altLang="zh-CN" sz="2400" dirty="0"/>
              <a:t>         P[</a:t>
            </a:r>
            <a:r>
              <a:rPr lang="zh-CN" altLang="en-US" sz="2400" dirty="0"/>
              <a:t>到达时间间隔</a:t>
            </a:r>
            <a:r>
              <a:rPr lang="en-US" altLang="zh-CN" sz="2400" dirty="0"/>
              <a:t>&gt;T</a:t>
            </a:r>
            <a:r>
              <a:rPr lang="en-US" altLang="zh-CN" sz="2400" baseline="-25000" dirty="0"/>
              <a:t>0</a:t>
            </a:r>
            <a:r>
              <a:rPr lang="en-US" altLang="zh-CN" sz="2400" dirty="0"/>
              <a:t>-T</a:t>
            </a:r>
            <a:r>
              <a:rPr lang="en-US" altLang="zh-CN" sz="2400" baseline="-25000" dirty="0"/>
              <a:t>X</a:t>
            </a:r>
            <a:r>
              <a:rPr lang="en-US" altLang="zh-CN" sz="2400" dirty="0"/>
              <a:t>]·P[</a:t>
            </a:r>
            <a:r>
              <a:rPr lang="zh-CN" altLang="en-US" sz="2400" dirty="0"/>
              <a:t>到达时间间隔</a:t>
            </a:r>
            <a:r>
              <a:rPr lang="en-US" altLang="zh-CN" sz="2400" dirty="0"/>
              <a:t>&gt;T</a:t>
            </a:r>
            <a:r>
              <a:rPr lang="en-US" altLang="zh-CN" sz="2400" baseline="-25000" dirty="0"/>
              <a:t>X</a:t>
            </a:r>
            <a:r>
              <a:rPr lang="en-US" altLang="zh-CN" sz="2400" dirty="0"/>
              <a:t>]</a:t>
            </a:r>
          </a:p>
          <a:p>
            <a:pPr marL="623888" lvl="1" indent="0" defTabSz="625475" eaLnBrk="1" hangingPunct="1">
              <a:lnSpc>
                <a:spcPct val="110000"/>
              </a:lnSpc>
              <a:buFont typeface="Wingdings" pitchFamily="2" charset="2"/>
              <a:buNone/>
            </a:pPr>
            <a:r>
              <a:rPr lang="zh-CN" altLang="en-US" sz="2400" dirty="0"/>
              <a:t>根据假设</a:t>
            </a:r>
            <a:r>
              <a:rPr lang="en-US" altLang="zh-CN" sz="2400" dirty="0"/>
              <a:t>2</a:t>
            </a:r>
            <a:r>
              <a:rPr lang="zh-CN" altLang="en-US" sz="2400" dirty="0"/>
              <a:t>可知：</a:t>
            </a:r>
          </a:p>
          <a:p>
            <a:pPr marL="623888" lvl="1" indent="0" defTabSz="625475" eaLnBrk="1" hangingPunct="1">
              <a:lnSpc>
                <a:spcPct val="110000"/>
              </a:lnSpc>
              <a:buFont typeface="Wingdings" pitchFamily="2" charset="2"/>
              <a:buNone/>
            </a:pPr>
            <a:r>
              <a:rPr lang="en-US" altLang="zh-CN" sz="2400" dirty="0"/>
              <a:t> P[</a:t>
            </a:r>
            <a:r>
              <a:rPr lang="zh-CN" altLang="en-US" sz="2400" dirty="0"/>
              <a:t>到达时间间隔</a:t>
            </a:r>
            <a:r>
              <a:rPr lang="en-US" altLang="zh-CN" sz="2400" dirty="0"/>
              <a:t>&gt;T</a:t>
            </a:r>
            <a:r>
              <a:rPr lang="en-US" altLang="zh-CN" sz="2400" baseline="-25000" dirty="0"/>
              <a:t>0</a:t>
            </a:r>
            <a:r>
              <a:rPr lang="en-US" altLang="zh-CN" sz="2400" dirty="0"/>
              <a:t>-T</a:t>
            </a:r>
            <a:r>
              <a:rPr lang="en-US" altLang="zh-CN" sz="2400" baseline="-25000" dirty="0"/>
              <a:t>X</a:t>
            </a:r>
            <a:r>
              <a:rPr lang="en-US" altLang="zh-CN" sz="2400" dirty="0"/>
              <a:t>] = </a:t>
            </a:r>
          </a:p>
          <a:p>
            <a:pPr marL="623888" lvl="1" indent="0" defTabSz="625475" eaLnBrk="1" hangingPunct="1">
              <a:lnSpc>
                <a:spcPct val="110000"/>
              </a:lnSpc>
              <a:buFont typeface="Wingdings" pitchFamily="2" charset="2"/>
              <a:buNone/>
            </a:pPr>
            <a:r>
              <a:rPr lang="en-US" altLang="zh-CN" sz="2400" dirty="0"/>
              <a:t> P[</a:t>
            </a:r>
            <a:r>
              <a:rPr lang="zh-CN" altLang="en-US" sz="2400" dirty="0"/>
              <a:t>到达时间间隔</a:t>
            </a:r>
            <a:r>
              <a:rPr lang="en-US" altLang="zh-CN" sz="2400" dirty="0"/>
              <a:t>&gt;T</a:t>
            </a:r>
            <a:r>
              <a:rPr lang="en-US" altLang="zh-CN" sz="2400" baseline="-25000" dirty="0"/>
              <a:t>X</a:t>
            </a:r>
            <a:r>
              <a:rPr lang="en-US" altLang="zh-CN" sz="2400" dirty="0"/>
              <a:t>] = </a:t>
            </a:r>
          </a:p>
          <a:p>
            <a:pPr defTabSz="625475" eaLnBrk="1" hangingPunct="1">
              <a:lnSpc>
                <a:spcPct val="110000"/>
              </a:lnSpc>
            </a:pPr>
            <a:r>
              <a:rPr lang="zh-CN" altLang="en-US" sz="2800" dirty="0">
                <a:solidFill>
                  <a:srgbClr val="FF0000"/>
                </a:solidFill>
              </a:rPr>
              <a:t>吞吐量</a:t>
            </a:r>
          </a:p>
          <a:p>
            <a:pPr marL="623888" lvl="1" indent="0" defTabSz="625475" eaLnBrk="1" hangingPunct="1">
              <a:lnSpc>
                <a:spcPct val="110000"/>
              </a:lnSpc>
              <a:buNone/>
            </a:pPr>
            <a:r>
              <a:rPr lang="en-US" altLang="zh-CN" sz="2400" dirty="0"/>
              <a:t>S = G·P[</a:t>
            </a:r>
            <a:r>
              <a:rPr lang="zh-CN" altLang="en-US" sz="2400" dirty="0"/>
              <a:t>发送成功</a:t>
            </a:r>
            <a:r>
              <a:rPr lang="en-US" altLang="zh-CN" sz="2400" dirty="0"/>
              <a:t>] = </a:t>
            </a:r>
            <a:endParaRPr lang="zh-CN" altLang="en-US" sz="2400" dirty="0"/>
          </a:p>
        </p:txBody>
      </p:sp>
      <p:sp>
        <p:nvSpPr>
          <p:cNvPr id="21510" name="Rectangle 9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21511" name="Object 95"/>
          <p:cNvGraphicFramePr>
            <a:graphicFrameLocks noChangeAspect="1"/>
          </p:cNvGraphicFramePr>
          <p:nvPr/>
        </p:nvGraphicFramePr>
        <p:xfrm>
          <a:off x="5003800" y="4149725"/>
          <a:ext cx="3960813" cy="647700"/>
        </p:xfrm>
        <a:graphic>
          <a:graphicData uri="http://schemas.openxmlformats.org/presentationml/2006/ole">
            <mc:AlternateContent xmlns:mc="http://schemas.openxmlformats.org/markup-compatibility/2006">
              <mc:Choice xmlns:v="urn:schemas-microsoft-com:vml" Requires="v">
                <p:oleObj name="公式" r:id="rId8" imgW="2616200" imgH="431800" progId="Equation.3">
                  <p:embed/>
                </p:oleObj>
              </mc:Choice>
              <mc:Fallback>
                <p:oleObj name="公式" r:id="rId8" imgW="2616200" imgH="431800" progId="Equation.3">
                  <p:embed/>
                  <p:pic>
                    <p:nvPicPr>
                      <p:cNvPr id="0" name="Object 9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03800" y="4149725"/>
                        <a:ext cx="39608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12" name="Rectangle 98"/>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21513" name="Object 97"/>
          <p:cNvGraphicFramePr>
            <a:graphicFrameLocks noChangeAspect="1"/>
          </p:cNvGraphicFramePr>
          <p:nvPr/>
        </p:nvGraphicFramePr>
        <p:xfrm>
          <a:off x="4659313" y="4652963"/>
          <a:ext cx="3311525" cy="608012"/>
        </p:xfrm>
        <a:graphic>
          <a:graphicData uri="http://schemas.openxmlformats.org/presentationml/2006/ole">
            <mc:AlternateContent xmlns:mc="http://schemas.openxmlformats.org/markup-compatibility/2006">
              <mc:Choice xmlns:v="urn:schemas-microsoft-com:vml" Requires="v">
                <p:oleObj name="公式" r:id="rId10" imgW="2336800" imgH="431800" progId="Equation.3">
                  <p:embed/>
                </p:oleObj>
              </mc:Choice>
              <mc:Fallback>
                <p:oleObj name="公式" r:id="rId10" imgW="2336800" imgH="431800" progId="Equation.3">
                  <p:embed/>
                  <p:pic>
                    <p:nvPicPr>
                      <p:cNvPr id="0" name="Object 9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59313" y="4652963"/>
                        <a:ext cx="3311525"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514" name="Rectangle 100"/>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21515" name="Object 99"/>
          <p:cNvGraphicFramePr>
            <a:graphicFrameLocks noChangeAspect="1"/>
          </p:cNvGraphicFramePr>
          <p:nvPr/>
        </p:nvGraphicFramePr>
        <p:xfrm>
          <a:off x="4462463" y="5762625"/>
          <a:ext cx="792162" cy="354013"/>
        </p:xfrm>
        <a:graphic>
          <a:graphicData uri="http://schemas.openxmlformats.org/presentationml/2006/ole">
            <mc:AlternateContent xmlns:mc="http://schemas.openxmlformats.org/markup-compatibility/2006">
              <mc:Choice xmlns:v="urn:schemas-microsoft-com:vml" Requires="v">
                <p:oleObj name="公式" r:id="rId12" imgW="444307" imgH="203112" progId="Equation.3">
                  <p:embed/>
                </p:oleObj>
              </mc:Choice>
              <mc:Fallback>
                <p:oleObj name="公式" r:id="rId12" imgW="444307" imgH="203112" progId="Equation.3">
                  <p:embed/>
                  <p:pic>
                    <p:nvPicPr>
                      <p:cNvPr id="0" name="Object 9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62463" y="5762625"/>
                        <a:ext cx="79216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random/>
    <p:sndAc>
      <p:stSnd>
        <p:snd r:embed="rId2" name="camera.wav"/>
      </p:stSnd>
    </p:sndAc>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蓝牙应用</a:t>
            </a:r>
          </a:p>
        </p:txBody>
      </p:sp>
      <p:sp>
        <p:nvSpPr>
          <p:cNvPr id="183299" name="内容占位符 1"/>
          <p:cNvSpPr>
            <a:spLocks noGrp="1"/>
          </p:cNvSpPr>
          <p:nvPr>
            <p:ph idx="1"/>
          </p:nvPr>
        </p:nvSpPr>
        <p:spPr/>
        <p:txBody>
          <a:bodyPr/>
          <a:lstStyle/>
          <a:p>
            <a:pPr>
              <a:lnSpc>
                <a:spcPct val="125000"/>
              </a:lnSpc>
            </a:pPr>
            <a:r>
              <a:rPr lang="zh-CN" altLang="en-US" sz="2400"/>
              <a:t>蓝牙规范列出了所支持的应用（通称</a:t>
            </a:r>
            <a:r>
              <a:rPr lang="zh-CN" altLang="en-US" sz="2400">
                <a:solidFill>
                  <a:srgbClr val="FF0000"/>
                </a:solidFill>
              </a:rPr>
              <a:t>轮廓</a:t>
            </a:r>
            <a:r>
              <a:rPr lang="zh-CN" altLang="en-US" sz="2400">
                <a:solidFill>
                  <a:schemeClr val="tx1"/>
                </a:solidFill>
              </a:rPr>
              <a:t>，</a:t>
            </a:r>
            <a:r>
              <a:rPr lang="en-US" altLang="zh-CN" sz="2400">
                <a:solidFill>
                  <a:schemeClr val="tx1"/>
                </a:solidFill>
              </a:rPr>
              <a:t>25</a:t>
            </a:r>
            <a:r>
              <a:rPr lang="zh-CN" altLang="en-US" sz="2400">
                <a:solidFill>
                  <a:schemeClr val="tx1"/>
                </a:solidFill>
              </a:rPr>
              <a:t>个</a:t>
            </a:r>
            <a:r>
              <a:rPr lang="zh-CN" altLang="en-US" sz="2400"/>
              <a:t>）及每一个应用所对应的不同协议栈</a:t>
            </a:r>
            <a:endParaRPr lang="en-US" altLang="zh-CN" sz="2400"/>
          </a:p>
          <a:p>
            <a:pPr lvl="1">
              <a:lnSpc>
                <a:spcPct val="125000"/>
              </a:lnSpc>
            </a:pPr>
            <a:r>
              <a:rPr lang="zh-CN" altLang="en-US" sz="2400">
                <a:solidFill>
                  <a:srgbClr val="0000FF"/>
                </a:solidFill>
              </a:rPr>
              <a:t>对讲机轮廓</a:t>
            </a:r>
            <a:r>
              <a:rPr lang="zh-CN" altLang="en-US" sz="2400"/>
              <a:t>：允许两个电话以对讲机的方式使用；</a:t>
            </a:r>
            <a:endParaRPr lang="en-US" altLang="zh-CN" sz="2400"/>
          </a:p>
          <a:p>
            <a:pPr lvl="1">
              <a:lnSpc>
                <a:spcPct val="125000"/>
              </a:lnSpc>
            </a:pPr>
            <a:r>
              <a:rPr lang="zh-CN" altLang="en-US" sz="2400">
                <a:solidFill>
                  <a:srgbClr val="0000FF"/>
                </a:solidFill>
              </a:rPr>
              <a:t>无线耳麦和免提轮廓</a:t>
            </a:r>
            <a:r>
              <a:rPr lang="zh-CN" altLang="en-US" sz="2400"/>
              <a:t>：提供耳机与基站间的通信；</a:t>
            </a:r>
            <a:endParaRPr lang="en-US" altLang="zh-CN" sz="2400"/>
          </a:p>
          <a:p>
            <a:pPr lvl="1">
              <a:lnSpc>
                <a:spcPct val="125000"/>
              </a:lnSpc>
            </a:pPr>
            <a:r>
              <a:rPr lang="zh-CN" altLang="en-US" sz="2400">
                <a:solidFill>
                  <a:srgbClr val="0000FF"/>
                </a:solidFill>
              </a:rPr>
              <a:t>人机接口轮廓</a:t>
            </a:r>
            <a:r>
              <a:rPr lang="zh-CN" altLang="en-US" sz="2400"/>
              <a:t>：将键盘和鼠标连接到计算机；</a:t>
            </a:r>
            <a:endParaRPr lang="en-US" altLang="zh-CN" sz="2400"/>
          </a:p>
          <a:p>
            <a:pPr lvl="1">
              <a:lnSpc>
                <a:spcPct val="125000"/>
              </a:lnSpc>
            </a:pPr>
            <a:r>
              <a:rPr lang="zh-CN" altLang="en-US" sz="2400">
                <a:solidFill>
                  <a:srgbClr val="0000FF"/>
                </a:solidFill>
              </a:rPr>
              <a:t>个域网轮廓</a:t>
            </a:r>
            <a:r>
              <a:rPr lang="zh-CN" altLang="en-US" sz="2400"/>
              <a:t>：允许蓝牙设备自我形成一个</a:t>
            </a:r>
            <a:r>
              <a:rPr lang="en-US" altLang="zh-CN" sz="2400"/>
              <a:t>Ad hoc</a:t>
            </a:r>
            <a:r>
              <a:rPr lang="zh-CN" altLang="en-US" sz="2400"/>
              <a:t>网络或远程访问另一个网络，例如</a:t>
            </a:r>
            <a:r>
              <a:rPr lang="en-US" altLang="zh-CN" sz="2400"/>
              <a:t>802.11 LAN</a:t>
            </a:r>
            <a:r>
              <a:rPr lang="zh-CN" altLang="en-US" sz="2400"/>
              <a:t>；</a:t>
            </a:r>
            <a:endParaRPr lang="en-US" altLang="zh-CN" sz="2400"/>
          </a:p>
          <a:p>
            <a:pPr lvl="1">
              <a:lnSpc>
                <a:spcPct val="125000"/>
              </a:lnSpc>
            </a:pPr>
            <a:r>
              <a:rPr lang="zh-CN" altLang="en-US" sz="2400">
                <a:solidFill>
                  <a:srgbClr val="0000FF"/>
                </a:solidFill>
              </a:rPr>
              <a:t>拨号联网轮廓</a:t>
            </a:r>
            <a:r>
              <a:rPr lang="zh-CN" altLang="en-US" sz="2400"/>
              <a:t>：允许一台笔记本电脑无线连接到一台内置了</a:t>
            </a:r>
            <a:r>
              <a:rPr lang="en-US" altLang="zh-CN" sz="2400"/>
              <a:t>MODEM</a:t>
            </a:r>
            <a:r>
              <a:rPr lang="zh-CN" altLang="en-US" sz="2400"/>
              <a:t>的移动电话；</a:t>
            </a:r>
            <a:endParaRPr lang="en-US" altLang="zh-CN" sz="2400"/>
          </a:p>
        </p:txBody>
      </p:sp>
      <p:sp>
        <p:nvSpPr>
          <p:cNvPr id="183300"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83301"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蓝牙应用</a:t>
            </a:r>
            <a:endParaRPr lang="zh-CN" altLang="en-US" sz="2800" b="1" dirty="0"/>
          </a:p>
        </p:txBody>
      </p:sp>
      <p:sp>
        <p:nvSpPr>
          <p:cNvPr id="184323" name="内容占位符 1"/>
          <p:cNvSpPr>
            <a:spLocks noGrp="1"/>
          </p:cNvSpPr>
          <p:nvPr>
            <p:ph idx="1"/>
          </p:nvPr>
        </p:nvSpPr>
        <p:spPr/>
        <p:txBody>
          <a:bodyPr/>
          <a:lstStyle/>
          <a:p>
            <a:pPr lvl="1">
              <a:lnSpc>
                <a:spcPct val="125000"/>
              </a:lnSpc>
            </a:pPr>
            <a:r>
              <a:rPr lang="zh-CN" altLang="en-US" sz="2400">
                <a:solidFill>
                  <a:srgbClr val="0000FF"/>
                </a:solidFill>
              </a:rPr>
              <a:t>同步轮廓</a:t>
            </a:r>
            <a:r>
              <a:rPr lang="zh-CN" altLang="en-US" sz="2400"/>
              <a:t>：离家时上载数据到移动电话，回家时从移动电话收集数据；</a:t>
            </a:r>
            <a:endParaRPr lang="en-US" altLang="zh-CN" sz="2400"/>
          </a:p>
          <a:p>
            <a:pPr lvl="1">
              <a:lnSpc>
                <a:spcPct val="125000"/>
              </a:lnSpc>
            </a:pPr>
            <a:r>
              <a:rPr lang="zh-CN" altLang="en-US" sz="2400">
                <a:solidFill>
                  <a:srgbClr val="0000FF"/>
                </a:solidFill>
              </a:rPr>
              <a:t>通用访问轮廓</a:t>
            </a:r>
            <a:r>
              <a:rPr lang="zh-CN" altLang="en-US" sz="2400"/>
              <a:t>：构建所有其他轮廓的基础，它提供了一种建立和维护主站和从站之间安全链路（信道）的方式；</a:t>
            </a:r>
            <a:endParaRPr lang="en-US" altLang="zh-CN" sz="2400"/>
          </a:p>
          <a:p>
            <a:pPr lvl="1">
              <a:lnSpc>
                <a:spcPct val="125000"/>
              </a:lnSpc>
            </a:pPr>
            <a:r>
              <a:rPr lang="zh-CN" altLang="en-US" sz="2400">
                <a:solidFill>
                  <a:srgbClr val="0000FF"/>
                </a:solidFill>
              </a:rPr>
              <a:t>实用程序轮廓</a:t>
            </a:r>
            <a:r>
              <a:rPr lang="zh-CN" altLang="en-US" sz="2400"/>
              <a:t>：广泛用于诸如模拟串行线等功能；</a:t>
            </a:r>
            <a:endParaRPr lang="en-US" altLang="zh-CN" sz="2400"/>
          </a:p>
          <a:p>
            <a:pPr lvl="1">
              <a:lnSpc>
                <a:spcPct val="125000"/>
              </a:lnSpc>
            </a:pPr>
            <a:r>
              <a:rPr lang="en-US" altLang="zh-CN" sz="2400"/>
              <a:t>……</a:t>
            </a:r>
            <a:endParaRPr lang="zh-CN" altLang="en-US" sz="2400"/>
          </a:p>
        </p:txBody>
      </p:sp>
      <p:sp>
        <p:nvSpPr>
          <p:cNvPr id="184324"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84325"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蓝牙协议栈</a:t>
            </a:r>
            <a:endParaRPr lang="zh-CN" altLang="en-US" sz="2800" b="1" dirty="0"/>
          </a:p>
        </p:txBody>
      </p:sp>
      <p:sp>
        <p:nvSpPr>
          <p:cNvPr id="185347"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pic>
        <p:nvPicPr>
          <p:cNvPr id="185348"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3810" b="4286"/>
          <a:stretch>
            <a:fillRect/>
          </a:stretch>
        </p:blipFill>
        <p:spPr bwMode="auto">
          <a:xfrm>
            <a:off x="684213" y="1916113"/>
            <a:ext cx="8235950" cy="4249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534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解  释</a:t>
            </a:r>
            <a:endParaRPr lang="zh-CN" altLang="en-US" sz="2800" b="1" dirty="0"/>
          </a:p>
        </p:txBody>
      </p:sp>
      <p:sp>
        <p:nvSpPr>
          <p:cNvPr id="186371" name="内容占位符 1"/>
          <p:cNvSpPr>
            <a:spLocks noGrp="1"/>
          </p:cNvSpPr>
          <p:nvPr>
            <p:ph idx="1"/>
          </p:nvPr>
        </p:nvSpPr>
        <p:spPr/>
        <p:txBody>
          <a:bodyPr/>
          <a:lstStyle/>
          <a:p>
            <a:r>
              <a:rPr lang="zh-CN" altLang="en-US" sz="2400">
                <a:solidFill>
                  <a:srgbClr val="FF0000"/>
                </a:solidFill>
              </a:rPr>
              <a:t>物理无线电层</a:t>
            </a:r>
            <a:r>
              <a:rPr lang="zh-CN" altLang="en-US" sz="2400"/>
              <a:t>：涉及无线传输和调制解调；</a:t>
            </a:r>
            <a:endParaRPr lang="en-US" altLang="zh-CN" sz="2400"/>
          </a:p>
          <a:p>
            <a:r>
              <a:rPr lang="zh-CN" altLang="en-US" sz="2400">
                <a:solidFill>
                  <a:srgbClr val="FF0000"/>
                </a:solidFill>
              </a:rPr>
              <a:t>链路控制（基带）层</a:t>
            </a:r>
            <a:r>
              <a:rPr lang="zh-CN" altLang="en-US" sz="2400"/>
              <a:t>：涉及主节点如何控制时间槽以及如何将时间槽组成帧；</a:t>
            </a:r>
            <a:endParaRPr lang="en-US" altLang="zh-CN" sz="2400"/>
          </a:p>
          <a:p>
            <a:r>
              <a:rPr lang="zh-CN" altLang="en-US" sz="2400">
                <a:solidFill>
                  <a:srgbClr val="FF0000"/>
                </a:solidFill>
              </a:rPr>
              <a:t>链路管理器</a:t>
            </a:r>
            <a:r>
              <a:rPr lang="zh-CN" altLang="en-US" sz="2400"/>
              <a:t>：处理设备之间的逻辑信道建立，包括电源管理、配对和加密以及服务质量；</a:t>
            </a:r>
            <a:endParaRPr lang="en-US" altLang="zh-CN" sz="2400"/>
          </a:p>
          <a:p>
            <a:r>
              <a:rPr lang="zh-CN" altLang="en-US" sz="2400">
                <a:solidFill>
                  <a:srgbClr val="FF0000"/>
                </a:solidFill>
              </a:rPr>
              <a:t>逻辑链路控制适配协议</a:t>
            </a:r>
            <a:r>
              <a:rPr lang="zh-CN" altLang="en-US" sz="2400"/>
              <a:t>（</a:t>
            </a:r>
            <a:r>
              <a:rPr lang="en-US" altLang="zh-CN" sz="2400">
                <a:solidFill>
                  <a:srgbClr val="0000FF"/>
                </a:solidFill>
              </a:rPr>
              <a:t>L2CAP</a:t>
            </a:r>
            <a:r>
              <a:rPr lang="zh-CN" altLang="en-US" sz="2400"/>
              <a:t>）：以帧携带可变长度的消息，如需要可提供可靠性；</a:t>
            </a:r>
            <a:endParaRPr lang="en-US" altLang="zh-CN" sz="2400"/>
          </a:p>
          <a:p>
            <a:r>
              <a:rPr lang="zh-CN" altLang="en-US" sz="2400">
                <a:solidFill>
                  <a:srgbClr val="FF0000"/>
                </a:solidFill>
              </a:rPr>
              <a:t>服务发现协议</a:t>
            </a:r>
            <a:r>
              <a:rPr lang="zh-CN" altLang="en-US" sz="2400"/>
              <a:t>：在网络中寻找可用服务；</a:t>
            </a:r>
            <a:endParaRPr lang="en-US" altLang="zh-CN" sz="2400"/>
          </a:p>
          <a:p>
            <a:r>
              <a:rPr lang="zh-CN" altLang="en-US" sz="2400">
                <a:solidFill>
                  <a:srgbClr val="FF0000"/>
                </a:solidFill>
              </a:rPr>
              <a:t>射频通信协议</a:t>
            </a:r>
            <a:r>
              <a:rPr lang="zh-CN" altLang="en-US" sz="2400"/>
              <a:t>：模拟</a:t>
            </a:r>
            <a:r>
              <a:rPr lang="en-US" altLang="zh-CN" sz="2400"/>
              <a:t>PC</a:t>
            </a:r>
            <a:r>
              <a:rPr lang="zh-CN" altLang="en-US" sz="2400"/>
              <a:t>上的标准串行端口，用于连接键盘、鼠标和</a:t>
            </a:r>
            <a:r>
              <a:rPr lang="en-US" altLang="zh-CN" sz="2400"/>
              <a:t>MODEM</a:t>
            </a:r>
            <a:r>
              <a:rPr lang="zh-CN" altLang="en-US" sz="2400"/>
              <a:t>等设备；</a:t>
            </a:r>
            <a:endParaRPr lang="en-US" altLang="zh-CN" sz="2400"/>
          </a:p>
          <a:p>
            <a:r>
              <a:rPr lang="zh-CN" altLang="en-US" sz="2400">
                <a:solidFill>
                  <a:srgbClr val="FF0000"/>
                </a:solidFill>
              </a:rPr>
              <a:t>应用</a:t>
            </a:r>
            <a:r>
              <a:rPr lang="zh-CN" altLang="en-US" sz="2400"/>
              <a:t>：应用程序，轮廓。</a:t>
            </a:r>
          </a:p>
        </p:txBody>
      </p:sp>
      <p:sp>
        <p:nvSpPr>
          <p:cNvPr id="186372"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86373"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蓝牙无线电层</a:t>
            </a:r>
          </a:p>
        </p:txBody>
      </p:sp>
      <p:sp>
        <p:nvSpPr>
          <p:cNvPr id="187395" name="内容占位符 1"/>
          <p:cNvSpPr>
            <a:spLocks noGrp="1"/>
          </p:cNvSpPr>
          <p:nvPr>
            <p:ph idx="1"/>
          </p:nvPr>
        </p:nvSpPr>
        <p:spPr>
          <a:xfrm>
            <a:off x="809625" y="1773238"/>
            <a:ext cx="8154988" cy="4608512"/>
          </a:xfrm>
        </p:spPr>
        <p:txBody>
          <a:bodyPr/>
          <a:lstStyle/>
          <a:p>
            <a:r>
              <a:rPr lang="zh-CN" altLang="en-US" sz="2400">
                <a:solidFill>
                  <a:srgbClr val="FF0000"/>
                </a:solidFill>
              </a:rPr>
              <a:t>范围</a:t>
            </a:r>
            <a:r>
              <a:rPr lang="zh-CN" altLang="en-US" sz="2400">
                <a:solidFill>
                  <a:schemeClr val="tx1"/>
                </a:solidFill>
              </a:rPr>
              <a:t>：</a:t>
            </a:r>
            <a:r>
              <a:rPr lang="en-US" altLang="zh-CN" sz="2400">
                <a:solidFill>
                  <a:schemeClr val="tx1"/>
                </a:solidFill>
              </a:rPr>
              <a:t>10m</a:t>
            </a:r>
            <a:r>
              <a:rPr lang="zh-CN" altLang="en-US" sz="2400">
                <a:solidFill>
                  <a:schemeClr val="tx1"/>
                </a:solidFill>
              </a:rPr>
              <a:t>；</a:t>
            </a:r>
            <a:endParaRPr lang="en-US" altLang="zh-CN" sz="2400">
              <a:solidFill>
                <a:schemeClr val="tx1"/>
              </a:solidFill>
            </a:endParaRPr>
          </a:p>
          <a:p>
            <a:r>
              <a:rPr lang="zh-CN" altLang="en-US" sz="2400">
                <a:solidFill>
                  <a:srgbClr val="FF0000"/>
                </a:solidFill>
              </a:rPr>
              <a:t>频段</a:t>
            </a:r>
            <a:r>
              <a:rPr lang="zh-CN" altLang="en-US" sz="2400">
                <a:solidFill>
                  <a:schemeClr val="tx1"/>
                </a:solidFill>
              </a:rPr>
              <a:t>：</a:t>
            </a:r>
            <a:r>
              <a:rPr lang="en-US" altLang="zh-CN" sz="2400">
                <a:solidFill>
                  <a:schemeClr val="tx1"/>
                </a:solidFill>
              </a:rPr>
              <a:t>2.4GHz</a:t>
            </a:r>
            <a:r>
              <a:rPr lang="zh-CN" altLang="en-US" sz="2400">
                <a:solidFill>
                  <a:schemeClr val="tx1"/>
                </a:solidFill>
              </a:rPr>
              <a:t>的</a:t>
            </a:r>
            <a:r>
              <a:rPr lang="en-US" altLang="zh-CN" sz="2400">
                <a:solidFill>
                  <a:srgbClr val="0000FF"/>
                </a:solidFill>
              </a:rPr>
              <a:t>ISM</a:t>
            </a:r>
            <a:r>
              <a:rPr lang="zh-CN" altLang="en-US" sz="2400">
                <a:solidFill>
                  <a:schemeClr val="tx1"/>
                </a:solidFill>
              </a:rPr>
              <a:t>频段；</a:t>
            </a:r>
          </a:p>
          <a:p>
            <a:r>
              <a:rPr lang="zh-CN" altLang="en-US" sz="2400">
                <a:solidFill>
                  <a:srgbClr val="FF0000"/>
                </a:solidFill>
              </a:rPr>
              <a:t>信道</a:t>
            </a:r>
            <a:r>
              <a:rPr lang="zh-CN" altLang="en-US" sz="2400">
                <a:solidFill>
                  <a:schemeClr val="tx1"/>
                </a:solidFill>
              </a:rPr>
              <a:t>：整个频段划分成</a:t>
            </a:r>
            <a:r>
              <a:rPr lang="en-US" altLang="zh-CN" sz="2400">
                <a:solidFill>
                  <a:schemeClr val="tx1"/>
                </a:solidFill>
              </a:rPr>
              <a:t>79</a:t>
            </a:r>
            <a:r>
              <a:rPr lang="zh-CN" altLang="en-US" sz="2400">
                <a:solidFill>
                  <a:schemeClr val="tx1"/>
                </a:solidFill>
              </a:rPr>
              <a:t>个信道，每个</a:t>
            </a:r>
            <a:r>
              <a:rPr lang="en-US" altLang="zh-CN" sz="2400">
                <a:solidFill>
                  <a:schemeClr val="tx1"/>
                </a:solidFill>
              </a:rPr>
              <a:t>1MHz</a:t>
            </a:r>
            <a:r>
              <a:rPr lang="zh-CN" altLang="en-US" sz="2400">
                <a:solidFill>
                  <a:schemeClr val="tx1"/>
                </a:solidFill>
              </a:rPr>
              <a:t>宽；</a:t>
            </a:r>
          </a:p>
          <a:p>
            <a:r>
              <a:rPr lang="zh-CN" altLang="en-US" sz="2400">
                <a:solidFill>
                  <a:srgbClr val="FF0000"/>
                </a:solidFill>
              </a:rPr>
              <a:t>调制</a:t>
            </a:r>
            <a:endParaRPr lang="en-US" altLang="zh-CN" sz="2400">
              <a:solidFill>
                <a:schemeClr val="tx1"/>
              </a:solidFill>
            </a:endParaRPr>
          </a:p>
          <a:p>
            <a:pPr lvl="1"/>
            <a:r>
              <a:rPr lang="zh-CN" altLang="en-US" sz="2400"/>
              <a:t>蓝牙</a:t>
            </a:r>
            <a:r>
              <a:rPr lang="en-US" altLang="zh-CN" sz="2400"/>
              <a:t>1.0</a:t>
            </a:r>
            <a:r>
              <a:rPr lang="zh-CN" altLang="en-US" sz="2400"/>
              <a:t>使用</a:t>
            </a:r>
            <a:r>
              <a:rPr lang="en-US" altLang="zh-CN" sz="2400">
                <a:solidFill>
                  <a:srgbClr val="0000FF"/>
                </a:solidFill>
              </a:rPr>
              <a:t>FSK</a:t>
            </a:r>
            <a:r>
              <a:rPr lang="zh-CN" altLang="en-US" sz="2400"/>
              <a:t>实现每</a:t>
            </a:r>
            <a:r>
              <a:rPr lang="en-US" altLang="zh-CN" sz="2400">
                <a:sym typeface="Symbol" pitchFamily="18" charset="2"/>
              </a:rPr>
              <a:t> </a:t>
            </a:r>
            <a:r>
              <a:rPr lang="en-US" altLang="zh-CN" sz="2400"/>
              <a:t>s</a:t>
            </a:r>
            <a:r>
              <a:rPr lang="zh-CN" altLang="en-US" sz="2400"/>
              <a:t>发送</a:t>
            </a:r>
            <a:r>
              <a:rPr lang="en-US" altLang="zh-CN" sz="2400"/>
              <a:t>1bit/baud(1Mbps)</a:t>
            </a:r>
            <a:r>
              <a:rPr lang="zh-CN" altLang="en-US" sz="2400"/>
              <a:t>；</a:t>
            </a:r>
            <a:endParaRPr lang="en-US" altLang="zh-CN" sz="2400"/>
          </a:p>
          <a:p>
            <a:pPr lvl="1"/>
            <a:r>
              <a:rPr lang="zh-CN" altLang="en-US" sz="2400"/>
              <a:t>蓝牙</a:t>
            </a:r>
            <a:r>
              <a:rPr lang="en-US" altLang="zh-CN" sz="2400"/>
              <a:t>2.0</a:t>
            </a:r>
            <a:r>
              <a:rPr lang="zh-CN" altLang="en-US" sz="2400"/>
              <a:t>使用</a:t>
            </a:r>
            <a:r>
              <a:rPr lang="en-US" altLang="zh-CN" sz="2400">
                <a:solidFill>
                  <a:srgbClr val="0000FF"/>
                </a:solidFill>
              </a:rPr>
              <a:t>PSK</a:t>
            </a:r>
            <a:r>
              <a:rPr lang="zh-CN" altLang="en-US" sz="2400"/>
              <a:t>实现每</a:t>
            </a:r>
            <a:r>
              <a:rPr lang="en-US" altLang="zh-CN" sz="2400">
                <a:sym typeface="Symbol" pitchFamily="18" charset="2"/>
              </a:rPr>
              <a:t> </a:t>
            </a:r>
            <a:r>
              <a:rPr lang="en-US" altLang="zh-CN" sz="2400"/>
              <a:t>s</a:t>
            </a:r>
            <a:r>
              <a:rPr lang="zh-CN" altLang="en-US" sz="2400"/>
              <a:t>发送</a:t>
            </a:r>
            <a:r>
              <a:rPr lang="en-US" altLang="zh-CN" sz="2400"/>
              <a:t>2~3bit/baud (2~3Mbps)</a:t>
            </a:r>
            <a:r>
              <a:rPr lang="zh-CN" altLang="en-US" sz="2400"/>
              <a:t>；</a:t>
            </a:r>
            <a:endParaRPr lang="en-US" altLang="zh-CN" sz="2400"/>
          </a:p>
          <a:p>
            <a:r>
              <a:rPr lang="zh-CN" altLang="en-US" sz="2400">
                <a:solidFill>
                  <a:srgbClr val="FF0000"/>
                </a:solidFill>
              </a:rPr>
              <a:t>分配</a:t>
            </a:r>
            <a:endParaRPr lang="en-US" altLang="zh-CN" sz="2400">
              <a:solidFill>
                <a:srgbClr val="FF0000"/>
              </a:solidFill>
            </a:endParaRPr>
          </a:p>
          <a:p>
            <a:pPr lvl="1"/>
            <a:r>
              <a:rPr lang="zh-CN" altLang="en-US" sz="2400">
                <a:solidFill>
                  <a:schemeClr val="tx1"/>
                </a:solidFill>
              </a:rPr>
              <a:t>采用</a:t>
            </a:r>
            <a:r>
              <a:rPr lang="en-US" altLang="zh-CN" sz="2400">
                <a:solidFill>
                  <a:srgbClr val="0000FF"/>
                </a:solidFill>
              </a:rPr>
              <a:t>FHSS</a:t>
            </a:r>
            <a:r>
              <a:rPr lang="zh-CN" altLang="en-US" sz="2400">
                <a:solidFill>
                  <a:schemeClr val="tx1"/>
                </a:solidFill>
              </a:rPr>
              <a:t>进行分配，跳跃频率为</a:t>
            </a:r>
            <a:r>
              <a:rPr lang="en-US" altLang="zh-CN" sz="2400">
                <a:solidFill>
                  <a:schemeClr val="tx1"/>
                </a:solidFill>
              </a:rPr>
              <a:t>1600</a:t>
            </a:r>
            <a:r>
              <a:rPr lang="zh-CN" altLang="en-US" sz="2400">
                <a:solidFill>
                  <a:schemeClr val="tx1"/>
                </a:solidFill>
              </a:rPr>
              <a:t>跳</a:t>
            </a:r>
            <a:r>
              <a:rPr lang="en-US" altLang="zh-CN" sz="2400">
                <a:solidFill>
                  <a:schemeClr val="tx1"/>
                </a:solidFill>
              </a:rPr>
              <a:t>/</a:t>
            </a:r>
            <a:r>
              <a:rPr lang="zh-CN" altLang="en-US" sz="2400">
                <a:solidFill>
                  <a:schemeClr val="tx1"/>
                </a:solidFill>
              </a:rPr>
              <a:t>秒，停留时间为</a:t>
            </a:r>
            <a:r>
              <a:rPr lang="en-US" altLang="zh-CN" sz="2400">
                <a:solidFill>
                  <a:schemeClr val="tx1"/>
                </a:solidFill>
              </a:rPr>
              <a:t>625</a:t>
            </a:r>
            <a:r>
              <a:rPr lang="en-US" altLang="zh-CN" sz="2400">
                <a:sym typeface="Symbol" pitchFamily="18" charset="2"/>
              </a:rPr>
              <a:t></a:t>
            </a:r>
            <a:r>
              <a:rPr lang="en-US" altLang="zh-CN" sz="2400">
                <a:solidFill>
                  <a:schemeClr val="tx1"/>
                </a:solidFill>
              </a:rPr>
              <a:t>s</a:t>
            </a:r>
            <a:r>
              <a:rPr lang="zh-CN" altLang="en-US" sz="2400">
                <a:solidFill>
                  <a:schemeClr val="tx1"/>
                </a:solidFill>
              </a:rPr>
              <a:t>，由主节点指定跳频序列；</a:t>
            </a:r>
          </a:p>
          <a:p>
            <a:pPr lvl="1"/>
            <a:r>
              <a:rPr lang="zh-CN" altLang="en-US" sz="2400">
                <a:solidFill>
                  <a:schemeClr val="tx1"/>
                </a:solidFill>
              </a:rPr>
              <a:t>为解决与</a:t>
            </a:r>
            <a:r>
              <a:rPr lang="en-US" altLang="zh-CN" sz="2400">
                <a:solidFill>
                  <a:schemeClr val="tx1"/>
                </a:solidFill>
              </a:rPr>
              <a:t>802.11 LAN</a:t>
            </a:r>
            <a:r>
              <a:rPr lang="zh-CN" altLang="en-US" sz="2400">
                <a:solidFill>
                  <a:schemeClr val="tx1"/>
                </a:solidFill>
              </a:rPr>
              <a:t>互相干扰，使用</a:t>
            </a:r>
            <a:r>
              <a:rPr lang="zh-CN" altLang="en-US" sz="2400">
                <a:solidFill>
                  <a:srgbClr val="0000FF"/>
                </a:solidFill>
              </a:rPr>
              <a:t>自适应调频</a:t>
            </a:r>
            <a:r>
              <a:rPr lang="zh-CN" altLang="en-US" sz="2400"/>
              <a:t>；</a:t>
            </a:r>
            <a:endParaRPr lang="en-US" altLang="zh-CN" sz="2400"/>
          </a:p>
        </p:txBody>
      </p:sp>
      <p:sp>
        <p:nvSpPr>
          <p:cNvPr id="187396"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链路控制</a:t>
            </a:r>
            <a:r>
              <a:rPr lang="en-US" altLang="zh-CN" dirty="0"/>
              <a:t>(</a:t>
            </a:r>
            <a:r>
              <a:rPr lang="zh-CN" altLang="en-US" dirty="0"/>
              <a:t>基带</a:t>
            </a:r>
            <a:r>
              <a:rPr lang="en-US" altLang="zh-CN" dirty="0"/>
              <a:t>)</a:t>
            </a:r>
            <a:r>
              <a:rPr lang="zh-CN" altLang="en-US" dirty="0"/>
              <a:t>协议</a:t>
            </a:r>
          </a:p>
        </p:txBody>
      </p:sp>
      <p:sp>
        <p:nvSpPr>
          <p:cNvPr id="188419"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88420" name="内容占位符 2"/>
          <p:cNvSpPr>
            <a:spLocks noGrp="1"/>
          </p:cNvSpPr>
          <p:nvPr>
            <p:ph idx="1"/>
          </p:nvPr>
        </p:nvSpPr>
        <p:spPr>
          <a:xfrm>
            <a:off x="827088" y="1773238"/>
            <a:ext cx="7958137" cy="1223962"/>
          </a:xfrm>
        </p:spPr>
        <p:txBody>
          <a:bodyPr/>
          <a:lstStyle/>
          <a:p>
            <a:r>
              <a:rPr lang="zh-CN" altLang="en-US" sz="2400">
                <a:solidFill>
                  <a:srgbClr val="FF0000"/>
                </a:solidFill>
              </a:rPr>
              <a:t>作用</a:t>
            </a:r>
            <a:r>
              <a:rPr lang="zh-CN" altLang="en-US" sz="2400"/>
              <a:t>：主节点控制时隙和将时隙组成帧。</a:t>
            </a:r>
            <a:endParaRPr lang="en-US" altLang="zh-CN" sz="2400"/>
          </a:p>
          <a:p>
            <a:r>
              <a:rPr lang="zh-CN" altLang="en-US" sz="2400">
                <a:solidFill>
                  <a:srgbClr val="0000FF"/>
                </a:solidFill>
              </a:rPr>
              <a:t>时隙</a:t>
            </a:r>
            <a:r>
              <a:rPr lang="zh-CN" altLang="en-US" sz="2400"/>
              <a:t>：每个微微网中的主节点定义了一系列</a:t>
            </a:r>
            <a:r>
              <a:rPr lang="en-US" altLang="zh-CN" sz="2400"/>
              <a:t>625</a:t>
            </a:r>
            <a:r>
              <a:rPr lang="en-US" altLang="zh-CN" sz="2400">
                <a:sym typeface="Symbol" pitchFamily="18" charset="2"/>
              </a:rPr>
              <a:t>  </a:t>
            </a:r>
            <a:r>
              <a:rPr lang="en-US" altLang="zh-CN" sz="2400"/>
              <a:t>s</a:t>
            </a:r>
            <a:r>
              <a:rPr lang="zh-CN" altLang="en-US" sz="2400"/>
              <a:t>时隙，主节点使用偶数时隙，从节点使用奇数时隙。</a:t>
            </a:r>
          </a:p>
        </p:txBody>
      </p:sp>
      <p:sp>
        <p:nvSpPr>
          <p:cNvPr id="8" name="Text Box 6"/>
          <p:cNvSpPr txBox="1">
            <a:spLocks noChangeArrowheads="1"/>
          </p:cNvSpPr>
          <p:nvPr/>
        </p:nvSpPr>
        <p:spPr bwMode="auto">
          <a:xfrm>
            <a:off x="8712200" y="3908425"/>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9" name="Text Box 8"/>
          <p:cNvSpPr txBox="1">
            <a:spLocks noChangeArrowheads="1"/>
          </p:cNvSpPr>
          <p:nvPr/>
        </p:nvSpPr>
        <p:spPr bwMode="auto">
          <a:xfrm>
            <a:off x="8712200" y="5707063"/>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10" name="Text Box 11"/>
          <p:cNvSpPr txBox="1">
            <a:spLocks noChangeArrowheads="1"/>
          </p:cNvSpPr>
          <p:nvPr/>
        </p:nvSpPr>
        <p:spPr bwMode="auto">
          <a:xfrm>
            <a:off x="8712200" y="4821238"/>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11" name="Text Box 9"/>
          <p:cNvSpPr txBox="1">
            <a:spLocks noChangeArrowheads="1"/>
          </p:cNvSpPr>
          <p:nvPr/>
        </p:nvSpPr>
        <p:spPr bwMode="auto">
          <a:xfrm>
            <a:off x="677863" y="3838575"/>
            <a:ext cx="8763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latin typeface="+mn-lt"/>
                <a:ea typeface="+mn-ea"/>
              </a:rPr>
              <a:t>主节点</a:t>
            </a:r>
          </a:p>
        </p:txBody>
      </p:sp>
      <p:sp>
        <p:nvSpPr>
          <p:cNvPr id="12" name="Text Box 12"/>
          <p:cNvSpPr txBox="1">
            <a:spLocks noChangeArrowheads="1"/>
          </p:cNvSpPr>
          <p:nvPr/>
        </p:nvSpPr>
        <p:spPr bwMode="auto">
          <a:xfrm>
            <a:off x="684213" y="4756150"/>
            <a:ext cx="8763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latin typeface="+mn-lt"/>
                <a:ea typeface="+mn-ea"/>
              </a:rPr>
              <a:t>从节点</a:t>
            </a:r>
          </a:p>
        </p:txBody>
      </p:sp>
      <p:sp>
        <p:nvSpPr>
          <p:cNvPr id="13" name="Text Box 13"/>
          <p:cNvSpPr txBox="1">
            <a:spLocks noChangeArrowheads="1"/>
          </p:cNvSpPr>
          <p:nvPr/>
        </p:nvSpPr>
        <p:spPr bwMode="auto">
          <a:xfrm>
            <a:off x="608013" y="5618163"/>
            <a:ext cx="94138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zh-CN" sz="1800" b="1" dirty="0">
                <a:latin typeface="+mn-lt"/>
                <a:ea typeface="+mn-ea"/>
              </a:rPr>
              <a:t> </a:t>
            </a:r>
            <a:r>
              <a:rPr lang="zh-CN" altLang="en-US" sz="1800" b="1" dirty="0">
                <a:latin typeface="+mn-lt"/>
                <a:ea typeface="+mn-ea"/>
              </a:rPr>
              <a:t>从节点</a:t>
            </a:r>
          </a:p>
        </p:txBody>
      </p:sp>
      <p:sp>
        <p:nvSpPr>
          <p:cNvPr id="17" name="Line 17"/>
          <p:cNvSpPr>
            <a:spLocks noChangeShapeType="1"/>
          </p:cNvSpPr>
          <p:nvPr/>
        </p:nvSpPr>
        <p:spPr bwMode="auto">
          <a:xfrm>
            <a:off x="1690688" y="3443288"/>
            <a:ext cx="0" cy="2930525"/>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6" name="Line 37"/>
          <p:cNvSpPr>
            <a:spLocks noChangeShapeType="1"/>
          </p:cNvSpPr>
          <p:nvPr/>
        </p:nvSpPr>
        <p:spPr bwMode="auto">
          <a:xfrm>
            <a:off x="1690688" y="3716338"/>
            <a:ext cx="865187" cy="0"/>
          </a:xfrm>
          <a:prstGeom prst="line">
            <a:avLst/>
          </a:prstGeom>
          <a:noFill/>
          <a:ln w="1905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7" name="Line 38"/>
          <p:cNvSpPr>
            <a:spLocks noChangeShapeType="1"/>
          </p:cNvSpPr>
          <p:nvPr/>
        </p:nvSpPr>
        <p:spPr bwMode="auto">
          <a:xfrm flipH="1">
            <a:off x="2292350" y="4357688"/>
            <a:ext cx="0" cy="576262"/>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3" name="Text Box 44"/>
          <p:cNvSpPr txBox="1">
            <a:spLocks noChangeArrowheads="1"/>
          </p:cNvSpPr>
          <p:nvPr/>
        </p:nvSpPr>
        <p:spPr bwMode="auto">
          <a:xfrm>
            <a:off x="2990850" y="3178175"/>
            <a:ext cx="5580063"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800" b="1" dirty="0">
                <a:solidFill>
                  <a:srgbClr val="0000FF"/>
                </a:solidFill>
                <a:latin typeface="+mn-lt"/>
                <a:ea typeface="+mn-ea"/>
              </a:rPr>
              <a:t>每跳</a:t>
            </a:r>
            <a:r>
              <a:rPr lang="en-US" altLang="zh-CN" sz="1800" b="1" dirty="0">
                <a:solidFill>
                  <a:srgbClr val="0000FF"/>
                </a:solidFill>
                <a:latin typeface="+mn-lt"/>
                <a:ea typeface="+mn-ea"/>
              </a:rPr>
              <a:t>250</a:t>
            </a:r>
            <a:r>
              <a:rPr lang="zh-CN" altLang="en-US" sz="1800" b="1" dirty="0">
                <a:solidFill>
                  <a:srgbClr val="0000FF"/>
                </a:solidFill>
                <a:latin typeface="+mn-lt"/>
                <a:ea typeface="+mn-ea"/>
              </a:rPr>
              <a:t>～</a:t>
            </a:r>
            <a:r>
              <a:rPr lang="en-US" altLang="zh-CN" sz="1800" b="1" dirty="0">
                <a:solidFill>
                  <a:srgbClr val="0000FF"/>
                </a:solidFill>
                <a:latin typeface="+mn-lt"/>
                <a:ea typeface="+mn-ea"/>
              </a:rPr>
              <a:t>260</a:t>
            </a:r>
            <a:r>
              <a:rPr lang="en-US" altLang="zh-CN" sz="1800" dirty="0">
                <a:solidFill>
                  <a:srgbClr val="0000FF"/>
                </a:solidFill>
                <a:latin typeface="+mn-lt"/>
                <a:ea typeface="+mn-ea"/>
                <a:sym typeface="Symbol"/>
              </a:rPr>
              <a:t> </a:t>
            </a:r>
            <a:r>
              <a:rPr lang="en-US" altLang="zh-CN" sz="1800" b="1" dirty="0">
                <a:solidFill>
                  <a:srgbClr val="0000FF"/>
                </a:solidFill>
                <a:latin typeface="+mn-lt"/>
                <a:ea typeface="+mn-ea"/>
                <a:sym typeface="Symbol"/>
              </a:rPr>
              <a:t> </a:t>
            </a:r>
            <a:r>
              <a:rPr lang="en-US" altLang="zh-CN" sz="1800" b="1" dirty="0">
                <a:solidFill>
                  <a:srgbClr val="0000FF"/>
                </a:solidFill>
                <a:latin typeface="+mn-lt"/>
                <a:ea typeface="+mn-ea"/>
              </a:rPr>
              <a:t>s</a:t>
            </a:r>
            <a:r>
              <a:rPr lang="zh-CN" altLang="en-US" sz="1800" b="1" dirty="0">
                <a:solidFill>
                  <a:srgbClr val="0000FF"/>
                </a:solidFill>
                <a:latin typeface="+mn-lt"/>
                <a:ea typeface="+mn-ea"/>
              </a:rPr>
              <a:t>的稳定时间，其余</a:t>
            </a:r>
            <a:r>
              <a:rPr lang="en-US" altLang="zh-CN" sz="1800" b="1" dirty="0">
                <a:solidFill>
                  <a:srgbClr val="0000FF"/>
                </a:solidFill>
                <a:latin typeface="+mn-lt"/>
                <a:ea typeface="+mn-ea"/>
              </a:rPr>
              <a:t>366 </a:t>
            </a:r>
            <a:r>
              <a:rPr lang="en-US" altLang="zh-CN" sz="1800" b="1" dirty="0">
                <a:solidFill>
                  <a:srgbClr val="0000FF"/>
                </a:solidFill>
                <a:latin typeface="+mn-lt"/>
                <a:ea typeface="+mn-ea"/>
                <a:sym typeface="Symbol"/>
              </a:rPr>
              <a:t> </a:t>
            </a:r>
            <a:r>
              <a:rPr lang="en-US" altLang="zh-CN" sz="1800" b="1" dirty="0">
                <a:solidFill>
                  <a:srgbClr val="0000FF"/>
                </a:solidFill>
                <a:latin typeface="+mn-lt"/>
                <a:ea typeface="+mn-ea"/>
              </a:rPr>
              <a:t>s</a:t>
            </a:r>
            <a:r>
              <a:rPr lang="zh-CN" altLang="en-US" sz="1800" b="1" dirty="0">
                <a:solidFill>
                  <a:srgbClr val="0000FF"/>
                </a:solidFill>
                <a:latin typeface="+mn-lt"/>
                <a:ea typeface="+mn-ea"/>
              </a:rPr>
              <a:t>发送数据</a:t>
            </a:r>
          </a:p>
        </p:txBody>
      </p:sp>
      <p:sp>
        <p:nvSpPr>
          <p:cNvPr id="44" name="Line 10"/>
          <p:cNvSpPr>
            <a:spLocks noChangeShapeType="1"/>
          </p:cNvSpPr>
          <p:nvPr/>
        </p:nvSpPr>
        <p:spPr bwMode="auto">
          <a:xfrm>
            <a:off x="1187450" y="5157788"/>
            <a:ext cx="7772400"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5" name="Line 5"/>
          <p:cNvSpPr>
            <a:spLocks noChangeShapeType="1"/>
          </p:cNvSpPr>
          <p:nvPr/>
        </p:nvSpPr>
        <p:spPr bwMode="auto">
          <a:xfrm>
            <a:off x="1187450" y="4221163"/>
            <a:ext cx="7777163"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1" name="Line 7"/>
          <p:cNvSpPr>
            <a:spLocks noChangeShapeType="1"/>
          </p:cNvSpPr>
          <p:nvPr/>
        </p:nvSpPr>
        <p:spPr bwMode="auto">
          <a:xfrm flipV="1">
            <a:off x="1187450" y="6021388"/>
            <a:ext cx="7777163" cy="952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2" name="Line 17"/>
          <p:cNvSpPr>
            <a:spLocks noChangeShapeType="1"/>
          </p:cNvSpPr>
          <p:nvPr/>
        </p:nvSpPr>
        <p:spPr bwMode="auto">
          <a:xfrm>
            <a:off x="2916238" y="3508375"/>
            <a:ext cx="0" cy="28654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3" name="Line 17"/>
          <p:cNvSpPr>
            <a:spLocks noChangeShapeType="1"/>
          </p:cNvSpPr>
          <p:nvPr/>
        </p:nvSpPr>
        <p:spPr bwMode="auto">
          <a:xfrm>
            <a:off x="4159250" y="3559175"/>
            <a:ext cx="0" cy="28146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4" name="Line 17"/>
          <p:cNvSpPr>
            <a:spLocks noChangeShapeType="1"/>
          </p:cNvSpPr>
          <p:nvPr/>
        </p:nvSpPr>
        <p:spPr bwMode="auto">
          <a:xfrm>
            <a:off x="5397500" y="3546475"/>
            <a:ext cx="0" cy="28273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5" name="Line 17"/>
          <p:cNvSpPr>
            <a:spLocks noChangeShapeType="1"/>
          </p:cNvSpPr>
          <p:nvPr/>
        </p:nvSpPr>
        <p:spPr bwMode="auto">
          <a:xfrm>
            <a:off x="6638925" y="3559175"/>
            <a:ext cx="0" cy="28146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7" name="Line 17"/>
          <p:cNvSpPr>
            <a:spLocks noChangeShapeType="1"/>
          </p:cNvSpPr>
          <p:nvPr/>
        </p:nvSpPr>
        <p:spPr bwMode="auto">
          <a:xfrm>
            <a:off x="7880350" y="3546475"/>
            <a:ext cx="4763" cy="28273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aphicFrame>
        <p:nvGraphicFramePr>
          <p:cNvPr id="4" name="表格 3"/>
          <p:cNvGraphicFramePr>
            <a:graphicFrameLocks noGrp="1"/>
          </p:cNvGraphicFramePr>
          <p:nvPr/>
        </p:nvGraphicFramePr>
        <p:xfrm>
          <a:off x="1692275" y="3973513"/>
          <a:ext cx="863600" cy="247650"/>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sp>
        <p:nvSpPr>
          <p:cNvPr id="59" name="Line 17"/>
          <p:cNvSpPr>
            <a:spLocks noChangeShapeType="1"/>
          </p:cNvSpPr>
          <p:nvPr/>
        </p:nvSpPr>
        <p:spPr bwMode="auto">
          <a:xfrm>
            <a:off x="2555875" y="3641725"/>
            <a:ext cx="0" cy="320675"/>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0" name="Text Box 39"/>
          <p:cNvSpPr txBox="1">
            <a:spLocks noChangeArrowheads="1"/>
          </p:cNvSpPr>
          <p:nvPr/>
        </p:nvSpPr>
        <p:spPr bwMode="auto">
          <a:xfrm>
            <a:off x="1784350" y="3684588"/>
            <a:ext cx="700088"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200" b="1" dirty="0">
                <a:latin typeface="+mn-lt"/>
                <a:ea typeface="+mn-ea"/>
              </a:rPr>
              <a:t>366</a:t>
            </a:r>
            <a:r>
              <a:rPr lang="en-US" altLang="zh-CN" sz="1200" b="1" dirty="0">
                <a:latin typeface="+mn-lt"/>
                <a:sym typeface="Symbol"/>
              </a:rPr>
              <a:t>  </a:t>
            </a:r>
            <a:r>
              <a:rPr lang="en-US" altLang="zh-CN" sz="1200" b="1" dirty="0">
                <a:latin typeface="+mn-lt"/>
              </a:rPr>
              <a:t>s</a:t>
            </a:r>
            <a:endParaRPr lang="en-US" altLang="zh-CN" sz="1200" b="1" dirty="0">
              <a:latin typeface="+mn-lt"/>
              <a:ea typeface="+mn-ea"/>
            </a:endParaRPr>
          </a:p>
        </p:txBody>
      </p:sp>
      <p:sp>
        <p:nvSpPr>
          <p:cNvPr id="61" name="Line 37"/>
          <p:cNvSpPr>
            <a:spLocks noChangeShapeType="1"/>
          </p:cNvSpPr>
          <p:nvPr/>
        </p:nvSpPr>
        <p:spPr bwMode="auto">
          <a:xfrm>
            <a:off x="1690688" y="3571875"/>
            <a:ext cx="1225550" cy="0"/>
          </a:xfrm>
          <a:prstGeom prst="line">
            <a:avLst/>
          </a:prstGeom>
          <a:noFill/>
          <a:ln w="1905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3" name="Text Box 39"/>
          <p:cNvSpPr txBox="1">
            <a:spLocks noChangeArrowheads="1"/>
          </p:cNvSpPr>
          <p:nvPr/>
        </p:nvSpPr>
        <p:spPr bwMode="auto">
          <a:xfrm>
            <a:off x="2000250" y="3295650"/>
            <a:ext cx="700088"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200" b="1" dirty="0">
                <a:latin typeface="+mn-lt"/>
                <a:sym typeface="Symbol"/>
              </a:rPr>
              <a:t>625  </a:t>
            </a:r>
            <a:r>
              <a:rPr lang="en-US" altLang="zh-CN" sz="1200" b="1" dirty="0">
                <a:latin typeface="+mn-lt"/>
              </a:rPr>
              <a:t>s</a:t>
            </a:r>
            <a:endParaRPr lang="en-US" altLang="zh-CN" sz="1200" b="1" dirty="0">
              <a:latin typeface="+mn-lt"/>
              <a:ea typeface="+mn-ea"/>
            </a:endParaRPr>
          </a:p>
        </p:txBody>
      </p:sp>
      <p:sp>
        <p:nvSpPr>
          <p:cNvPr id="64" name="Text Box 39"/>
          <p:cNvSpPr txBox="1">
            <a:spLocks noChangeArrowheads="1"/>
          </p:cNvSpPr>
          <p:nvPr/>
        </p:nvSpPr>
        <p:spPr bwMode="auto">
          <a:xfrm>
            <a:off x="2484438" y="3943350"/>
            <a:ext cx="492125"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200" b="1" dirty="0">
                <a:latin typeface="+mn-ea"/>
                <a:ea typeface="+mn-ea"/>
                <a:sym typeface="Symbol"/>
              </a:rPr>
              <a:t>稳定</a:t>
            </a:r>
            <a:endParaRPr lang="en-US" altLang="zh-CN" sz="1200" b="1" dirty="0">
              <a:latin typeface="+mn-ea"/>
              <a:ea typeface="+mn-ea"/>
            </a:endParaRPr>
          </a:p>
        </p:txBody>
      </p:sp>
      <p:graphicFrame>
        <p:nvGraphicFramePr>
          <p:cNvPr id="65" name="表格 64"/>
          <p:cNvGraphicFramePr>
            <a:graphicFrameLocks noGrp="1"/>
          </p:cNvGraphicFramePr>
          <p:nvPr/>
        </p:nvGraphicFramePr>
        <p:xfrm>
          <a:off x="2916238" y="4908550"/>
          <a:ext cx="863600" cy="249238"/>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9238">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6" name="表格 65"/>
          <p:cNvGraphicFramePr>
            <a:graphicFrameLocks noGrp="1"/>
          </p:cNvGraphicFramePr>
          <p:nvPr/>
        </p:nvGraphicFramePr>
        <p:xfrm>
          <a:off x="4159250" y="3973513"/>
          <a:ext cx="863600" cy="247650"/>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7" name="表格 66"/>
          <p:cNvGraphicFramePr>
            <a:graphicFrameLocks noGrp="1"/>
          </p:cNvGraphicFramePr>
          <p:nvPr/>
        </p:nvGraphicFramePr>
        <p:xfrm>
          <a:off x="6638925" y="3973513"/>
          <a:ext cx="863600" cy="247650"/>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8" name="表格 67"/>
          <p:cNvGraphicFramePr>
            <a:graphicFrameLocks noGrp="1"/>
          </p:cNvGraphicFramePr>
          <p:nvPr/>
        </p:nvGraphicFramePr>
        <p:xfrm>
          <a:off x="5397500" y="5773738"/>
          <a:ext cx="865188" cy="247650"/>
        </p:xfrm>
        <a:graphic>
          <a:graphicData uri="http://schemas.openxmlformats.org/drawingml/2006/table">
            <a:tbl>
              <a:tblPr firstRow="1" bandRow="1">
                <a:tableStyleId>{5C22544A-7EE6-4342-B048-85BDC9FD1C3A}</a:tableStyleId>
              </a:tblPr>
              <a:tblGrid>
                <a:gridCol w="146253">
                  <a:extLst>
                    <a:ext uri="{9D8B030D-6E8A-4147-A177-3AD203B41FA5}">
                      <a16:colId xmlns:a16="http://schemas.microsoft.com/office/drawing/2014/main" val="20000"/>
                    </a:ext>
                  </a:extLst>
                </a:gridCol>
                <a:gridCol w="73126">
                  <a:extLst>
                    <a:ext uri="{9D8B030D-6E8A-4147-A177-3AD203B41FA5}">
                      <a16:colId xmlns:a16="http://schemas.microsoft.com/office/drawing/2014/main" val="20001"/>
                    </a:ext>
                  </a:extLst>
                </a:gridCol>
                <a:gridCol w="645809">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9" name="表格 68"/>
          <p:cNvGraphicFramePr>
            <a:graphicFrameLocks noGrp="1"/>
          </p:cNvGraphicFramePr>
          <p:nvPr/>
        </p:nvGraphicFramePr>
        <p:xfrm>
          <a:off x="7885113" y="4908550"/>
          <a:ext cx="863600" cy="249238"/>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9238">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sp>
        <p:nvSpPr>
          <p:cNvPr id="70" name="Line 38"/>
          <p:cNvSpPr>
            <a:spLocks noChangeShapeType="1"/>
          </p:cNvSpPr>
          <p:nvPr/>
        </p:nvSpPr>
        <p:spPr bwMode="auto">
          <a:xfrm flipH="1">
            <a:off x="4716463" y="4364038"/>
            <a:ext cx="0" cy="143827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1" name="Line 38"/>
          <p:cNvSpPr>
            <a:spLocks noChangeShapeType="1"/>
          </p:cNvSpPr>
          <p:nvPr/>
        </p:nvSpPr>
        <p:spPr bwMode="auto">
          <a:xfrm flipH="1">
            <a:off x="7235825" y="4357688"/>
            <a:ext cx="0" cy="576262"/>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2" name="Line 38"/>
          <p:cNvSpPr>
            <a:spLocks noChangeShapeType="1"/>
          </p:cNvSpPr>
          <p:nvPr/>
        </p:nvSpPr>
        <p:spPr bwMode="auto">
          <a:xfrm flipH="1" flipV="1">
            <a:off x="3492500" y="4330700"/>
            <a:ext cx="0" cy="46672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3" name="Line 38"/>
          <p:cNvSpPr>
            <a:spLocks noChangeShapeType="1"/>
          </p:cNvSpPr>
          <p:nvPr/>
        </p:nvSpPr>
        <p:spPr bwMode="auto">
          <a:xfrm flipH="1" flipV="1">
            <a:off x="8459788" y="4364038"/>
            <a:ext cx="0" cy="468312"/>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4" name="Line 38"/>
          <p:cNvSpPr>
            <a:spLocks noChangeShapeType="1"/>
          </p:cNvSpPr>
          <p:nvPr/>
        </p:nvSpPr>
        <p:spPr bwMode="auto">
          <a:xfrm flipH="1" flipV="1">
            <a:off x="6011863" y="4364038"/>
            <a:ext cx="0" cy="134302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75" name="Text Box 39"/>
          <p:cNvSpPr txBox="1">
            <a:spLocks noChangeArrowheads="1"/>
          </p:cNvSpPr>
          <p:nvPr/>
        </p:nvSpPr>
        <p:spPr bwMode="auto">
          <a:xfrm>
            <a:off x="2093913" y="6021388"/>
            <a:ext cx="3905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f0</a:t>
            </a:r>
          </a:p>
        </p:txBody>
      </p:sp>
      <p:sp>
        <p:nvSpPr>
          <p:cNvPr id="76" name="Text Box 39"/>
          <p:cNvSpPr txBox="1">
            <a:spLocks noChangeArrowheads="1"/>
          </p:cNvSpPr>
          <p:nvPr/>
        </p:nvSpPr>
        <p:spPr bwMode="auto">
          <a:xfrm>
            <a:off x="3297238" y="6021388"/>
            <a:ext cx="38893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f1</a:t>
            </a:r>
          </a:p>
        </p:txBody>
      </p:sp>
      <p:sp>
        <p:nvSpPr>
          <p:cNvPr id="77" name="Text Box 39"/>
          <p:cNvSpPr txBox="1">
            <a:spLocks noChangeArrowheads="1"/>
          </p:cNvSpPr>
          <p:nvPr/>
        </p:nvSpPr>
        <p:spPr bwMode="auto">
          <a:xfrm>
            <a:off x="4605338" y="6030913"/>
            <a:ext cx="38893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f2</a:t>
            </a:r>
          </a:p>
        </p:txBody>
      </p:sp>
      <p:sp>
        <p:nvSpPr>
          <p:cNvPr id="78" name="Text Box 39"/>
          <p:cNvSpPr txBox="1">
            <a:spLocks noChangeArrowheads="1"/>
          </p:cNvSpPr>
          <p:nvPr/>
        </p:nvSpPr>
        <p:spPr bwMode="auto">
          <a:xfrm>
            <a:off x="5862638" y="6021388"/>
            <a:ext cx="3905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f3</a:t>
            </a:r>
          </a:p>
        </p:txBody>
      </p:sp>
      <p:sp>
        <p:nvSpPr>
          <p:cNvPr id="79" name="Text Box 39"/>
          <p:cNvSpPr txBox="1">
            <a:spLocks noChangeArrowheads="1"/>
          </p:cNvSpPr>
          <p:nvPr/>
        </p:nvSpPr>
        <p:spPr bwMode="auto">
          <a:xfrm>
            <a:off x="7042150" y="6021388"/>
            <a:ext cx="388938"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f4</a:t>
            </a:r>
          </a:p>
        </p:txBody>
      </p:sp>
      <p:sp>
        <p:nvSpPr>
          <p:cNvPr id="80" name="Text Box 39"/>
          <p:cNvSpPr txBox="1">
            <a:spLocks noChangeArrowheads="1"/>
          </p:cNvSpPr>
          <p:nvPr/>
        </p:nvSpPr>
        <p:spPr bwMode="auto">
          <a:xfrm>
            <a:off x="8245475" y="6021388"/>
            <a:ext cx="390525"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f5</a:t>
            </a:r>
          </a:p>
        </p:txBody>
      </p:sp>
      <p:sp>
        <p:nvSpPr>
          <p:cNvPr id="188515"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链路控制</a:t>
            </a:r>
            <a:r>
              <a:rPr lang="en-US" altLang="zh-CN" dirty="0"/>
              <a:t>(</a:t>
            </a:r>
            <a:r>
              <a:rPr lang="zh-CN" altLang="en-US" dirty="0"/>
              <a:t>基带</a:t>
            </a:r>
            <a:r>
              <a:rPr lang="en-US" altLang="zh-CN" dirty="0"/>
              <a:t>)</a:t>
            </a:r>
            <a:r>
              <a:rPr lang="zh-CN" altLang="en-US" dirty="0"/>
              <a:t>协议</a:t>
            </a:r>
          </a:p>
        </p:txBody>
      </p:sp>
      <p:sp>
        <p:nvSpPr>
          <p:cNvPr id="189443"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89444" name="内容占位符 2"/>
          <p:cNvSpPr>
            <a:spLocks noGrp="1"/>
          </p:cNvSpPr>
          <p:nvPr>
            <p:ph idx="1"/>
          </p:nvPr>
        </p:nvSpPr>
        <p:spPr>
          <a:xfrm>
            <a:off x="827088" y="1773238"/>
            <a:ext cx="7958137" cy="1008062"/>
          </a:xfrm>
        </p:spPr>
        <p:txBody>
          <a:bodyPr/>
          <a:lstStyle/>
          <a:p>
            <a:r>
              <a:rPr lang="zh-CN" altLang="en-US" sz="2400">
                <a:solidFill>
                  <a:srgbClr val="FF0000"/>
                </a:solidFill>
              </a:rPr>
              <a:t>作用</a:t>
            </a:r>
            <a:r>
              <a:rPr lang="zh-CN" altLang="en-US" sz="2400"/>
              <a:t>：主节点控制时隙和将时隙组成帧。</a:t>
            </a:r>
            <a:endParaRPr lang="en-US" altLang="zh-CN" sz="2400"/>
          </a:p>
          <a:p>
            <a:r>
              <a:rPr lang="zh-CN" altLang="en-US" sz="2400">
                <a:solidFill>
                  <a:srgbClr val="0000FF"/>
                </a:solidFill>
              </a:rPr>
              <a:t>帧</a:t>
            </a:r>
            <a:r>
              <a:rPr lang="zh-CN" altLang="en-US" sz="2400"/>
              <a:t>：每个帧可以占用</a:t>
            </a:r>
            <a:r>
              <a:rPr lang="en-US" altLang="zh-CN" sz="2400"/>
              <a:t>1</a:t>
            </a:r>
            <a:r>
              <a:rPr lang="zh-CN" altLang="en-US" sz="2400"/>
              <a:t>、</a:t>
            </a:r>
            <a:r>
              <a:rPr lang="en-US" altLang="zh-CN" sz="2400"/>
              <a:t>3</a:t>
            </a:r>
            <a:r>
              <a:rPr lang="zh-CN" altLang="en-US" sz="2400"/>
              <a:t>、</a:t>
            </a:r>
            <a:r>
              <a:rPr lang="en-US" altLang="zh-CN" sz="2400"/>
              <a:t>5</a:t>
            </a:r>
            <a:r>
              <a:rPr lang="zh-CN" altLang="en-US" sz="2400"/>
              <a:t>个时隙。</a:t>
            </a:r>
            <a:endParaRPr lang="en-US" altLang="zh-CN" sz="2400"/>
          </a:p>
        </p:txBody>
      </p:sp>
      <p:sp>
        <p:nvSpPr>
          <p:cNvPr id="8" name="Text Box 6"/>
          <p:cNvSpPr txBox="1">
            <a:spLocks noChangeArrowheads="1"/>
          </p:cNvSpPr>
          <p:nvPr/>
        </p:nvSpPr>
        <p:spPr bwMode="auto">
          <a:xfrm>
            <a:off x="8712200" y="3908425"/>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9" name="Text Box 8"/>
          <p:cNvSpPr txBox="1">
            <a:spLocks noChangeArrowheads="1"/>
          </p:cNvSpPr>
          <p:nvPr/>
        </p:nvSpPr>
        <p:spPr bwMode="auto">
          <a:xfrm>
            <a:off x="8712200" y="5707063"/>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10" name="Text Box 11"/>
          <p:cNvSpPr txBox="1">
            <a:spLocks noChangeArrowheads="1"/>
          </p:cNvSpPr>
          <p:nvPr/>
        </p:nvSpPr>
        <p:spPr bwMode="auto">
          <a:xfrm>
            <a:off x="8712200" y="4821238"/>
            <a:ext cx="2540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600" b="1" i="1">
                <a:latin typeface="+mn-lt"/>
                <a:ea typeface="+mn-ea"/>
              </a:rPr>
              <a:t>t</a:t>
            </a:r>
          </a:p>
        </p:txBody>
      </p:sp>
      <p:sp>
        <p:nvSpPr>
          <p:cNvPr id="11" name="Text Box 9"/>
          <p:cNvSpPr txBox="1">
            <a:spLocks noChangeArrowheads="1"/>
          </p:cNvSpPr>
          <p:nvPr/>
        </p:nvSpPr>
        <p:spPr bwMode="auto">
          <a:xfrm>
            <a:off x="677863" y="3838575"/>
            <a:ext cx="8763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latin typeface="+mn-lt"/>
                <a:ea typeface="+mn-ea"/>
              </a:rPr>
              <a:t>主节点</a:t>
            </a:r>
          </a:p>
        </p:txBody>
      </p:sp>
      <p:sp>
        <p:nvSpPr>
          <p:cNvPr id="12" name="Text Box 12"/>
          <p:cNvSpPr txBox="1">
            <a:spLocks noChangeArrowheads="1"/>
          </p:cNvSpPr>
          <p:nvPr/>
        </p:nvSpPr>
        <p:spPr bwMode="auto">
          <a:xfrm>
            <a:off x="684213" y="4756150"/>
            <a:ext cx="8763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latin typeface="+mn-lt"/>
                <a:ea typeface="+mn-ea"/>
              </a:rPr>
              <a:t>主节点</a:t>
            </a:r>
          </a:p>
        </p:txBody>
      </p:sp>
      <p:sp>
        <p:nvSpPr>
          <p:cNvPr id="13" name="Text Box 13"/>
          <p:cNvSpPr txBox="1">
            <a:spLocks noChangeArrowheads="1"/>
          </p:cNvSpPr>
          <p:nvPr/>
        </p:nvSpPr>
        <p:spPr bwMode="auto">
          <a:xfrm>
            <a:off x="608013" y="5618163"/>
            <a:ext cx="94138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zh-CN" sz="1800" b="1" dirty="0">
                <a:latin typeface="+mn-lt"/>
                <a:ea typeface="+mn-ea"/>
              </a:rPr>
              <a:t> </a:t>
            </a:r>
            <a:r>
              <a:rPr lang="zh-CN" altLang="en-US" sz="1800" b="1" dirty="0">
                <a:latin typeface="+mn-lt"/>
                <a:ea typeface="+mn-ea"/>
              </a:rPr>
              <a:t>从节点</a:t>
            </a:r>
          </a:p>
        </p:txBody>
      </p:sp>
      <p:sp>
        <p:nvSpPr>
          <p:cNvPr id="17" name="Line 17"/>
          <p:cNvSpPr>
            <a:spLocks noChangeShapeType="1"/>
          </p:cNvSpPr>
          <p:nvPr/>
        </p:nvSpPr>
        <p:spPr bwMode="auto">
          <a:xfrm>
            <a:off x="1690688" y="3443288"/>
            <a:ext cx="0" cy="2930525"/>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6" name="Line 37"/>
          <p:cNvSpPr>
            <a:spLocks noChangeShapeType="1"/>
          </p:cNvSpPr>
          <p:nvPr/>
        </p:nvSpPr>
        <p:spPr bwMode="auto">
          <a:xfrm>
            <a:off x="1690688" y="3716338"/>
            <a:ext cx="865187" cy="0"/>
          </a:xfrm>
          <a:prstGeom prst="line">
            <a:avLst/>
          </a:prstGeom>
          <a:noFill/>
          <a:ln w="1905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4" name="Line 10"/>
          <p:cNvSpPr>
            <a:spLocks noChangeShapeType="1"/>
          </p:cNvSpPr>
          <p:nvPr/>
        </p:nvSpPr>
        <p:spPr bwMode="auto">
          <a:xfrm>
            <a:off x="1187450" y="5157788"/>
            <a:ext cx="7772400"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5" name="Line 5"/>
          <p:cNvSpPr>
            <a:spLocks noChangeShapeType="1"/>
          </p:cNvSpPr>
          <p:nvPr/>
        </p:nvSpPr>
        <p:spPr bwMode="auto">
          <a:xfrm>
            <a:off x="1187450" y="4221163"/>
            <a:ext cx="7777163" cy="0"/>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1" name="Line 7"/>
          <p:cNvSpPr>
            <a:spLocks noChangeShapeType="1"/>
          </p:cNvSpPr>
          <p:nvPr/>
        </p:nvSpPr>
        <p:spPr bwMode="auto">
          <a:xfrm flipV="1">
            <a:off x="1187450" y="6021388"/>
            <a:ext cx="7777163" cy="9525"/>
          </a:xfrm>
          <a:prstGeom prst="line">
            <a:avLst/>
          </a:prstGeom>
          <a:noFill/>
          <a:ln w="1905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2" name="Line 17"/>
          <p:cNvSpPr>
            <a:spLocks noChangeShapeType="1"/>
          </p:cNvSpPr>
          <p:nvPr/>
        </p:nvSpPr>
        <p:spPr bwMode="auto">
          <a:xfrm>
            <a:off x="2916238" y="3508375"/>
            <a:ext cx="0" cy="28654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3" name="Line 17"/>
          <p:cNvSpPr>
            <a:spLocks noChangeShapeType="1"/>
          </p:cNvSpPr>
          <p:nvPr/>
        </p:nvSpPr>
        <p:spPr bwMode="auto">
          <a:xfrm>
            <a:off x="4159250" y="3559175"/>
            <a:ext cx="0" cy="28146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4" name="Line 17"/>
          <p:cNvSpPr>
            <a:spLocks noChangeShapeType="1"/>
          </p:cNvSpPr>
          <p:nvPr/>
        </p:nvSpPr>
        <p:spPr bwMode="auto">
          <a:xfrm>
            <a:off x="5397500" y="3546475"/>
            <a:ext cx="0" cy="28273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5" name="Line 17"/>
          <p:cNvSpPr>
            <a:spLocks noChangeShapeType="1"/>
          </p:cNvSpPr>
          <p:nvPr/>
        </p:nvSpPr>
        <p:spPr bwMode="auto">
          <a:xfrm>
            <a:off x="6638925" y="3559175"/>
            <a:ext cx="0" cy="28146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57" name="Line 17"/>
          <p:cNvSpPr>
            <a:spLocks noChangeShapeType="1"/>
          </p:cNvSpPr>
          <p:nvPr/>
        </p:nvSpPr>
        <p:spPr bwMode="auto">
          <a:xfrm>
            <a:off x="7880350" y="3546475"/>
            <a:ext cx="4763" cy="2827338"/>
          </a:xfrm>
          <a:prstGeom prst="line">
            <a:avLst/>
          </a:prstGeom>
          <a:noFill/>
          <a:ln w="19050">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aphicFrame>
        <p:nvGraphicFramePr>
          <p:cNvPr id="4" name="表格 3"/>
          <p:cNvGraphicFramePr>
            <a:graphicFrameLocks noGrp="1"/>
          </p:cNvGraphicFramePr>
          <p:nvPr/>
        </p:nvGraphicFramePr>
        <p:xfrm>
          <a:off x="1692275" y="3973513"/>
          <a:ext cx="863600" cy="247650"/>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sp>
        <p:nvSpPr>
          <p:cNvPr id="59" name="Line 17"/>
          <p:cNvSpPr>
            <a:spLocks noChangeShapeType="1"/>
          </p:cNvSpPr>
          <p:nvPr/>
        </p:nvSpPr>
        <p:spPr bwMode="auto">
          <a:xfrm>
            <a:off x="2555875" y="3641725"/>
            <a:ext cx="0" cy="579438"/>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0" name="Text Box 39"/>
          <p:cNvSpPr txBox="1">
            <a:spLocks noChangeArrowheads="1"/>
          </p:cNvSpPr>
          <p:nvPr/>
        </p:nvSpPr>
        <p:spPr bwMode="auto">
          <a:xfrm>
            <a:off x="1784350" y="3684588"/>
            <a:ext cx="700088"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200" b="1" dirty="0">
                <a:latin typeface="+mn-lt"/>
                <a:ea typeface="+mn-ea"/>
              </a:rPr>
              <a:t>366</a:t>
            </a:r>
            <a:r>
              <a:rPr lang="en-US" altLang="zh-CN" sz="1200" b="1" dirty="0">
                <a:latin typeface="+mn-lt"/>
                <a:sym typeface="Symbol"/>
              </a:rPr>
              <a:t>  </a:t>
            </a:r>
            <a:r>
              <a:rPr lang="en-US" altLang="zh-CN" sz="1200" b="1" dirty="0">
                <a:latin typeface="+mn-lt"/>
              </a:rPr>
              <a:t>s</a:t>
            </a:r>
            <a:endParaRPr lang="en-US" altLang="zh-CN" sz="1200" b="1" dirty="0">
              <a:latin typeface="+mn-lt"/>
              <a:ea typeface="+mn-ea"/>
            </a:endParaRPr>
          </a:p>
        </p:txBody>
      </p:sp>
      <p:sp>
        <p:nvSpPr>
          <p:cNvPr id="61" name="Line 37"/>
          <p:cNvSpPr>
            <a:spLocks noChangeShapeType="1"/>
          </p:cNvSpPr>
          <p:nvPr/>
        </p:nvSpPr>
        <p:spPr bwMode="auto">
          <a:xfrm>
            <a:off x="1690688" y="3571875"/>
            <a:ext cx="1225550" cy="0"/>
          </a:xfrm>
          <a:prstGeom prst="line">
            <a:avLst/>
          </a:prstGeom>
          <a:noFill/>
          <a:ln w="1905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3" name="Text Box 39"/>
          <p:cNvSpPr txBox="1">
            <a:spLocks noChangeArrowheads="1"/>
          </p:cNvSpPr>
          <p:nvPr/>
        </p:nvSpPr>
        <p:spPr bwMode="auto">
          <a:xfrm>
            <a:off x="2000250" y="3295650"/>
            <a:ext cx="700088"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200" b="1" dirty="0">
                <a:latin typeface="+mn-lt"/>
                <a:sym typeface="Symbol"/>
              </a:rPr>
              <a:t>625  </a:t>
            </a:r>
            <a:r>
              <a:rPr lang="en-US" altLang="zh-CN" sz="1200" b="1" dirty="0">
                <a:latin typeface="+mn-lt"/>
              </a:rPr>
              <a:t>s</a:t>
            </a:r>
            <a:endParaRPr lang="en-US" altLang="zh-CN" sz="1200" b="1" dirty="0">
              <a:latin typeface="+mn-lt"/>
              <a:ea typeface="+mn-ea"/>
            </a:endParaRPr>
          </a:p>
        </p:txBody>
      </p:sp>
      <p:sp>
        <p:nvSpPr>
          <p:cNvPr id="64" name="Text Box 39"/>
          <p:cNvSpPr txBox="1">
            <a:spLocks noChangeArrowheads="1"/>
          </p:cNvSpPr>
          <p:nvPr/>
        </p:nvSpPr>
        <p:spPr bwMode="auto">
          <a:xfrm>
            <a:off x="2484438" y="3943350"/>
            <a:ext cx="492125"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200" b="1" dirty="0">
                <a:latin typeface="+mn-ea"/>
                <a:ea typeface="+mn-ea"/>
                <a:sym typeface="Symbol"/>
              </a:rPr>
              <a:t>稳定</a:t>
            </a:r>
            <a:endParaRPr lang="en-US" altLang="zh-CN" sz="1200" b="1" dirty="0">
              <a:latin typeface="+mn-ea"/>
              <a:ea typeface="+mn-ea"/>
            </a:endParaRPr>
          </a:p>
        </p:txBody>
      </p:sp>
      <p:graphicFrame>
        <p:nvGraphicFramePr>
          <p:cNvPr id="65" name="表格 64"/>
          <p:cNvGraphicFramePr>
            <a:graphicFrameLocks noGrp="1"/>
          </p:cNvGraphicFramePr>
          <p:nvPr/>
        </p:nvGraphicFramePr>
        <p:xfrm>
          <a:off x="1701800" y="4900613"/>
          <a:ext cx="3302000" cy="247650"/>
        </p:xfrm>
        <a:graphic>
          <a:graphicData uri="http://schemas.openxmlformats.org/drawingml/2006/table">
            <a:tbl>
              <a:tblPr firstRow="1" bandRow="1">
                <a:tableStyleId>{5C22544A-7EE6-4342-B048-85BDC9FD1C3A}</a:tableStyleId>
              </a:tblPr>
              <a:tblGrid>
                <a:gridCol w="558175">
                  <a:extLst>
                    <a:ext uri="{9D8B030D-6E8A-4147-A177-3AD203B41FA5}">
                      <a16:colId xmlns:a16="http://schemas.microsoft.com/office/drawing/2014/main" val="20000"/>
                    </a:ext>
                  </a:extLst>
                </a:gridCol>
                <a:gridCol w="279088">
                  <a:extLst>
                    <a:ext uri="{9D8B030D-6E8A-4147-A177-3AD203B41FA5}">
                      <a16:colId xmlns:a16="http://schemas.microsoft.com/office/drawing/2014/main" val="20001"/>
                    </a:ext>
                  </a:extLst>
                </a:gridCol>
                <a:gridCol w="2464737">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6" name="表格 65"/>
          <p:cNvGraphicFramePr>
            <a:graphicFrameLocks noGrp="1"/>
          </p:cNvGraphicFramePr>
          <p:nvPr/>
        </p:nvGraphicFramePr>
        <p:xfrm>
          <a:off x="4140200" y="3973513"/>
          <a:ext cx="863600" cy="247650"/>
        </p:xfrm>
        <a:graphic>
          <a:graphicData uri="http://schemas.openxmlformats.org/drawingml/2006/table">
            <a:tbl>
              <a:tblPr firstRow="1" bandRow="1">
                <a:tableStyleId>{5C22544A-7EE6-4342-B048-85BDC9FD1C3A}</a:tableStyleId>
              </a:tblPr>
              <a:tblGrid>
                <a:gridCol w="145984">
                  <a:extLst>
                    <a:ext uri="{9D8B030D-6E8A-4147-A177-3AD203B41FA5}">
                      <a16:colId xmlns:a16="http://schemas.microsoft.com/office/drawing/2014/main" val="20000"/>
                    </a:ext>
                  </a:extLst>
                </a:gridCol>
                <a:gridCol w="72992">
                  <a:extLst>
                    <a:ext uri="{9D8B030D-6E8A-4147-A177-3AD203B41FA5}">
                      <a16:colId xmlns:a16="http://schemas.microsoft.com/office/drawing/2014/main" val="20001"/>
                    </a:ext>
                  </a:extLst>
                </a:gridCol>
                <a:gridCol w="644624">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7" name="表格 66"/>
          <p:cNvGraphicFramePr>
            <a:graphicFrameLocks noGrp="1"/>
          </p:cNvGraphicFramePr>
          <p:nvPr/>
        </p:nvGraphicFramePr>
        <p:xfrm>
          <a:off x="6659563" y="3973513"/>
          <a:ext cx="865187" cy="247650"/>
        </p:xfrm>
        <a:graphic>
          <a:graphicData uri="http://schemas.openxmlformats.org/drawingml/2006/table">
            <a:tbl>
              <a:tblPr firstRow="1" bandRow="1">
                <a:tableStyleId>{5C22544A-7EE6-4342-B048-85BDC9FD1C3A}</a:tableStyleId>
              </a:tblPr>
              <a:tblGrid>
                <a:gridCol w="146253">
                  <a:extLst>
                    <a:ext uri="{9D8B030D-6E8A-4147-A177-3AD203B41FA5}">
                      <a16:colId xmlns:a16="http://schemas.microsoft.com/office/drawing/2014/main" val="20000"/>
                    </a:ext>
                  </a:extLst>
                </a:gridCol>
                <a:gridCol w="73126">
                  <a:extLst>
                    <a:ext uri="{9D8B030D-6E8A-4147-A177-3AD203B41FA5}">
                      <a16:colId xmlns:a16="http://schemas.microsoft.com/office/drawing/2014/main" val="20001"/>
                    </a:ext>
                  </a:extLst>
                </a:gridCol>
                <a:gridCol w="645808">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graphicFrame>
        <p:nvGraphicFramePr>
          <p:cNvPr id="68" name="表格 67"/>
          <p:cNvGraphicFramePr>
            <a:graphicFrameLocks noGrp="1"/>
          </p:cNvGraphicFramePr>
          <p:nvPr/>
        </p:nvGraphicFramePr>
        <p:xfrm>
          <a:off x="1692275" y="5773738"/>
          <a:ext cx="5832475" cy="247650"/>
        </p:xfrm>
        <a:graphic>
          <a:graphicData uri="http://schemas.openxmlformats.org/drawingml/2006/table">
            <a:tbl>
              <a:tblPr firstRow="1" bandRow="1">
                <a:tableStyleId>{5C22544A-7EE6-4342-B048-85BDC9FD1C3A}</a:tableStyleId>
              </a:tblPr>
              <a:tblGrid>
                <a:gridCol w="985931">
                  <a:extLst>
                    <a:ext uri="{9D8B030D-6E8A-4147-A177-3AD203B41FA5}">
                      <a16:colId xmlns:a16="http://schemas.microsoft.com/office/drawing/2014/main" val="20000"/>
                    </a:ext>
                  </a:extLst>
                </a:gridCol>
                <a:gridCol w="492965">
                  <a:extLst>
                    <a:ext uri="{9D8B030D-6E8A-4147-A177-3AD203B41FA5}">
                      <a16:colId xmlns:a16="http://schemas.microsoft.com/office/drawing/2014/main" val="20001"/>
                    </a:ext>
                  </a:extLst>
                </a:gridCol>
                <a:gridCol w="4353579">
                  <a:extLst>
                    <a:ext uri="{9D8B030D-6E8A-4147-A177-3AD203B41FA5}">
                      <a16:colId xmlns:a16="http://schemas.microsoft.com/office/drawing/2014/main" val="20002"/>
                    </a:ext>
                  </a:extLst>
                </a:gridCol>
              </a:tblGrid>
              <a:tr h="247650">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zh-CN" altLang="en-US" sz="10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sp>
        <p:nvSpPr>
          <p:cNvPr id="75" name="Text Box 39"/>
          <p:cNvSpPr txBox="1">
            <a:spLocks noChangeArrowheads="1"/>
          </p:cNvSpPr>
          <p:nvPr/>
        </p:nvSpPr>
        <p:spPr bwMode="auto">
          <a:xfrm>
            <a:off x="2093913" y="6021388"/>
            <a:ext cx="544512"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f(k)</a:t>
            </a:r>
          </a:p>
        </p:txBody>
      </p:sp>
      <p:sp>
        <p:nvSpPr>
          <p:cNvPr id="76" name="Text Box 39"/>
          <p:cNvSpPr txBox="1">
            <a:spLocks noChangeArrowheads="1"/>
          </p:cNvSpPr>
          <p:nvPr/>
        </p:nvSpPr>
        <p:spPr bwMode="auto">
          <a:xfrm>
            <a:off x="3132138" y="6021388"/>
            <a:ext cx="80645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f(k+1)</a:t>
            </a:r>
          </a:p>
        </p:txBody>
      </p:sp>
      <p:sp>
        <p:nvSpPr>
          <p:cNvPr id="77" name="Text Box 39"/>
          <p:cNvSpPr txBox="1">
            <a:spLocks noChangeArrowheads="1"/>
          </p:cNvSpPr>
          <p:nvPr/>
        </p:nvSpPr>
        <p:spPr bwMode="auto">
          <a:xfrm>
            <a:off x="4427538" y="6030913"/>
            <a:ext cx="80645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f(k+2)</a:t>
            </a:r>
          </a:p>
        </p:txBody>
      </p:sp>
      <p:sp>
        <p:nvSpPr>
          <p:cNvPr id="78" name="Text Box 39"/>
          <p:cNvSpPr txBox="1">
            <a:spLocks noChangeArrowheads="1"/>
          </p:cNvSpPr>
          <p:nvPr/>
        </p:nvSpPr>
        <p:spPr bwMode="auto">
          <a:xfrm>
            <a:off x="5651500" y="6021388"/>
            <a:ext cx="808038"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f(k+3)</a:t>
            </a:r>
          </a:p>
        </p:txBody>
      </p:sp>
      <p:sp>
        <p:nvSpPr>
          <p:cNvPr id="79" name="Text Box 39"/>
          <p:cNvSpPr txBox="1">
            <a:spLocks noChangeArrowheads="1"/>
          </p:cNvSpPr>
          <p:nvPr/>
        </p:nvSpPr>
        <p:spPr bwMode="auto">
          <a:xfrm>
            <a:off x="6875463" y="6021388"/>
            <a:ext cx="80803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f(k+4)</a:t>
            </a:r>
          </a:p>
        </p:txBody>
      </p:sp>
      <p:sp>
        <p:nvSpPr>
          <p:cNvPr id="80" name="Text Box 39"/>
          <p:cNvSpPr txBox="1">
            <a:spLocks noChangeArrowheads="1"/>
          </p:cNvSpPr>
          <p:nvPr/>
        </p:nvSpPr>
        <p:spPr bwMode="auto">
          <a:xfrm>
            <a:off x="8101013" y="6021388"/>
            <a:ext cx="80645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800" b="1" dirty="0">
                <a:latin typeface="+mn-lt"/>
                <a:ea typeface="+mn-ea"/>
              </a:rPr>
              <a:t>f(k+5)</a:t>
            </a:r>
          </a:p>
        </p:txBody>
      </p:sp>
      <p:sp>
        <p:nvSpPr>
          <p:cNvPr id="47" name="Line 17"/>
          <p:cNvSpPr>
            <a:spLocks noChangeShapeType="1"/>
          </p:cNvSpPr>
          <p:nvPr/>
        </p:nvSpPr>
        <p:spPr bwMode="auto">
          <a:xfrm>
            <a:off x="5003800" y="3789363"/>
            <a:ext cx="0" cy="137160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8" name="Line 17"/>
          <p:cNvSpPr>
            <a:spLocks noChangeShapeType="1"/>
          </p:cNvSpPr>
          <p:nvPr/>
        </p:nvSpPr>
        <p:spPr bwMode="auto">
          <a:xfrm>
            <a:off x="7524750" y="3716338"/>
            <a:ext cx="0" cy="2330450"/>
          </a:xfrm>
          <a:prstGeom prst="line">
            <a:avLst/>
          </a:prstGeom>
          <a:noFill/>
          <a:ln w="190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9" name="Text Box 39"/>
          <p:cNvSpPr txBox="1">
            <a:spLocks noChangeArrowheads="1"/>
          </p:cNvSpPr>
          <p:nvPr/>
        </p:nvSpPr>
        <p:spPr bwMode="auto">
          <a:xfrm>
            <a:off x="4943475" y="4879975"/>
            <a:ext cx="4921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200" b="1" dirty="0">
                <a:latin typeface="+mn-ea"/>
                <a:ea typeface="+mn-ea"/>
                <a:sym typeface="Symbol"/>
              </a:rPr>
              <a:t>稳定</a:t>
            </a:r>
            <a:endParaRPr lang="en-US" altLang="zh-CN" sz="1200" b="1" dirty="0">
              <a:latin typeface="+mn-ea"/>
              <a:ea typeface="+mn-ea"/>
            </a:endParaRPr>
          </a:p>
        </p:txBody>
      </p:sp>
      <p:sp>
        <p:nvSpPr>
          <p:cNvPr id="50" name="Text Box 39"/>
          <p:cNvSpPr txBox="1">
            <a:spLocks noChangeArrowheads="1"/>
          </p:cNvSpPr>
          <p:nvPr/>
        </p:nvSpPr>
        <p:spPr bwMode="auto">
          <a:xfrm>
            <a:off x="7451725" y="5738813"/>
            <a:ext cx="493713"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zh-CN" altLang="en-US" sz="1200" b="1" dirty="0">
                <a:latin typeface="+mn-ea"/>
                <a:ea typeface="+mn-ea"/>
                <a:sym typeface="Symbol"/>
              </a:rPr>
              <a:t>稳定</a:t>
            </a:r>
            <a:endParaRPr lang="en-US" altLang="zh-CN" sz="1200" b="1" dirty="0">
              <a:latin typeface="+mn-ea"/>
              <a:ea typeface="+mn-ea"/>
            </a:endParaRPr>
          </a:p>
        </p:txBody>
      </p:sp>
      <p:sp>
        <p:nvSpPr>
          <p:cNvPr id="56" name="Text Box 39"/>
          <p:cNvSpPr txBox="1">
            <a:spLocks noChangeArrowheads="1"/>
          </p:cNvSpPr>
          <p:nvPr/>
        </p:nvSpPr>
        <p:spPr bwMode="auto">
          <a:xfrm>
            <a:off x="3132138" y="4635500"/>
            <a:ext cx="698500" cy="27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zh-CN" sz="1200" b="1" dirty="0">
                <a:latin typeface="+mn-lt"/>
                <a:ea typeface="+mn-ea"/>
              </a:rPr>
              <a:t>366</a:t>
            </a:r>
            <a:r>
              <a:rPr lang="en-US" altLang="zh-CN" sz="1200" b="1" dirty="0">
                <a:latin typeface="+mn-lt"/>
                <a:sym typeface="Symbol"/>
              </a:rPr>
              <a:t>  </a:t>
            </a:r>
            <a:r>
              <a:rPr lang="en-US" altLang="zh-CN" sz="1200" b="1" dirty="0">
                <a:latin typeface="+mn-lt"/>
              </a:rPr>
              <a:t>s</a:t>
            </a:r>
            <a:endParaRPr lang="en-US" altLang="zh-CN" sz="1200" b="1" dirty="0">
              <a:latin typeface="+mn-lt"/>
              <a:ea typeface="+mn-ea"/>
            </a:endParaRPr>
          </a:p>
        </p:txBody>
      </p:sp>
      <p:sp>
        <p:nvSpPr>
          <p:cNvPr id="58" name="Line 37"/>
          <p:cNvSpPr>
            <a:spLocks noChangeShapeType="1"/>
          </p:cNvSpPr>
          <p:nvPr/>
        </p:nvSpPr>
        <p:spPr bwMode="auto">
          <a:xfrm>
            <a:off x="1690688" y="4651375"/>
            <a:ext cx="3313112" cy="0"/>
          </a:xfrm>
          <a:prstGeom prst="line">
            <a:avLst/>
          </a:prstGeom>
          <a:noFill/>
          <a:ln w="19050">
            <a:solidFill>
              <a:schemeClr val="tx2"/>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62" name="Text Box 9"/>
          <p:cNvSpPr txBox="1">
            <a:spLocks noChangeArrowheads="1"/>
          </p:cNvSpPr>
          <p:nvPr/>
        </p:nvSpPr>
        <p:spPr bwMode="auto">
          <a:xfrm>
            <a:off x="7856538" y="3644900"/>
            <a:ext cx="1108075"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zh-CN" altLang="en-US" sz="1800" b="1" dirty="0">
                <a:solidFill>
                  <a:srgbClr val="0000FF"/>
                </a:solidFill>
                <a:latin typeface="+mn-lt"/>
                <a:ea typeface="+mn-ea"/>
              </a:rPr>
              <a:t>单时隙帧</a:t>
            </a:r>
          </a:p>
        </p:txBody>
      </p:sp>
      <p:sp>
        <p:nvSpPr>
          <p:cNvPr id="81" name="Text Box 9"/>
          <p:cNvSpPr txBox="1">
            <a:spLocks noChangeArrowheads="1"/>
          </p:cNvSpPr>
          <p:nvPr/>
        </p:nvSpPr>
        <p:spPr bwMode="auto">
          <a:xfrm>
            <a:off x="7950200" y="4572000"/>
            <a:ext cx="1004888"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zh-CN" sz="1800" b="1" dirty="0">
                <a:solidFill>
                  <a:srgbClr val="0000FF"/>
                </a:solidFill>
                <a:latin typeface="+mn-lt"/>
                <a:ea typeface="+mn-ea"/>
              </a:rPr>
              <a:t>3</a:t>
            </a:r>
            <a:r>
              <a:rPr lang="zh-CN" altLang="en-US" sz="1800" b="1" dirty="0">
                <a:solidFill>
                  <a:srgbClr val="0000FF"/>
                </a:solidFill>
                <a:latin typeface="+mn-lt"/>
                <a:ea typeface="+mn-ea"/>
              </a:rPr>
              <a:t>时隙帧</a:t>
            </a:r>
          </a:p>
        </p:txBody>
      </p:sp>
      <p:sp>
        <p:nvSpPr>
          <p:cNvPr id="82" name="Text Box 9"/>
          <p:cNvSpPr txBox="1">
            <a:spLocks noChangeArrowheads="1"/>
          </p:cNvSpPr>
          <p:nvPr/>
        </p:nvSpPr>
        <p:spPr bwMode="auto">
          <a:xfrm>
            <a:off x="7959725" y="5441950"/>
            <a:ext cx="1004888"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zh-CN" sz="1800" b="1" dirty="0">
                <a:solidFill>
                  <a:srgbClr val="0000FF"/>
                </a:solidFill>
                <a:latin typeface="+mn-lt"/>
                <a:ea typeface="+mn-ea"/>
              </a:rPr>
              <a:t>5</a:t>
            </a:r>
            <a:r>
              <a:rPr lang="zh-CN" altLang="en-US" sz="1800" b="1" dirty="0">
                <a:solidFill>
                  <a:srgbClr val="0000FF"/>
                </a:solidFill>
                <a:latin typeface="+mn-lt"/>
                <a:ea typeface="+mn-ea"/>
              </a:rPr>
              <a:t>时隙帧</a:t>
            </a:r>
          </a:p>
        </p:txBody>
      </p:sp>
      <p:sp>
        <p:nvSpPr>
          <p:cNvPr id="2" name="矩形 1"/>
          <p:cNvSpPr/>
          <p:nvPr/>
        </p:nvSpPr>
        <p:spPr>
          <a:xfrm>
            <a:off x="1835150" y="2636838"/>
            <a:ext cx="7124700" cy="769937"/>
          </a:xfrm>
          <a:prstGeom prst="rect">
            <a:avLst/>
          </a:prstGeom>
        </p:spPr>
        <p:txBody>
          <a:bodyPr>
            <a:spAutoFit/>
          </a:bodyPr>
          <a:lstStyle/>
          <a:p>
            <a:pPr marL="457200" indent="-457200">
              <a:buFont typeface="Wingdings" pitchFamily="2" charset="2"/>
              <a:buChar char="ü"/>
              <a:defRPr/>
            </a:pPr>
            <a:r>
              <a:rPr lang="zh-CN" altLang="en-US" sz="2000" b="1" dirty="0">
                <a:solidFill>
                  <a:srgbClr val="0000FF"/>
                </a:solidFill>
                <a:latin typeface="+mn-lt"/>
                <a:ea typeface="+mn-ea"/>
              </a:rPr>
              <a:t>帧的有效载荷部分可用密钥加密；</a:t>
            </a:r>
          </a:p>
          <a:p>
            <a:pPr marL="457200" indent="-457200">
              <a:buFont typeface="Wingdings" pitchFamily="2" charset="2"/>
              <a:buChar char="ü"/>
              <a:defRPr/>
            </a:pPr>
            <a:r>
              <a:rPr lang="zh-CN" altLang="en-US" sz="2000" b="1" dirty="0">
                <a:solidFill>
                  <a:srgbClr val="0000FF"/>
                </a:solidFill>
                <a:latin typeface="+mn-lt"/>
                <a:ea typeface="+mn-ea"/>
              </a:rPr>
              <a:t>频率的跳动只发生在两帧之间，故多时隙帧传输更有效；</a:t>
            </a:r>
          </a:p>
        </p:txBody>
      </p:sp>
      <p:sp>
        <p:nvSpPr>
          <p:cNvPr id="18953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链路管理协议</a:t>
            </a:r>
            <a:endParaRPr lang="zh-CN" altLang="en-US" sz="2800" b="1" dirty="0"/>
          </a:p>
        </p:txBody>
      </p:sp>
      <p:sp>
        <p:nvSpPr>
          <p:cNvPr id="190467" name="内容占位符 1"/>
          <p:cNvSpPr>
            <a:spLocks noGrp="1"/>
          </p:cNvSpPr>
          <p:nvPr>
            <p:ph idx="1"/>
          </p:nvPr>
        </p:nvSpPr>
        <p:spPr/>
        <p:txBody>
          <a:bodyPr/>
          <a:lstStyle/>
          <a:p>
            <a:pPr>
              <a:lnSpc>
                <a:spcPct val="125000"/>
              </a:lnSpc>
            </a:pPr>
            <a:r>
              <a:rPr lang="zh-CN" altLang="en-US" sz="2800">
                <a:solidFill>
                  <a:srgbClr val="FF0000"/>
                </a:solidFill>
              </a:rPr>
              <a:t>作用</a:t>
            </a:r>
            <a:r>
              <a:rPr lang="zh-CN" altLang="en-US" sz="2800"/>
              <a:t>：负责建立逻辑信道，也称链路；</a:t>
            </a:r>
            <a:endParaRPr lang="en-US" altLang="zh-CN" sz="2800"/>
          </a:p>
          <a:p>
            <a:pPr>
              <a:lnSpc>
                <a:spcPct val="125000"/>
              </a:lnSpc>
            </a:pPr>
            <a:r>
              <a:rPr lang="zh-CN" altLang="en-US" sz="2800">
                <a:solidFill>
                  <a:srgbClr val="0000FF"/>
                </a:solidFill>
              </a:rPr>
              <a:t>配对</a:t>
            </a:r>
            <a:r>
              <a:rPr lang="zh-CN" altLang="en-US" sz="2800"/>
              <a:t>：主从节点的彼此发现</a:t>
            </a:r>
            <a:endParaRPr lang="en-US" altLang="zh-CN" sz="2800"/>
          </a:p>
          <a:p>
            <a:pPr lvl="1">
              <a:lnSpc>
                <a:spcPct val="125000"/>
              </a:lnSpc>
            </a:pPr>
            <a:r>
              <a:rPr lang="zh-CN" altLang="en-US"/>
              <a:t>个人识别号码（</a:t>
            </a:r>
            <a:r>
              <a:rPr lang="en-US" altLang="zh-CN"/>
              <a:t>PIN</a:t>
            </a:r>
            <a:r>
              <a:rPr lang="zh-CN" altLang="en-US"/>
              <a:t>）：旧的</a:t>
            </a:r>
            <a:endParaRPr lang="en-US" altLang="zh-CN"/>
          </a:p>
          <a:p>
            <a:pPr lvl="1">
              <a:lnSpc>
                <a:spcPct val="125000"/>
              </a:lnSpc>
            </a:pPr>
            <a:r>
              <a:rPr lang="zh-CN" altLang="en-US"/>
              <a:t>密码：新的</a:t>
            </a:r>
            <a:endParaRPr lang="en-US" altLang="zh-CN"/>
          </a:p>
          <a:p>
            <a:pPr>
              <a:lnSpc>
                <a:spcPct val="125000"/>
              </a:lnSpc>
            </a:pPr>
            <a:r>
              <a:rPr lang="zh-CN" altLang="en-US" sz="2800">
                <a:solidFill>
                  <a:srgbClr val="0000FF"/>
                </a:solidFill>
              </a:rPr>
              <a:t>链路</a:t>
            </a:r>
            <a:endParaRPr lang="en-US" altLang="zh-CN" sz="2800">
              <a:solidFill>
                <a:srgbClr val="0000FF"/>
              </a:solidFill>
            </a:endParaRPr>
          </a:p>
          <a:p>
            <a:pPr lvl="1">
              <a:lnSpc>
                <a:spcPct val="125000"/>
              </a:lnSpc>
            </a:pPr>
            <a:r>
              <a:rPr lang="en-US" altLang="zh-CN"/>
              <a:t>SCO</a:t>
            </a:r>
            <a:r>
              <a:rPr lang="zh-CN" altLang="en-US"/>
              <a:t>链路（面向连接的同步链路）</a:t>
            </a:r>
            <a:endParaRPr lang="en-US" altLang="zh-CN"/>
          </a:p>
          <a:p>
            <a:pPr lvl="1">
              <a:lnSpc>
                <a:spcPct val="125000"/>
              </a:lnSpc>
            </a:pPr>
            <a:r>
              <a:rPr lang="en-US" altLang="zh-CN"/>
              <a:t>ACL</a:t>
            </a:r>
            <a:r>
              <a:rPr lang="zh-CN" altLang="en-US"/>
              <a:t>链路（无连接的异步链路）</a:t>
            </a:r>
          </a:p>
        </p:txBody>
      </p:sp>
      <p:sp>
        <p:nvSpPr>
          <p:cNvPr id="190468"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9046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en-US" altLang="zh-CN" dirty="0"/>
              <a:t>SCO</a:t>
            </a:r>
            <a:r>
              <a:rPr lang="zh-CN" altLang="en-US" dirty="0"/>
              <a:t>链路</a:t>
            </a:r>
            <a:endParaRPr lang="zh-CN" altLang="en-US" sz="2800" b="1" dirty="0"/>
          </a:p>
        </p:txBody>
      </p:sp>
      <p:sp>
        <p:nvSpPr>
          <p:cNvPr id="191491" name="内容占位符 1"/>
          <p:cNvSpPr>
            <a:spLocks noGrp="1"/>
          </p:cNvSpPr>
          <p:nvPr>
            <p:ph idx="1"/>
          </p:nvPr>
        </p:nvSpPr>
        <p:spPr>
          <a:xfrm>
            <a:off x="809625" y="1773238"/>
            <a:ext cx="7958138" cy="2735262"/>
          </a:xfrm>
        </p:spPr>
        <p:txBody>
          <a:bodyPr/>
          <a:lstStyle/>
          <a:p>
            <a:pPr marL="0" indent="0">
              <a:lnSpc>
                <a:spcPct val="125000"/>
              </a:lnSpc>
              <a:buFont typeface="Wingdings" pitchFamily="2" charset="2"/>
              <a:buNone/>
            </a:pPr>
            <a:r>
              <a:rPr lang="zh-CN" altLang="en-US" sz="2400"/>
              <a:t>       当主节点与从节点间的</a:t>
            </a:r>
            <a:r>
              <a:rPr lang="en-US" altLang="zh-CN" sz="2400"/>
              <a:t>SCO</a:t>
            </a:r>
            <a:r>
              <a:rPr lang="zh-CN" altLang="en-US" sz="2400"/>
              <a:t>链路建立后，不管有无数据发送，系统都会预留固定的时隙，其它从节点不能使用，可用于</a:t>
            </a:r>
            <a:r>
              <a:rPr lang="zh-CN" altLang="en-US" sz="2400">
                <a:solidFill>
                  <a:srgbClr val="FF0000"/>
                </a:solidFill>
              </a:rPr>
              <a:t>传输实时数据</a:t>
            </a:r>
            <a:r>
              <a:rPr lang="zh-CN" altLang="en-US" sz="2400">
                <a:solidFill>
                  <a:schemeClr val="tx1"/>
                </a:solidFill>
              </a:rPr>
              <a:t>（例如，电话连接），</a:t>
            </a:r>
            <a:r>
              <a:rPr lang="zh-CN" altLang="en-US" sz="2400"/>
              <a:t>数据传输时</a:t>
            </a:r>
            <a:r>
              <a:rPr lang="zh-CN" altLang="en-US" sz="2400">
                <a:solidFill>
                  <a:srgbClr val="0000FF"/>
                </a:solidFill>
              </a:rPr>
              <a:t>采用</a:t>
            </a:r>
            <a:r>
              <a:rPr lang="en-US" altLang="zh-CN" sz="2400">
                <a:solidFill>
                  <a:srgbClr val="0000FF"/>
                </a:solidFill>
              </a:rPr>
              <a:t>FEC</a:t>
            </a:r>
            <a:r>
              <a:rPr lang="zh-CN" altLang="en-US" sz="2400"/>
              <a:t>。一个从节点与主节点间最多可有</a:t>
            </a:r>
            <a:r>
              <a:rPr lang="en-US" altLang="zh-CN" sz="2400">
                <a:solidFill>
                  <a:srgbClr val="0000FF"/>
                </a:solidFill>
              </a:rPr>
              <a:t>3</a:t>
            </a:r>
            <a:r>
              <a:rPr lang="zh-CN" altLang="en-US" sz="2400">
                <a:solidFill>
                  <a:srgbClr val="0000FF"/>
                </a:solidFill>
              </a:rPr>
              <a:t>条</a:t>
            </a:r>
            <a:r>
              <a:rPr lang="en-US" altLang="zh-CN" sz="2400"/>
              <a:t>SCO</a:t>
            </a:r>
            <a:r>
              <a:rPr lang="zh-CN" altLang="en-US" sz="2400"/>
              <a:t>链路，每条</a:t>
            </a:r>
            <a:r>
              <a:rPr lang="en-US" altLang="zh-CN" sz="2400"/>
              <a:t>SCO</a:t>
            </a:r>
            <a:r>
              <a:rPr lang="zh-CN" altLang="en-US" sz="2400"/>
              <a:t>链路可以传输一条</a:t>
            </a:r>
            <a:r>
              <a:rPr lang="en-US" altLang="zh-CN" sz="2400"/>
              <a:t>64kbps PCM</a:t>
            </a:r>
            <a:r>
              <a:rPr lang="zh-CN" altLang="en-US" sz="2400"/>
              <a:t>话音信道。</a:t>
            </a:r>
          </a:p>
        </p:txBody>
      </p:sp>
      <p:sp>
        <p:nvSpPr>
          <p:cNvPr id="191492"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pic>
        <p:nvPicPr>
          <p:cNvPr id="191493"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2988" y="4508500"/>
            <a:ext cx="7445375"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49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en-US" altLang="zh-CN" dirty="0"/>
              <a:t>ACL</a:t>
            </a:r>
            <a:r>
              <a:rPr lang="zh-CN" altLang="en-US" dirty="0"/>
              <a:t>链路</a:t>
            </a:r>
            <a:endParaRPr lang="zh-CN" altLang="en-US" sz="2800" b="1" dirty="0"/>
          </a:p>
        </p:txBody>
      </p:sp>
      <p:sp>
        <p:nvSpPr>
          <p:cNvPr id="192515" name="内容占位符 1"/>
          <p:cNvSpPr>
            <a:spLocks noGrp="1"/>
          </p:cNvSpPr>
          <p:nvPr>
            <p:ph idx="1"/>
          </p:nvPr>
        </p:nvSpPr>
        <p:spPr>
          <a:xfrm>
            <a:off x="809625" y="1773238"/>
            <a:ext cx="7958138" cy="1511300"/>
          </a:xfrm>
        </p:spPr>
        <p:txBody>
          <a:bodyPr/>
          <a:lstStyle/>
          <a:p>
            <a:pPr marL="0" indent="0">
              <a:lnSpc>
                <a:spcPct val="110000"/>
              </a:lnSpc>
              <a:buFont typeface="Wingdings" pitchFamily="2" charset="2"/>
              <a:buNone/>
            </a:pPr>
            <a:r>
              <a:rPr lang="en-US" altLang="zh-CN" sz="2400"/>
              <a:t>        ACL</a:t>
            </a:r>
            <a:r>
              <a:rPr lang="zh-CN" altLang="en-US" sz="2400"/>
              <a:t>链路利用</a:t>
            </a:r>
            <a:r>
              <a:rPr lang="en-US" altLang="zh-CN" sz="2400"/>
              <a:t>SCO</a:t>
            </a:r>
            <a:r>
              <a:rPr lang="zh-CN" altLang="en-US" sz="2400"/>
              <a:t>链路间的任意时隙传输数据，采用“</a:t>
            </a:r>
            <a:r>
              <a:rPr lang="zh-CN" altLang="en-US" sz="2400">
                <a:solidFill>
                  <a:srgbClr val="FF0000"/>
                </a:solidFill>
              </a:rPr>
              <a:t>尽最大努力</a:t>
            </a:r>
            <a:r>
              <a:rPr lang="zh-CN" altLang="en-US" sz="2400"/>
              <a:t>”（</a:t>
            </a:r>
            <a:r>
              <a:rPr lang="en-US" altLang="zh-CN" sz="2400"/>
              <a:t>best-effort</a:t>
            </a:r>
            <a:r>
              <a:rPr lang="zh-CN" altLang="en-US" sz="2400"/>
              <a:t>）进行传输，可用于</a:t>
            </a:r>
            <a:r>
              <a:rPr lang="zh-CN" altLang="en-US" sz="2400">
                <a:solidFill>
                  <a:srgbClr val="3333FF"/>
                </a:solidFill>
              </a:rPr>
              <a:t>传输突发性数据</a:t>
            </a:r>
            <a:r>
              <a:rPr lang="zh-CN" altLang="en-US" sz="2400"/>
              <a:t>。一个从节点与主节点间仅有</a:t>
            </a:r>
            <a:r>
              <a:rPr lang="zh-CN" altLang="en-US" sz="2400">
                <a:solidFill>
                  <a:srgbClr val="3333FF"/>
                </a:solidFill>
              </a:rPr>
              <a:t>一条</a:t>
            </a:r>
            <a:r>
              <a:rPr lang="en-US" altLang="zh-CN" sz="2400"/>
              <a:t>ACL</a:t>
            </a:r>
            <a:r>
              <a:rPr lang="zh-CN" altLang="en-US" sz="2400"/>
              <a:t>链路。</a:t>
            </a:r>
          </a:p>
        </p:txBody>
      </p:sp>
      <p:sp>
        <p:nvSpPr>
          <p:cNvPr id="192516"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pic>
        <p:nvPicPr>
          <p:cNvPr id="192517"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0113" y="3213100"/>
            <a:ext cx="7966075"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zh-CN" altLang="en-US">
                <a:latin typeface="宋体" pitchFamily="2" charset="-122"/>
              </a:rPr>
              <a:t>介质访问子层</a:t>
            </a:r>
          </a:p>
        </p:txBody>
      </p:sp>
      <p:sp>
        <p:nvSpPr>
          <p:cNvPr id="4099" name="Rectangle 13"/>
          <p:cNvSpPr>
            <a:spLocks noGrp="1" noChangeArrowheads="1"/>
          </p:cNvSpPr>
          <p:nvPr>
            <p:ph type="body" idx="1"/>
          </p:nvPr>
        </p:nvSpPr>
        <p:spPr>
          <a:xfrm>
            <a:off x="2268538" y="1773238"/>
            <a:ext cx="4483100" cy="4464050"/>
          </a:xfrm>
        </p:spPr>
        <p:txBody>
          <a:bodyPr/>
          <a:lstStyle/>
          <a:p>
            <a:pPr eaLnBrk="1" hangingPunct="1">
              <a:lnSpc>
                <a:spcPct val="110000"/>
              </a:lnSpc>
            </a:pPr>
            <a:r>
              <a:rPr lang="zh-CN" altLang="en-US" dirty="0">
                <a:hlinkClick r:id="rId3" action="ppaction://hlinksldjump"/>
              </a:rPr>
              <a:t>信道分配问题</a:t>
            </a:r>
            <a:endParaRPr lang="zh-CN" altLang="en-US" dirty="0"/>
          </a:p>
          <a:p>
            <a:pPr eaLnBrk="1" hangingPunct="1">
              <a:lnSpc>
                <a:spcPct val="110000"/>
              </a:lnSpc>
            </a:pPr>
            <a:r>
              <a:rPr lang="zh-CN" altLang="en-US" dirty="0">
                <a:hlinkClick r:id="rId4" action="ppaction://hlinksldjump"/>
              </a:rPr>
              <a:t>多点访问协议</a:t>
            </a:r>
            <a:endParaRPr lang="zh-CN" altLang="en-US" dirty="0"/>
          </a:p>
          <a:p>
            <a:pPr eaLnBrk="1" hangingPunct="1">
              <a:lnSpc>
                <a:spcPct val="110000"/>
              </a:lnSpc>
            </a:pPr>
            <a:r>
              <a:rPr lang="zh-CN" altLang="en-US" dirty="0">
                <a:hlinkClick r:id="rId5" action="ppaction://hlinksldjump"/>
              </a:rPr>
              <a:t>以太网</a:t>
            </a:r>
            <a:r>
              <a:rPr lang="zh-CN" altLang="en-US" dirty="0"/>
              <a:t>（</a:t>
            </a:r>
            <a:r>
              <a:rPr lang="en-US" altLang="zh-CN" dirty="0"/>
              <a:t>Ethernet</a:t>
            </a:r>
            <a:r>
              <a:rPr lang="zh-CN" altLang="en-US" dirty="0"/>
              <a:t>）</a:t>
            </a:r>
          </a:p>
          <a:p>
            <a:pPr eaLnBrk="1" hangingPunct="1">
              <a:lnSpc>
                <a:spcPct val="110000"/>
              </a:lnSpc>
            </a:pPr>
            <a:r>
              <a:rPr lang="zh-CN" altLang="en-US" dirty="0">
                <a:hlinkClick r:id="rId6" action="ppaction://hlinksldjump"/>
              </a:rPr>
              <a:t>无线</a:t>
            </a:r>
            <a:r>
              <a:rPr lang="en-US" altLang="zh-CN" dirty="0">
                <a:hlinkClick r:id="rId6" action="ppaction://hlinksldjump"/>
              </a:rPr>
              <a:t>LAN</a:t>
            </a:r>
            <a:r>
              <a:rPr lang="zh-CN" altLang="en-US" dirty="0"/>
              <a:t>（</a:t>
            </a:r>
            <a:r>
              <a:rPr lang="en-US" altLang="zh-CN" dirty="0"/>
              <a:t>802.11</a:t>
            </a:r>
            <a:r>
              <a:rPr lang="zh-CN" altLang="en-US" dirty="0"/>
              <a:t>）</a:t>
            </a:r>
          </a:p>
          <a:p>
            <a:pPr eaLnBrk="1" hangingPunct="1">
              <a:lnSpc>
                <a:spcPct val="110000"/>
              </a:lnSpc>
            </a:pPr>
            <a:r>
              <a:rPr lang="zh-CN" altLang="en-US" dirty="0">
                <a:hlinkClick r:id="rId7" action="ppaction://hlinksldjump"/>
              </a:rPr>
              <a:t>宽带无线</a:t>
            </a:r>
            <a:r>
              <a:rPr lang="zh-CN" altLang="en-US" dirty="0"/>
              <a:t>（</a:t>
            </a:r>
            <a:r>
              <a:rPr lang="en-US" altLang="zh-CN" dirty="0"/>
              <a:t>802.16</a:t>
            </a:r>
            <a:r>
              <a:rPr lang="zh-CN" altLang="en-US" dirty="0"/>
              <a:t>）</a:t>
            </a:r>
          </a:p>
          <a:p>
            <a:pPr eaLnBrk="1" hangingPunct="1">
              <a:lnSpc>
                <a:spcPct val="110000"/>
              </a:lnSpc>
            </a:pPr>
            <a:r>
              <a:rPr lang="zh-CN" altLang="en-US" dirty="0">
                <a:hlinkClick r:id="rId8" action="ppaction://hlinksldjump"/>
              </a:rPr>
              <a:t>蓝牙</a:t>
            </a:r>
            <a:r>
              <a:rPr lang="zh-CN" altLang="en-US" dirty="0"/>
              <a:t>（</a:t>
            </a:r>
            <a:r>
              <a:rPr lang="en-US" altLang="zh-CN" dirty="0"/>
              <a:t>802.15</a:t>
            </a:r>
            <a:r>
              <a:rPr lang="zh-CN" altLang="en-US" dirty="0"/>
              <a:t>）</a:t>
            </a:r>
          </a:p>
          <a:p>
            <a:pPr eaLnBrk="1" hangingPunct="1">
              <a:lnSpc>
                <a:spcPct val="110000"/>
              </a:lnSpc>
            </a:pPr>
            <a:r>
              <a:rPr lang="zh-CN" altLang="en-US" dirty="0">
                <a:hlinkClick r:id="rId9" action="ppaction://hlinksldjump"/>
              </a:rPr>
              <a:t>数据链路层交换</a:t>
            </a:r>
            <a:endParaRPr lang="zh-CN" altLang="en-US" dirty="0"/>
          </a:p>
        </p:txBody>
      </p:sp>
    </p:spTree>
  </p:cSld>
  <p:clrMapOvr>
    <a:masterClrMapping/>
  </p:clrMapOvr>
  <p:transition spd="slow">
    <p:random/>
    <p:sndAc>
      <p:stSnd>
        <p:snd r:embed="rId2"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p:txBody>
          <a:bodyPr/>
          <a:lstStyle/>
          <a:p>
            <a:pPr eaLnBrk="1" hangingPunct="1">
              <a:defRPr/>
            </a:pPr>
            <a:r>
              <a:rPr lang="zh-CN" altLang="en-US"/>
              <a:t>吞吐量与网络负载 </a:t>
            </a:r>
          </a:p>
        </p:txBody>
      </p:sp>
      <p:sp>
        <p:nvSpPr>
          <p:cNvPr id="22531"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22532" name="Rectangle 4"/>
          <p:cNvSpPr>
            <a:spLocks noGrp="1" noChangeArrowheads="1"/>
          </p:cNvSpPr>
          <p:nvPr>
            <p:ph type="body" idx="1"/>
          </p:nvPr>
        </p:nvSpPr>
        <p:spPr>
          <a:xfrm>
            <a:off x="809625" y="5229225"/>
            <a:ext cx="7958138" cy="1008063"/>
          </a:xfrm>
        </p:spPr>
        <p:txBody>
          <a:bodyPr/>
          <a:lstStyle/>
          <a:p>
            <a:pPr eaLnBrk="1" hangingPunct="1">
              <a:lnSpc>
                <a:spcPct val="120000"/>
              </a:lnSpc>
            </a:pPr>
            <a:r>
              <a:rPr lang="zh-CN" altLang="en-US" sz="2400">
                <a:solidFill>
                  <a:srgbClr val="FF0000"/>
                </a:solidFill>
              </a:rPr>
              <a:t>结论</a:t>
            </a:r>
            <a:r>
              <a:rPr lang="zh-CN" altLang="en-US" sz="2400"/>
              <a:t>：在时隙</a:t>
            </a:r>
            <a:r>
              <a:rPr lang="en-US" altLang="zh-CN" sz="2400"/>
              <a:t>ALOHA</a:t>
            </a:r>
            <a:r>
              <a:rPr lang="zh-CN" altLang="en-US" sz="2400"/>
              <a:t>系统中，网络负载一定不能超过</a:t>
            </a:r>
            <a:r>
              <a:rPr lang="en-US" altLang="zh-CN" sz="2400"/>
              <a:t>1</a:t>
            </a:r>
            <a:r>
              <a:rPr lang="zh-CN" altLang="en-US" sz="2400"/>
              <a:t>（当</a:t>
            </a:r>
            <a:r>
              <a:rPr lang="en-US" altLang="zh-CN" sz="2400"/>
              <a:t>G=1</a:t>
            </a:r>
            <a:r>
              <a:rPr lang="zh-CN" altLang="en-US" sz="2400"/>
              <a:t>时，</a:t>
            </a:r>
            <a:r>
              <a:rPr lang="en-US" altLang="zh-CN" sz="2400"/>
              <a:t>S</a:t>
            </a:r>
            <a:r>
              <a:rPr lang="zh-CN" altLang="en-US" sz="2400" baseline="-25000"/>
              <a:t>最大</a:t>
            </a:r>
            <a:r>
              <a:rPr lang="zh-CN" altLang="en-US" sz="2400"/>
              <a:t>≈</a:t>
            </a:r>
            <a:r>
              <a:rPr lang="en-US" altLang="zh-CN" sz="2400"/>
              <a:t>0.368</a:t>
            </a:r>
            <a:r>
              <a:rPr lang="zh-CN" altLang="en-US" sz="2400"/>
              <a:t>）。</a:t>
            </a:r>
          </a:p>
        </p:txBody>
      </p:sp>
      <p:pic>
        <p:nvPicPr>
          <p:cNvPr id="22533" name="Picture 5" descr="4-03"/>
          <p:cNvPicPr>
            <a:picLocks noChangeAspect="1" noChangeArrowheads="1"/>
          </p:cNvPicPr>
          <p:nvPr/>
        </p:nvPicPr>
        <p:blipFill>
          <a:blip r:embed="rId5">
            <a:clrChange>
              <a:clrFrom>
                <a:srgbClr val="FFFFFF"/>
              </a:clrFrom>
              <a:clrTo>
                <a:srgbClr val="FFFFFF">
                  <a:alpha val="0"/>
                </a:srgbClr>
              </a:clrTo>
            </a:clrChange>
            <a:lum bright="-66000"/>
            <a:extLst>
              <a:ext uri="{28A0092B-C50C-407E-A947-70E740481C1C}">
                <a14:useLocalDpi xmlns:a14="http://schemas.microsoft.com/office/drawing/2010/main" val="0"/>
              </a:ext>
            </a:extLst>
          </a:blip>
          <a:srcRect/>
          <a:stretch>
            <a:fillRect/>
          </a:stretch>
        </p:blipFill>
        <p:spPr bwMode="auto">
          <a:xfrm>
            <a:off x="755650" y="1341438"/>
            <a:ext cx="7848600" cy="407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861194" name="Freeform 10"/>
          <p:cNvSpPr>
            <a:spLocks/>
          </p:cNvSpPr>
          <p:nvPr/>
        </p:nvSpPr>
        <p:spPr bwMode="auto">
          <a:xfrm>
            <a:off x="2051050" y="2563813"/>
            <a:ext cx="5905500" cy="1873250"/>
          </a:xfrm>
          <a:custGeom>
            <a:avLst/>
            <a:gdLst>
              <a:gd name="T0" fmla="*/ 0 w 3720"/>
              <a:gd name="T1" fmla="*/ 2147483647 h 1180"/>
              <a:gd name="T2" fmla="*/ 2147483647 w 3720"/>
              <a:gd name="T3" fmla="*/ 2147483647 h 1180"/>
              <a:gd name="T4" fmla="*/ 2147483647 w 3720"/>
              <a:gd name="T5" fmla="*/ 2147483647 h 1180"/>
              <a:gd name="T6" fmla="*/ 2147483647 w 3720"/>
              <a:gd name="T7" fmla="*/ 2147483647 h 1180"/>
              <a:gd name="T8" fmla="*/ 2147483647 w 3720"/>
              <a:gd name="T9" fmla="*/ 2147483647 h 1180"/>
              <a:gd name="T10" fmla="*/ 2147483647 w 3720"/>
              <a:gd name="T11" fmla="*/ 2147483647 h 1180"/>
              <a:gd name="T12" fmla="*/ 2147483647 w 3720"/>
              <a:gd name="T13" fmla="*/ 2147483647 h 1180"/>
              <a:gd name="T14" fmla="*/ 2147483647 w 3720"/>
              <a:gd name="T15" fmla="*/ 2147483647 h 11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20" h="1180">
                <a:moveTo>
                  <a:pt x="0" y="1180"/>
                </a:moveTo>
                <a:cubicBezTo>
                  <a:pt x="15" y="1104"/>
                  <a:pt x="31" y="1029"/>
                  <a:pt x="91" y="908"/>
                </a:cubicBezTo>
                <a:cubicBezTo>
                  <a:pt x="151" y="787"/>
                  <a:pt x="257" y="582"/>
                  <a:pt x="363" y="454"/>
                </a:cubicBezTo>
                <a:cubicBezTo>
                  <a:pt x="469" y="326"/>
                  <a:pt x="590" y="205"/>
                  <a:pt x="726" y="137"/>
                </a:cubicBezTo>
                <a:cubicBezTo>
                  <a:pt x="862" y="69"/>
                  <a:pt x="1021" y="54"/>
                  <a:pt x="1180" y="46"/>
                </a:cubicBezTo>
                <a:cubicBezTo>
                  <a:pt x="1339" y="38"/>
                  <a:pt x="1332" y="0"/>
                  <a:pt x="1679" y="91"/>
                </a:cubicBezTo>
                <a:cubicBezTo>
                  <a:pt x="2026" y="182"/>
                  <a:pt x="2926" y="492"/>
                  <a:pt x="3266" y="590"/>
                </a:cubicBezTo>
                <a:cubicBezTo>
                  <a:pt x="3606" y="688"/>
                  <a:pt x="3663" y="684"/>
                  <a:pt x="3720" y="681"/>
                </a:cubicBezTo>
              </a:path>
            </a:pathLst>
          </a:custGeom>
          <a:noFill/>
          <a:ln w="57150" cap="flat" cmpd="sng">
            <a:solidFill>
              <a:srgbClr val="FF00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61194"/>
                                        </p:tgtEl>
                                        <p:attrNameLst>
                                          <p:attrName>style.visibility</p:attrName>
                                        </p:attrNameLst>
                                      </p:cBhvr>
                                      <p:to>
                                        <p:strVal val="visible"/>
                                      </p:to>
                                    </p:set>
                                    <p:animEffect transition="in" filter="wipe(left)">
                                      <p:cBhvr>
                                        <p:cTn id="7" dur="1000"/>
                                        <p:tgtEl>
                                          <p:spTgt spid="861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1194"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en-US" altLang="zh-CN" dirty="0"/>
              <a:t>L2CAP</a:t>
            </a:r>
            <a:endParaRPr lang="zh-CN" altLang="en-US" sz="2800" b="1" dirty="0"/>
          </a:p>
        </p:txBody>
      </p:sp>
      <p:sp>
        <p:nvSpPr>
          <p:cNvPr id="193539" name="内容占位符 1"/>
          <p:cNvSpPr>
            <a:spLocks noGrp="1"/>
          </p:cNvSpPr>
          <p:nvPr>
            <p:ph idx="1"/>
          </p:nvPr>
        </p:nvSpPr>
        <p:spPr/>
        <p:txBody>
          <a:bodyPr/>
          <a:lstStyle/>
          <a:p>
            <a:r>
              <a:rPr lang="zh-CN" altLang="en-US" sz="2400">
                <a:solidFill>
                  <a:srgbClr val="FF0000"/>
                </a:solidFill>
              </a:rPr>
              <a:t>作用</a:t>
            </a:r>
            <a:r>
              <a:rPr lang="zh-CN" altLang="en-US" sz="2400"/>
              <a:t>：以帧携带可变长度的消息，如需要可提供可靠性</a:t>
            </a:r>
            <a:endParaRPr lang="en-US" altLang="zh-CN" sz="2400"/>
          </a:p>
          <a:p>
            <a:r>
              <a:rPr lang="zh-CN" altLang="en-US" sz="2400">
                <a:solidFill>
                  <a:srgbClr val="FF0000"/>
                </a:solidFill>
              </a:rPr>
              <a:t>功能</a:t>
            </a:r>
            <a:endParaRPr lang="en-US" altLang="zh-CN" sz="2400">
              <a:solidFill>
                <a:srgbClr val="FF0000"/>
              </a:solidFill>
            </a:endParaRPr>
          </a:p>
          <a:p>
            <a:pPr lvl="1"/>
            <a:r>
              <a:rPr lang="zh-CN" altLang="en-US" sz="2400">
                <a:solidFill>
                  <a:srgbClr val="0000FF"/>
                </a:solidFill>
              </a:rPr>
              <a:t>帧的拆分和组装</a:t>
            </a:r>
            <a:r>
              <a:rPr lang="zh-CN" altLang="en-US" sz="2400"/>
              <a:t>：发送时本层将从上层接收的数据包（最多</a:t>
            </a:r>
            <a:r>
              <a:rPr lang="en-US" altLang="zh-CN" sz="2400"/>
              <a:t>64KB</a:t>
            </a:r>
            <a:r>
              <a:rPr lang="zh-CN" altLang="en-US" sz="2400"/>
              <a:t>）拆分成若干帧进行传输；接收时本层将收到的若干帧组装成数据包交给上层。</a:t>
            </a:r>
          </a:p>
          <a:p>
            <a:pPr lvl="1"/>
            <a:r>
              <a:rPr lang="zh-CN" altLang="en-US" sz="2400">
                <a:solidFill>
                  <a:srgbClr val="0000FF"/>
                </a:solidFill>
              </a:rPr>
              <a:t>多路复用</a:t>
            </a:r>
            <a:r>
              <a:rPr lang="en-US" altLang="zh-CN" sz="2400">
                <a:solidFill>
                  <a:srgbClr val="0000FF"/>
                </a:solidFill>
              </a:rPr>
              <a:t>/</a:t>
            </a:r>
            <a:r>
              <a:rPr lang="zh-CN" altLang="en-US" sz="2400">
                <a:solidFill>
                  <a:srgbClr val="0000FF"/>
                </a:solidFill>
              </a:rPr>
              <a:t>解多路复用</a:t>
            </a:r>
            <a:r>
              <a:rPr lang="zh-CN" altLang="en-US" sz="2400"/>
              <a:t>：对多分组源，进行多路复用和解多路复用。这些分组可能使用不同协议（例如：</a:t>
            </a:r>
            <a:r>
              <a:rPr lang="en-US" altLang="zh-CN" sz="2400"/>
              <a:t>RFcomm</a:t>
            </a:r>
            <a:r>
              <a:rPr lang="zh-CN" altLang="en-US" sz="2400"/>
              <a:t>、电话等）。</a:t>
            </a:r>
          </a:p>
          <a:p>
            <a:pPr lvl="1"/>
            <a:r>
              <a:rPr lang="zh-CN" altLang="en-US" sz="2400">
                <a:solidFill>
                  <a:srgbClr val="0000FF"/>
                </a:solidFill>
              </a:rPr>
              <a:t>差错控制和重传</a:t>
            </a:r>
            <a:r>
              <a:rPr lang="zh-CN" altLang="en-US" sz="2400"/>
              <a:t>：检测错误，并重新发送没有被确认的数据包；</a:t>
            </a:r>
            <a:endParaRPr lang="en-US" altLang="zh-CN" sz="2400"/>
          </a:p>
          <a:p>
            <a:pPr lvl="1"/>
            <a:r>
              <a:rPr lang="en-US" altLang="zh-CN" sz="2400">
                <a:solidFill>
                  <a:srgbClr val="0000FF"/>
                </a:solidFill>
              </a:rPr>
              <a:t>QoS</a:t>
            </a:r>
            <a:r>
              <a:rPr lang="zh-CN" altLang="en-US" sz="2400"/>
              <a:t>：例如，链路建立阶段协商允许的最大分组。</a:t>
            </a:r>
          </a:p>
          <a:p>
            <a:pPr lvl="1"/>
            <a:endParaRPr lang="zh-CN" altLang="en-US" sz="2400"/>
          </a:p>
        </p:txBody>
      </p:sp>
      <p:sp>
        <p:nvSpPr>
          <p:cNvPr id="193540"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93541"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蓝牙帧结构</a:t>
            </a:r>
          </a:p>
        </p:txBody>
      </p:sp>
      <p:sp>
        <p:nvSpPr>
          <p:cNvPr id="194563"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pic>
        <p:nvPicPr>
          <p:cNvPr id="194564"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4785" b="5742"/>
          <a:stretch>
            <a:fillRect/>
          </a:stretch>
        </p:blipFill>
        <p:spPr bwMode="auto">
          <a:xfrm>
            <a:off x="679450" y="1954213"/>
            <a:ext cx="8208963"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65"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5" name="Text Box 9"/>
          <p:cNvSpPr txBox="1">
            <a:spLocks noChangeArrowheads="1"/>
          </p:cNvSpPr>
          <p:nvPr/>
        </p:nvSpPr>
        <p:spPr bwMode="auto">
          <a:xfrm>
            <a:off x="2339975" y="5876925"/>
            <a:ext cx="4968875"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2400" b="1" dirty="0">
                <a:solidFill>
                  <a:srgbClr val="0000FF"/>
                </a:solidFill>
                <a:latin typeface="+mn-lt"/>
                <a:ea typeface="+mn-ea"/>
              </a:rPr>
              <a:t>最重要的两种帧的格式</a:t>
            </a:r>
          </a:p>
        </p:txBody>
      </p:sp>
    </p:spTree>
  </p:cSld>
  <p:clrMapOvr>
    <a:masterClrMapping/>
  </p:clrMapOvr>
  <p:transition spd="slow">
    <p:random/>
    <p:sndAc>
      <p:stSnd>
        <p:snd r:embed="rId2" name="camera.wav"/>
      </p:stSnd>
    </p:sndAc>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开  销</a:t>
            </a:r>
            <a:br>
              <a:rPr lang="en-US" altLang="zh-CN" dirty="0"/>
            </a:br>
            <a:r>
              <a:rPr lang="zh-CN" altLang="en-US" sz="2800" dirty="0"/>
              <a:t>（</a:t>
            </a:r>
            <a:r>
              <a:rPr lang="en-US" altLang="zh-CN" sz="2800" dirty="0"/>
              <a:t>126bit</a:t>
            </a:r>
            <a:r>
              <a:rPr lang="zh-CN" altLang="en-US" sz="2800" dirty="0"/>
              <a:t>）</a:t>
            </a:r>
            <a:endParaRPr lang="en-US" altLang="zh-CN" sz="2800" dirty="0"/>
          </a:p>
        </p:txBody>
      </p:sp>
      <p:sp>
        <p:nvSpPr>
          <p:cNvPr id="195587" name="内容占位符 1"/>
          <p:cNvSpPr>
            <a:spLocks noGrp="1"/>
          </p:cNvSpPr>
          <p:nvPr>
            <p:ph idx="1"/>
          </p:nvPr>
        </p:nvSpPr>
        <p:spPr>
          <a:xfrm>
            <a:off x="809625" y="1773238"/>
            <a:ext cx="7958138" cy="4679950"/>
          </a:xfrm>
        </p:spPr>
        <p:txBody>
          <a:bodyPr/>
          <a:lstStyle/>
          <a:p>
            <a:r>
              <a:rPr lang="zh-CN" altLang="en-US" sz="2400">
                <a:solidFill>
                  <a:srgbClr val="FF0000"/>
                </a:solidFill>
              </a:rPr>
              <a:t>访问码</a:t>
            </a:r>
            <a:r>
              <a:rPr lang="zh-CN" altLang="en-US" sz="2400"/>
              <a:t>：</a:t>
            </a:r>
            <a:r>
              <a:rPr lang="en-US" altLang="zh-CN" sz="2400"/>
              <a:t>72bit</a:t>
            </a:r>
            <a:r>
              <a:rPr lang="zh-CN" altLang="en-US" sz="2400"/>
              <a:t>，用于标识主节点。</a:t>
            </a:r>
            <a:endParaRPr lang="en-US" altLang="zh-CN" sz="2400"/>
          </a:p>
          <a:p>
            <a:r>
              <a:rPr lang="zh-CN" altLang="en-US" sz="2400">
                <a:solidFill>
                  <a:srgbClr val="FF0000"/>
                </a:solidFill>
              </a:rPr>
              <a:t>首部</a:t>
            </a:r>
            <a:r>
              <a:rPr lang="zh-CN" altLang="en-US" sz="2400"/>
              <a:t>：</a:t>
            </a:r>
            <a:r>
              <a:rPr lang="en-US" altLang="zh-CN" sz="2400"/>
              <a:t>54bit</a:t>
            </a:r>
            <a:r>
              <a:rPr lang="zh-CN" altLang="en-US" sz="2400"/>
              <a:t>，重复</a:t>
            </a:r>
            <a:r>
              <a:rPr lang="en-US" altLang="zh-CN" sz="2400"/>
              <a:t>3</a:t>
            </a:r>
            <a:r>
              <a:rPr lang="zh-CN" altLang="en-US" sz="2400"/>
              <a:t>次所得（可靠性）。</a:t>
            </a:r>
          </a:p>
          <a:p>
            <a:pPr lvl="1"/>
            <a:r>
              <a:rPr lang="zh-CN" altLang="en-US" sz="2400">
                <a:solidFill>
                  <a:srgbClr val="0000FF"/>
                </a:solidFill>
              </a:rPr>
              <a:t>地址</a:t>
            </a:r>
            <a:r>
              <a:rPr lang="zh-CN" altLang="en-US" sz="2400"/>
              <a:t>：</a:t>
            </a:r>
            <a:r>
              <a:rPr lang="en-US" altLang="zh-CN" sz="2400"/>
              <a:t>3bit</a:t>
            </a:r>
            <a:r>
              <a:rPr lang="zh-CN" altLang="en-US" sz="2400"/>
              <a:t>，用于区分</a:t>
            </a:r>
            <a:r>
              <a:rPr lang="en-US" altLang="zh-CN" sz="2400"/>
              <a:t>8</a:t>
            </a:r>
            <a:r>
              <a:rPr lang="zh-CN" altLang="en-US" sz="2400"/>
              <a:t>个活动从节点。</a:t>
            </a:r>
          </a:p>
          <a:p>
            <a:pPr lvl="1"/>
            <a:r>
              <a:rPr lang="zh-CN" altLang="en-US" sz="2400">
                <a:solidFill>
                  <a:srgbClr val="0000FF"/>
                </a:solidFill>
              </a:rPr>
              <a:t>类型</a:t>
            </a:r>
            <a:r>
              <a:rPr lang="zh-CN" altLang="en-US" sz="2400"/>
              <a:t>：</a:t>
            </a:r>
            <a:r>
              <a:rPr lang="en-US" altLang="zh-CN" sz="2400"/>
              <a:t>4bit</a:t>
            </a:r>
            <a:r>
              <a:rPr lang="zh-CN" altLang="en-US" sz="2400"/>
              <a:t>，用于指明帧类型（</a:t>
            </a:r>
            <a:r>
              <a:rPr lang="en-US" altLang="zh-CN" sz="2400"/>
              <a:t>ACL</a:t>
            </a:r>
            <a:r>
              <a:rPr lang="zh-CN" altLang="en-US" sz="2400"/>
              <a:t>、</a:t>
            </a:r>
            <a:r>
              <a:rPr lang="en-US" altLang="zh-CN" sz="2400"/>
              <a:t>SCO</a:t>
            </a:r>
            <a:r>
              <a:rPr lang="zh-CN" altLang="en-US" sz="2400"/>
              <a:t>或轮询）、数据字段中所使用的纠错类型以及该帧占用多少时隙（</a:t>
            </a:r>
            <a:r>
              <a:rPr lang="en-US" altLang="zh-CN" sz="2400"/>
              <a:t>1</a:t>
            </a:r>
            <a:r>
              <a:rPr lang="zh-CN" altLang="en-US" sz="2400"/>
              <a:t>、</a:t>
            </a:r>
            <a:r>
              <a:rPr lang="en-US" altLang="zh-CN" sz="2400"/>
              <a:t>3</a:t>
            </a:r>
            <a:r>
              <a:rPr lang="zh-CN" altLang="en-US" sz="2400"/>
              <a:t>或</a:t>
            </a:r>
            <a:r>
              <a:rPr lang="en-US" altLang="zh-CN" sz="2400"/>
              <a:t>5</a:t>
            </a:r>
            <a:r>
              <a:rPr lang="zh-CN" altLang="en-US" sz="2400"/>
              <a:t>）。</a:t>
            </a:r>
          </a:p>
          <a:p>
            <a:pPr lvl="1"/>
            <a:r>
              <a:rPr lang="en-US" altLang="zh-CN" sz="2400">
                <a:solidFill>
                  <a:srgbClr val="0000FF"/>
                </a:solidFill>
              </a:rPr>
              <a:t>F</a:t>
            </a:r>
            <a:r>
              <a:rPr lang="zh-CN" altLang="en-US" sz="2400">
                <a:solidFill>
                  <a:srgbClr val="0000FF"/>
                </a:solidFill>
              </a:rPr>
              <a:t>位</a:t>
            </a:r>
            <a:r>
              <a:rPr lang="zh-CN" altLang="en-US" sz="2400"/>
              <a:t>：</a:t>
            </a:r>
            <a:r>
              <a:rPr lang="en-US" altLang="zh-CN" sz="2400"/>
              <a:t>1bit</a:t>
            </a:r>
            <a:r>
              <a:rPr lang="zh-CN" altLang="en-US" sz="2400"/>
              <a:t>，表示从节点的缓冲区是否满，用于对</a:t>
            </a:r>
            <a:r>
              <a:rPr lang="en-US" altLang="zh-CN" sz="2400"/>
              <a:t>ACL</a:t>
            </a:r>
            <a:r>
              <a:rPr lang="zh-CN" altLang="en-US" sz="2400"/>
              <a:t>链路进行流量控制。</a:t>
            </a:r>
          </a:p>
          <a:p>
            <a:pPr lvl="1"/>
            <a:r>
              <a:rPr lang="en-US" altLang="zh-CN" sz="2400">
                <a:solidFill>
                  <a:srgbClr val="0000FF"/>
                </a:solidFill>
              </a:rPr>
              <a:t>A</a:t>
            </a:r>
            <a:r>
              <a:rPr lang="zh-CN" altLang="en-US" sz="2400">
                <a:solidFill>
                  <a:srgbClr val="0000FF"/>
                </a:solidFill>
              </a:rPr>
              <a:t>位</a:t>
            </a:r>
            <a:r>
              <a:rPr lang="zh-CN" altLang="en-US" sz="2400"/>
              <a:t>：</a:t>
            </a:r>
            <a:r>
              <a:rPr lang="en-US" altLang="zh-CN" sz="2400"/>
              <a:t>1bit</a:t>
            </a:r>
            <a:r>
              <a:rPr lang="zh-CN" altLang="en-US" sz="2400"/>
              <a:t>，用于捎带确认。</a:t>
            </a:r>
          </a:p>
          <a:p>
            <a:pPr lvl="1"/>
            <a:r>
              <a:rPr lang="en-US" altLang="zh-CN" sz="2400">
                <a:solidFill>
                  <a:srgbClr val="0000FF"/>
                </a:solidFill>
              </a:rPr>
              <a:t>S</a:t>
            </a:r>
            <a:r>
              <a:rPr lang="zh-CN" altLang="en-US" sz="2400">
                <a:solidFill>
                  <a:srgbClr val="0000FF"/>
                </a:solidFill>
              </a:rPr>
              <a:t>位</a:t>
            </a:r>
            <a:r>
              <a:rPr lang="zh-CN" altLang="en-US" sz="2400"/>
              <a:t>：</a:t>
            </a:r>
            <a:r>
              <a:rPr lang="en-US" altLang="zh-CN" sz="2400"/>
              <a:t>1bit</a:t>
            </a:r>
            <a:r>
              <a:rPr lang="zh-CN" altLang="en-US" sz="2400"/>
              <a:t>，用于帧序号（停</a:t>
            </a:r>
            <a:r>
              <a:rPr lang="en-US" altLang="zh-CN" sz="2400"/>
              <a:t>-</a:t>
            </a:r>
            <a:r>
              <a:rPr lang="zh-CN" altLang="en-US" sz="2400"/>
              <a:t>等协议）。</a:t>
            </a:r>
          </a:p>
          <a:p>
            <a:pPr lvl="1"/>
            <a:r>
              <a:rPr lang="en-US" altLang="zh-CN" sz="2400">
                <a:solidFill>
                  <a:srgbClr val="0000FF"/>
                </a:solidFill>
              </a:rPr>
              <a:t>CRC</a:t>
            </a:r>
            <a:r>
              <a:rPr lang="zh-CN" altLang="en-US" sz="2400"/>
              <a:t>：</a:t>
            </a:r>
            <a:r>
              <a:rPr lang="en-US" altLang="zh-CN" sz="2400"/>
              <a:t>8bit</a:t>
            </a:r>
            <a:r>
              <a:rPr lang="zh-CN" altLang="en-US" sz="2400"/>
              <a:t>，仅对首部计算。</a:t>
            </a:r>
          </a:p>
        </p:txBody>
      </p:sp>
      <p:sp>
        <p:nvSpPr>
          <p:cNvPr id="195588"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9558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zh-CN" altLang="en-US" dirty="0"/>
              <a:t>数  据</a:t>
            </a:r>
          </a:p>
        </p:txBody>
      </p:sp>
      <p:sp>
        <p:nvSpPr>
          <p:cNvPr id="2" name="内容占位符 1"/>
          <p:cNvSpPr>
            <a:spLocks noGrp="1"/>
          </p:cNvSpPr>
          <p:nvPr>
            <p:ph idx="1"/>
          </p:nvPr>
        </p:nvSpPr>
        <p:spPr>
          <a:xfrm>
            <a:off x="809625" y="1773238"/>
            <a:ext cx="7958138" cy="4535487"/>
          </a:xfrm>
        </p:spPr>
        <p:txBody>
          <a:bodyPr/>
          <a:lstStyle/>
          <a:p>
            <a:pPr>
              <a:lnSpc>
                <a:spcPct val="150000"/>
              </a:lnSpc>
              <a:defRPr/>
            </a:pPr>
            <a:r>
              <a:rPr lang="zh-CN" altLang="en-US" dirty="0">
                <a:solidFill>
                  <a:srgbClr val="FF0000"/>
                </a:solidFill>
              </a:rPr>
              <a:t>基本速率</a:t>
            </a:r>
            <a:r>
              <a:rPr lang="zh-CN" altLang="en-US" dirty="0">
                <a:solidFill>
                  <a:schemeClr val="tx1"/>
                </a:solidFill>
              </a:rPr>
              <a:t>：</a:t>
            </a:r>
            <a:r>
              <a:rPr lang="en-US" altLang="zh-CN" dirty="0">
                <a:solidFill>
                  <a:schemeClr val="tx1"/>
                </a:solidFill>
              </a:rPr>
              <a:t>1Mbps</a:t>
            </a:r>
          </a:p>
          <a:p>
            <a:pPr marL="442913" lvl="1" indent="542925">
              <a:lnSpc>
                <a:spcPct val="150000"/>
              </a:lnSpc>
              <a:buFont typeface="Wingdings" pitchFamily="2" charset="2"/>
              <a:buNone/>
              <a:defRPr/>
            </a:pPr>
            <a:r>
              <a:rPr lang="en-US" altLang="zh-CN" dirty="0">
                <a:solidFill>
                  <a:schemeClr val="tx1"/>
                </a:solidFill>
              </a:rPr>
              <a:t> 0</a:t>
            </a:r>
            <a:r>
              <a:rPr lang="zh-CN" altLang="en-US" dirty="0">
                <a:solidFill>
                  <a:schemeClr val="tx1"/>
                </a:solidFill>
              </a:rPr>
              <a:t>～</a:t>
            </a:r>
            <a:r>
              <a:rPr lang="en-US" altLang="zh-CN" dirty="0">
                <a:solidFill>
                  <a:schemeClr val="tx1"/>
                </a:solidFill>
              </a:rPr>
              <a:t>2744bit</a:t>
            </a:r>
            <a:r>
              <a:rPr lang="zh-CN" altLang="en-US" dirty="0">
                <a:solidFill>
                  <a:schemeClr val="tx1"/>
                </a:solidFill>
              </a:rPr>
              <a:t>。</a:t>
            </a:r>
            <a:r>
              <a:rPr lang="zh-CN" altLang="en-US" dirty="0">
                <a:solidFill>
                  <a:srgbClr val="0000FF"/>
                </a:solidFill>
              </a:rPr>
              <a:t>单时隙帧</a:t>
            </a:r>
            <a:r>
              <a:rPr lang="zh-CN" altLang="en-US" dirty="0">
                <a:solidFill>
                  <a:schemeClr val="tx1"/>
                </a:solidFill>
              </a:rPr>
              <a:t>数据域长为</a:t>
            </a:r>
            <a:r>
              <a:rPr lang="en-US" altLang="zh-CN" dirty="0">
                <a:solidFill>
                  <a:schemeClr val="tx1"/>
                </a:solidFill>
              </a:rPr>
              <a:t>240bit</a:t>
            </a:r>
            <a:r>
              <a:rPr lang="zh-CN" altLang="en-US" dirty="0">
                <a:solidFill>
                  <a:schemeClr val="tx1"/>
                </a:solidFill>
              </a:rPr>
              <a:t>，</a:t>
            </a:r>
            <a:r>
              <a:rPr lang="en-US" altLang="zh-CN" dirty="0">
                <a:solidFill>
                  <a:srgbClr val="0000FF"/>
                </a:solidFill>
              </a:rPr>
              <a:t>5</a:t>
            </a:r>
            <a:r>
              <a:rPr lang="zh-CN" altLang="en-US" dirty="0">
                <a:solidFill>
                  <a:srgbClr val="0000FF"/>
                </a:solidFill>
              </a:rPr>
              <a:t>时隙帧</a:t>
            </a:r>
            <a:r>
              <a:rPr lang="zh-CN" altLang="en-US" dirty="0">
                <a:solidFill>
                  <a:schemeClr val="tx1"/>
                </a:solidFill>
              </a:rPr>
              <a:t>数据域长为</a:t>
            </a:r>
            <a:r>
              <a:rPr lang="en-US" altLang="zh-CN" dirty="0">
                <a:solidFill>
                  <a:schemeClr val="tx1"/>
                </a:solidFill>
              </a:rPr>
              <a:t>2744bit</a:t>
            </a:r>
            <a:r>
              <a:rPr lang="zh-CN" altLang="en-US" dirty="0">
                <a:solidFill>
                  <a:schemeClr val="tx1"/>
                </a:solidFill>
              </a:rPr>
              <a:t>。</a:t>
            </a:r>
            <a:r>
              <a:rPr lang="en-US" altLang="zh-CN" dirty="0">
                <a:solidFill>
                  <a:srgbClr val="0000FF"/>
                </a:solidFill>
              </a:rPr>
              <a:t>ACL</a:t>
            </a:r>
            <a:r>
              <a:rPr lang="zh-CN" altLang="en-US" dirty="0">
                <a:solidFill>
                  <a:srgbClr val="0000FF"/>
                </a:solidFill>
              </a:rPr>
              <a:t>帧</a:t>
            </a:r>
            <a:r>
              <a:rPr lang="zh-CN" altLang="en-US" dirty="0">
                <a:solidFill>
                  <a:schemeClr val="tx1"/>
                </a:solidFill>
              </a:rPr>
              <a:t>采用可变帧长，</a:t>
            </a:r>
            <a:r>
              <a:rPr lang="en-US" altLang="zh-CN" dirty="0">
                <a:solidFill>
                  <a:srgbClr val="0000FF"/>
                </a:solidFill>
              </a:rPr>
              <a:t>SCO</a:t>
            </a:r>
            <a:r>
              <a:rPr lang="zh-CN" altLang="en-US" dirty="0">
                <a:solidFill>
                  <a:srgbClr val="0000FF"/>
                </a:solidFill>
              </a:rPr>
              <a:t>帧</a:t>
            </a:r>
            <a:r>
              <a:rPr lang="zh-CN" altLang="en-US" dirty="0">
                <a:solidFill>
                  <a:schemeClr val="tx1"/>
                </a:solidFill>
              </a:rPr>
              <a:t>采用</a:t>
            </a:r>
            <a:r>
              <a:rPr lang="en-US" altLang="zh-CN" dirty="0">
                <a:solidFill>
                  <a:schemeClr val="tx1"/>
                </a:solidFill>
              </a:rPr>
              <a:t>240bit</a:t>
            </a:r>
            <a:r>
              <a:rPr lang="zh-CN" altLang="en-US" dirty="0">
                <a:solidFill>
                  <a:schemeClr val="tx1"/>
                </a:solidFill>
              </a:rPr>
              <a:t>固定帧长。</a:t>
            </a:r>
            <a:endParaRPr lang="en-US" altLang="zh-CN" dirty="0">
              <a:solidFill>
                <a:schemeClr val="tx1"/>
              </a:solidFill>
            </a:endParaRPr>
          </a:p>
          <a:p>
            <a:pPr>
              <a:lnSpc>
                <a:spcPct val="150000"/>
              </a:lnSpc>
              <a:defRPr/>
            </a:pPr>
            <a:r>
              <a:rPr lang="zh-CN" altLang="en-US" dirty="0">
                <a:solidFill>
                  <a:srgbClr val="FF0000"/>
                </a:solidFill>
              </a:rPr>
              <a:t>增强型速率</a:t>
            </a:r>
            <a:r>
              <a:rPr lang="zh-CN" altLang="en-US" dirty="0">
                <a:solidFill>
                  <a:schemeClr val="tx1"/>
                </a:solidFill>
              </a:rPr>
              <a:t>：</a:t>
            </a:r>
            <a:r>
              <a:rPr lang="en-US" altLang="zh-CN" dirty="0">
                <a:solidFill>
                  <a:schemeClr val="tx1"/>
                </a:solidFill>
              </a:rPr>
              <a:t>2</a:t>
            </a:r>
            <a:r>
              <a:rPr lang="zh-CN" altLang="en-US" dirty="0">
                <a:solidFill>
                  <a:schemeClr val="tx1"/>
                </a:solidFill>
              </a:rPr>
              <a:t>～</a:t>
            </a:r>
            <a:r>
              <a:rPr lang="en-US" altLang="zh-CN" dirty="0">
                <a:solidFill>
                  <a:schemeClr val="tx1"/>
                </a:solidFill>
              </a:rPr>
              <a:t>3Mbps</a:t>
            </a:r>
          </a:p>
          <a:p>
            <a:pPr marL="439738" lvl="1" indent="0">
              <a:lnSpc>
                <a:spcPct val="150000"/>
              </a:lnSpc>
              <a:buFont typeface="Wingdings" pitchFamily="2" charset="2"/>
              <a:buNone/>
              <a:defRPr/>
            </a:pPr>
            <a:r>
              <a:rPr lang="en-US" altLang="zh-CN" dirty="0">
                <a:solidFill>
                  <a:schemeClr val="tx1"/>
                </a:solidFill>
              </a:rPr>
              <a:t>0</a:t>
            </a:r>
            <a:r>
              <a:rPr lang="zh-CN" altLang="en-US" dirty="0">
                <a:solidFill>
                  <a:schemeClr val="tx1"/>
                </a:solidFill>
              </a:rPr>
              <a:t>～</a:t>
            </a:r>
            <a:r>
              <a:rPr lang="en-US" altLang="zh-CN" dirty="0">
                <a:solidFill>
                  <a:schemeClr val="tx1"/>
                </a:solidFill>
              </a:rPr>
              <a:t>8184bit</a:t>
            </a:r>
            <a:endParaRPr lang="zh-CN" altLang="en-US" dirty="0">
              <a:solidFill>
                <a:schemeClr val="tx1"/>
              </a:solidFill>
            </a:endParaRPr>
          </a:p>
        </p:txBody>
      </p:sp>
      <p:sp>
        <p:nvSpPr>
          <p:cNvPr id="196612"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96613"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pPr eaLnBrk="1" hangingPunct="1">
              <a:defRPr/>
            </a:pPr>
            <a:r>
              <a:rPr lang="en-US" altLang="zh-CN" dirty="0"/>
              <a:t>SCO</a:t>
            </a:r>
            <a:r>
              <a:rPr lang="zh-CN" altLang="en-US" dirty="0"/>
              <a:t>帧</a:t>
            </a:r>
          </a:p>
        </p:txBody>
      </p:sp>
      <p:sp>
        <p:nvSpPr>
          <p:cNvPr id="2" name="内容占位符 1"/>
          <p:cNvSpPr>
            <a:spLocks noGrp="1"/>
          </p:cNvSpPr>
          <p:nvPr>
            <p:ph idx="1"/>
          </p:nvPr>
        </p:nvSpPr>
        <p:spPr>
          <a:xfrm>
            <a:off x="809625" y="1773238"/>
            <a:ext cx="7958138" cy="4679950"/>
          </a:xfrm>
        </p:spPr>
        <p:txBody>
          <a:bodyPr/>
          <a:lstStyle/>
          <a:p>
            <a:pPr marL="0" indent="0">
              <a:lnSpc>
                <a:spcPct val="125000"/>
              </a:lnSpc>
              <a:buFont typeface="Wingdings" pitchFamily="2" charset="2"/>
              <a:buNone/>
              <a:defRPr/>
            </a:pPr>
            <a:r>
              <a:rPr lang="en-US" altLang="zh-CN" sz="2800" dirty="0">
                <a:solidFill>
                  <a:schemeClr val="tx1"/>
                </a:solidFill>
              </a:rPr>
              <a:t>     SCO</a:t>
            </a:r>
            <a:r>
              <a:rPr lang="zh-CN" altLang="en-US" sz="2800" dirty="0">
                <a:solidFill>
                  <a:schemeClr val="tx1"/>
                </a:solidFill>
              </a:rPr>
              <a:t>帧定义</a:t>
            </a:r>
            <a:r>
              <a:rPr lang="en-US" altLang="zh-CN" sz="2800" dirty="0">
                <a:solidFill>
                  <a:schemeClr val="tx1"/>
                </a:solidFill>
              </a:rPr>
              <a:t>3</a:t>
            </a:r>
            <a:r>
              <a:rPr lang="zh-CN" altLang="en-US" sz="2800" dirty="0">
                <a:solidFill>
                  <a:schemeClr val="tx1"/>
                </a:solidFill>
              </a:rPr>
              <a:t>种实际有效载荷长度：</a:t>
            </a:r>
          </a:p>
          <a:p>
            <a:pPr>
              <a:lnSpc>
                <a:spcPct val="125000"/>
              </a:lnSpc>
              <a:defRPr/>
            </a:pPr>
            <a:r>
              <a:rPr lang="en-US" altLang="zh-CN" sz="2800" dirty="0">
                <a:solidFill>
                  <a:srgbClr val="FF0000"/>
                </a:solidFill>
              </a:rPr>
              <a:t>80bit</a:t>
            </a:r>
            <a:r>
              <a:rPr lang="zh-CN" altLang="en-US" sz="2800" dirty="0">
                <a:solidFill>
                  <a:schemeClr val="tx1"/>
                </a:solidFill>
              </a:rPr>
              <a:t>：有效载荷重复</a:t>
            </a:r>
            <a:r>
              <a:rPr lang="en-US" altLang="zh-CN" sz="2800" dirty="0">
                <a:solidFill>
                  <a:schemeClr val="tx1"/>
                </a:solidFill>
              </a:rPr>
              <a:t>3</a:t>
            </a:r>
            <a:r>
              <a:rPr lang="zh-CN" altLang="en-US" sz="2800" dirty="0">
                <a:solidFill>
                  <a:schemeClr val="tx1"/>
                </a:solidFill>
              </a:rPr>
              <a:t>遍用作</a:t>
            </a:r>
            <a:r>
              <a:rPr lang="zh-CN" altLang="en-US" sz="2800" dirty="0">
                <a:solidFill>
                  <a:srgbClr val="0000FF"/>
                </a:solidFill>
              </a:rPr>
              <a:t>可靠性</a:t>
            </a:r>
            <a:r>
              <a:rPr lang="zh-CN" altLang="en-US" sz="2800" dirty="0">
                <a:solidFill>
                  <a:schemeClr val="tx1"/>
                </a:solidFill>
              </a:rPr>
              <a:t>。由于从节点和主节点可以获得每秒</a:t>
            </a:r>
            <a:r>
              <a:rPr lang="en-US" altLang="zh-CN" sz="2800" dirty="0">
                <a:solidFill>
                  <a:schemeClr val="tx1"/>
                </a:solidFill>
              </a:rPr>
              <a:t>800</a:t>
            </a:r>
            <a:r>
              <a:rPr lang="zh-CN" altLang="en-US" sz="2800" dirty="0">
                <a:solidFill>
                  <a:schemeClr val="tx1"/>
                </a:solidFill>
              </a:rPr>
              <a:t>时隙，所以在</a:t>
            </a:r>
            <a:r>
              <a:rPr lang="en-US" altLang="zh-CN" sz="2800" dirty="0">
                <a:solidFill>
                  <a:schemeClr val="tx1"/>
                </a:solidFill>
              </a:rPr>
              <a:t>80bit</a:t>
            </a:r>
            <a:r>
              <a:rPr lang="zh-CN" altLang="en-US" sz="2800" dirty="0">
                <a:solidFill>
                  <a:schemeClr val="tx1"/>
                </a:solidFill>
              </a:rPr>
              <a:t>有效载荷时，可得到</a:t>
            </a:r>
            <a:r>
              <a:rPr lang="en-US" altLang="zh-CN" sz="2800" dirty="0">
                <a:solidFill>
                  <a:schemeClr val="tx1"/>
                </a:solidFill>
              </a:rPr>
              <a:t>64kbps</a:t>
            </a:r>
            <a:r>
              <a:rPr lang="zh-CN" altLang="en-US" sz="2800" dirty="0">
                <a:solidFill>
                  <a:schemeClr val="tx1"/>
                </a:solidFill>
              </a:rPr>
              <a:t>的全双工</a:t>
            </a:r>
            <a:r>
              <a:rPr lang="en-US" altLang="zh-CN" sz="2800" dirty="0">
                <a:solidFill>
                  <a:schemeClr val="tx1"/>
                </a:solidFill>
              </a:rPr>
              <a:t>PCM</a:t>
            </a:r>
            <a:r>
              <a:rPr lang="zh-CN" altLang="en-US" sz="2800" dirty="0">
                <a:solidFill>
                  <a:schemeClr val="tx1"/>
                </a:solidFill>
              </a:rPr>
              <a:t>话音信道。</a:t>
            </a:r>
          </a:p>
          <a:p>
            <a:pPr>
              <a:lnSpc>
                <a:spcPct val="125000"/>
              </a:lnSpc>
              <a:defRPr/>
            </a:pPr>
            <a:r>
              <a:rPr lang="en-US" altLang="zh-CN" sz="2800" dirty="0">
                <a:solidFill>
                  <a:srgbClr val="FF0000"/>
                </a:solidFill>
              </a:rPr>
              <a:t>160bit</a:t>
            </a:r>
            <a:r>
              <a:rPr lang="zh-CN" altLang="en-US" sz="2800" dirty="0">
                <a:solidFill>
                  <a:schemeClr val="tx1"/>
                </a:solidFill>
              </a:rPr>
              <a:t>：剩余位用作纠错。</a:t>
            </a:r>
          </a:p>
          <a:p>
            <a:pPr>
              <a:lnSpc>
                <a:spcPct val="125000"/>
              </a:lnSpc>
              <a:defRPr/>
            </a:pPr>
            <a:r>
              <a:rPr lang="en-US" altLang="zh-CN" sz="2800" dirty="0">
                <a:solidFill>
                  <a:srgbClr val="FF0000"/>
                </a:solidFill>
              </a:rPr>
              <a:t>240bit</a:t>
            </a:r>
            <a:r>
              <a:rPr lang="zh-CN" altLang="en-US" sz="2800" dirty="0">
                <a:solidFill>
                  <a:schemeClr val="tx1"/>
                </a:solidFill>
              </a:rPr>
              <a:t>：无冗余位，每次可支持</a:t>
            </a:r>
            <a:r>
              <a:rPr lang="en-US" altLang="zh-CN" sz="2800" dirty="0">
                <a:solidFill>
                  <a:schemeClr val="tx1"/>
                </a:solidFill>
              </a:rPr>
              <a:t>3</a:t>
            </a:r>
            <a:r>
              <a:rPr lang="zh-CN" altLang="en-US" sz="2800" dirty="0">
                <a:solidFill>
                  <a:schemeClr val="tx1"/>
                </a:solidFill>
              </a:rPr>
              <a:t>条全双工</a:t>
            </a:r>
            <a:r>
              <a:rPr lang="en-US" altLang="zh-CN" sz="2800" dirty="0">
                <a:solidFill>
                  <a:schemeClr val="tx1"/>
                </a:solidFill>
              </a:rPr>
              <a:t>PCM</a:t>
            </a:r>
            <a:r>
              <a:rPr lang="zh-CN" altLang="en-US" sz="2800" dirty="0">
                <a:solidFill>
                  <a:schemeClr val="tx1"/>
                </a:solidFill>
              </a:rPr>
              <a:t>话音信道。</a:t>
            </a:r>
          </a:p>
        </p:txBody>
      </p:sp>
      <p:sp>
        <p:nvSpPr>
          <p:cNvPr id="197636" name="Text Box 3"/>
          <p:cNvSpPr txBox="1">
            <a:spLocks noChangeArrowheads="1"/>
          </p:cNvSpPr>
          <p:nvPr/>
        </p:nvSpPr>
        <p:spPr bwMode="auto">
          <a:xfrm>
            <a:off x="1346200" y="87313"/>
            <a:ext cx="65389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蓝牙</a:t>
            </a:r>
            <a:endParaRPr lang="zh-CN" altLang="en-US" sz="1200" b="0">
              <a:solidFill>
                <a:schemeClr val="tx1"/>
              </a:solidFill>
              <a:latin typeface="Times New Roman" pitchFamily="18" charset="0"/>
              <a:ea typeface="幼圆" pitchFamily="49" charset="-122"/>
            </a:endParaRPr>
          </a:p>
        </p:txBody>
      </p:sp>
      <p:sp>
        <p:nvSpPr>
          <p:cNvPr id="197637"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Rectangle 2"/>
          <p:cNvSpPr>
            <a:spLocks noGrp="1" noChangeArrowheads="1"/>
          </p:cNvSpPr>
          <p:nvPr>
            <p:ph type="title"/>
          </p:nvPr>
        </p:nvSpPr>
        <p:spPr/>
        <p:txBody>
          <a:bodyPr/>
          <a:lstStyle/>
          <a:p>
            <a:pPr eaLnBrk="1" hangingPunct="1">
              <a:defRPr/>
            </a:pPr>
            <a:r>
              <a:rPr lang="zh-CN" altLang="en-US"/>
              <a:t>数据链路层交换</a:t>
            </a:r>
          </a:p>
        </p:txBody>
      </p:sp>
      <p:sp>
        <p:nvSpPr>
          <p:cNvPr id="1986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98660" name="Rectangle 5"/>
          <p:cNvSpPr>
            <a:spLocks noGrp="1" noChangeArrowheads="1"/>
          </p:cNvSpPr>
          <p:nvPr>
            <p:ph type="body" idx="1"/>
          </p:nvPr>
        </p:nvSpPr>
        <p:spPr>
          <a:xfrm>
            <a:off x="2771775" y="2420938"/>
            <a:ext cx="3600450" cy="3311525"/>
          </a:xfrm>
        </p:spPr>
        <p:txBody>
          <a:bodyPr/>
          <a:lstStyle/>
          <a:p>
            <a:pPr eaLnBrk="1" hangingPunct="1"/>
            <a:r>
              <a:rPr lang="zh-CN" altLang="en-US" dirty="0">
                <a:hlinkClick r:id="rId6" action="ppaction://hlinksldjump"/>
              </a:rPr>
              <a:t>网桥</a:t>
            </a:r>
            <a:endParaRPr lang="en-US" altLang="zh-CN" dirty="0"/>
          </a:p>
          <a:p>
            <a:pPr eaLnBrk="1" hangingPunct="1"/>
            <a:endParaRPr lang="zh-CN" altLang="en-US" dirty="0"/>
          </a:p>
          <a:p>
            <a:pPr eaLnBrk="1" hangingPunct="1"/>
            <a:r>
              <a:rPr lang="zh-CN" altLang="en-US" dirty="0">
                <a:hlinkClick r:id="rId7" action="ppaction://hlinksldjump"/>
              </a:rPr>
              <a:t>网络互连设备</a:t>
            </a:r>
            <a:endParaRPr lang="zh-CN" altLang="en-US" dirty="0"/>
          </a:p>
          <a:p>
            <a:pPr eaLnBrk="1" hangingPunct="1"/>
            <a:endParaRPr lang="zh-CN" altLang="en-US" dirty="0"/>
          </a:p>
          <a:p>
            <a:pPr eaLnBrk="1" hangingPunct="1"/>
            <a:r>
              <a:rPr lang="zh-CN" altLang="en-US" dirty="0">
                <a:hlinkClick r:id="rId8" action="ppaction://hlinksldjump"/>
              </a:rPr>
              <a:t>虚拟局域网</a:t>
            </a:r>
            <a:endParaRPr lang="zh-CN" altLang="en-US" dirty="0"/>
          </a:p>
        </p:txBody>
      </p:sp>
    </p:spTree>
  </p:cSld>
  <p:clrMapOvr>
    <a:masterClrMapping/>
  </p:clrMapOvr>
  <p:transition spd="slow">
    <p:random/>
    <p:sndAc>
      <p:stSnd>
        <p:snd r:embed="rId2" name="camera.wav"/>
      </p:stSnd>
    </p:sndAc>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a:t>
            </a:r>
            <a:br>
              <a:rPr lang="zh-CN" altLang="en-US" dirty="0">
                <a:latin typeface="华文新魏" pitchFamily="2" charset="-122"/>
              </a:rPr>
            </a:br>
            <a:r>
              <a:rPr lang="zh-CN" altLang="en-US" sz="2800" b="1" dirty="0"/>
              <a:t>（</a:t>
            </a:r>
            <a:r>
              <a:rPr lang="en-US" altLang="zh-CN" sz="2800" b="1" dirty="0"/>
              <a:t>bridge</a:t>
            </a:r>
            <a:r>
              <a:rPr lang="zh-CN" altLang="en-US" sz="2800" b="1" dirty="0"/>
              <a:t>）</a:t>
            </a:r>
            <a:endParaRPr lang="zh-CN" altLang="en-US" sz="2800" dirty="0"/>
          </a:p>
        </p:txBody>
      </p:sp>
      <p:sp>
        <p:nvSpPr>
          <p:cNvPr id="1996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endParaRPr lang="en-US" altLang="zh-CN" sz="1200" b="0">
              <a:solidFill>
                <a:schemeClr val="tx1"/>
              </a:solidFill>
              <a:latin typeface="Times New Roman" pitchFamily="18" charset="0"/>
              <a:ea typeface="幼圆" pitchFamily="49" charset="-122"/>
            </a:endParaRPr>
          </a:p>
        </p:txBody>
      </p:sp>
      <p:sp>
        <p:nvSpPr>
          <p:cNvPr id="199684" name="Rectangle 5"/>
          <p:cNvSpPr>
            <a:spLocks noGrp="1" noChangeArrowheads="1"/>
          </p:cNvSpPr>
          <p:nvPr>
            <p:ph type="body" idx="1"/>
          </p:nvPr>
        </p:nvSpPr>
        <p:spPr>
          <a:xfrm>
            <a:off x="3132138" y="2205038"/>
            <a:ext cx="3041650" cy="3600450"/>
          </a:xfrm>
        </p:spPr>
        <p:txBody>
          <a:bodyPr/>
          <a:lstStyle/>
          <a:p>
            <a:pPr eaLnBrk="1" hangingPunct="1">
              <a:lnSpc>
                <a:spcPct val="150000"/>
              </a:lnSpc>
            </a:pPr>
            <a:r>
              <a:rPr lang="zh-CN" altLang="en-US" dirty="0">
                <a:hlinkClick r:id="rId7" action="ppaction://hlinksldjump"/>
              </a:rPr>
              <a:t>工作原理</a:t>
            </a:r>
            <a:endParaRPr lang="zh-CN" altLang="en-US" dirty="0"/>
          </a:p>
          <a:p>
            <a:pPr eaLnBrk="1" hangingPunct="1">
              <a:lnSpc>
                <a:spcPct val="150000"/>
              </a:lnSpc>
            </a:pPr>
            <a:r>
              <a:rPr lang="zh-CN" altLang="en-US" dirty="0">
                <a:hlinkClick r:id="rId8" action="ppaction://hlinksldjump"/>
              </a:rPr>
              <a:t>网桥标准</a:t>
            </a:r>
            <a:endParaRPr lang="zh-CN" altLang="en-US" dirty="0"/>
          </a:p>
          <a:p>
            <a:pPr eaLnBrk="1" hangingPunct="1">
              <a:lnSpc>
                <a:spcPct val="150000"/>
              </a:lnSpc>
            </a:pPr>
            <a:r>
              <a:rPr lang="zh-CN" altLang="en-US" dirty="0">
                <a:hlinkClick r:id="rId9" action="ppaction://hlinksldjump"/>
              </a:rPr>
              <a:t>远程网桥</a:t>
            </a:r>
            <a:endParaRPr lang="zh-CN" altLang="en-US" dirty="0"/>
          </a:p>
          <a:p>
            <a:pPr eaLnBrk="1" hangingPunct="1">
              <a:lnSpc>
                <a:spcPct val="150000"/>
              </a:lnSpc>
            </a:pPr>
            <a:r>
              <a:rPr lang="zh-CN" altLang="en-US" dirty="0">
                <a:hlinkClick r:id="rId10" action="ppaction://hlinksldjump"/>
              </a:rPr>
              <a:t>网桥特点</a:t>
            </a:r>
            <a:endParaRPr lang="zh-CN" altLang="en-US" dirty="0"/>
          </a:p>
        </p:txBody>
      </p:sp>
    </p:spTree>
  </p:cSld>
  <p:clrMapOvr>
    <a:masterClrMapping/>
  </p:clrMapOvr>
  <p:transition spd="slow">
    <p:random/>
    <p:sndAc>
      <p:stSnd>
        <p:snd r:embed="rId2" name="camera.wav"/>
      </p:stSnd>
    </p:sndAc>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什么是网桥？</a:t>
            </a:r>
            <a:endParaRPr lang="zh-CN" altLang="en-US" sz="2800" b="1" dirty="0"/>
          </a:p>
        </p:txBody>
      </p:sp>
      <p:sp>
        <p:nvSpPr>
          <p:cNvPr id="2007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0070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199685" name="Rectangle 5"/>
          <p:cNvSpPr>
            <a:spLocks noGrp="1" noChangeArrowheads="1"/>
          </p:cNvSpPr>
          <p:nvPr>
            <p:ph type="body" idx="1"/>
          </p:nvPr>
        </p:nvSpPr>
        <p:spPr/>
        <p:txBody>
          <a:bodyPr/>
          <a:lstStyle/>
          <a:p>
            <a:pPr eaLnBrk="1" hangingPunct="1">
              <a:defRPr/>
            </a:pPr>
            <a:r>
              <a:rPr lang="en-US" altLang="zh-CN" sz="2800" dirty="0">
                <a:solidFill>
                  <a:srgbClr val="FF0000"/>
                </a:solidFill>
              </a:rPr>
              <a:t>LAN</a:t>
            </a:r>
            <a:r>
              <a:rPr lang="zh-CN" altLang="en-US" sz="2800" dirty="0">
                <a:solidFill>
                  <a:srgbClr val="FF0000"/>
                </a:solidFill>
              </a:rPr>
              <a:t>的现状</a:t>
            </a:r>
          </a:p>
          <a:p>
            <a:pPr marL="0" indent="0" eaLnBrk="1" hangingPunct="1">
              <a:buFont typeface="Wingdings" pitchFamily="2" charset="2"/>
              <a:buNone/>
              <a:defRPr/>
            </a:pPr>
            <a:r>
              <a:rPr lang="zh-CN" altLang="en-US" sz="2800" dirty="0"/>
              <a:t>      一个单位有多个</a:t>
            </a:r>
            <a:r>
              <a:rPr lang="en-US" altLang="zh-CN" sz="2800" dirty="0"/>
              <a:t>LAN</a:t>
            </a:r>
            <a:r>
              <a:rPr lang="zh-CN" altLang="en-US" sz="2800" dirty="0"/>
              <a:t>，主要原因有：</a:t>
            </a:r>
          </a:p>
          <a:p>
            <a:pPr lvl="1" eaLnBrk="1" hangingPunct="1">
              <a:defRPr/>
            </a:pPr>
            <a:r>
              <a:rPr lang="zh-CN" altLang="en-US" dirty="0"/>
              <a:t>各个部门的自主管理；</a:t>
            </a:r>
          </a:p>
          <a:p>
            <a:pPr lvl="1" eaLnBrk="1" hangingPunct="1">
              <a:defRPr/>
            </a:pPr>
            <a:r>
              <a:rPr lang="zh-CN" altLang="en-US" dirty="0"/>
              <a:t>地理位置分散；</a:t>
            </a:r>
          </a:p>
          <a:p>
            <a:pPr lvl="1" eaLnBrk="1" hangingPunct="1">
              <a:defRPr/>
            </a:pPr>
            <a:r>
              <a:rPr lang="zh-CN" altLang="en-US" dirty="0"/>
              <a:t>网络负载的调节；</a:t>
            </a:r>
          </a:p>
          <a:p>
            <a:pPr eaLnBrk="1" hangingPunct="1">
              <a:defRPr/>
            </a:pPr>
            <a:r>
              <a:rPr lang="zh-CN" altLang="en-US" sz="2800" dirty="0">
                <a:solidFill>
                  <a:srgbClr val="FF0000"/>
                </a:solidFill>
              </a:rPr>
              <a:t>局域网互连</a:t>
            </a:r>
          </a:p>
          <a:p>
            <a:pPr marL="0" indent="0" eaLnBrk="1" hangingPunct="1">
              <a:buFont typeface="Wingdings" pitchFamily="2" charset="2"/>
              <a:buNone/>
              <a:defRPr/>
            </a:pPr>
            <a:r>
              <a:rPr lang="zh-CN" altLang="en-US" sz="2800" dirty="0"/>
              <a:t>       局域网互连采用</a:t>
            </a:r>
            <a:r>
              <a:rPr lang="zh-CN" altLang="en-US" sz="2800" dirty="0">
                <a:solidFill>
                  <a:srgbClr val="0000FF"/>
                </a:solidFill>
              </a:rPr>
              <a:t>网桥</a:t>
            </a:r>
            <a:r>
              <a:rPr lang="zh-CN" altLang="en-US" sz="2800" dirty="0"/>
              <a:t>实现，网桥是一种</a:t>
            </a:r>
            <a:r>
              <a:rPr lang="zh-CN" altLang="en-US" sz="2800" dirty="0">
                <a:solidFill>
                  <a:srgbClr val="0000FF"/>
                </a:solidFill>
              </a:rPr>
              <a:t>存储</a:t>
            </a:r>
            <a:r>
              <a:rPr lang="en-US" altLang="zh-CN" sz="2800" dirty="0">
                <a:solidFill>
                  <a:srgbClr val="0000FF"/>
                </a:solidFill>
              </a:rPr>
              <a:t>-</a:t>
            </a:r>
            <a:r>
              <a:rPr lang="zh-CN" altLang="en-US" sz="2800" dirty="0">
                <a:solidFill>
                  <a:srgbClr val="0000FF"/>
                </a:solidFill>
              </a:rPr>
              <a:t>转发</a:t>
            </a:r>
            <a:r>
              <a:rPr lang="zh-CN" altLang="en-US" sz="2800" dirty="0"/>
              <a:t>设备，在</a:t>
            </a:r>
            <a:r>
              <a:rPr lang="zh-CN" altLang="en-US" sz="2800" dirty="0">
                <a:solidFill>
                  <a:srgbClr val="0000FF"/>
                </a:solidFill>
              </a:rPr>
              <a:t>数据链路层</a:t>
            </a:r>
            <a:r>
              <a:rPr lang="zh-CN" altLang="en-US" sz="2800" dirty="0"/>
              <a:t>进行互连。网桥的使用越来越少。</a:t>
            </a:r>
          </a:p>
        </p:txBody>
      </p:sp>
    </p:spTree>
  </p:cSld>
  <p:clrMapOvr>
    <a:masterClrMapping/>
  </p:clrMapOvr>
  <p:transition spd="slow">
    <p:random/>
    <p:sndAc>
      <p:stSnd>
        <p:snd r:embed="rId2" name="camera.wav"/>
      </p:stSnd>
    </p:sndAc>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网桥的工作原理</a:t>
            </a:r>
            <a:endParaRPr lang="zh-CN" altLang="en-US" sz="2800" b="1" dirty="0"/>
          </a:p>
        </p:txBody>
      </p:sp>
      <p:sp>
        <p:nvSpPr>
          <p:cNvPr id="2017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0173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01733" name="内容占位符 1"/>
          <p:cNvSpPr>
            <a:spLocks noGrp="1"/>
          </p:cNvSpPr>
          <p:nvPr>
            <p:ph idx="1"/>
          </p:nvPr>
        </p:nvSpPr>
        <p:spPr>
          <a:xfrm>
            <a:off x="809625" y="5732463"/>
            <a:ext cx="7958138" cy="720725"/>
          </a:xfrm>
        </p:spPr>
        <p:txBody>
          <a:bodyPr/>
          <a:lstStyle/>
          <a:p>
            <a:pPr marL="0" indent="0">
              <a:buFont typeface="Wingdings" pitchFamily="2" charset="2"/>
              <a:buNone/>
            </a:pPr>
            <a:r>
              <a:rPr lang="zh-CN" altLang="en-US" sz="2000"/>
              <a:t>       在</a:t>
            </a:r>
            <a:r>
              <a:rPr lang="en-US" altLang="zh-CN" sz="2000"/>
              <a:t>IEEE802 RM</a:t>
            </a:r>
            <a:r>
              <a:rPr lang="zh-CN" altLang="en-US" sz="2000"/>
              <a:t>中，不同的</a:t>
            </a:r>
            <a:r>
              <a:rPr lang="en-US" altLang="zh-CN" sz="2000"/>
              <a:t>LAN</a:t>
            </a:r>
            <a:r>
              <a:rPr lang="zh-CN" altLang="en-US" sz="2000"/>
              <a:t>的物理层和</a:t>
            </a:r>
            <a:r>
              <a:rPr lang="en-US" altLang="zh-CN" sz="2000"/>
              <a:t>MAC</a:t>
            </a:r>
            <a:r>
              <a:rPr lang="zh-CN" altLang="en-US" sz="2000"/>
              <a:t>子层是不同的，但从</a:t>
            </a:r>
            <a:r>
              <a:rPr lang="en-US" altLang="zh-CN" sz="2000"/>
              <a:t>LLC</a:t>
            </a:r>
            <a:r>
              <a:rPr lang="zh-CN" altLang="en-US" sz="2000"/>
              <a:t>子层开始都是相同的。</a:t>
            </a:r>
          </a:p>
        </p:txBody>
      </p:sp>
      <p:pic>
        <p:nvPicPr>
          <p:cNvPr id="201734" name="Picture 6" descr="4-40"/>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65250" y="1743075"/>
            <a:ext cx="7056438" cy="387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7"/>
          <p:cNvSpPr>
            <a:spLocks noChangeArrowheads="1"/>
          </p:cNvSpPr>
          <p:nvPr/>
        </p:nvSpPr>
        <p:spPr bwMode="auto">
          <a:xfrm>
            <a:off x="3524250" y="1766888"/>
            <a:ext cx="2736850" cy="720725"/>
          </a:xfrm>
          <a:prstGeom prst="wedgeRoundRectCallout">
            <a:avLst>
              <a:gd name="adj1" fmla="val -749"/>
              <a:gd name="adj2" fmla="val 100500"/>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defRPr/>
            </a:pPr>
            <a:r>
              <a:rPr lang="zh-CN" altLang="en-US" sz="1800" b="1" dirty="0">
                <a:latin typeface="+mn-lt"/>
                <a:ea typeface="+mn-ea"/>
              </a:rPr>
              <a:t>      一个</a:t>
            </a:r>
            <a:r>
              <a:rPr lang="en-US" altLang="zh-CN" sz="1800" b="1" dirty="0">
                <a:latin typeface="+mn-lt"/>
                <a:ea typeface="+mn-ea"/>
              </a:rPr>
              <a:t>k</a:t>
            </a:r>
            <a:r>
              <a:rPr lang="zh-CN" altLang="en-US" sz="1800" b="1" dirty="0">
                <a:latin typeface="+mn-lt"/>
                <a:ea typeface="+mn-ea"/>
              </a:rPr>
              <a:t>个端口的网桥有</a:t>
            </a:r>
            <a:r>
              <a:rPr lang="en-US" altLang="zh-CN" sz="1800" b="1" dirty="0">
                <a:latin typeface="+mn-lt"/>
                <a:ea typeface="+mn-ea"/>
              </a:rPr>
              <a:t>k</a:t>
            </a:r>
            <a:r>
              <a:rPr lang="zh-CN" altLang="en-US" sz="1800" b="1" dirty="0">
                <a:latin typeface="+mn-lt"/>
                <a:ea typeface="+mn-ea"/>
              </a:rPr>
              <a:t>个</a:t>
            </a:r>
            <a:r>
              <a:rPr lang="en-US" altLang="zh-CN" sz="1800" b="1" dirty="0">
                <a:latin typeface="+mn-lt"/>
                <a:ea typeface="+mn-ea"/>
              </a:rPr>
              <a:t>MAC</a:t>
            </a:r>
            <a:r>
              <a:rPr lang="zh-CN" altLang="en-US" sz="1800" b="1" dirty="0">
                <a:latin typeface="+mn-lt"/>
                <a:ea typeface="+mn-ea"/>
              </a:rPr>
              <a:t>和物理层协议。</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互连需要解决的问题 </a:t>
            </a:r>
            <a:endParaRPr lang="zh-CN" altLang="en-US" sz="2800" b="1" dirty="0"/>
          </a:p>
        </p:txBody>
      </p:sp>
      <p:sp>
        <p:nvSpPr>
          <p:cNvPr id="2027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7" action="ppaction://hlinksldjump"/>
              </a:rPr>
              <a:t>网桥</a:t>
            </a:r>
            <a:endParaRPr lang="en-US" altLang="zh-CN" sz="1200" b="0">
              <a:latin typeface="Times New Roman" pitchFamily="18" charset="0"/>
              <a:ea typeface="幼圆" pitchFamily="49" charset="-122"/>
            </a:endParaRPr>
          </a:p>
        </p:txBody>
      </p:sp>
      <p:sp>
        <p:nvSpPr>
          <p:cNvPr id="20275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3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3</a:t>
            </a:r>
          </a:p>
        </p:txBody>
      </p:sp>
      <p:sp>
        <p:nvSpPr>
          <p:cNvPr id="202757" name="内容占位符 1"/>
          <p:cNvSpPr>
            <a:spLocks noGrp="1"/>
          </p:cNvSpPr>
          <p:nvPr>
            <p:ph idx="1"/>
          </p:nvPr>
        </p:nvSpPr>
        <p:spPr/>
        <p:txBody>
          <a:bodyPr/>
          <a:lstStyle/>
          <a:p>
            <a:pPr>
              <a:lnSpc>
                <a:spcPct val="125000"/>
              </a:lnSpc>
            </a:pPr>
            <a:r>
              <a:rPr lang="zh-CN" altLang="en-US"/>
              <a:t>帧格式不同</a:t>
            </a:r>
          </a:p>
          <a:p>
            <a:pPr>
              <a:lnSpc>
                <a:spcPct val="125000"/>
              </a:lnSpc>
            </a:pPr>
            <a:r>
              <a:rPr lang="zh-CN" altLang="en-US"/>
              <a:t>网络速率不同</a:t>
            </a:r>
          </a:p>
          <a:p>
            <a:pPr>
              <a:lnSpc>
                <a:spcPct val="125000"/>
              </a:lnSpc>
            </a:pPr>
            <a:r>
              <a:rPr lang="zh-CN" altLang="en-US"/>
              <a:t>最大帧长不同</a:t>
            </a:r>
          </a:p>
          <a:p>
            <a:pPr>
              <a:lnSpc>
                <a:spcPct val="125000"/>
              </a:lnSpc>
            </a:pPr>
            <a:r>
              <a:rPr lang="zh-CN" altLang="en-US"/>
              <a:t>安全性不同</a:t>
            </a:r>
          </a:p>
          <a:p>
            <a:pPr>
              <a:lnSpc>
                <a:spcPct val="125000"/>
              </a:lnSpc>
            </a:pPr>
            <a:r>
              <a:rPr lang="en-US" altLang="zh-CN"/>
              <a:t>Qos</a:t>
            </a:r>
            <a:r>
              <a:rPr lang="zh-CN" altLang="en-US"/>
              <a:t>不同</a:t>
            </a:r>
          </a:p>
          <a:p>
            <a:pPr>
              <a:lnSpc>
                <a:spcPct val="125000"/>
              </a:lnSpc>
            </a:pPr>
            <a:r>
              <a:rPr lang="en-US" altLang="zh-CN"/>
              <a:t>……</a:t>
            </a:r>
          </a:p>
        </p:txBody>
      </p:sp>
    </p:spTree>
  </p:cSld>
  <p:clrMapOvr>
    <a:masterClrMapping/>
  </p:clrMapOvr>
  <p:transition spd="slow">
    <p:random/>
    <p:sndAc>
      <p:stSnd>
        <p:snd r:embed="rId2"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802" name="Rectangle 2"/>
          <p:cNvSpPr>
            <a:spLocks noGrp="1" noChangeArrowheads="1"/>
          </p:cNvSpPr>
          <p:nvPr>
            <p:ph type="title"/>
          </p:nvPr>
        </p:nvSpPr>
        <p:spPr/>
        <p:txBody>
          <a:bodyPr/>
          <a:lstStyle/>
          <a:p>
            <a:pPr eaLnBrk="1" hangingPunct="1">
              <a:defRPr/>
            </a:pPr>
            <a:r>
              <a:rPr lang="en-US" altLang="zh-CN" b="1"/>
              <a:t>CSMA</a:t>
            </a:r>
            <a:br>
              <a:rPr lang="en-US" altLang="zh-CN" sz="4000" b="1"/>
            </a:br>
            <a:r>
              <a:rPr lang="zh-CN" altLang="en-US" sz="2800" b="1"/>
              <a:t>（</a:t>
            </a:r>
            <a:r>
              <a:rPr lang="en-US" altLang="zh-CN" sz="2800" b="1"/>
              <a:t>Carrier Sense Multiple Access</a:t>
            </a:r>
            <a:r>
              <a:rPr lang="zh-CN" altLang="en-US" sz="2800" b="1"/>
              <a:t>）</a:t>
            </a:r>
          </a:p>
        </p:txBody>
      </p:sp>
      <p:sp>
        <p:nvSpPr>
          <p:cNvPr id="23555" name="Rectangle 5"/>
          <p:cNvSpPr>
            <a:spLocks noGrp="1" noChangeArrowheads="1"/>
          </p:cNvSpPr>
          <p:nvPr>
            <p:ph type="body" idx="1"/>
          </p:nvPr>
        </p:nvSpPr>
        <p:spPr>
          <a:xfrm>
            <a:off x="2771775" y="2492375"/>
            <a:ext cx="3330575" cy="3168650"/>
          </a:xfrm>
        </p:spPr>
        <p:txBody>
          <a:bodyPr/>
          <a:lstStyle/>
          <a:p>
            <a:pPr eaLnBrk="1" hangingPunct="1"/>
            <a:r>
              <a:rPr lang="en-US" altLang="zh-CN">
                <a:hlinkClick r:id="rId3" action="ppaction://hlinksldjump"/>
              </a:rPr>
              <a:t>1-</a:t>
            </a:r>
            <a:r>
              <a:rPr lang="zh-CN" altLang="en-US">
                <a:hlinkClick r:id="rId3" action="ppaction://hlinksldjump"/>
              </a:rPr>
              <a:t>坚持</a:t>
            </a:r>
            <a:r>
              <a:rPr lang="en-US" altLang="zh-CN">
                <a:hlinkClick r:id="rId3" action="ppaction://hlinksldjump"/>
              </a:rPr>
              <a:t>CSMA</a:t>
            </a:r>
            <a:endParaRPr lang="en-US" altLang="zh-CN"/>
          </a:p>
          <a:p>
            <a:pPr eaLnBrk="1" hangingPunct="1"/>
            <a:endParaRPr lang="en-US" altLang="zh-CN"/>
          </a:p>
          <a:p>
            <a:pPr eaLnBrk="1" hangingPunct="1"/>
            <a:r>
              <a:rPr lang="zh-CN" altLang="en-US">
                <a:hlinkClick r:id="rId4" action="ppaction://hlinksldjump"/>
              </a:rPr>
              <a:t>非坚持</a:t>
            </a:r>
            <a:r>
              <a:rPr lang="en-US" altLang="zh-CN">
                <a:hlinkClick r:id="rId4" action="ppaction://hlinksldjump"/>
              </a:rPr>
              <a:t>CSMA </a:t>
            </a:r>
            <a:endParaRPr lang="en-US" altLang="zh-CN"/>
          </a:p>
          <a:p>
            <a:pPr eaLnBrk="1" hangingPunct="1"/>
            <a:endParaRPr lang="en-US" altLang="zh-CN"/>
          </a:p>
          <a:p>
            <a:pPr eaLnBrk="1" hangingPunct="1"/>
            <a:r>
              <a:rPr lang="en-US" altLang="zh-CN">
                <a:hlinkClick r:id="rId5" action="ppaction://hlinksldjump"/>
              </a:rPr>
              <a:t>p-</a:t>
            </a:r>
            <a:r>
              <a:rPr lang="zh-CN" altLang="en-US">
                <a:hlinkClick r:id="rId5" action="ppaction://hlinksldjump"/>
              </a:rPr>
              <a:t>坚持</a:t>
            </a:r>
            <a:r>
              <a:rPr lang="en-US" altLang="zh-CN">
                <a:hlinkClick r:id="rId5" action="ppaction://hlinksldjump"/>
              </a:rPr>
              <a:t>CSMA </a:t>
            </a:r>
            <a:endParaRPr lang="zh-CN" altLang="en-US"/>
          </a:p>
        </p:txBody>
      </p:sp>
      <p:sp>
        <p:nvSpPr>
          <p:cNvPr id="23556"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6"/>
              </a:buBlip>
              <a:defRPr kumimoji="1" sz="2800" b="1">
                <a:solidFill>
                  <a:srgbClr val="000000"/>
                </a:solidFill>
                <a:latin typeface="Arial" charset="0"/>
                <a:ea typeface="华文楷体" pitchFamily="2" charset="-122"/>
              </a:defRPr>
            </a:lvl2pPr>
            <a:lvl3pPr marL="1143000" indent="-228600" eaLnBrk="0" hangingPunct="0">
              <a:buSzPct val="65000"/>
              <a:buBlip>
                <a:blip r:embed="rId7"/>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8"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9"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10" action="ppaction://hlinksldjump"/>
              </a:rPr>
              <a:t>随机接入协议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网桥标准</a:t>
            </a:r>
          </a:p>
        </p:txBody>
      </p:sp>
      <p:sp>
        <p:nvSpPr>
          <p:cNvPr id="2037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03780" name="内容占位符 1"/>
          <p:cNvSpPr>
            <a:spLocks noGrp="1"/>
          </p:cNvSpPr>
          <p:nvPr>
            <p:ph idx="1"/>
          </p:nvPr>
        </p:nvSpPr>
        <p:spPr>
          <a:xfrm>
            <a:off x="2916238" y="2781300"/>
            <a:ext cx="3330575" cy="2160588"/>
          </a:xfrm>
        </p:spPr>
        <p:txBody>
          <a:bodyPr/>
          <a:lstStyle/>
          <a:p>
            <a:r>
              <a:rPr lang="zh-CN" altLang="en-US">
                <a:hlinkClick r:id="rId8" action="ppaction://hlinksldjump"/>
              </a:rPr>
              <a:t>透明网桥</a:t>
            </a:r>
            <a:endParaRPr lang="zh-CN" altLang="en-US"/>
          </a:p>
          <a:p>
            <a:endParaRPr lang="zh-CN" altLang="en-US"/>
          </a:p>
          <a:p>
            <a:r>
              <a:rPr lang="zh-CN" altLang="en-US">
                <a:hlinkClick r:id="rId9" action="ppaction://hlinksldjump"/>
              </a:rPr>
              <a:t>源选路网桥</a:t>
            </a:r>
            <a:endParaRPr lang="zh-CN" altLang="en-US"/>
          </a:p>
        </p:txBody>
      </p:sp>
    </p:spTree>
  </p:cSld>
  <p:clrMapOvr>
    <a:masterClrMapping/>
  </p:clrMapOvr>
  <p:transition spd="slow">
    <p:random/>
    <p:sndAc>
      <p:stSnd>
        <p:snd r:embed="rId2" name="camera.wav"/>
      </p:stSnd>
    </p:sndAc>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透明网桥</a:t>
            </a:r>
            <a:br>
              <a:rPr lang="en-US" altLang="zh-CN" dirty="0">
                <a:latin typeface="华文新魏" pitchFamily="2" charset="-122"/>
              </a:rPr>
            </a:br>
            <a:r>
              <a:rPr lang="en-US" altLang="zh-CN" sz="2800" dirty="0">
                <a:latin typeface="华文新魏" pitchFamily="2" charset="-122"/>
              </a:rPr>
              <a:t>(transparent bridge)</a:t>
            </a:r>
            <a:endParaRPr lang="zh-CN" altLang="en-US" sz="2800" b="1" dirty="0"/>
          </a:p>
        </p:txBody>
      </p:sp>
      <p:sp>
        <p:nvSpPr>
          <p:cNvPr id="2048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0480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204805" name="内容占位符 1"/>
          <p:cNvSpPr>
            <a:spLocks noGrp="1"/>
          </p:cNvSpPr>
          <p:nvPr>
            <p:ph idx="1"/>
          </p:nvPr>
        </p:nvSpPr>
        <p:spPr/>
        <p:txBody>
          <a:bodyPr/>
          <a:lstStyle/>
          <a:p>
            <a:pPr marL="0" indent="0">
              <a:lnSpc>
                <a:spcPct val="150000"/>
              </a:lnSpc>
              <a:buFont typeface="Wingdings" pitchFamily="2" charset="2"/>
              <a:buNone/>
            </a:pPr>
            <a:r>
              <a:rPr lang="zh-CN" altLang="en-US"/>
              <a:t>       目前使用得最多的网桥是</a:t>
            </a:r>
            <a:r>
              <a:rPr lang="zh-CN" altLang="en-US">
                <a:solidFill>
                  <a:srgbClr val="FF0000"/>
                </a:solidFill>
              </a:rPr>
              <a:t>透明网桥</a:t>
            </a:r>
            <a:r>
              <a:rPr lang="zh-CN" altLang="en-US"/>
              <a:t>。透明网桥是指网桥的存在对于各个</a:t>
            </a:r>
            <a:r>
              <a:rPr lang="en-US" altLang="zh-CN"/>
              <a:t>LAN</a:t>
            </a:r>
            <a:r>
              <a:rPr lang="zh-CN" altLang="en-US"/>
              <a:t>上的主机是透明的（即：由网桥来决定路由选择，而</a:t>
            </a:r>
            <a:r>
              <a:rPr lang="en-US" altLang="zh-CN"/>
              <a:t>LAN</a:t>
            </a:r>
            <a:r>
              <a:rPr lang="zh-CN" altLang="en-US"/>
              <a:t>上的主机不管路由选择）。透明网桥是一种</a:t>
            </a:r>
            <a:r>
              <a:rPr lang="zh-CN" altLang="en-US">
                <a:solidFill>
                  <a:srgbClr val="0000FF"/>
                </a:solidFill>
              </a:rPr>
              <a:t>即插即用</a:t>
            </a:r>
            <a:r>
              <a:rPr lang="zh-CN" altLang="en-US"/>
              <a:t>设备，其标准是 </a:t>
            </a:r>
            <a:r>
              <a:rPr lang="en-US" altLang="zh-CN">
                <a:solidFill>
                  <a:srgbClr val="0000FF"/>
                </a:solidFill>
              </a:rPr>
              <a:t>IEEE 802.1D</a:t>
            </a:r>
            <a:r>
              <a:rPr lang="zh-CN" altLang="en-US"/>
              <a:t>。 </a:t>
            </a:r>
          </a:p>
        </p:txBody>
      </p:sp>
    </p:spTree>
  </p:cSld>
  <p:clrMapOvr>
    <a:masterClrMapping/>
  </p:clrMapOvr>
  <p:transition spd="slow">
    <p:random/>
    <p:sndAc>
      <p:stSnd>
        <p:snd r:embed="rId2" name="camera.wav"/>
      </p:stSnd>
    </p:sndAc>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内部结构</a:t>
            </a:r>
            <a:endParaRPr lang="zh-CN" altLang="en-US" sz="2800" b="1" dirty="0"/>
          </a:p>
        </p:txBody>
      </p:sp>
      <p:sp>
        <p:nvSpPr>
          <p:cNvPr id="2058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0582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6" name="Freeform 82"/>
          <p:cNvSpPr>
            <a:spLocks/>
          </p:cNvSpPr>
          <p:nvPr/>
        </p:nvSpPr>
        <p:spPr bwMode="auto">
          <a:xfrm>
            <a:off x="2911475" y="1768475"/>
            <a:ext cx="1414463" cy="3217863"/>
          </a:xfrm>
          <a:custGeom>
            <a:avLst/>
            <a:gdLst>
              <a:gd name="T0" fmla="*/ 0 w 882"/>
              <a:gd name="T1" fmla="*/ 2310 h 2310"/>
              <a:gd name="T2" fmla="*/ 0 w 882"/>
              <a:gd name="T3" fmla="*/ 1896 h 2310"/>
              <a:gd name="T4" fmla="*/ 882 w 882"/>
              <a:gd name="T5" fmla="*/ 0 h 2310"/>
              <a:gd name="T6" fmla="*/ 882 w 882"/>
              <a:gd name="T7" fmla="*/ 2034 h 2310"/>
              <a:gd name="T8" fmla="*/ 0 w 882"/>
              <a:gd name="T9" fmla="*/ 2310 h 2310"/>
              <a:gd name="connsiteX0" fmla="*/ 0 w 10000"/>
              <a:gd name="connsiteY0" fmla="*/ 10000 h 10292"/>
              <a:gd name="connsiteX1" fmla="*/ 0 w 10000"/>
              <a:gd name="connsiteY1" fmla="*/ 8208 h 10292"/>
              <a:gd name="connsiteX2" fmla="*/ 10000 w 10000"/>
              <a:gd name="connsiteY2" fmla="*/ 0 h 10292"/>
              <a:gd name="connsiteX3" fmla="*/ 9905 w 10000"/>
              <a:gd name="connsiteY3" fmla="*/ 10292 h 10292"/>
              <a:gd name="connsiteX4" fmla="*/ 0 w 10000"/>
              <a:gd name="connsiteY4" fmla="*/ 10000 h 10292"/>
              <a:gd name="connsiteX0" fmla="*/ 0 w 10000"/>
              <a:gd name="connsiteY0" fmla="*/ 9660 h 10292"/>
              <a:gd name="connsiteX1" fmla="*/ 0 w 10000"/>
              <a:gd name="connsiteY1" fmla="*/ 8208 h 10292"/>
              <a:gd name="connsiteX2" fmla="*/ 10000 w 10000"/>
              <a:gd name="connsiteY2" fmla="*/ 0 h 10292"/>
              <a:gd name="connsiteX3" fmla="*/ 9905 w 10000"/>
              <a:gd name="connsiteY3" fmla="*/ 10292 h 10292"/>
              <a:gd name="connsiteX4" fmla="*/ 0 w 10000"/>
              <a:gd name="connsiteY4" fmla="*/ 9660 h 10292"/>
              <a:gd name="connsiteX0" fmla="*/ 0 w 10000"/>
              <a:gd name="connsiteY0" fmla="*/ 9660 h 10292"/>
              <a:gd name="connsiteX1" fmla="*/ 0 w 10000"/>
              <a:gd name="connsiteY1" fmla="*/ 7826 h 10292"/>
              <a:gd name="connsiteX2" fmla="*/ 10000 w 10000"/>
              <a:gd name="connsiteY2" fmla="*/ 0 h 10292"/>
              <a:gd name="connsiteX3" fmla="*/ 9905 w 10000"/>
              <a:gd name="connsiteY3" fmla="*/ 10292 h 10292"/>
              <a:gd name="connsiteX4" fmla="*/ 0 w 10000"/>
              <a:gd name="connsiteY4" fmla="*/ 9660 h 10292"/>
              <a:gd name="connsiteX0" fmla="*/ 0 w 10000"/>
              <a:gd name="connsiteY0" fmla="*/ 9660 h 10292"/>
              <a:gd name="connsiteX1" fmla="*/ 0 w 10000"/>
              <a:gd name="connsiteY1" fmla="*/ 7614 h 10292"/>
              <a:gd name="connsiteX2" fmla="*/ 10000 w 10000"/>
              <a:gd name="connsiteY2" fmla="*/ 0 h 10292"/>
              <a:gd name="connsiteX3" fmla="*/ 9905 w 10000"/>
              <a:gd name="connsiteY3" fmla="*/ 10292 h 10292"/>
              <a:gd name="connsiteX4" fmla="*/ 0 w 10000"/>
              <a:gd name="connsiteY4" fmla="*/ 9660 h 10292"/>
              <a:gd name="connsiteX0" fmla="*/ 0 w 10000"/>
              <a:gd name="connsiteY0" fmla="*/ 9660 h 10165"/>
              <a:gd name="connsiteX1" fmla="*/ 0 w 10000"/>
              <a:gd name="connsiteY1" fmla="*/ 7614 h 10165"/>
              <a:gd name="connsiteX2" fmla="*/ 10000 w 10000"/>
              <a:gd name="connsiteY2" fmla="*/ 0 h 10165"/>
              <a:gd name="connsiteX3" fmla="*/ 9905 w 10000"/>
              <a:gd name="connsiteY3" fmla="*/ 10165 h 10165"/>
              <a:gd name="connsiteX4" fmla="*/ 0 w 10000"/>
              <a:gd name="connsiteY4" fmla="*/ 9660 h 1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65">
                <a:moveTo>
                  <a:pt x="0" y="9660"/>
                </a:moveTo>
                <a:lnTo>
                  <a:pt x="0" y="7614"/>
                </a:lnTo>
                <a:lnTo>
                  <a:pt x="10000" y="0"/>
                </a:lnTo>
                <a:cubicBezTo>
                  <a:pt x="9968" y="3431"/>
                  <a:pt x="9937" y="6734"/>
                  <a:pt x="9905" y="10165"/>
                </a:cubicBezTo>
                <a:lnTo>
                  <a:pt x="0" y="9660"/>
                </a:lnTo>
                <a:close/>
              </a:path>
            </a:pathLst>
          </a:custGeom>
          <a:gradFill flip="none" rotWithShape="1">
            <a:gsLst>
              <a:gs pos="0">
                <a:srgbClr val="FFFFCC">
                  <a:gamma/>
                  <a:shade val="72941"/>
                  <a:invGamma/>
                </a:srgbClr>
              </a:gs>
              <a:gs pos="100000">
                <a:srgbClr val="FFFFCC"/>
              </a:gs>
            </a:gsLst>
            <a:lin ang="10800000" scaled="1"/>
            <a:tileRect/>
          </a:gradFill>
          <a:ln>
            <a:noFill/>
          </a:ln>
          <a:effectLst/>
        </p:spPr>
        <p:txBody>
          <a:bodyPr/>
          <a:lstStyle/>
          <a:p>
            <a:pPr>
              <a:defRPr/>
            </a:pPr>
            <a:endParaRPr lang="zh-CN" altLang="en-US" b="1">
              <a:latin typeface="+mn-lt"/>
              <a:ea typeface="+mn-ea"/>
            </a:endParaRPr>
          </a:p>
        </p:txBody>
      </p:sp>
      <p:sp>
        <p:nvSpPr>
          <p:cNvPr id="7" name="Rectangle 3"/>
          <p:cNvSpPr>
            <a:spLocks noChangeArrowheads="1"/>
          </p:cNvSpPr>
          <p:nvPr/>
        </p:nvSpPr>
        <p:spPr bwMode="auto">
          <a:xfrm>
            <a:off x="0" y="2905125"/>
            <a:ext cx="1841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zh-CN" altLang="en-US" b="1">
              <a:latin typeface="+mn-lt"/>
              <a:ea typeface="+mn-ea"/>
            </a:endParaRPr>
          </a:p>
        </p:txBody>
      </p:sp>
      <p:sp>
        <p:nvSpPr>
          <p:cNvPr id="8" name="Line 6"/>
          <p:cNvSpPr>
            <a:spLocks noChangeShapeType="1"/>
          </p:cNvSpPr>
          <p:nvPr/>
        </p:nvSpPr>
        <p:spPr bwMode="auto">
          <a:xfrm flipH="1">
            <a:off x="2700338" y="4899025"/>
            <a:ext cx="12700" cy="6635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9" name="Line 7"/>
          <p:cNvSpPr>
            <a:spLocks noChangeShapeType="1"/>
          </p:cNvSpPr>
          <p:nvPr/>
        </p:nvSpPr>
        <p:spPr bwMode="auto">
          <a:xfrm flipH="1">
            <a:off x="1790700" y="4873625"/>
            <a:ext cx="6350" cy="7064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0" name="Rectangle 8"/>
          <p:cNvSpPr>
            <a:spLocks noChangeArrowheads="1"/>
          </p:cNvSpPr>
          <p:nvPr/>
        </p:nvSpPr>
        <p:spPr bwMode="auto">
          <a:xfrm>
            <a:off x="4318000" y="1768475"/>
            <a:ext cx="4575175" cy="3208338"/>
          </a:xfrm>
          <a:prstGeom prst="rect">
            <a:avLst/>
          </a:prstGeom>
          <a:solidFill>
            <a:srgbClr val="FFFFCC"/>
          </a:solidFill>
          <a:ln w="9525">
            <a:solidFill>
              <a:schemeClr val="tx2"/>
            </a:solidFill>
            <a:miter lim="800000"/>
            <a:headEnd/>
            <a:tailEnd/>
          </a:ln>
          <a:effectLst>
            <a:outerShdw dist="28398" dir="3806097" algn="ctr" rotWithShape="0">
              <a:schemeClr val="tx1"/>
            </a:outerShdw>
          </a:effectLst>
        </p:spPr>
        <p:txBody>
          <a:bodyPr wrap="none" anchor="ctr"/>
          <a:lstStyle/>
          <a:p>
            <a:pPr algn="ctr" defTabSz="762000" eaLnBrk="0" hangingPunct="0">
              <a:defRPr/>
            </a:pPr>
            <a:endParaRPr lang="zh-CN" altLang="zh-CN" sz="1800" b="1">
              <a:latin typeface="+mn-lt"/>
              <a:ea typeface="+mn-ea"/>
            </a:endParaRPr>
          </a:p>
        </p:txBody>
      </p:sp>
      <p:sp>
        <p:nvSpPr>
          <p:cNvPr id="11" name="Rectangle 9"/>
          <p:cNvSpPr>
            <a:spLocks noChangeArrowheads="1"/>
          </p:cNvSpPr>
          <p:nvPr/>
        </p:nvSpPr>
        <p:spPr bwMode="auto">
          <a:xfrm>
            <a:off x="6076950" y="2159000"/>
            <a:ext cx="712788" cy="522288"/>
          </a:xfrm>
          <a:prstGeom prst="rect">
            <a:avLst/>
          </a:prstGeom>
          <a:solidFill>
            <a:srgbClr val="FFCCFF"/>
          </a:solidFill>
          <a:ln w="9525">
            <a:solidFill>
              <a:schemeClr val="tx2"/>
            </a:solidFill>
            <a:miter lim="800000"/>
            <a:headEnd/>
            <a:tailEnd/>
          </a:ln>
          <a:effectLst>
            <a:outerShdw dist="35921" dir="2700000" algn="ctr" rotWithShape="0">
              <a:schemeClr val="tx1"/>
            </a:outerShdw>
          </a:effectLst>
        </p:spPr>
        <p:txBody>
          <a:bodyPr wrap="none" anchor="ctr"/>
          <a:lstStyle/>
          <a:p>
            <a:pPr>
              <a:defRPr/>
            </a:pPr>
            <a:endParaRPr lang="zh-CN" altLang="en-US" b="1">
              <a:latin typeface="+mn-lt"/>
              <a:ea typeface="+mn-ea"/>
            </a:endParaRPr>
          </a:p>
        </p:txBody>
      </p:sp>
      <p:sp>
        <p:nvSpPr>
          <p:cNvPr id="12" name="Rectangle 10"/>
          <p:cNvSpPr>
            <a:spLocks noChangeArrowheads="1"/>
          </p:cNvSpPr>
          <p:nvPr/>
        </p:nvSpPr>
        <p:spPr bwMode="auto">
          <a:xfrm>
            <a:off x="6113463" y="2216150"/>
            <a:ext cx="644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站表</a:t>
            </a:r>
          </a:p>
        </p:txBody>
      </p:sp>
      <p:sp>
        <p:nvSpPr>
          <p:cNvPr id="13" name="Line 11"/>
          <p:cNvSpPr>
            <a:spLocks noChangeShapeType="1"/>
          </p:cNvSpPr>
          <p:nvPr/>
        </p:nvSpPr>
        <p:spPr bwMode="auto">
          <a:xfrm flipV="1">
            <a:off x="6770688" y="1949450"/>
            <a:ext cx="693737" cy="233363"/>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4" name="Line 12"/>
          <p:cNvSpPr>
            <a:spLocks noChangeShapeType="1"/>
          </p:cNvSpPr>
          <p:nvPr/>
        </p:nvSpPr>
        <p:spPr bwMode="auto">
          <a:xfrm>
            <a:off x="6791325" y="2668588"/>
            <a:ext cx="682625" cy="150336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5" name="Rectangle 13"/>
          <p:cNvSpPr>
            <a:spLocks noChangeArrowheads="1"/>
          </p:cNvSpPr>
          <p:nvPr/>
        </p:nvSpPr>
        <p:spPr bwMode="auto">
          <a:xfrm>
            <a:off x="4497388" y="3230563"/>
            <a:ext cx="2411412" cy="712787"/>
          </a:xfrm>
          <a:prstGeom prst="rect">
            <a:avLst/>
          </a:prstGeom>
          <a:solidFill>
            <a:schemeClr val="bg1"/>
          </a:solidFill>
          <a:ln w="9525">
            <a:solidFill>
              <a:schemeClr val="tx2"/>
            </a:solidFill>
            <a:miter lim="800000"/>
            <a:headEnd/>
            <a:tailEnd/>
          </a:ln>
          <a:effectLst>
            <a:outerShdw dist="35921" dir="2700000" algn="ctr" rotWithShape="0">
              <a:schemeClr val="tx1"/>
            </a:outerShdw>
          </a:effectLst>
        </p:spPr>
        <p:txBody>
          <a:bodyPr wrap="none" anchor="ctr"/>
          <a:lstStyle/>
          <a:p>
            <a:pPr>
              <a:defRPr/>
            </a:pPr>
            <a:endParaRPr lang="zh-CN" altLang="en-US" b="1">
              <a:latin typeface="+mn-lt"/>
              <a:ea typeface="+mn-ea"/>
            </a:endParaRPr>
          </a:p>
        </p:txBody>
      </p:sp>
      <p:sp>
        <p:nvSpPr>
          <p:cNvPr id="16" name="Rectangle 14"/>
          <p:cNvSpPr>
            <a:spLocks noChangeArrowheads="1"/>
          </p:cNvSpPr>
          <p:nvPr/>
        </p:nvSpPr>
        <p:spPr bwMode="auto">
          <a:xfrm>
            <a:off x="4468813" y="3284538"/>
            <a:ext cx="1106487"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接口管理</a:t>
            </a:r>
          </a:p>
          <a:p>
            <a:pPr defTabSz="762000" eaLnBrk="0" hangingPunct="0">
              <a:defRPr/>
            </a:pPr>
            <a:r>
              <a:rPr lang="zh-CN" altLang="en-US" sz="1800" b="1">
                <a:latin typeface="+mn-lt"/>
                <a:ea typeface="+mn-ea"/>
              </a:rPr>
              <a:t>    软件</a:t>
            </a:r>
          </a:p>
        </p:txBody>
      </p:sp>
      <p:sp>
        <p:nvSpPr>
          <p:cNvPr id="17" name="Rectangle 15"/>
          <p:cNvSpPr>
            <a:spLocks noChangeArrowheads="1"/>
          </p:cNvSpPr>
          <p:nvPr/>
        </p:nvSpPr>
        <p:spPr bwMode="auto">
          <a:xfrm>
            <a:off x="5895975" y="3279775"/>
            <a:ext cx="1106488"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网桥协议</a:t>
            </a:r>
          </a:p>
          <a:p>
            <a:pPr defTabSz="762000" eaLnBrk="0" hangingPunct="0">
              <a:defRPr/>
            </a:pPr>
            <a:r>
              <a:rPr lang="zh-CN" altLang="en-US" sz="1800" b="1">
                <a:latin typeface="+mn-lt"/>
                <a:ea typeface="+mn-ea"/>
              </a:rPr>
              <a:t>    实体</a:t>
            </a:r>
          </a:p>
        </p:txBody>
      </p:sp>
      <p:sp>
        <p:nvSpPr>
          <p:cNvPr id="18" name="Line 16"/>
          <p:cNvSpPr>
            <a:spLocks noChangeShapeType="1"/>
          </p:cNvSpPr>
          <p:nvPr/>
        </p:nvSpPr>
        <p:spPr bwMode="auto">
          <a:xfrm>
            <a:off x="5514975" y="3414713"/>
            <a:ext cx="488950" cy="0"/>
          </a:xfrm>
          <a:prstGeom prst="line">
            <a:avLst/>
          </a:prstGeom>
          <a:noFill/>
          <a:ln w="28575">
            <a:solidFill>
              <a:srgbClr val="333399"/>
            </a:solidFill>
            <a:round/>
            <a:headEnd type="none" w="sm"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9" name="Line 17"/>
          <p:cNvSpPr>
            <a:spLocks noChangeShapeType="1"/>
          </p:cNvSpPr>
          <p:nvPr/>
        </p:nvSpPr>
        <p:spPr bwMode="auto">
          <a:xfrm flipH="1">
            <a:off x="5476875" y="3592513"/>
            <a:ext cx="484188" cy="0"/>
          </a:xfrm>
          <a:prstGeom prst="line">
            <a:avLst/>
          </a:prstGeom>
          <a:noFill/>
          <a:ln w="28575">
            <a:solidFill>
              <a:srgbClr val="333399"/>
            </a:solidFill>
            <a:round/>
            <a:headEnd type="none" w="sm"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0" name="Line 18"/>
          <p:cNvSpPr>
            <a:spLocks noChangeShapeType="1"/>
          </p:cNvSpPr>
          <p:nvPr/>
        </p:nvSpPr>
        <p:spPr bwMode="auto">
          <a:xfrm>
            <a:off x="5778500" y="3214688"/>
            <a:ext cx="0" cy="728662"/>
          </a:xfrm>
          <a:prstGeom prst="line">
            <a:avLst/>
          </a:prstGeom>
          <a:noFill/>
          <a:ln w="127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1" name="Line 19"/>
          <p:cNvSpPr>
            <a:spLocks noChangeShapeType="1"/>
          </p:cNvSpPr>
          <p:nvPr/>
        </p:nvSpPr>
        <p:spPr bwMode="auto">
          <a:xfrm>
            <a:off x="6399213" y="2689225"/>
            <a:ext cx="0" cy="546100"/>
          </a:xfrm>
          <a:prstGeom prst="line">
            <a:avLst/>
          </a:prstGeom>
          <a:noFill/>
          <a:ln w="28575">
            <a:solidFill>
              <a:srgbClr val="333399"/>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2" name="Rectangle 20"/>
          <p:cNvSpPr>
            <a:spLocks noChangeArrowheads="1"/>
          </p:cNvSpPr>
          <p:nvPr/>
        </p:nvSpPr>
        <p:spPr bwMode="auto">
          <a:xfrm>
            <a:off x="6003925" y="4330700"/>
            <a:ext cx="725488" cy="407988"/>
          </a:xfrm>
          <a:prstGeom prst="rect">
            <a:avLst/>
          </a:prstGeom>
          <a:solidFill>
            <a:schemeClr val="bg1"/>
          </a:solidFill>
          <a:ln w="12700">
            <a:solidFill>
              <a:schemeClr val="tx1"/>
            </a:solidFill>
            <a:miter lim="800000"/>
            <a:headEnd/>
            <a:tailEnd/>
          </a:ln>
          <a:effectLst>
            <a:outerShdw dist="35921" dir="2700000" algn="ctr" rotWithShape="0">
              <a:schemeClr val="tx1"/>
            </a:outerShdw>
          </a:effectLst>
        </p:spPr>
        <p:txBody>
          <a:bodyPr wrap="none" anchor="ctr"/>
          <a:lstStyle/>
          <a:p>
            <a:pPr algn="ctr">
              <a:defRPr/>
            </a:pPr>
            <a:r>
              <a:rPr lang="zh-CN" altLang="en-US" b="1">
                <a:latin typeface="+mn-lt"/>
                <a:ea typeface="+mn-ea"/>
              </a:rPr>
              <a:t>缓存</a:t>
            </a:r>
          </a:p>
        </p:txBody>
      </p:sp>
      <p:sp>
        <p:nvSpPr>
          <p:cNvPr id="23" name="Rectangle 21"/>
          <p:cNvSpPr>
            <a:spLocks noChangeArrowheads="1"/>
          </p:cNvSpPr>
          <p:nvPr/>
        </p:nvSpPr>
        <p:spPr bwMode="auto">
          <a:xfrm>
            <a:off x="4414838" y="4330700"/>
            <a:ext cx="836612" cy="401638"/>
          </a:xfrm>
          <a:prstGeom prst="rect">
            <a:avLst/>
          </a:prstGeom>
          <a:solidFill>
            <a:schemeClr val="bg1"/>
          </a:solidFill>
          <a:ln w="9525">
            <a:solidFill>
              <a:schemeClr val="tx2"/>
            </a:solidFill>
            <a:miter lim="800000"/>
            <a:headEnd/>
            <a:tailEnd/>
          </a:ln>
          <a:effectLst>
            <a:outerShdw dist="35921" dir="2700000" algn="ctr" rotWithShape="0">
              <a:schemeClr val="tx1"/>
            </a:outerShdw>
          </a:effectLst>
        </p:spPr>
        <p:txBody>
          <a:bodyPr wrap="none" anchor="ctr"/>
          <a:lstStyle/>
          <a:p>
            <a:pPr algn="ctr" defTabSz="762000" eaLnBrk="0" hangingPunct="0">
              <a:defRPr/>
            </a:pPr>
            <a:r>
              <a:rPr lang="zh-CN" altLang="en-US" sz="1800" b="1">
                <a:latin typeface="+mn-lt"/>
                <a:ea typeface="+mn-ea"/>
              </a:rPr>
              <a:t>接口 </a:t>
            </a:r>
            <a:r>
              <a:rPr lang="en-US" altLang="zh-CN" sz="1800" b="1">
                <a:latin typeface="+mn-lt"/>
                <a:ea typeface="+mn-ea"/>
              </a:rPr>
              <a:t>1</a:t>
            </a:r>
          </a:p>
        </p:txBody>
      </p:sp>
      <p:sp>
        <p:nvSpPr>
          <p:cNvPr id="24" name="Rectangle 22"/>
          <p:cNvSpPr>
            <a:spLocks noChangeArrowheads="1"/>
          </p:cNvSpPr>
          <p:nvPr/>
        </p:nvSpPr>
        <p:spPr bwMode="auto">
          <a:xfrm>
            <a:off x="7483475" y="4330700"/>
            <a:ext cx="835025" cy="401638"/>
          </a:xfrm>
          <a:prstGeom prst="rect">
            <a:avLst/>
          </a:prstGeom>
          <a:solidFill>
            <a:schemeClr val="bg1"/>
          </a:solidFill>
          <a:ln w="9525">
            <a:solidFill>
              <a:schemeClr val="tx2"/>
            </a:solidFill>
            <a:miter lim="800000"/>
            <a:headEnd/>
            <a:tailEnd/>
          </a:ln>
          <a:effectLst>
            <a:outerShdw dist="35921" dir="2700000" algn="ctr" rotWithShape="0">
              <a:schemeClr val="tx1"/>
            </a:outerShdw>
          </a:effectLst>
        </p:spPr>
        <p:txBody>
          <a:bodyPr wrap="none" anchor="ctr"/>
          <a:lstStyle/>
          <a:p>
            <a:pPr algn="ctr" defTabSz="762000" eaLnBrk="0" hangingPunct="0">
              <a:defRPr/>
            </a:pPr>
            <a:r>
              <a:rPr lang="zh-CN" altLang="en-US" sz="1800" b="1">
                <a:latin typeface="+mn-lt"/>
                <a:ea typeface="+mn-ea"/>
              </a:rPr>
              <a:t>接口 </a:t>
            </a:r>
            <a:r>
              <a:rPr lang="en-US" altLang="zh-CN" sz="1800" b="1">
                <a:latin typeface="+mn-lt"/>
                <a:ea typeface="+mn-ea"/>
              </a:rPr>
              <a:t>2</a:t>
            </a:r>
          </a:p>
        </p:txBody>
      </p:sp>
      <p:sp>
        <p:nvSpPr>
          <p:cNvPr id="25" name="Line 23"/>
          <p:cNvSpPr>
            <a:spLocks noChangeShapeType="1"/>
          </p:cNvSpPr>
          <p:nvPr/>
        </p:nvSpPr>
        <p:spPr bwMode="auto">
          <a:xfrm>
            <a:off x="6372225" y="3930650"/>
            <a:ext cx="0" cy="412750"/>
          </a:xfrm>
          <a:prstGeom prst="line">
            <a:avLst/>
          </a:prstGeom>
          <a:noFill/>
          <a:ln w="28575">
            <a:solidFill>
              <a:srgbClr val="333399"/>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6" name="Line 25"/>
          <p:cNvSpPr>
            <a:spLocks noChangeShapeType="1"/>
          </p:cNvSpPr>
          <p:nvPr/>
        </p:nvSpPr>
        <p:spPr bwMode="auto">
          <a:xfrm>
            <a:off x="4824413" y="4738688"/>
            <a:ext cx="0" cy="706437"/>
          </a:xfrm>
          <a:prstGeom prst="line">
            <a:avLst/>
          </a:prstGeom>
          <a:noFill/>
          <a:ln w="28575">
            <a:solidFill>
              <a:srgbClr val="333399"/>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7" name="Line 26"/>
          <p:cNvSpPr>
            <a:spLocks noChangeShapeType="1"/>
          </p:cNvSpPr>
          <p:nvPr/>
        </p:nvSpPr>
        <p:spPr bwMode="auto">
          <a:xfrm>
            <a:off x="7964488" y="4738688"/>
            <a:ext cx="0" cy="687387"/>
          </a:xfrm>
          <a:prstGeom prst="line">
            <a:avLst/>
          </a:prstGeom>
          <a:noFill/>
          <a:ln w="28575">
            <a:solidFill>
              <a:srgbClr val="333399"/>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8" name="Line 27"/>
          <p:cNvSpPr>
            <a:spLocks noChangeShapeType="1"/>
          </p:cNvSpPr>
          <p:nvPr/>
        </p:nvSpPr>
        <p:spPr bwMode="auto">
          <a:xfrm>
            <a:off x="1103313" y="5568950"/>
            <a:ext cx="0" cy="53022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9" name="Line 28"/>
          <p:cNvSpPr>
            <a:spLocks noChangeShapeType="1"/>
          </p:cNvSpPr>
          <p:nvPr/>
        </p:nvSpPr>
        <p:spPr bwMode="auto">
          <a:xfrm>
            <a:off x="1687513" y="5568950"/>
            <a:ext cx="0" cy="53022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1" name="Line 30"/>
          <p:cNvSpPr>
            <a:spLocks noChangeShapeType="1"/>
          </p:cNvSpPr>
          <p:nvPr/>
        </p:nvSpPr>
        <p:spPr bwMode="auto">
          <a:xfrm flipV="1">
            <a:off x="93663" y="5575300"/>
            <a:ext cx="1835150" cy="31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2" name="Rectangle 31"/>
          <p:cNvSpPr>
            <a:spLocks noChangeArrowheads="1"/>
          </p:cNvSpPr>
          <p:nvPr/>
        </p:nvSpPr>
        <p:spPr bwMode="auto">
          <a:xfrm>
            <a:off x="1884363" y="5503863"/>
            <a:ext cx="104775" cy="111125"/>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3" name="Line 32"/>
          <p:cNvSpPr>
            <a:spLocks noChangeShapeType="1"/>
          </p:cNvSpPr>
          <p:nvPr/>
        </p:nvSpPr>
        <p:spPr bwMode="auto">
          <a:xfrm>
            <a:off x="469900" y="5578475"/>
            <a:ext cx="0" cy="5111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4" name="Rectangle 33"/>
          <p:cNvSpPr>
            <a:spLocks noChangeArrowheads="1"/>
          </p:cNvSpPr>
          <p:nvPr/>
        </p:nvSpPr>
        <p:spPr bwMode="auto">
          <a:xfrm>
            <a:off x="76200" y="55895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a:t>
            </a:r>
          </a:p>
        </p:txBody>
      </p:sp>
      <p:sp>
        <p:nvSpPr>
          <p:cNvPr id="35" name="Rectangle 34"/>
          <p:cNvSpPr>
            <a:spLocks noChangeArrowheads="1"/>
          </p:cNvSpPr>
          <p:nvPr/>
        </p:nvSpPr>
        <p:spPr bwMode="auto">
          <a:xfrm>
            <a:off x="679450" y="55895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B</a:t>
            </a:r>
          </a:p>
        </p:txBody>
      </p:sp>
      <p:sp>
        <p:nvSpPr>
          <p:cNvPr id="36" name="Rectangle 35"/>
          <p:cNvSpPr>
            <a:spLocks noChangeArrowheads="1"/>
          </p:cNvSpPr>
          <p:nvPr/>
        </p:nvSpPr>
        <p:spPr bwMode="auto">
          <a:xfrm>
            <a:off x="1281113" y="55895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C</a:t>
            </a:r>
          </a:p>
        </p:txBody>
      </p:sp>
      <p:sp>
        <p:nvSpPr>
          <p:cNvPr id="37" name="Rectangle 37"/>
          <p:cNvSpPr>
            <a:spLocks noChangeArrowheads="1"/>
          </p:cNvSpPr>
          <p:nvPr/>
        </p:nvSpPr>
        <p:spPr bwMode="auto">
          <a:xfrm>
            <a:off x="935038" y="4875213"/>
            <a:ext cx="8016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接口</a:t>
            </a:r>
            <a:r>
              <a:rPr lang="zh-CN" altLang="en-US" sz="800" b="1">
                <a:latin typeface="+mn-lt"/>
                <a:ea typeface="+mn-ea"/>
              </a:rPr>
              <a:t> </a:t>
            </a:r>
            <a:r>
              <a:rPr lang="en-US" altLang="zh-CN" sz="1800" b="1">
                <a:latin typeface="+mn-lt"/>
                <a:ea typeface="+mn-ea"/>
              </a:rPr>
              <a:t>1</a:t>
            </a:r>
          </a:p>
        </p:txBody>
      </p:sp>
      <p:sp>
        <p:nvSpPr>
          <p:cNvPr id="38" name="Rectangle 38"/>
          <p:cNvSpPr>
            <a:spLocks noChangeArrowheads="1"/>
          </p:cNvSpPr>
          <p:nvPr/>
        </p:nvSpPr>
        <p:spPr bwMode="auto">
          <a:xfrm>
            <a:off x="7464425" y="1935163"/>
            <a:ext cx="1314450" cy="2227262"/>
          </a:xfrm>
          <a:prstGeom prst="rect">
            <a:avLst/>
          </a:prstGeom>
          <a:solidFill>
            <a:srgbClr val="FFCCFF"/>
          </a:solidFill>
          <a:ln w="9525">
            <a:solidFill>
              <a:schemeClr val="tx2"/>
            </a:solidFill>
            <a:miter lim="800000"/>
            <a:headEnd/>
            <a:tailEnd/>
          </a:ln>
          <a:effectLst>
            <a:outerShdw dist="35921" dir="2700000" algn="ctr" rotWithShape="0">
              <a:schemeClr val="tx1"/>
            </a:outerShdw>
          </a:effectLst>
        </p:spPr>
        <p:txBody>
          <a:bodyPr wrap="none" anchor="ctr"/>
          <a:lstStyle/>
          <a:p>
            <a:pPr>
              <a:defRPr/>
            </a:pPr>
            <a:endParaRPr lang="zh-CN" altLang="en-US" b="1">
              <a:latin typeface="+mn-lt"/>
              <a:ea typeface="+mn-ea"/>
            </a:endParaRPr>
          </a:p>
        </p:txBody>
      </p:sp>
      <p:sp>
        <p:nvSpPr>
          <p:cNvPr id="39" name="Rectangle 39"/>
          <p:cNvSpPr>
            <a:spLocks noChangeArrowheads="1"/>
          </p:cNvSpPr>
          <p:nvPr/>
        </p:nvSpPr>
        <p:spPr bwMode="auto">
          <a:xfrm>
            <a:off x="8340725" y="2227263"/>
            <a:ext cx="330200"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defRPr/>
            </a:pPr>
            <a:r>
              <a:rPr lang="en-US" altLang="zh-CN" sz="1800" b="1">
                <a:latin typeface="+mn-lt"/>
                <a:ea typeface="+mn-ea"/>
              </a:rPr>
              <a:t>1</a:t>
            </a:r>
          </a:p>
        </p:txBody>
      </p:sp>
      <p:sp>
        <p:nvSpPr>
          <p:cNvPr id="40" name="Rectangle 40"/>
          <p:cNvSpPr>
            <a:spLocks noChangeArrowheads="1"/>
          </p:cNvSpPr>
          <p:nvPr/>
        </p:nvSpPr>
        <p:spPr bwMode="auto">
          <a:xfrm>
            <a:off x="8340725" y="25542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1</a:t>
            </a:r>
          </a:p>
        </p:txBody>
      </p:sp>
      <p:sp>
        <p:nvSpPr>
          <p:cNvPr id="41" name="Rectangle 41"/>
          <p:cNvSpPr>
            <a:spLocks noChangeArrowheads="1"/>
          </p:cNvSpPr>
          <p:nvPr/>
        </p:nvSpPr>
        <p:spPr bwMode="auto">
          <a:xfrm>
            <a:off x="8340725" y="2889250"/>
            <a:ext cx="33020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defRPr/>
            </a:pPr>
            <a:r>
              <a:rPr lang="en-US" altLang="zh-CN" sz="1800" b="1">
                <a:latin typeface="+mn-lt"/>
                <a:ea typeface="+mn-ea"/>
              </a:rPr>
              <a:t>1</a:t>
            </a:r>
          </a:p>
        </p:txBody>
      </p:sp>
      <p:sp>
        <p:nvSpPr>
          <p:cNvPr id="42" name="Rectangle 42"/>
          <p:cNvSpPr>
            <a:spLocks noChangeArrowheads="1"/>
          </p:cNvSpPr>
          <p:nvPr/>
        </p:nvSpPr>
        <p:spPr bwMode="auto">
          <a:xfrm>
            <a:off x="8340725" y="319087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2</a:t>
            </a:r>
          </a:p>
        </p:txBody>
      </p:sp>
      <p:sp>
        <p:nvSpPr>
          <p:cNvPr id="43" name="Rectangle 43"/>
          <p:cNvSpPr>
            <a:spLocks noChangeArrowheads="1"/>
          </p:cNvSpPr>
          <p:nvPr/>
        </p:nvSpPr>
        <p:spPr bwMode="auto">
          <a:xfrm>
            <a:off x="7664450" y="223043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a:t>
            </a:r>
          </a:p>
        </p:txBody>
      </p:sp>
      <p:sp>
        <p:nvSpPr>
          <p:cNvPr id="44" name="Rectangle 44"/>
          <p:cNvSpPr>
            <a:spLocks noChangeArrowheads="1"/>
          </p:cNvSpPr>
          <p:nvPr/>
        </p:nvSpPr>
        <p:spPr bwMode="auto">
          <a:xfrm>
            <a:off x="7664450" y="2873375"/>
            <a:ext cx="3460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defRPr/>
            </a:pPr>
            <a:r>
              <a:rPr lang="en-US" altLang="zh-CN" sz="1800" b="1">
                <a:latin typeface="+mn-lt"/>
                <a:ea typeface="+mn-ea"/>
              </a:rPr>
              <a:t>C</a:t>
            </a:r>
          </a:p>
        </p:txBody>
      </p:sp>
      <p:sp>
        <p:nvSpPr>
          <p:cNvPr id="45" name="Rectangle 45"/>
          <p:cNvSpPr>
            <a:spLocks noChangeArrowheads="1"/>
          </p:cNvSpPr>
          <p:nvPr/>
        </p:nvSpPr>
        <p:spPr bwMode="auto">
          <a:xfrm>
            <a:off x="7664450" y="3502025"/>
            <a:ext cx="336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E</a:t>
            </a:r>
          </a:p>
        </p:txBody>
      </p:sp>
      <p:sp>
        <p:nvSpPr>
          <p:cNvPr id="46" name="Rectangle 46"/>
          <p:cNvSpPr>
            <a:spLocks noChangeArrowheads="1"/>
          </p:cNvSpPr>
          <p:nvPr/>
        </p:nvSpPr>
        <p:spPr bwMode="auto">
          <a:xfrm>
            <a:off x="8340725" y="3490913"/>
            <a:ext cx="330200"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defRPr/>
            </a:pPr>
            <a:r>
              <a:rPr lang="en-US" altLang="zh-CN" sz="1800" b="1">
                <a:latin typeface="+mn-lt"/>
                <a:ea typeface="+mn-ea"/>
              </a:rPr>
              <a:t>2</a:t>
            </a:r>
          </a:p>
        </p:txBody>
      </p:sp>
      <p:sp>
        <p:nvSpPr>
          <p:cNvPr id="47" name="Rectangle 47"/>
          <p:cNvSpPr>
            <a:spLocks noChangeArrowheads="1"/>
          </p:cNvSpPr>
          <p:nvPr/>
        </p:nvSpPr>
        <p:spPr bwMode="auto">
          <a:xfrm>
            <a:off x="7664450" y="2551113"/>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B</a:t>
            </a:r>
          </a:p>
        </p:txBody>
      </p:sp>
      <p:sp>
        <p:nvSpPr>
          <p:cNvPr id="48" name="Rectangle 48"/>
          <p:cNvSpPr>
            <a:spLocks noChangeArrowheads="1"/>
          </p:cNvSpPr>
          <p:nvPr/>
        </p:nvSpPr>
        <p:spPr bwMode="auto">
          <a:xfrm>
            <a:off x="7664450" y="3186113"/>
            <a:ext cx="360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D</a:t>
            </a:r>
          </a:p>
        </p:txBody>
      </p:sp>
      <p:sp>
        <p:nvSpPr>
          <p:cNvPr id="49" name="Rectangle 49"/>
          <p:cNvSpPr>
            <a:spLocks noChangeArrowheads="1"/>
          </p:cNvSpPr>
          <p:nvPr/>
        </p:nvSpPr>
        <p:spPr bwMode="auto">
          <a:xfrm>
            <a:off x="7662863" y="3792538"/>
            <a:ext cx="481012"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defRPr/>
            </a:pPr>
            <a:r>
              <a:rPr lang="en-US" altLang="zh-CN" sz="1800" b="1">
                <a:latin typeface="+mn-lt"/>
                <a:ea typeface="+mn-ea"/>
              </a:rPr>
              <a:t>F</a:t>
            </a:r>
          </a:p>
        </p:txBody>
      </p:sp>
      <p:sp>
        <p:nvSpPr>
          <p:cNvPr id="50" name="Rectangle 50"/>
          <p:cNvSpPr>
            <a:spLocks noChangeArrowheads="1"/>
          </p:cNvSpPr>
          <p:nvPr/>
        </p:nvSpPr>
        <p:spPr bwMode="auto">
          <a:xfrm>
            <a:off x="8340725" y="3806825"/>
            <a:ext cx="33020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defRPr/>
            </a:pPr>
            <a:r>
              <a:rPr lang="en-US" altLang="zh-CN" sz="1800" b="1">
                <a:latin typeface="+mn-lt"/>
                <a:ea typeface="+mn-ea"/>
              </a:rPr>
              <a:t>2</a:t>
            </a:r>
          </a:p>
        </p:txBody>
      </p:sp>
      <p:sp>
        <p:nvSpPr>
          <p:cNvPr id="51" name="Rectangle 51"/>
          <p:cNvSpPr>
            <a:spLocks noChangeArrowheads="1"/>
          </p:cNvSpPr>
          <p:nvPr/>
        </p:nvSpPr>
        <p:spPr bwMode="auto">
          <a:xfrm>
            <a:off x="7435850" y="1906588"/>
            <a:ext cx="8747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站地址</a:t>
            </a:r>
          </a:p>
        </p:txBody>
      </p:sp>
      <p:sp>
        <p:nvSpPr>
          <p:cNvPr id="52" name="Rectangle 52"/>
          <p:cNvSpPr>
            <a:spLocks noChangeArrowheads="1"/>
          </p:cNvSpPr>
          <p:nvPr/>
        </p:nvSpPr>
        <p:spPr bwMode="auto">
          <a:xfrm>
            <a:off x="8189913" y="1911350"/>
            <a:ext cx="644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接口</a:t>
            </a:r>
          </a:p>
        </p:txBody>
      </p:sp>
      <p:sp>
        <p:nvSpPr>
          <p:cNvPr id="53" name="Line 53"/>
          <p:cNvSpPr>
            <a:spLocks noChangeShapeType="1"/>
          </p:cNvSpPr>
          <p:nvPr/>
        </p:nvSpPr>
        <p:spPr bwMode="auto">
          <a:xfrm>
            <a:off x="7464425" y="2568575"/>
            <a:ext cx="13287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4" name="Line 54"/>
          <p:cNvSpPr>
            <a:spLocks noChangeShapeType="1"/>
          </p:cNvSpPr>
          <p:nvPr/>
        </p:nvSpPr>
        <p:spPr bwMode="auto">
          <a:xfrm>
            <a:off x="8228013" y="1935163"/>
            <a:ext cx="0" cy="22177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5" name="Line 55"/>
          <p:cNvSpPr>
            <a:spLocks noChangeShapeType="1"/>
          </p:cNvSpPr>
          <p:nvPr/>
        </p:nvSpPr>
        <p:spPr bwMode="auto">
          <a:xfrm>
            <a:off x="7464425" y="2886075"/>
            <a:ext cx="1338263"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6" name="Line 56"/>
          <p:cNvSpPr>
            <a:spLocks noChangeShapeType="1"/>
          </p:cNvSpPr>
          <p:nvPr/>
        </p:nvSpPr>
        <p:spPr bwMode="auto">
          <a:xfrm>
            <a:off x="7464425" y="3201988"/>
            <a:ext cx="13477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7" name="Line 57"/>
          <p:cNvSpPr>
            <a:spLocks noChangeShapeType="1"/>
          </p:cNvSpPr>
          <p:nvPr/>
        </p:nvSpPr>
        <p:spPr bwMode="auto">
          <a:xfrm>
            <a:off x="7464425" y="3519488"/>
            <a:ext cx="13287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8" name="Line 58"/>
          <p:cNvSpPr>
            <a:spLocks noChangeShapeType="1"/>
          </p:cNvSpPr>
          <p:nvPr/>
        </p:nvSpPr>
        <p:spPr bwMode="auto">
          <a:xfrm>
            <a:off x="7464425" y="3835400"/>
            <a:ext cx="13096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59" name="Line 59"/>
          <p:cNvSpPr>
            <a:spLocks noChangeShapeType="1"/>
          </p:cNvSpPr>
          <p:nvPr/>
        </p:nvSpPr>
        <p:spPr bwMode="auto">
          <a:xfrm>
            <a:off x="7464425" y="2252663"/>
            <a:ext cx="13287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60" name="Rectangle 60"/>
          <p:cNvSpPr>
            <a:spLocks noChangeArrowheads="1"/>
          </p:cNvSpPr>
          <p:nvPr/>
        </p:nvSpPr>
        <p:spPr bwMode="auto">
          <a:xfrm>
            <a:off x="4394200" y="1809750"/>
            <a:ext cx="798513"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2400" b="1">
                <a:latin typeface="+mn-lt"/>
                <a:ea typeface="+mn-ea"/>
              </a:rPr>
              <a:t>网桥</a:t>
            </a:r>
          </a:p>
        </p:txBody>
      </p:sp>
      <p:pic>
        <p:nvPicPr>
          <p:cNvPr id="205883" name="Picture 61"/>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9075" y="5926138"/>
            <a:ext cx="506413" cy="538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84" name="Picture 6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7088" y="5926138"/>
            <a:ext cx="506412" cy="538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85" name="Picture 63"/>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12875" y="5924550"/>
            <a:ext cx="508000"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 name="Line 64"/>
          <p:cNvSpPr>
            <a:spLocks noChangeShapeType="1"/>
          </p:cNvSpPr>
          <p:nvPr/>
        </p:nvSpPr>
        <p:spPr bwMode="auto">
          <a:xfrm flipV="1">
            <a:off x="5251450" y="4540250"/>
            <a:ext cx="752475" cy="1588"/>
          </a:xfrm>
          <a:prstGeom prst="line">
            <a:avLst/>
          </a:prstGeom>
          <a:noFill/>
          <a:ln w="28575">
            <a:solidFill>
              <a:srgbClr val="333399"/>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65" name="Line 65"/>
          <p:cNvSpPr>
            <a:spLocks noChangeShapeType="1"/>
          </p:cNvSpPr>
          <p:nvPr/>
        </p:nvSpPr>
        <p:spPr bwMode="auto">
          <a:xfrm flipV="1">
            <a:off x="6757988" y="4545013"/>
            <a:ext cx="711200" cy="6350"/>
          </a:xfrm>
          <a:prstGeom prst="line">
            <a:avLst/>
          </a:prstGeom>
          <a:noFill/>
          <a:ln w="28575">
            <a:solidFill>
              <a:srgbClr val="333399"/>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66" name="Rectangle 66"/>
          <p:cNvSpPr>
            <a:spLocks noChangeArrowheads="1"/>
          </p:cNvSpPr>
          <p:nvPr/>
        </p:nvSpPr>
        <p:spPr bwMode="auto">
          <a:xfrm>
            <a:off x="1960563" y="3905250"/>
            <a:ext cx="644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网桥</a:t>
            </a:r>
          </a:p>
        </p:txBody>
      </p:sp>
      <p:pic>
        <p:nvPicPr>
          <p:cNvPr id="205889" name="Picture 6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8938" y="4062413"/>
            <a:ext cx="1281112"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68" name="Line 68"/>
          <p:cNvSpPr>
            <a:spLocks noChangeShapeType="1"/>
          </p:cNvSpPr>
          <p:nvPr/>
        </p:nvSpPr>
        <p:spPr bwMode="auto">
          <a:xfrm>
            <a:off x="3543300" y="5549900"/>
            <a:ext cx="0" cy="53181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69" name="Line 69"/>
          <p:cNvSpPr>
            <a:spLocks noChangeShapeType="1"/>
          </p:cNvSpPr>
          <p:nvPr/>
        </p:nvSpPr>
        <p:spPr bwMode="auto">
          <a:xfrm>
            <a:off x="4127500" y="5549900"/>
            <a:ext cx="0" cy="53181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1" name="Line 71"/>
          <p:cNvSpPr>
            <a:spLocks noChangeShapeType="1"/>
          </p:cNvSpPr>
          <p:nvPr/>
        </p:nvSpPr>
        <p:spPr bwMode="auto">
          <a:xfrm flipV="1">
            <a:off x="2535238" y="5556250"/>
            <a:ext cx="1835150" cy="31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2" name="Rectangle 72"/>
          <p:cNvSpPr>
            <a:spLocks noChangeArrowheads="1"/>
          </p:cNvSpPr>
          <p:nvPr/>
        </p:nvSpPr>
        <p:spPr bwMode="auto">
          <a:xfrm>
            <a:off x="4325938" y="5486400"/>
            <a:ext cx="104775" cy="109538"/>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3" name="Line 73"/>
          <p:cNvSpPr>
            <a:spLocks noChangeShapeType="1"/>
          </p:cNvSpPr>
          <p:nvPr/>
        </p:nvSpPr>
        <p:spPr bwMode="auto">
          <a:xfrm>
            <a:off x="2911475" y="5559425"/>
            <a:ext cx="0" cy="51276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4" name="Rectangle 74"/>
          <p:cNvSpPr>
            <a:spLocks noChangeArrowheads="1"/>
          </p:cNvSpPr>
          <p:nvPr/>
        </p:nvSpPr>
        <p:spPr bwMode="auto">
          <a:xfrm>
            <a:off x="2517775" y="5589588"/>
            <a:ext cx="360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D</a:t>
            </a:r>
          </a:p>
        </p:txBody>
      </p:sp>
      <p:sp>
        <p:nvSpPr>
          <p:cNvPr id="75" name="Rectangle 75"/>
          <p:cNvSpPr>
            <a:spLocks noChangeArrowheads="1"/>
          </p:cNvSpPr>
          <p:nvPr/>
        </p:nvSpPr>
        <p:spPr bwMode="auto">
          <a:xfrm>
            <a:off x="3119438" y="5589588"/>
            <a:ext cx="336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E</a:t>
            </a:r>
          </a:p>
        </p:txBody>
      </p:sp>
      <p:sp>
        <p:nvSpPr>
          <p:cNvPr id="76" name="Rectangle 76"/>
          <p:cNvSpPr>
            <a:spLocks noChangeArrowheads="1"/>
          </p:cNvSpPr>
          <p:nvPr/>
        </p:nvSpPr>
        <p:spPr bwMode="auto">
          <a:xfrm>
            <a:off x="3724275" y="5589588"/>
            <a:ext cx="323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a:t>
            </a:r>
          </a:p>
        </p:txBody>
      </p:sp>
      <p:pic>
        <p:nvPicPr>
          <p:cNvPr id="205898" name="Picture 7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660650" y="5908675"/>
            <a:ext cx="506413"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99" name="Picture 78"/>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67075" y="5908675"/>
            <a:ext cx="508000"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00" name="Picture 79"/>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54450" y="5907088"/>
            <a:ext cx="508000" cy="538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Rectangle 84"/>
          <p:cNvSpPr>
            <a:spLocks noChangeArrowheads="1"/>
          </p:cNvSpPr>
          <p:nvPr/>
        </p:nvSpPr>
        <p:spPr bwMode="auto">
          <a:xfrm>
            <a:off x="4881563" y="5013325"/>
            <a:ext cx="838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dirty="0">
                <a:latin typeface="+mn-lt"/>
                <a:ea typeface="+mn-ea"/>
              </a:rPr>
              <a:t>接口 </a:t>
            </a:r>
            <a:r>
              <a:rPr lang="en-US" altLang="zh-CN" sz="1800" b="1" dirty="0">
                <a:latin typeface="+mn-lt"/>
                <a:ea typeface="+mn-ea"/>
              </a:rPr>
              <a:t>1</a:t>
            </a:r>
          </a:p>
        </p:txBody>
      </p:sp>
      <p:sp>
        <p:nvSpPr>
          <p:cNvPr id="81" name="Rectangle 85"/>
          <p:cNvSpPr>
            <a:spLocks noChangeArrowheads="1"/>
          </p:cNvSpPr>
          <p:nvPr/>
        </p:nvSpPr>
        <p:spPr bwMode="auto">
          <a:xfrm>
            <a:off x="7127875" y="5013325"/>
            <a:ext cx="8366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dirty="0">
                <a:latin typeface="+mn-lt"/>
                <a:ea typeface="+mn-ea"/>
              </a:rPr>
              <a:t>接口 </a:t>
            </a:r>
            <a:r>
              <a:rPr lang="en-US" altLang="zh-CN" sz="1800" b="1" dirty="0">
                <a:latin typeface="+mn-lt"/>
                <a:ea typeface="+mn-ea"/>
              </a:rPr>
              <a:t>2</a:t>
            </a:r>
          </a:p>
        </p:txBody>
      </p:sp>
      <p:sp>
        <p:nvSpPr>
          <p:cNvPr id="82" name="Rectangle 88"/>
          <p:cNvSpPr>
            <a:spLocks noChangeArrowheads="1"/>
          </p:cNvSpPr>
          <p:nvPr/>
        </p:nvSpPr>
        <p:spPr bwMode="auto">
          <a:xfrm>
            <a:off x="2698750" y="4870450"/>
            <a:ext cx="8016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接口</a:t>
            </a:r>
            <a:r>
              <a:rPr lang="zh-CN" altLang="en-US" sz="800" b="1">
                <a:latin typeface="+mn-lt"/>
                <a:ea typeface="+mn-ea"/>
              </a:rPr>
              <a:t> </a:t>
            </a:r>
            <a:r>
              <a:rPr lang="en-US" altLang="zh-CN" sz="1800" b="1">
                <a:latin typeface="+mn-lt"/>
                <a:ea typeface="+mn-ea"/>
              </a:rPr>
              <a:t>2</a:t>
            </a:r>
          </a:p>
        </p:txBody>
      </p:sp>
      <p:sp>
        <p:nvSpPr>
          <p:cNvPr id="70" name="Rectangle 70"/>
          <p:cNvSpPr>
            <a:spLocks noChangeArrowheads="1"/>
          </p:cNvSpPr>
          <p:nvPr/>
        </p:nvSpPr>
        <p:spPr bwMode="auto">
          <a:xfrm>
            <a:off x="2487613" y="5502275"/>
            <a:ext cx="104775" cy="111125"/>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0" name="Rectangle 29"/>
          <p:cNvSpPr>
            <a:spLocks noChangeArrowheads="1"/>
          </p:cNvSpPr>
          <p:nvPr/>
        </p:nvSpPr>
        <p:spPr bwMode="auto">
          <a:xfrm>
            <a:off x="46038" y="5521325"/>
            <a:ext cx="104775" cy="109538"/>
          </a:xfrm>
          <a:prstGeom prst="rect">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Tree>
  </p:cSld>
  <p:clrMapOvr>
    <a:masterClrMapping/>
  </p:clrMapOvr>
  <p:transition spd="slow">
    <p:random/>
    <p:sndAc>
      <p:stSnd>
        <p:snd r:embed="rId2" name="camera.wav"/>
      </p:stSnd>
    </p:sndAc>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站表结构</a:t>
            </a:r>
            <a:endParaRPr lang="zh-CN" altLang="en-US" sz="2800" b="1" dirty="0"/>
          </a:p>
        </p:txBody>
      </p:sp>
      <p:sp>
        <p:nvSpPr>
          <p:cNvPr id="2068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0685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206853" name="内容占位符 1"/>
          <p:cNvSpPr>
            <a:spLocks noGrp="1"/>
          </p:cNvSpPr>
          <p:nvPr>
            <p:ph idx="1"/>
          </p:nvPr>
        </p:nvSpPr>
        <p:spPr>
          <a:xfrm>
            <a:off x="809625" y="4941888"/>
            <a:ext cx="7958138" cy="1295400"/>
          </a:xfrm>
        </p:spPr>
        <p:txBody>
          <a:bodyPr/>
          <a:lstStyle/>
          <a:p>
            <a:r>
              <a:rPr lang="zh-CN" altLang="en-US" sz="2400"/>
              <a:t>初始为空，采用</a:t>
            </a:r>
            <a:r>
              <a:rPr lang="zh-CN" altLang="en-US" sz="2400">
                <a:solidFill>
                  <a:srgbClr val="FF0000"/>
                </a:solidFill>
              </a:rPr>
              <a:t>逆向学习法</a:t>
            </a:r>
            <a:r>
              <a:rPr lang="zh-CN" altLang="en-US" sz="2400"/>
              <a:t>，获得网络路径；</a:t>
            </a:r>
          </a:p>
          <a:p>
            <a:r>
              <a:rPr lang="zh-CN" altLang="en-US" sz="2400"/>
              <a:t>为适应拓扑结构的变化，站表每一项都记录最近被更新的时间，并定时扫描以清除超时项。</a:t>
            </a:r>
          </a:p>
        </p:txBody>
      </p:sp>
      <p:graphicFrame>
        <p:nvGraphicFramePr>
          <p:cNvPr id="6" name="Group 135"/>
          <p:cNvGraphicFramePr>
            <a:graphicFrameLocks noGrp="1"/>
          </p:cNvGraphicFramePr>
          <p:nvPr/>
        </p:nvGraphicFramePr>
        <p:xfrm>
          <a:off x="684213" y="1811338"/>
          <a:ext cx="8135937" cy="2841626"/>
        </p:xfrm>
        <a:graphic>
          <a:graphicData uri="http://schemas.openxmlformats.org/drawingml/2006/table">
            <a:tbl>
              <a:tblPr/>
              <a:tblGrid>
                <a:gridCol w="3024187">
                  <a:extLst>
                    <a:ext uri="{9D8B030D-6E8A-4147-A177-3AD203B41FA5}">
                      <a16:colId xmlns:a16="http://schemas.microsoft.com/office/drawing/2014/main" val="20000"/>
                    </a:ext>
                  </a:extLst>
                </a:gridCol>
                <a:gridCol w="2400300">
                  <a:extLst>
                    <a:ext uri="{9D8B030D-6E8A-4147-A177-3AD203B41FA5}">
                      <a16:colId xmlns:a16="http://schemas.microsoft.com/office/drawing/2014/main" val="20001"/>
                    </a:ext>
                  </a:extLst>
                </a:gridCol>
                <a:gridCol w="2711450">
                  <a:extLst>
                    <a:ext uri="{9D8B030D-6E8A-4147-A177-3AD203B41FA5}">
                      <a16:colId xmlns:a16="http://schemas.microsoft.com/office/drawing/2014/main" val="20002"/>
                    </a:ext>
                  </a:extLst>
                </a:gridCol>
              </a:tblGrid>
              <a:tr h="57467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目的</a:t>
                      </a:r>
                      <a:r>
                        <a:rPr kumimoji="1" lang="en-US" altLang="zh-CN"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MAC</a:t>
                      </a: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地址</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28575" cap="flat" cmpd="sng" algn="ctr">
                      <a:solidFill>
                        <a:schemeClr val="tx1"/>
                      </a:solidFill>
                      <a:prstDash val="solid"/>
                      <a:round/>
                      <a:headEnd type="none" w="med" len="med"/>
                      <a:tailEnd type="none" w="sm" len="lg"/>
                    </a:lnT>
                    <a:lnB w="12700" cap="flat" cmpd="sng" algn="ctr">
                      <a:solidFill>
                        <a:schemeClr val="tx1"/>
                      </a:solidFill>
                      <a:prstDash val="solid"/>
                      <a:round/>
                      <a:headEnd type="none" w="med" len="med"/>
                      <a:tailEnd type="arrow" w="sm" len="lg"/>
                    </a:lnB>
                    <a:lnTlToBr>
                      <a:noFill/>
                    </a:lnTlToBr>
                    <a:lnBlToTr>
                      <a:noFill/>
                    </a:lnBlToTr>
                    <a:solidFill>
                      <a:srgbClr val="BFBFB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端口号</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28575" cap="flat" cmpd="sng" algn="ctr">
                      <a:solidFill>
                        <a:schemeClr val="tx1"/>
                      </a:solidFill>
                      <a:prstDash val="solid"/>
                      <a:round/>
                      <a:headEnd type="none" w="med" len="med"/>
                      <a:tailEnd type="none" w="sm" len="lg"/>
                    </a:lnT>
                    <a:lnB w="12700" cap="flat" cmpd="sng" algn="ctr">
                      <a:solidFill>
                        <a:schemeClr val="tx1"/>
                      </a:solidFill>
                      <a:prstDash val="solid"/>
                      <a:round/>
                      <a:headEnd type="none" w="med" len="med"/>
                      <a:tailEnd type="arrow" w="sm" len="lg"/>
                    </a:lnB>
                    <a:lnTlToBr>
                      <a:noFill/>
                    </a:lnTlToBr>
                    <a:lnBlToTr>
                      <a:noFill/>
                    </a:lnBlToTr>
                    <a:solidFill>
                      <a:srgbClr val="BFBFBF"/>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0" i="0" u="none" strike="noStrike" cap="none" normalizeH="0" baseline="0">
                          <a:ln>
                            <a:noFill/>
                          </a:ln>
                          <a:solidFill>
                            <a:srgbClr val="000000"/>
                          </a:solidFill>
                          <a:effectLst/>
                          <a:latin typeface="华文新魏" pitchFamily="2" charset="-122"/>
                          <a:ea typeface="华文新魏" pitchFamily="2" charset="-122"/>
                          <a:cs typeface="Times New Roman" pitchFamily="18" charset="0"/>
                        </a:rPr>
                        <a:t>时间</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12700" cap="flat" cmpd="sng" algn="ctr">
                      <a:solidFill>
                        <a:schemeClr val="tx1"/>
                      </a:solidFill>
                      <a:prstDash val="solid"/>
                      <a:round/>
                      <a:headEnd type="none" w="med" len="med"/>
                      <a:tailEnd type="arrow" w="sm" len="lg"/>
                    </a:lnB>
                    <a:lnTlToBr>
                      <a:noFill/>
                    </a:lnTlToBr>
                    <a:lnBlToTr>
                      <a:noFill/>
                    </a:lnBlToTr>
                    <a:solidFill>
                      <a:srgbClr val="BFBFBF"/>
                    </a:solidFill>
                  </a:tcPr>
                </a:tc>
                <a:extLst>
                  <a:ext uri="{0D108BD9-81ED-4DB2-BD59-A6C34878D82A}">
                    <a16:rowId xmlns:a16="http://schemas.microsoft.com/office/drawing/2014/main" val="10000"/>
                  </a:ext>
                </a:extLst>
              </a:tr>
              <a:tr h="5524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00:00:C0:08:80:21</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9:30</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extLst>
                  <a:ext uri="{0D108BD9-81ED-4DB2-BD59-A6C34878D82A}">
                    <a16:rowId xmlns:a16="http://schemas.microsoft.com/office/drawing/2014/main" val="10001"/>
                  </a:ext>
                </a:extLst>
              </a:tr>
              <a:tr h="5762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00:00:0A:00:C3:08</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9:33</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extLst>
                  <a:ext uri="{0D108BD9-81ED-4DB2-BD59-A6C34878D82A}">
                    <a16:rowId xmlns:a16="http://schemas.microsoft.com/office/drawing/2014/main" val="10002"/>
                  </a:ext>
                </a:extLst>
              </a:tr>
              <a:tr h="5715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Arial" charset="0"/>
                          <a:ea typeface="华文新魏" pitchFamily="2" charset="-122"/>
                          <a:cs typeface="Times New Roman" pitchFamily="18" charset="0"/>
                        </a:rPr>
                        <a:t>…</a:t>
                      </a:r>
                      <a:endPar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endParaRP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Arial" charset="0"/>
                          <a:ea typeface="华文新魏" pitchFamily="2" charset="-122"/>
                          <a:cs typeface="Times New Roman" pitchFamily="18" charset="0"/>
                        </a:rPr>
                        <a:t>…</a:t>
                      </a:r>
                      <a:endPar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endParaRP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Arial" charset="0"/>
                          <a:ea typeface="华文新魏" pitchFamily="2" charset="-122"/>
                          <a:cs typeface="Times New Roman" pitchFamily="18" charset="0"/>
                        </a:rPr>
                        <a:t>…</a:t>
                      </a:r>
                      <a:endPar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endParaRP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12700" cap="flat" cmpd="sng" algn="ctr">
                      <a:solidFill>
                        <a:schemeClr val="tx1"/>
                      </a:solidFill>
                      <a:prstDash val="solid"/>
                      <a:round/>
                      <a:headEnd type="none" w="med" len="med"/>
                      <a:tailEnd type="arrow" w="sm" len="lg"/>
                    </a:lnB>
                    <a:lnTlToBr>
                      <a:noFill/>
                    </a:lnTlToBr>
                    <a:lnBlToTr>
                      <a:noFill/>
                    </a:lnBlToTr>
                    <a:noFill/>
                  </a:tcPr>
                </a:tc>
                <a:extLst>
                  <a:ext uri="{0D108BD9-81ED-4DB2-BD59-A6C34878D82A}">
                    <a16:rowId xmlns:a16="http://schemas.microsoft.com/office/drawing/2014/main" val="10003"/>
                  </a:ext>
                </a:extLst>
              </a:tr>
              <a:tr h="5667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00:00:30:04:00:01</a:t>
                      </a:r>
                    </a:p>
                  </a:txBody>
                  <a:tcPr anchor="ctr"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2</a:t>
                      </a:r>
                    </a:p>
                  </a:txBody>
                  <a:tcPr anchor="ctr" horzOverflow="overflow">
                    <a:lnL w="12700" cap="flat" cmpd="sng" algn="ctr">
                      <a:solidFill>
                        <a:schemeClr val="tx1"/>
                      </a:solidFill>
                      <a:prstDash val="solid"/>
                      <a:round/>
                      <a:headEnd type="none" w="med" len="med"/>
                      <a:tailEnd type="arrow" w="sm" len="lg"/>
                    </a:lnL>
                    <a:lnR w="12700" cap="flat" cmpd="sng" algn="ctr">
                      <a:solidFill>
                        <a:schemeClr val="tx1"/>
                      </a:solidFill>
                      <a:prstDash val="solid"/>
                      <a:round/>
                      <a:headEnd type="none" w="med" len="med"/>
                      <a:tailEnd type="arrow" w="sm" len="lg"/>
                    </a:lnR>
                    <a:lnT w="12700" cap="flat" cmpd="sng" algn="ctr">
                      <a:solidFill>
                        <a:schemeClr val="tx1"/>
                      </a:solidFill>
                      <a:prstDash val="solid"/>
                      <a:round/>
                      <a:headEnd type="none" w="med" len="med"/>
                      <a:tailEnd type="arrow"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0" i="0" u="none" strike="noStrike" cap="none" normalizeH="0" baseline="0">
                          <a:ln>
                            <a:noFill/>
                          </a:ln>
                          <a:solidFill>
                            <a:schemeClr val="tx1"/>
                          </a:solidFill>
                          <a:effectLst/>
                          <a:latin typeface="华文新魏" pitchFamily="2" charset="-122"/>
                          <a:ea typeface="华文新魏" pitchFamily="2" charset="-122"/>
                          <a:cs typeface="Times New Roman" pitchFamily="18" charset="0"/>
                        </a:rPr>
                        <a:t>9:25</a:t>
                      </a:r>
                    </a:p>
                  </a:txBody>
                  <a:tcPr anchor="ctr" horzOverflow="overflow">
                    <a:lnL w="12700" cap="flat" cmpd="sng" algn="ctr">
                      <a:solidFill>
                        <a:schemeClr val="tx1"/>
                      </a:solidFill>
                      <a:prstDash val="solid"/>
                      <a:round/>
                      <a:headEnd type="none" w="med" len="med"/>
                      <a:tailEnd type="arrow" w="sm" len="lg"/>
                    </a:lnL>
                    <a:lnR w="28575" cap="flat" cmpd="sng" algn="ctr">
                      <a:solidFill>
                        <a:schemeClr val="tx1"/>
                      </a:solidFill>
                      <a:prstDash val="solid"/>
                      <a:round/>
                      <a:headEnd type="none" w="med" len="med"/>
                      <a:tailEnd type="none" w="sm" len="lg"/>
                    </a:lnR>
                    <a:lnT w="12700" cap="flat" cmpd="sng" algn="ctr">
                      <a:solidFill>
                        <a:schemeClr val="tx1"/>
                      </a:solidFill>
                      <a:prstDash val="solid"/>
                      <a:round/>
                      <a:headEnd type="none" w="med" len="med"/>
                      <a:tailEnd type="arrow" w="sm" len="lg"/>
                    </a:lnT>
                    <a:lnB w="28575" cap="flat" cmpd="sng" algn="ctr">
                      <a:solidFill>
                        <a:schemeClr val="tx1"/>
                      </a:solidFill>
                      <a:prstDash val="solid"/>
                      <a:round/>
                      <a:headEnd type="none" w="med" len="med"/>
                      <a:tailEnd type="none" w="sm" len="lg"/>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transition spd="slow">
    <p:random/>
    <p:sndAc>
      <p:stSnd>
        <p:snd r:embed="rId2" name="camera.wav"/>
      </p:stSnd>
    </p:sndAc>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4481513" y="5141913"/>
            <a:ext cx="471487" cy="338137"/>
          </a:xfrm>
          <a:prstGeom prst="rect">
            <a:avLst/>
          </a:prstGeom>
          <a:noFill/>
        </p:spPr>
        <p:txBody>
          <a:bodyPr>
            <a:spAutoFit/>
          </a:bodyPr>
          <a:lstStyle/>
          <a:p>
            <a:pPr>
              <a:defRPr/>
            </a:pPr>
            <a:r>
              <a:rPr lang="zh-CN" altLang="en-US" sz="1600" b="1" dirty="0">
                <a:latin typeface="+mn-lt"/>
                <a:ea typeface="+mn-ea"/>
              </a:rPr>
              <a:t>是</a:t>
            </a:r>
          </a:p>
        </p:txBody>
      </p:sp>
      <p:cxnSp>
        <p:nvCxnSpPr>
          <p:cNvPr id="207875" name="直接连接符 27"/>
          <p:cNvCxnSpPr>
            <a:cxnSpLocks noChangeShapeType="1"/>
          </p:cNvCxnSpPr>
          <p:nvPr/>
        </p:nvCxnSpPr>
        <p:spPr bwMode="auto">
          <a:xfrm>
            <a:off x="4510088" y="3676650"/>
            <a:ext cx="0" cy="328613"/>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7" name="TextBox 66"/>
          <p:cNvSpPr txBox="1"/>
          <p:nvPr/>
        </p:nvSpPr>
        <p:spPr>
          <a:xfrm>
            <a:off x="4494213" y="3665538"/>
            <a:ext cx="469900" cy="338137"/>
          </a:xfrm>
          <a:prstGeom prst="rect">
            <a:avLst/>
          </a:prstGeom>
          <a:noFill/>
        </p:spPr>
        <p:txBody>
          <a:bodyPr>
            <a:spAutoFit/>
          </a:bodyPr>
          <a:lstStyle/>
          <a:p>
            <a:pPr>
              <a:defRPr/>
            </a:pPr>
            <a:r>
              <a:rPr lang="zh-CN" altLang="en-US" sz="1600" b="1" dirty="0">
                <a:latin typeface="+mn-lt"/>
                <a:ea typeface="+mn-ea"/>
              </a:rPr>
              <a:t>否</a:t>
            </a:r>
          </a:p>
        </p:txBody>
      </p:sp>
      <p:sp>
        <p:nvSpPr>
          <p:cNvPr id="1034242" name="Rectangle 2"/>
          <p:cNvSpPr>
            <a:spLocks noGrp="1" noChangeArrowheads="1"/>
          </p:cNvSpPr>
          <p:nvPr>
            <p:ph type="title"/>
          </p:nvPr>
        </p:nvSpPr>
        <p:spPr/>
        <p:txBody>
          <a:bodyPr/>
          <a:lstStyle/>
          <a:p>
            <a:pPr eaLnBrk="1" hangingPunct="1">
              <a:defRPr/>
            </a:pPr>
            <a:r>
              <a:rPr lang="zh-CN" altLang="en-US" dirty="0">
                <a:effectLst>
                  <a:outerShdw blurRad="38100" dist="38100" dir="2700000" algn="tl">
                    <a:srgbClr val="000000">
                      <a:alpha val="43137"/>
                    </a:srgbClr>
                  </a:outerShdw>
                </a:effectLst>
              </a:rPr>
              <a:t>工作过程</a:t>
            </a:r>
          </a:p>
        </p:txBody>
      </p:sp>
      <p:sp>
        <p:nvSpPr>
          <p:cNvPr id="207878"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07879"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2" name="矩形 1"/>
          <p:cNvSpPr/>
          <p:nvPr/>
        </p:nvSpPr>
        <p:spPr bwMode="auto">
          <a:xfrm>
            <a:off x="3203575" y="1700213"/>
            <a:ext cx="2635250" cy="319087"/>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marL="342900" indent="-342900" algn="ctr">
              <a:defRPr/>
            </a:pPr>
            <a:r>
              <a:rPr lang="zh-CN" altLang="en-US" sz="1600" b="1" dirty="0">
                <a:latin typeface="+mn-lt"/>
                <a:ea typeface="+mn-ea"/>
              </a:rPr>
              <a:t>在端口</a:t>
            </a:r>
            <a:r>
              <a:rPr lang="en-US" altLang="zh-CN" sz="1600" b="1" dirty="0">
                <a:latin typeface="+mn-lt"/>
                <a:ea typeface="+mn-ea"/>
              </a:rPr>
              <a:t>x</a:t>
            </a:r>
            <a:r>
              <a:rPr lang="zh-CN" altLang="en-US" sz="1600" b="1" dirty="0">
                <a:latin typeface="+mn-lt"/>
                <a:ea typeface="+mn-ea"/>
              </a:rPr>
              <a:t>收到无差错的帧</a:t>
            </a:r>
          </a:p>
        </p:txBody>
      </p:sp>
      <p:sp>
        <p:nvSpPr>
          <p:cNvPr id="3" name="流程图: 决策 2"/>
          <p:cNvSpPr/>
          <p:nvPr/>
        </p:nvSpPr>
        <p:spPr bwMode="auto">
          <a:xfrm>
            <a:off x="2843213" y="2349500"/>
            <a:ext cx="3276600" cy="488950"/>
          </a:xfrm>
          <a:prstGeom prst="flowChartDecision">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marL="342900" indent="-342900">
              <a:defRPr/>
            </a:pPr>
            <a:r>
              <a:rPr lang="zh-CN" altLang="en-US" sz="1600" b="1" dirty="0">
                <a:latin typeface="+mn-lt"/>
                <a:ea typeface="+mn-ea"/>
              </a:rPr>
              <a:t>站表中找到目的站？</a:t>
            </a:r>
          </a:p>
        </p:txBody>
      </p:sp>
      <p:sp>
        <p:nvSpPr>
          <p:cNvPr id="9" name="流程图: 决策 8"/>
          <p:cNvSpPr/>
          <p:nvPr/>
        </p:nvSpPr>
        <p:spPr bwMode="auto">
          <a:xfrm>
            <a:off x="3179763" y="3186113"/>
            <a:ext cx="2659062" cy="488950"/>
          </a:xfrm>
          <a:prstGeom prst="flowChartDecision">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0" rIns="72000" bIns="0">
            <a:spAutoFit/>
          </a:bodyPr>
          <a:lstStyle/>
          <a:p>
            <a:pPr marL="342900" indent="-342900">
              <a:defRPr/>
            </a:pPr>
            <a:r>
              <a:rPr lang="zh-CN" altLang="en-US" sz="1600" b="1" dirty="0">
                <a:latin typeface="+mn-lt"/>
                <a:ea typeface="+mn-ea"/>
              </a:rPr>
              <a:t>方向为端口</a:t>
            </a:r>
            <a:r>
              <a:rPr lang="en-US" altLang="zh-CN" sz="1600" b="1" dirty="0">
                <a:latin typeface="+mn-lt"/>
                <a:ea typeface="+mn-ea"/>
              </a:rPr>
              <a:t>x</a:t>
            </a:r>
            <a:r>
              <a:rPr lang="zh-CN" altLang="en-US" sz="1600" b="1" dirty="0">
                <a:latin typeface="+mn-lt"/>
                <a:ea typeface="+mn-ea"/>
              </a:rPr>
              <a:t>？</a:t>
            </a:r>
          </a:p>
        </p:txBody>
      </p:sp>
      <p:sp>
        <p:nvSpPr>
          <p:cNvPr id="10" name="矩形 9"/>
          <p:cNvSpPr/>
          <p:nvPr/>
        </p:nvSpPr>
        <p:spPr bwMode="auto">
          <a:xfrm>
            <a:off x="1476375" y="3860800"/>
            <a:ext cx="1116013" cy="319088"/>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marL="342900" indent="-342900" algn="ctr">
              <a:defRPr/>
            </a:pPr>
            <a:r>
              <a:rPr lang="zh-CN" altLang="en-US" sz="1600" b="1" dirty="0">
                <a:latin typeface="+mn-lt"/>
                <a:ea typeface="+mn-ea"/>
              </a:rPr>
              <a:t>丢弃此帧</a:t>
            </a:r>
          </a:p>
        </p:txBody>
      </p:sp>
      <p:sp>
        <p:nvSpPr>
          <p:cNvPr id="11" name="矩形 10"/>
          <p:cNvSpPr/>
          <p:nvPr/>
        </p:nvSpPr>
        <p:spPr bwMode="auto">
          <a:xfrm>
            <a:off x="3322638" y="4005263"/>
            <a:ext cx="2374900" cy="319087"/>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marL="342900" indent="-342900" algn="ctr">
              <a:defRPr/>
            </a:pPr>
            <a:r>
              <a:rPr lang="zh-CN" altLang="en-US" sz="1600" b="1" dirty="0">
                <a:latin typeface="+mn-lt"/>
                <a:ea typeface="+mn-ea"/>
              </a:rPr>
              <a:t>向正确的方向转发此帧</a:t>
            </a:r>
          </a:p>
        </p:txBody>
      </p:sp>
      <p:sp>
        <p:nvSpPr>
          <p:cNvPr id="12" name="矩形 11"/>
          <p:cNvSpPr/>
          <p:nvPr/>
        </p:nvSpPr>
        <p:spPr bwMode="auto">
          <a:xfrm>
            <a:off x="6516688" y="3362325"/>
            <a:ext cx="1909762" cy="565150"/>
          </a:xfrm>
          <a:prstGeom prst="rect">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p>
            <a:pPr algn="ctr">
              <a:defRPr/>
            </a:pPr>
            <a:r>
              <a:rPr lang="zh-CN" altLang="en-US" sz="1600" b="1" dirty="0">
                <a:latin typeface="+mn-lt"/>
                <a:ea typeface="+mn-ea"/>
              </a:rPr>
              <a:t>向除</a:t>
            </a:r>
            <a:r>
              <a:rPr lang="en-US" altLang="zh-CN" sz="1600" b="1" dirty="0">
                <a:latin typeface="+mn-lt"/>
                <a:ea typeface="+mn-ea"/>
              </a:rPr>
              <a:t>x</a:t>
            </a:r>
            <a:r>
              <a:rPr lang="zh-CN" altLang="en-US" sz="1600" b="1" dirty="0">
                <a:latin typeface="+mn-lt"/>
                <a:ea typeface="+mn-ea"/>
              </a:rPr>
              <a:t>以外的所有桥的端口转发此帧</a:t>
            </a:r>
          </a:p>
        </p:txBody>
      </p:sp>
      <p:sp>
        <p:nvSpPr>
          <p:cNvPr id="13" name="流程图: 决策 12"/>
          <p:cNvSpPr/>
          <p:nvPr/>
        </p:nvSpPr>
        <p:spPr bwMode="auto">
          <a:xfrm>
            <a:off x="3036888" y="4652963"/>
            <a:ext cx="2947987" cy="488950"/>
          </a:xfrm>
          <a:prstGeom prst="flowChartDecision">
            <a:avLst/>
          </a:prstGeom>
          <a:solidFill>
            <a:srgbClr val="FFFF00"/>
          </a:solidFill>
          <a:ln w="19050" cap="flat" cmpd="sng" algn="ctr">
            <a:solidFill>
              <a:schemeClr val="tx1"/>
            </a:solidFill>
            <a:prstDash val="solid"/>
            <a:round/>
            <a:headEnd type="none" w="med" len="med"/>
            <a:tailEnd type="none" w="med" len="med"/>
          </a:ln>
          <a:effectLst/>
        </p:spPr>
        <p:txBody>
          <a:bodyPr lIns="72000" tIns="0" rIns="72000" bIns="0">
            <a:spAutoFit/>
          </a:bodyPr>
          <a:lstStyle/>
          <a:p>
            <a:pPr marL="342900" indent="-342900">
              <a:defRPr/>
            </a:pPr>
            <a:r>
              <a:rPr lang="zh-CN" altLang="en-US" sz="1600" b="1" dirty="0">
                <a:latin typeface="+mn-lt"/>
                <a:ea typeface="+mn-ea"/>
              </a:rPr>
              <a:t>源站在站表中？</a:t>
            </a:r>
          </a:p>
        </p:txBody>
      </p:sp>
      <p:sp>
        <p:nvSpPr>
          <p:cNvPr id="14" name="矩形 13"/>
          <p:cNvSpPr/>
          <p:nvPr/>
        </p:nvSpPr>
        <p:spPr bwMode="auto">
          <a:xfrm>
            <a:off x="3294063" y="5502275"/>
            <a:ext cx="2376487" cy="319088"/>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lIns="36000" tIns="36000" rIns="36000" bIns="36000">
            <a:spAutoFit/>
          </a:bodyPr>
          <a:lstStyle/>
          <a:p>
            <a:pPr marL="342900" indent="-342900" algn="ctr">
              <a:defRPr/>
            </a:pPr>
            <a:r>
              <a:rPr lang="zh-CN" altLang="en-US" sz="1600" b="1" dirty="0">
                <a:latin typeface="+mn-lt"/>
                <a:ea typeface="+mn-ea"/>
              </a:rPr>
              <a:t>更新方向和定时器</a:t>
            </a:r>
          </a:p>
        </p:txBody>
      </p:sp>
      <p:sp>
        <p:nvSpPr>
          <p:cNvPr id="15" name="矩形 14"/>
          <p:cNvSpPr/>
          <p:nvPr/>
        </p:nvSpPr>
        <p:spPr bwMode="auto">
          <a:xfrm>
            <a:off x="6516688" y="5229225"/>
            <a:ext cx="1909762" cy="614363"/>
          </a:xfrm>
          <a:prstGeom prst="rect">
            <a:avLst/>
          </a:prstGeom>
          <a:solidFill>
            <a:srgbClr val="FFFF00"/>
          </a:solidFill>
          <a:ln w="19050" cap="flat" cmpd="sng" algn="ctr">
            <a:solidFill>
              <a:schemeClr val="tx1"/>
            </a:solidFill>
            <a:prstDash val="solid"/>
            <a:round/>
            <a:headEnd type="none" w="med" len="med"/>
            <a:tailEnd type="none" w="med" len="med"/>
          </a:ln>
          <a:effectLst/>
        </p:spPr>
        <p:txBody>
          <a:bodyPr lIns="36000" tIns="36000" rIns="36000" bIns="36000">
            <a:spAutoFit/>
          </a:bodyPr>
          <a:lstStyle/>
          <a:p>
            <a:pPr marL="342900" indent="-342900" algn="ctr">
              <a:defRPr/>
            </a:pPr>
            <a:r>
              <a:rPr lang="zh-CN" altLang="en-US" sz="1600" b="1" dirty="0">
                <a:latin typeface="+mn-lt"/>
                <a:ea typeface="+mn-ea"/>
              </a:rPr>
              <a:t>将源站加入在站表中</a:t>
            </a:r>
            <a:endParaRPr lang="en-US" altLang="zh-CN" sz="1600" b="1" dirty="0">
              <a:latin typeface="+mn-lt"/>
              <a:ea typeface="+mn-ea"/>
            </a:endParaRPr>
          </a:p>
          <a:p>
            <a:pPr marL="342900" indent="-342900" algn="ctr">
              <a:defRPr/>
            </a:pPr>
            <a:r>
              <a:rPr lang="zh-CN" altLang="en-US" sz="1600" b="1" dirty="0">
                <a:latin typeface="+mn-lt"/>
                <a:ea typeface="+mn-ea"/>
              </a:rPr>
              <a:t>置新的定时器</a:t>
            </a:r>
          </a:p>
        </p:txBody>
      </p:sp>
      <p:cxnSp>
        <p:nvCxnSpPr>
          <p:cNvPr id="207889" name="直接连接符 4"/>
          <p:cNvCxnSpPr>
            <a:cxnSpLocks noChangeShapeType="1"/>
            <a:endCxn id="3" idx="0"/>
          </p:cNvCxnSpPr>
          <p:nvPr/>
        </p:nvCxnSpPr>
        <p:spPr bwMode="auto">
          <a:xfrm>
            <a:off x="4481513" y="2019300"/>
            <a:ext cx="0" cy="33020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0" name="直接连接符 17"/>
          <p:cNvCxnSpPr>
            <a:cxnSpLocks noChangeShapeType="1"/>
            <a:stCxn id="3" idx="3"/>
          </p:cNvCxnSpPr>
          <p:nvPr/>
        </p:nvCxnSpPr>
        <p:spPr bwMode="auto">
          <a:xfrm>
            <a:off x="6119813" y="2593975"/>
            <a:ext cx="1352550" cy="0"/>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1" name="直接连接符 22"/>
          <p:cNvCxnSpPr>
            <a:cxnSpLocks noChangeShapeType="1"/>
            <a:endCxn id="12" idx="0"/>
          </p:cNvCxnSpPr>
          <p:nvPr/>
        </p:nvCxnSpPr>
        <p:spPr bwMode="auto">
          <a:xfrm>
            <a:off x="7472363" y="2593975"/>
            <a:ext cx="0" cy="76835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2" name="直接连接符 26"/>
          <p:cNvCxnSpPr>
            <a:cxnSpLocks noChangeShapeType="1"/>
          </p:cNvCxnSpPr>
          <p:nvPr/>
        </p:nvCxnSpPr>
        <p:spPr bwMode="auto">
          <a:xfrm>
            <a:off x="4510088" y="2846388"/>
            <a:ext cx="0" cy="328612"/>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3" name="直接连接符 28"/>
          <p:cNvCxnSpPr>
            <a:cxnSpLocks noChangeShapeType="1"/>
          </p:cNvCxnSpPr>
          <p:nvPr/>
        </p:nvCxnSpPr>
        <p:spPr bwMode="auto">
          <a:xfrm>
            <a:off x="2033588" y="3430588"/>
            <a:ext cx="1171575" cy="0"/>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4" name="直接连接符 29"/>
          <p:cNvCxnSpPr>
            <a:cxnSpLocks noChangeShapeType="1"/>
            <a:endCxn id="10" idx="0"/>
          </p:cNvCxnSpPr>
          <p:nvPr/>
        </p:nvCxnSpPr>
        <p:spPr bwMode="auto">
          <a:xfrm>
            <a:off x="2033588" y="3430588"/>
            <a:ext cx="0" cy="430212"/>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5" name="直接连接符 32"/>
          <p:cNvCxnSpPr>
            <a:cxnSpLocks noChangeShapeType="1"/>
          </p:cNvCxnSpPr>
          <p:nvPr/>
        </p:nvCxnSpPr>
        <p:spPr bwMode="auto">
          <a:xfrm>
            <a:off x="4510088" y="4324350"/>
            <a:ext cx="0" cy="328613"/>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6" name="直接连接符 33"/>
          <p:cNvCxnSpPr>
            <a:cxnSpLocks noChangeShapeType="1"/>
          </p:cNvCxnSpPr>
          <p:nvPr/>
        </p:nvCxnSpPr>
        <p:spPr bwMode="auto">
          <a:xfrm>
            <a:off x="2033588" y="4487863"/>
            <a:ext cx="2460625" cy="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7" name="直接连接符 36"/>
          <p:cNvCxnSpPr>
            <a:cxnSpLocks noChangeShapeType="1"/>
          </p:cNvCxnSpPr>
          <p:nvPr/>
        </p:nvCxnSpPr>
        <p:spPr bwMode="auto">
          <a:xfrm>
            <a:off x="2033588" y="4184650"/>
            <a:ext cx="0" cy="303213"/>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8" name="直接连接符 41"/>
          <p:cNvCxnSpPr>
            <a:cxnSpLocks noChangeShapeType="1"/>
          </p:cNvCxnSpPr>
          <p:nvPr/>
        </p:nvCxnSpPr>
        <p:spPr bwMode="auto">
          <a:xfrm>
            <a:off x="7472363" y="3927475"/>
            <a:ext cx="0" cy="560388"/>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899" name="直接连接符 42"/>
          <p:cNvCxnSpPr>
            <a:cxnSpLocks noChangeShapeType="1"/>
          </p:cNvCxnSpPr>
          <p:nvPr/>
        </p:nvCxnSpPr>
        <p:spPr bwMode="auto">
          <a:xfrm flipH="1">
            <a:off x="4511675" y="4479925"/>
            <a:ext cx="2960688" cy="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0" name="直接连接符 46"/>
          <p:cNvCxnSpPr>
            <a:cxnSpLocks noChangeShapeType="1"/>
          </p:cNvCxnSpPr>
          <p:nvPr/>
        </p:nvCxnSpPr>
        <p:spPr bwMode="auto">
          <a:xfrm>
            <a:off x="4511675" y="5141913"/>
            <a:ext cx="0" cy="338137"/>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1" name="直接连接符 47"/>
          <p:cNvCxnSpPr>
            <a:cxnSpLocks noChangeShapeType="1"/>
          </p:cNvCxnSpPr>
          <p:nvPr/>
        </p:nvCxnSpPr>
        <p:spPr bwMode="auto">
          <a:xfrm>
            <a:off x="4511675" y="5835650"/>
            <a:ext cx="0" cy="617538"/>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2" name="直接连接符 48"/>
          <p:cNvCxnSpPr>
            <a:cxnSpLocks noChangeShapeType="1"/>
            <a:stCxn id="13" idx="3"/>
          </p:cNvCxnSpPr>
          <p:nvPr/>
        </p:nvCxnSpPr>
        <p:spPr bwMode="auto">
          <a:xfrm flipV="1">
            <a:off x="5984875" y="4897438"/>
            <a:ext cx="1487488" cy="0"/>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3" name="直接连接符 49"/>
          <p:cNvCxnSpPr>
            <a:cxnSpLocks noChangeShapeType="1"/>
            <a:endCxn id="15" idx="0"/>
          </p:cNvCxnSpPr>
          <p:nvPr/>
        </p:nvCxnSpPr>
        <p:spPr bwMode="auto">
          <a:xfrm flipH="1">
            <a:off x="7472363" y="4897438"/>
            <a:ext cx="0" cy="331787"/>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4" name="直接连接符 58"/>
          <p:cNvCxnSpPr>
            <a:cxnSpLocks noChangeShapeType="1"/>
          </p:cNvCxnSpPr>
          <p:nvPr/>
        </p:nvCxnSpPr>
        <p:spPr bwMode="auto">
          <a:xfrm>
            <a:off x="7472363" y="5843588"/>
            <a:ext cx="0" cy="301625"/>
          </a:xfrm>
          <a:prstGeom prst="line">
            <a:avLst/>
          </a:prstGeom>
          <a:noFill/>
          <a:ln w="1905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7905" name="直接连接符 59"/>
          <p:cNvCxnSpPr>
            <a:cxnSpLocks noChangeShapeType="1"/>
          </p:cNvCxnSpPr>
          <p:nvPr/>
        </p:nvCxnSpPr>
        <p:spPr bwMode="auto">
          <a:xfrm flipH="1">
            <a:off x="4511675" y="6145213"/>
            <a:ext cx="2960688" cy="0"/>
          </a:xfrm>
          <a:prstGeom prst="line">
            <a:avLst/>
          </a:prstGeom>
          <a:noFill/>
          <a:ln w="190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207891"/>
          <p:cNvSpPr txBox="1"/>
          <p:nvPr/>
        </p:nvSpPr>
        <p:spPr>
          <a:xfrm>
            <a:off x="4525963" y="2844800"/>
            <a:ext cx="469900" cy="339725"/>
          </a:xfrm>
          <a:prstGeom prst="rect">
            <a:avLst/>
          </a:prstGeom>
          <a:noFill/>
        </p:spPr>
        <p:txBody>
          <a:bodyPr>
            <a:spAutoFit/>
          </a:bodyPr>
          <a:lstStyle/>
          <a:p>
            <a:pPr>
              <a:defRPr/>
            </a:pPr>
            <a:r>
              <a:rPr lang="zh-CN" altLang="en-US" sz="1600" b="1" dirty="0">
                <a:latin typeface="+mn-lt"/>
                <a:ea typeface="+mn-ea"/>
              </a:rPr>
              <a:t>是</a:t>
            </a:r>
          </a:p>
        </p:txBody>
      </p:sp>
      <p:sp>
        <p:nvSpPr>
          <p:cNvPr id="65" name="TextBox 64"/>
          <p:cNvSpPr txBox="1"/>
          <p:nvPr/>
        </p:nvSpPr>
        <p:spPr>
          <a:xfrm>
            <a:off x="6119813" y="2254250"/>
            <a:ext cx="471487" cy="339725"/>
          </a:xfrm>
          <a:prstGeom prst="rect">
            <a:avLst/>
          </a:prstGeom>
          <a:noFill/>
        </p:spPr>
        <p:txBody>
          <a:bodyPr>
            <a:spAutoFit/>
          </a:bodyPr>
          <a:lstStyle/>
          <a:p>
            <a:pPr>
              <a:defRPr/>
            </a:pPr>
            <a:r>
              <a:rPr lang="zh-CN" altLang="en-US" sz="1600" b="1" dirty="0">
                <a:latin typeface="+mn-lt"/>
                <a:ea typeface="+mn-ea"/>
              </a:rPr>
              <a:t>否</a:t>
            </a:r>
          </a:p>
        </p:txBody>
      </p:sp>
      <p:sp>
        <p:nvSpPr>
          <p:cNvPr id="66" name="TextBox 65"/>
          <p:cNvSpPr txBox="1"/>
          <p:nvPr/>
        </p:nvSpPr>
        <p:spPr>
          <a:xfrm>
            <a:off x="2792413" y="3090863"/>
            <a:ext cx="471487" cy="339725"/>
          </a:xfrm>
          <a:prstGeom prst="rect">
            <a:avLst/>
          </a:prstGeom>
          <a:noFill/>
        </p:spPr>
        <p:txBody>
          <a:bodyPr>
            <a:spAutoFit/>
          </a:bodyPr>
          <a:lstStyle/>
          <a:p>
            <a:pPr>
              <a:defRPr/>
            </a:pPr>
            <a:r>
              <a:rPr lang="zh-CN" altLang="en-US" sz="1600" b="1" dirty="0">
                <a:latin typeface="+mn-lt"/>
                <a:ea typeface="+mn-ea"/>
              </a:rPr>
              <a:t>是</a:t>
            </a:r>
          </a:p>
        </p:txBody>
      </p:sp>
      <p:sp>
        <p:nvSpPr>
          <p:cNvPr id="68" name="TextBox 67"/>
          <p:cNvSpPr txBox="1"/>
          <p:nvPr/>
        </p:nvSpPr>
        <p:spPr>
          <a:xfrm>
            <a:off x="5884863" y="4559300"/>
            <a:ext cx="469900" cy="338138"/>
          </a:xfrm>
          <a:prstGeom prst="rect">
            <a:avLst/>
          </a:prstGeom>
          <a:noFill/>
        </p:spPr>
        <p:txBody>
          <a:bodyPr>
            <a:spAutoFit/>
          </a:bodyPr>
          <a:lstStyle/>
          <a:p>
            <a:pPr>
              <a:defRPr/>
            </a:pPr>
            <a:r>
              <a:rPr lang="zh-CN" altLang="en-US" sz="1600" b="1" dirty="0">
                <a:latin typeface="+mn-lt"/>
                <a:ea typeface="+mn-ea"/>
              </a:rPr>
              <a:t>否</a:t>
            </a:r>
          </a:p>
        </p:txBody>
      </p:sp>
      <p:sp>
        <p:nvSpPr>
          <p:cNvPr id="5" name="矩形 207896"/>
          <p:cNvSpPr/>
          <p:nvPr/>
        </p:nvSpPr>
        <p:spPr>
          <a:xfrm>
            <a:off x="808038" y="5199063"/>
            <a:ext cx="1724025" cy="461962"/>
          </a:xfrm>
          <a:prstGeom prst="rect">
            <a:avLst/>
          </a:prstGeom>
        </p:spPr>
        <p:txBody>
          <a:bodyPr wrap="none">
            <a:spAutoFit/>
          </a:bodyPr>
          <a:lstStyle/>
          <a:p>
            <a:pPr>
              <a:defRPr/>
            </a:pPr>
            <a:r>
              <a:rPr lang="zh-CN" altLang="en-US" sz="2400" b="1" dirty="0">
                <a:solidFill>
                  <a:srgbClr val="FF0000"/>
                </a:solidFill>
                <a:latin typeface="+mn-ea"/>
                <a:ea typeface="+mn-ea"/>
              </a:rPr>
              <a:t>逆向学习法</a:t>
            </a:r>
          </a:p>
        </p:txBody>
      </p:sp>
      <p:sp>
        <p:nvSpPr>
          <p:cNvPr id="207911" name="左大括号 207897"/>
          <p:cNvSpPr>
            <a:spLocks/>
          </p:cNvSpPr>
          <p:nvPr/>
        </p:nvSpPr>
        <p:spPr bwMode="auto">
          <a:xfrm>
            <a:off x="2532063" y="4729163"/>
            <a:ext cx="260350" cy="1416050"/>
          </a:xfrm>
          <a:prstGeom prst="leftBrace">
            <a:avLst>
              <a:gd name="adj1" fmla="val 8360"/>
              <a:gd name="adj2" fmla="val 50000"/>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7" name="矩形 76"/>
          <p:cNvSpPr/>
          <p:nvPr/>
        </p:nvSpPr>
        <p:spPr>
          <a:xfrm>
            <a:off x="784225" y="2552700"/>
            <a:ext cx="1416050" cy="461963"/>
          </a:xfrm>
          <a:prstGeom prst="rect">
            <a:avLst/>
          </a:prstGeom>
        </p:spPr>
        <p:txBody>
          <a:bodyPr wrap="none">
            <a:spAutoFit/>
          </a:bodyPr>
          <a:lstStyle/>
          <a:p>
            <a:pPr>
              <a:defRPr/>
            </a:pPr>
            <a:r>
              <a:rPr lang="zh-CN" altLang="en-US" sz="2400" b="1" dirty="0">
                <a:solidFill>
                  <a:srgbClr val="FF0000"/>
                </a:solidFill>
                <a:latin typeface="+mn-ea"/>
                <a:ea typeface="+mn-ea"/>
              </a:rPr>
              <a:t>数据转发</a:t>
            </a:r>
          </a:p>
        </p:txBody>
      </p:sp>
    </p:spTree>
  </p:cSld>
  <p:clrMapOvr>
    <a:masterClrMapping/>
  </p:clrMapOvr>
  <p:transition spd="slow">
    <p:random/>
    <p:sndAc>
      <p:stSnd>
        <p:snd r:embed="rId2" name="camera.wav"/>
      </p:stSnd>
    </p:sndAc>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站表的建立过程举例</a:t>
            </a:r>
            <a:endParaRPr lang="zh-CN" altLang="en-US" sz="2800" b="1" dirty="0"/>
          </a:p>
        </p:txBody>
      </p:sp>
      <p:sp>
        <p:nvSpPr>
          <p:cNvPr id="2088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0890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
        <p:nvSpPr>
          <p:cNvPr id="6" name="Rectangle 6"/>
          <p:cNvSpPr>
            <a:spLocks noChangeArrowheads="1"/>
          </p:cNvSpPr>
          <p:nvPr/>
        </p:nvSpPr>
        <p:spPr bwMode="auto">
          <a:xfrm>
            <a:off x="2371725" y="3949700"/>
            <a:ext cx="1490663" cy="40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zh-CN" altLang="en-US" sz="1800" b="1" dirty="0">
                <a:latin typeface="+mn-lt"/>
                <a:ea typeface="+mn-ea"/>
              </a:rPr>
              <a:t>地址      接口</a:t>
            </a:r>
            <a:endParaRPr lang="zh-CN" altLang="en-US" sz="1800" b="1" baseline="-25000" dirty="0">
              <a:latin typeface="+mn-lt"/>
              <a:ea typeface="+mn-ea"/>
            </a:endParaRPr>
          </a:p>
        </p:txBody>
      </p:sp>
      <p:sp>
        <p:nvSpPr>
          <p:cNvPr id="7" name="Line 5"/>
          <p:cNvSpPr>
            <a:spLocks noChangeShapeType="1"/>
          </p:cNvSpPr>
          <p:nvPr/>
        </p:nvSpPr>
        <p:spPr bwMode="auto">
          <a:xfrm>
            <a:off x="5246688" y="2630488"/>
            <a:ext cx="0" cy="59213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8" name="Line 7"/>
          <p:cNvSpPr>
            <a:spLocks noChangeShapeType="1"/>
          </p:cNvSpPr>
          <p:nvPr/>
        </p:nvSpPr>
        <p:spPr bwMode="auto">
          <a:xfrm>
            <a:off x="8631238" y="2647950"/>
            <a:ext cx="0" cy="5905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9" name="Line 8"/>
          <p:cNvSpPr>
            <a:spLocks noChangeShapeType="1"/>
          </p:cNvSpPr>
          <p:nvPr/>
        </p:nvSpPr>
        <p:spPr bwMode="auto">
          <a:xfrm>
            <a:off x="7019925" y="2660650"/>
            <a:ext cx="1868488" cy="1588"/>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0" name="Rectangle 9"/>
          <p:cNvSpPr>
            <a:spLocks noChangeArrowheads="1"/>
          </p:cNvSpPr>
          <p:nvPr/>
        </p:nvSpPr>
        <p:spPr bwMode="auto">
          <a:xfrm>
            <a:off x="8848725" y="2576513"/>
            <a:ext cx="115888" cy="123825"/>
          </a:xfrm>
          <a:prstGeom prst="rect">
            <a:avLst/>
          </a:prstGeom>
          <a:solidFill>
            <a:schemeClr val="folHlink"/>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1" name="Line 10"/>
          <p:cNvSpPr>
            <a:spLocks noChangeShapeType="1"/>
          </p:cNvSpPr>
          <p:nvPr/>
        </p:nvSpPr>
        <p:spPr bwMode="auto">
          <a:xfrm>
            <a:off x="7627938" y="2660650"/>
            <a:ext cx="0" cy="5651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pic>
        <p:nvPicPr>
          <p:cNvPr id="208907" name="Picture 11"/>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48538" y="3195638"/>
            <a:ext cx="560387" cy="59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08" name="Picture 1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28025" y="3192463"/>
            <a:ext cx="560388"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Line 13"/>
          <p:cNvSpPr>
            <a:spLocks noChangeShapeType="1"/>
          </p:cNvSpPr>
          <p:nvPr/>
        </p:nvSpPr>
        <p:spPr bwMode="auto">
          <a:xfrm>
            <a:off x="3498850" y="2643188"/>
            <a:ext cx="2509838" cy="158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5" name="Line 14"/>
          <p:cNvSpPr>
            <a:spLocks noChangeShapeType="1"/>
          </p:cNvSpPr>
          <p:nvPr/>
        </p:nvSpPr>
        <p:spPr bwMode="auto">
          <a:xfrm>
            <a:off x="4191000" y="2643188"/>
            <a:ext cx="0" cy="56673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pic>
        <p:nvPicPr>
          <p:cNvPr id="208911" name="Picture 15"/>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13188" y="3178175"/>
            <a:ext cx="560387" cy="59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2" name="Picture 16"/>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954588" y="3176588"/>
            <a:ext cx="560387" cy="59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Line 17"/>
          <p:cNvSpPr>
            <a:spLocks noChangeShapeType="1"/>
          </p:cNvSpPr>
          <p:nvPr/>
        </p:nvSpPr>
        <p:spPr bwMode="auto">
          <a:xfrm>
            <a:off x="2133600" y="2651125"/>
            <a:ext cx="0" cy="5905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9" name="Rectangle 18"/>
          <p:cNvSpPr>
            <a:spLocks noChangeArrowheads="1"/>
          </p:cNvSpPr>
          <p:nvPr/>
        </p:nvSpPr>
        <p:spPr bwMode="auto">
          <a:xfrm>
            <a:off x="730250" y="2598738"/>
            <a:ext cx="115888" cy="122237"/>
          </a:xfrm>
          <a:prstGeom prst="rect">
            <a:avLst/>
          </a:prstGeom>
          <a:solidFill>
            <a:schemeClr val="folHlink"/>
          </a:solidFill>
          <a:ln w="127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0" name="Line 19"/>
          <p:cNvSpPr>
            <a:spLocks noChangeShapeType="1"/>
          </p:cNvSpPr>
          <p:nvPr/>
        </p:nvSpPr>
        <p:spPr bwMode="auto">
          <a:xfrm>
            <a:off x="838200" y="2659063"/>
            <a:ext cx="1562100" cy="1587"/>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1" name="Line 20"/>
          <p:cNvSpPr>
            <a:spLocks noChangeShapeType="1"/>
          </p:cNvSpPr>
          <p:nvPr/>
        </p:nvSpPr>
        <p:spPr bwMode="auto">
          <a:xfrm>
            <a:off x="1198563" y="2662238"/>
            <a:ext cx="0" cy="568325"/>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pic>
        <p:nvPicPr>
          <p:cNvPr id="208917" name="Picture 21"/>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20750" y="3197225"/>
            <a:ext cx="558800" cy="59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8" name="Picture 2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31975" y="3195638"/>
            <a:ext cx="55880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19" name="Picture 2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71725" y="2085975"/>
            <a:ext cx="120173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08920" name="Picture 2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48350" y="2085975"/>
            <a:ext cx="1203325"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26" name="Rectangle 26"/>
          <p:cNvSpPr>
            <a:spLocks noChangeArrowheads="1"/>
          </p:cNvSpPr>
          <p:nvPr/>
        </p:nvSpPr>
        <p:spPr bwMode="auto">
          <a:xfrm>
            <a:off x="2559050" y="1989138"/>
            <a:ext cx="8016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网桥</a:t>
            </a:r>
            <a:r>
              <a:rPr lang="zh-CN" altLang="en-US" sz="800" b="1">
                <a:latin typeface="+mn-lt"/>
                <a:ea typeface="+mn-ea"/>
              </a:rPr>
              <a:t> </a:t>
            </a:r>
            <a:r>
              <a:rPr lang="en-US" altLang="zh-CN" sz="1800" b="1">
                <a:latin typeface="+mn-lt"/>
                <a:ea typeface="+mn-ea"/>
              </a:rPr>
              <a:t>1</a:t>
            </a:r>
            <a:endParaRPr lang="en-US" altLang="zh-CN" sz="1800" b="1" baseline="-25000">
              <a:latin typeface="+mn-lt"/>
              <a:ea typeface="+mn-ea"/>
            </a:endParaRPr>
          </a:p>
        </p:txBody>
      </p:sp>
      <p:sp>
        <p:nvSpPr>
          <p:cNvPr id="27" name="Rectangle 27"/>
          <p:cNvSpPr>
            <a:spLocks noChangeArrowheads="1"/>
          </p:cNvSpPr>
          <p:nvPr/>
        </p:nvSpPr>
        <p:spPr bwMode="auto">
          <a:xfrm>
            <a:off x="671513" y="31257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a:t>
            </a:r>
            <a:endParaRPr lang="en-US" altLang="zh-CN" sz="1800" b="1" baseline="-25000">
              <a:latin typeface="+mn-lt"/>
              <a:ea typeface="+mn-ea"/>
            </a:endParaRPr>
          </a:p>
        </p:txBody>
      </p:sp>
      <p:sp>
        <p:nvSpPr>
          <p:cNvPr id="28" name="Rectangle 28"/>
          <p:cNvSpPr>
            <a:spLocks noChangeArrowheads="1"/>
          </p:cNvSpPr>
          <p:nvPr/>
        </p:nvSpPr>
        <p:spPr bwMode="auto">
          <a:xfrm>
            <a:off x="1606550" y="31257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B</a:t>
            </a:r>
            <a:endParaRPr lang="en-US" altLang="zh-CN" sz="1800" b="1" baseline="-25000">
              <a:latin typeface="+mn-lt"/>
              <a:ea typeface="+mn-ea"/>
            </a:endParaRPr>
          </a:p>
        </p:txBody>
      </p:sp>
      <p:sp>
        <p:nvSpPr>
          <p:cNvPr id="29" name="Rectangle 29"/>
          <p:cNvSpPr>
            <a:spLocks noChangeArrowheads="1"/>
          </p:cNvSpPr>
          <p:nvPr/>
        </p:nvSpPr>
        <p:spPr bwMode="auto">
          <a:xfrm>
            <a:off x="3632200" y="3125788"/>
            <a:ext cx="349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C</a:t>
            </a:r>
            <a:endParaRPr lang="en-US" altLang="zh-CN" sz="1800" b="1" baseline="-25000">
              <a:latin typeface="+mn-lt"/>
              <a:ea typeface="+mn-ea"/>
            </a:endParaRPr>
          </a:p>
        </p:txBody>
      </p:sp>
      <p:sp>
        <p:nvSpPr>
          <p:cNvPr id="30" name="Rectangle 30"/>
          <p:cNvSpPr>
            <a:spLocks noChangeArrowheads="1"/>
          </p:cNvSpPr>
          <p:nvPr/>
        </p:nvSpPr>
        <p:spPr bwMode="auto">
          <a:xfrm>
            <a:off x="4730750" y="3125788"/>
            <a:ext cx="360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D</a:t>
            </a:r>
            <a:endParaRPr lang="en-US" altLang="zh-CN" sz="1800" b="1" baseline="-25000">
              <a:latin typeface="+mn-lt"/>
              <a:ea typeface="+mn-ea"/>
            </a:endParaRPr>
          </a:p>
        </p:txBody>
      </p:sp>
      <p:sp>
        <p:nvSpPr>
          <p:cNvPr id="31" name="Rectangle 31"/>
          <p:cNvSpPr>
            <a:spLocks noChangeArrowheads="1"/>
          </p:cNvSpPr>
          <p:nvPr/>
        </p:nvSpPr>
        <p:spPr bwMode="auto">
          <a:xfrm>
            <a:off x="7134225" y="3125788"/>
            <a:ext cx="336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E</a:t>
            </a:r>
            <a:endParaRPr lang="en-US" altLang="zh-CN" sz="1800" b="1" baseline="-25000">
              <a:latin typeface="+mn-lt"/>
              <a:ea typeface="+mn-ea"/>
            </a:endParaRPr>
          </a:p>
        </p:txBody>
      </p:sp>
      <p:sp>
        <p:nvSpPr>
          <p:cNvPr id="32" name="Rectangle 32"/>
          <p:cNvSpPr>
            <a:spLocks noChangeArrowheads="1"/>
          </p:cNvSpPr>
          <p:nvPr/>
        </p:nvSpPr>
        <p:spPr bwMode="auto">
          <a:xfrm>
            <a:off x="8104188" y="3125788"/>
            <a:ext cx="323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a:t>
            </a:r>
            <a:endParaRPr lang="en-US" altLang="zh-CN" sz="1800" b="1" baseline="-25000">
              <a:latin typeface="+mn-lt"/>
              <a:ea typeface="+mn-ea"/>
            </a:endParaRPr>
          </a:p>
        </p:txBody>
      </p:sp>
      <p:sp>
        <p:nvSpPr>
          <p:cNvPr id="33" name="Rectangle 33"/>
          <p:cNvSpPr>
            <a:spLocks noChangeArrowheads="1"/>
          </p:cNvSpPr>
          <p:nvPr/>
        </p:nvSpPr>
        <p:spPr bwMode="auto">
          <a:xfrm>
            <a:off x="2068513"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1</a:t>
            </a:r>
            <a:endParaRPr lang="en-US" altLang="zh-CN" sz="1800" b="1" baseline="-25000">
              <a:latin typeface="+mn-lt"/>
              <a:ea typeface="+mn-ea"/>
            </a:endParaRPr>
          </a:p>
        </p:txBody>
      </p:sp>
      <p:sp>
        <p:nvSpPr>
          <p:cNvPr id="34" name="Rectangle 34"/>
          <p:cNvSpPr>
            <a:spLocks noChangeArrowheads="1"/>
          </p:cNvSpPr>
          <p:nvPr/>
        </p:nvSpPr>
        <p:spPr bwMode="auto">
          <a:xfrm>
            <a:off x="3529013"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2</a:t>
            </a:r>
            <a:endParaRPr lang="en-US" altLang="zh-CN" sz="1800" b="1" baseline="-25000">
              <a:latin typeface="+mn-lt"/>
              <a:ea typeface="+mn-ea"/>
            </a:endParaRPr>
          </a:p>
        </p:txBody>
      </p:sp>
      <p:sp>
        <p:nvSpPr>
          <p:cNvPr id="35" name="Rectangle 35"/>
          <p:cNvSpPr>
            <a:spLocks noChangeArrowheads="1"/>
          </p:cNvSpPr>
          <p:nvPr/>
        </p:nvSpPr>
        <p:spPr bwMode="auto">
          <a:xfrm>
            <a:off x="5545138"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1</a:t>
            </a:r>
            <a:endParaRPr lang="en-US" altLang="zh-CN" sz="1800" b="1" baseline="-25000">
              <a:latin typeface="+mn-lt"/>
              <a:ea typeface="+mn-ea"/>
            </a:endParaRPr>
          </a:p>
        </p:txBody>
      </p:sp>
      <p:sp>
        <p:nvSpPr>
          <p:cNvPr id="36" name="Rectangle 36"/>
          <p:cNvSpPr>
            <a:spLocks noChangeArrowheads="1"/>
          </p:cNvSpPr>
          <p:nvPr/>
        </p:nvSpPr>
        <p:spPr bwMode="auto">
          <a:xfrm>
            <a:off x="7054850" y="2214563"/>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2</a:t>
            </a:r>
            <a:endParaRPr lang="en-US" altLang="zh-CN" sz="1800" b="1" baseline="-25000">
              <a:latin typeface="+mn-lt"/>
              <a:ea typeface="+mn-ea"/>
            </a:endParaRPr>
          </a:p>
        </p:txBody>
      </p:sp>
      <p:sp>
        <p:nvSpPr>
          <p:cNvPr id="37" name="Line 38"/>
          <p:cNvSpPr>
            <a:spLocks noChangeShapeType="1"/>
          </p:cNvSpPr>
          <p:nvPr/>
        </p:nvSpPr>
        <p:spPr bwMode="auto">
          <a:xfrm>
            <a:off x="2241550" y="4359275"/>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8" name="Line 39"/>
          <p:cNvSpPr>
            <a:spLocks noChangeShapeType="1"/>
          </p:cNvSpPr>
          <p:nvPr/>
        </p:nvSpPr>
        <p:spPr bwMode="auto">
          <a:xfrm>
            <a:off x="2241550" y="4737100"/>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9" name="Line 40"/>
          <p:cNvSpPr>
            <a:spLocks noChangeShapeType="1"/>
          </p:cNvSpPr>
          <p:nvPr/>
        </p:nvSpPr>
        <p:spPr bwMode="auto">
          <a:xfrm>
            <a:off x="2241550" y="5116513"/>
            <a:ext cx="1717675" cy="1587"/>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0" name="Line 41"/>
          <p:cNvSpPr>
            <a:spLocks noChangeShapeType="1"/>
          </p:cNvSpPr>
          <p:nvPr/>
        </p:nvSpPr>
        <p:spPr bwMode="auto">
          <a:xfrm>
            <a:off x="3098800" y="3981450"/>
            <a:ext cx="0" cy="189547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1" name="Rectangle 43"/>
          <p:cNvSpPr>
            <a:spLocks noChangeArrowheads="1"/>
          </p:cNvSpPr>
          <p:nvPr/>
        </p:nvSpPr>
        <p:spPr bwMode="auto">
          <a:xfrm>
            <a:off x="5776913" y="3965575"/>
            <a:ext cx="1490662" cy="40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zh-CN" altLang="en-US" sz="1800" b="1">
                <a:latin typeface="+mn-lt"/>
                <a:ea typeface="+mn-ea"/>
              </a:rPr>
              <a:t>地址      接口</a:t>
            </a:r>
            <a:endParaRPr lang="zh-CN" altLang="en-US" sz="1800" b="1" baseline="-25000">
              <a:latin typeface="+mn-lt"/>
              <a:ea typeface="+mn-ea"/>
            </a:endParaRPr>
          </a:p>
        </p:txBody>
      </p:sp>
      <p:sp>
        <p:nvSpPr>
          <p:cNvPr id="42" name="Line 45"/>
          <p:cNvSpPr>
            <a:spLocks noChangeShapeType="1"/>
          </p:cNvSpPr>
          <p:nvPr/>
        </p:nvSpPr>
        <p:spPr bwMode="auto">
          <a:xfrm>
            <a:off x="5676900" y="4359275"/>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3" name="Line 46"/>
          <p:cNvSpPr>
            <a:spLocks noChangeShapeType="1"/>
          </p:cNvSpPr>
          <p:nvPr/>
        </p:nvSpPr>
        <p:spPr bwMode="auto">
          <a:xfrm>
            <a:off x="5676900" y="4737100"/>
            <a:ext cx="1717675" cy="0"/>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4" name="Line 47"/>
          <p:cNvSpPr>
            <a:spLocks noChangeShapeType="1"/>
          </p:cNvSpPr>
          <p:nvPr/>
        </p:nvSpPr>
        <p:spPr bwMode="auto">
          <a:xfrm>
            <a:off x="5676900" y="5116513"/>
            <a:ext cx="1717675" cy="1587"/>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5" name="Line 48"/>
          <p:cNvSpPr>
            <a:spLocks noChangeShapeType="1"/>
          </p:cNvSpPr>
          <p:nvPr/>
        </p:nvSpPr>
        <p:spPr bwMode="auto">
          <a:xfrm>
            <a:off x="6534150" y="3981450"/>
            <a:ext cx="1588" cy="1514475"/>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6" name="Freeform 50"/>
          <p:cNvSpPr>
            <a:spLocks/>
          </p:cNvSpPr>
          <p:nvPr/>
        </p:nvSpPr>
        <p:spPr bwMode="auto">
          <a:xfrm>
            <a:off x="2241550" y="2654300"/>
            <a:ext cx="1717675" cy="1327150"/>
          </a:xfrm>
          <a:custGeom>
            <a:avLst/>
            <a:gdLst>
              <a:gd name="T0" fmla="*/ 0 w 907"/>
              <a:gd name="T1" fmla="*/ 635 h 635"/>
              <a:gd name="T2" fmla="*/ 317 w 907"/>
              <a:gd name="T3" fmla="*/ 0 h 635"/>
              <a:gd name="T4" fmla="*/ 453 w 907"/>
              <a:gd name="T5" fmla="*/ 0 h 635"/>
              <a:gd name="T6" fmla="*/ 907 w 907"/>
              <a:gd name="T7" fmla="*/ 635 h 635"/>
              <a:gd name="T8" fmla="*/ 0 w 907"/>
              <a:gd name="T9" fmla="*/ 635 h 635"/>
            </a:gdLst>
            <a:ahLst/>
            <a:cxnLst>
              <a:cxn ang="0">
                <a:pos x="T0" y="T1"/>
              </a:cxn>
              <a:cxn ang="0">
                <a:pos x="T2" y="T3"/>
              </a:cxn>
              <a:cxn ang="0">
                <a:pos x="T4" y="T5"/>
              </a:cxn>
              <a:cxn ang="0">
                <a:pos x="T6" y="T7"/>
              </a:cxn>
              <a:cxn ang="0">
                <a:pos x="T8" y="T9"/>
              </a:cxn>
            </a:cxnLst>
            <a:rect l="0" t="0" r="r" b="b"/>
            <a:pathLst>
              <a:path w="907" h="635">
                <a:moveTo>
                  <a:pt x="0" y="635"/>
                </a:moveTo>
                <a:lnTo>
                  <a:pt x="317" y="0"/>
                </a:lnTo>
                <a:lnTo>
                  <a:pt x="453" y="0"/>
                </a:lnTo>
                <a:lnTo>
                  <a:pt x="907" y="635"/>
                </a:lnTo>
                <a:lnTo>
                  <a:pt x="0" y="635"/>
                </a:lnTo>
                <a:close/>
              </a:path>
            </a:pathLst>
          </a:custGeom>
          <a:gradFill rotWithShape="1">
            <a:gsLst>
              <a:gs pos="0">
                <a:srgbClr val="FFFF99">
                  <a:gamma/>
                  <a:shade val="46275"/>
                  <a:invGamma/>
                </a:srgbClr>
              </a:gs>
              <a:gs pos="100000">
                <a:srgbClr val="FFFF99"/>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47" name="Freeform 51"/>
          <p:cNvSpPr>
            <a:spLocks/>
          </p:cNvSpPr>
          <p:nvPr/>
        </p:nvSpPr>
        <p:spPr bwMode="auto">
          <a:xfrm>
            <a:off x="5676900" y="2654300"/>
            <a:ext cx="1717675" cy="1327150"/>
          </a:xfrm>
          <a:custGeom>
            <a:avLst/>
            <a:gdLst>
              <a:gd name="T0" fmla="*/ 0 w 907"/>
              <a:gd name="T1" fmla="*/ 635 h 635"/>
              <a:gd name="T2" fmla="*/ 317 w 907"/>
              <a:gd name="T3" fmla="*/ 0 h 635"/>
              <a:gd name="T4" fmla="*/ 453 w 907"/>
              <a:gd name="T5" fmla="*/ 0 h 635"/>
              <a:gd name="T6" fmla="*/ 907 w 907"/>
              <a:gd name="T7" fmla="*/ 635 h 635"/>
              <a:gd name="T8" fmla="*/ 0 w 907"/>
              <a:gd name="T9" fmla="*/ 635 h 635"/>
            </a:gdLst>
            <a:ahLst/>
            <a:cxnLst>
              <a:cxn ang="0">
                <a:pos x="T0" y="T1"/>
              </a:cxn>
              <a:cxn ang="0">
                <a:pos x="T2" y="T3"/>
              </a:cxn>
              <a:cxn ang="0">
                <a:pos x="T4" y="T5"/>
              </a:cxn>
              <a:cxn ang="0">
                <a:pos x="T6" y="T7"/>
              </a:cxn>
              <a:cxn ang="0">
                <a:pos x="T8" y="T9"/>
              </a:cxn>
            </a:cxnLst>
            <a:rect l="0" t="0" r="r" b="b"/>
            <a:pathLst>
              <a:path w="907" h="635">
                <a:moveTo>
                  <a:pt x="0" y="635"/>
                </a:moveTo>
                <a:lnTo>
                  <a:pt x="317" y="0"/>
                </a:lnTo>
                <a:lnTo>
                  <a:pt x="453" y="0"/>
                </a:lnTo>
                <a:lnTo>
                  <a:pt x="907" y="635"/>
                </a:lnTo>
                <a:lnTo>
                  <a:pt x="0" y="635"/>
                </a:lnTo>
                <a:close/>
              </a:path>
            </a:pathLst>
          </a:custGeom>
          <a:gradFill rotWithShape="1">
            <a:gsLst>
              <a:gs pos="0">
                <a:srgbClr val="FFFF99">
                  <a:gamma/>
                  <a:shade val="46275"/>
                  <a:invGamma/>
                </a:srgbClr>
              </a:gs>
              <a:gs pos="100000">
                <a:srgbClr val="FFFF99"/>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pSp>
        <p:nvGrpSpPr>
          <p:cNvPr id="48" name="Group 72"/>
          <p:cNvGrpSpPr>
            <a:grpSpLocks/>
          </p:cNvGrpSpPr>
          <p:nvPr/>
        </p:nvGrpSpPr>
        <p:grpSpPr bwMode="auto">
          <a:xfrm>
            <a:off x="2393950" y="5002212"/>
            <a:ext cx="4841876" cy="874713"/>
            <a:chOff x="1415" y="3151"/>
            <a:chExt cx="3050" cy="551"/>
          </a:xfrm>
        </p:grpSpPr>
        <p:sp>
          <p:nvSpPr>
            <p:cNvPr id="49" name="Rectangle 52"/>
            <p:cNvSpPr>
              <a:spLocks noChangeArrowheads="1"/>
            </p:cNvSpPr>
            <p:nvPr/>
          </p:nvSpPr>
          <p:spPr bwMode="auto">
            <a:xfrm>
              <a:off x="1415" y="3378"/>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sp>
          <p:nvSpPr>
            <p:cNvPr id="50" name="Rectangle 53"/>
            <p:cNvSpPr>
              <a:spLocks noChangeArrowheads="1"/>
            </p:cNvSpPr>
            <p:nvPr/>
          </p:nvSpPr>
          <p:spPr bwMode="auto">
            <a:xfrm>
              <a:off x="1979" y="3378"/>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sp>
          <p:nvSpPr>
            <p:cNvPr id="51" name="Rectangle 54"/>
            <p:cNvSpPr>
              <a:spLocks noChangeArrowheads="1"/>
            </p:cNvSpPr>
            <p:nvPr/>
          </p:nvSpPr>
          <p:spPr bwMode="auto">
            <a:xfrm>
              <a:off x="4156" y="3151"/>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sp>
          <p:nvSpPr>
            <p:cNvPr id="52" name="Rectangle 55"/>
            <p:cNvSpPr>
              <a:spLocks noChangeArrowheads="1"/>
            </p:cNvSpPr>
            <p:nvPr/>
          </p:nvSpPr>
          <p:spPr bwMode="auto">
            <a:xfrm>
              <a:off x="3588" y="3151"/>
              <a:ext cx="309"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2400" b="1" dirty="0">
                  <a:latin typeface="+mn-lt"/>
                  <a:ea typeface="+mn-ea"/>
                </a:rPr>
                <a:t>…</a:t>
              </a:r>
              <a:endParaRPr lang="en-US" altLang="zh-CN" sz="2400" b="1" baseline="-25000" dirty="0">
                <a:latin typeface="+mn-lt"/>
                <a:ea typeface="+mn-ea"/>
              </a:endParaRPr>
            </a:p>
          </p:txBody>
        </p:sp>
      </p:grpSp>
      <p:sp>
        <p:nvSpPr>
          <p:cNvPr id="53" name="Line 56"/>
          <p:cNvSpPr>
            <a:spLocks noChangeShapeType="1"/>
          </p:cNvSpPr>
          <p:nvPr/>
        </p:nvSpPr>
        <p:spPr bwMode="auto">
          <a:xfrm>
            <a:off x="2241550" y="5494338"/>
            <a:ext cx="1717675" cy="1587"/>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grpSp>
        <p:nvGrpSpPr>
          <p:cNvPr id="54" name="Group 69"/>
          <p:cNvGrpSpPr>
            <a:grpSpLocks/>
          </p:cNvGrpSpPr>
          <p:nvPr/>
        </p:nvGrpSpPr>
        <p:grpSpPr bwMode="auto">
          <a:xfrm>
            <a:off x="1335088" y="5111750"/>
            <a:ext cx="2352675" cy="407988"/>
            <a:chOff x="748" y="3220"/>
            <a:chExt cx="1482" cy="257"/>
          </a:xfrm>
        </p:grpSpPr>
        <p:sp>
          <p:nvSpPr>
            <p:cNvPr id="55" name="Rectangle 57"/>
            <p:cNvSpPr>
              <a:spLocks noChangeArrowheads="1"/>
            </p:cNvSpPr>
            <p:nvPr/>
          </p:nvSpPr>
          <p:spPr bwMode="auto">
            <a:xfrm>
              <a:off x="1485" y="3233"/>
              <a:ext cx="74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B           1</a:t>
              </a:r>
              <a:endParaRPr lang="en-US" altLang="zh-CN" sz="1800" b="1" baseline="-25000">
                <a:latin typeface="+mn-lt"/>
                <a:ea typeface="+mn-ea"/>
              </a:endParaRPr>
            </a:p>
          </p:txBody>
        </p:sp>
        <p:sp>
          <p:nvSpPr>
            <p:cNvPr id="56" name="Rectangle 61"/>
            <p:cNvSpPr>
              <a:spLocks noChangeArrowheads="1"/>
            </p:cNvSpPr>
            <p:nvPr/>
          </p:nvSpPr>
          <p:spPr bwMode="auto">
            <a:xfrm>
              <a:off x="748" y="3220"/>
              <a:ext cx="546"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dirty="0">
                  <a:latin typeface="+mn-lt"/>
                  <a:ea typeface="+mn-ea"/>
                </a:rPr>
                <a:t>B → A</a:t>
              </a:r>
              <a:endParaRPr lang="en-US" altLang="zh-CN" sz="1800" b="1" baseline="-25000" dirty="0">
                <a:latin typeface="+mn-lt"/>
                <a:ea typeface="+mn-ea"/>
              </a:endParaRPr>
            </a:p>
          </p:txBody>
        </p:sp>
      </p:grpSp>
      <p:grpSp>
        <p:nvGrpSpPr>
          <p:cNvPr id="57" name="Group 67"/>
          <p:cNvGrpSpPr>
            <a:grpSpLocks/>
          </p:cNvGrpSpPr>
          <p:nvPr/>
        </p:nvGrpSpPr>
        <p:grpSpPr bwMode="auto">
          <a:xfrm>
            <a:off x="1325563" y="4341813"/>
            <a:ext cx="2354262" cy="407987"/>
            <a:chOff x="742" y="2735"/>
            <a:chExt cx="1483" cy="257"/>
          </a:xfrm>
        </p:grpSpPr>
        <p:sp>
          <p:nvSpPr>
            <p:cNvPr id="58" name="Rectangle 42"/>
            <p:cNvSpPr>
              <a:spLocks noChangeArrowheads="1"/>
            </p:cNvSpPr>
            <p:nvPr/>
          </p:nvSpPr>
          <p:spPr bwMode="auto">
            <a:xfrm>
              <a:off x="742" y="2735"/>
              <a:ext cx="546"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dirty="0">
                  <a:latin typeface="+mn-lt"/>
                  <a:ea typeface="+mn-ea"/>
                </a:rPr>
                <a:t>A → B</a:t>
              </a:r>
              <a:endParaRPr lang="en-US" altLang="zh-CN" sz="1800" b="1" baseline="-25000" dirty="0">
                <a:latin typeface="+mn-lt"/>
                <a:ea typeface="+mn-ea"/>
              </a:endParaRPr>
            </a:p>
          </p:txBody>
        </p:sp>
        <p:sp>
          <p:nvSpPr>
            <p:cNvPr id="59" name="Rectangle 63"/>
            <p:cNvSpPr>
              <a:spLocks noChangeArrowheads="1"/>
            </p:cNvSpPr>
            <p:nvPr/>
          </p:nvSpPr>
          <p:spPr bwMode="auto">
            <a:xfrm>
              <a:off x="1485" y="2748"/>
              <a:ext cx="7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           1</a:t>
              </a:r>
              <a:endParaRPr lang="en-US" altLang="zh-CN" sz="1800" b="1" baseline="-25000">
                <a:latin typeface="+mn-lt"/>
                <a:ea typeface="+mn-ea"/>
              </a:endParaRPr>
            </a:p>
          </p:txBody>
        </p:sp>
      </p:grpSp>
      <p:grpSp>
        <p:nvGrpSpPr>
          <p:cNvPr id="60" name="Group 68"/>
          <p:cNvGrpSpPr>
            <a:grpSpLocks/>
          </p:cNvGrpSpPr>
          <p:nvPr/>
        </p:nvGrpSpPr>
        <p:grpSpPr bwMode="auto">
          <a:xfrm>
            <a:off x="1335088" y="4724400"/>
            <a:ext cx="2333625" cy="407988"/>
            <a:chOff x="748" y="2976"/>
            <a:chExt cx="1470" cy="257"/>
          </a:xfrm>
        </p:grpSpPr>
        <p:sp>
          <p:nvSpPr>
            <p:cNvPr id="61" name="Rectangle 60"/>
            <p:cNvSpPr>
              <a:spLocks noChangeArrowheads="1"/>
            </p:cNvSpPr>
            <p:nvPr/>
          </p:nvSpPr>
          <p:spPr bwMode="auto">
            <a:xfrm>
              <a:off x="748" y="2976"/>
              <a:ext cx="535"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dirty="0">
                  <a:latin typeface="+mn-lt"/>
                  <a:ea typeface="+mn-ea"/>
                </a:rPr>
                <a:t>F → C</a:t>
              </a:r>
              <a:endParaRPr lang="en-US" altLang="zh-CN" sz="1800" b="1" baseline="-25000" dirty="0">
                <a:latin typeface="+mn-lt"/>
                <a:ea typeface="+mn-ea"/>
              </a:endParaRPr>
            </a:p>
          </p:txBody>
        </p:sp>
        <p:sp>
          <p:nvSpPr>
            <p:cNvPr id="62" name="Rectangle 64"/>
            <p:cNvSpPr>
              <a:spLocks noChangeArrowheads="1"/>
            </p:cNvSpPr>
            <p:nvPr/>
          </p:nvSpPr>
          <p:spPr bwMode="auto">
            <a:xfrm>
              <a:off x="1489" y="2989"/>
              <a:ext cx="72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           2</a:t>
              </a:r>
              <a:endParaRPr lang="en-US" altLang="zh-CN" sz="1800" b="1" baseline="-25000">
                <a:latin typeface="+mn-lt"/>
                <a:ea typeface="+mn-ea"/>
              </a:endParaRPr>
            </a:p>
          </p:txBody>
        </p:sp>
      </p:grpSp>
      <p:grpSp>
        <p:nvGrpSpPr>
          <p:cNvPr id="63" name="Group 70"/>
          <p:cNvGrpSpPr>
            <a:grpSpLocks/>
          </p:cNvGrpSpPr>
          <p:nvPr/>
        </p:nvGrpSpPr>
        <p:grpSpPr bwMode="auto">
          <a:xfrm>
            <a:off x="4762500" y="4319588"/>
            <a:ext cx="2349500" cy="407987"/>
            <a:chOff x="2907" y="2721"/>
            <a:chExt cx="1480" cy="257"/>
          </a:xfrm>
        </p:grpSpPr>
        <p:sp>
          <p:nvSpPr>
            <p:cNvPr id="64" name="Rectangle 49"/>
            <p:cNvSpPr>
              <a:spLocks noChangeArrowheads="1"/>
            </p:cNvSpPr>
            <p:nvPr/>
          </p:nvSpPr>
          <p:spPr bwMode="auto">
            <a:xfrm>
              <a:off x="2907" y="2721"/>
              <a:ext cx="546"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a:latin typeface="+mn-lt"/>
                  <a:ea typeface="+mn-ea"/>
                </a:rPr>
                <a:t>A → B</a:t>
              </a:r>
            </a:p>
          </p:txBody>
        </p:sp>
        <p:sp>
          <p:nvSpPr>
            <p:cNvPr id="65" name="Rectangle 65"/>
            <p:cNvSpPr>
              <a:spLocks noChangeArrowheads="1"/>
            </p:cNvSpPr>
            <p:nvPr/>
          </p:nvSpPr>
          <p:spPr bwMode="auto">
            <a:xfrm>
              <a:off x="3647" y="2747"/>
              <a:ext cx="7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A           1</a:t>
              </a:r>
              <a:endParaRPr lang="en-US" altLang="zh-CN" sz="1800" b="1" baseline="-25000">
                <a:latin typeface="+mn-lt"/>
                <a:ea typeface="+mn-ea"/>
              </a:endParaRPr>
            </a:p>
          </p:txBody>
        </p:sp>
      </p:grpSp>
      <p:grpSp>
        <p:nvGrpSpPr>
          <p:cNvPr id="66" name="Group 71"/>
          <p:cNvGrpSpPr>
            <a:grpSpLocks/>
          </p:cNvGrpSpPr>
          <p:nvPr/>
        </p:nvGrpSpPr>
        <p:grpSpPr bwMode="auto">
          <a:xfrm>
            <a:off x="4791075" y="4738688"/>
            <a:ext cx="2316163" cy="407987"/>
            <a:chOff x="2925" y="2985"/>
            <a:chExt cx="1459" cy="257"/>
          </a:xfrm>
        </p:grpSpPr>
        <p:sp>
          <p:nvSpPr>
            <p:cNvPr id="67" name="Rectangle 62"/>
            <p:cNvSpPr>
              <a:spLocks noChangeArrowheads="1"/>
            </p:cNvSpPr>
            <p:nvPr/>
          </p:nvSpPr>
          <p:spPr bwMode="auto">
            <a:xfrm>
              <a:off x="2925" y="2985"/>
              <a:ext cx="535"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lnSpc>
                  <a:spcPct val="115000"/>
                </a:lnSpc>
                <a:defRPr/>
              </a:pPr>
              <a:r>
                <a:rPr lang="en-US" altLang="zh-CN" sz="1800" b="1">
                  <a:latin typeface="+mn-lt"/>
                  <a:ea typeface="+mn-ea"/>
                </a:rPr>
                <a:t>F → C</a:t>
              </a:r>
              <a:endParaRPr lang="en-US" altLang="zh-CN" sz="1800" b="1" baseline="-25000">
                <a:latin typeface="+mn-lt"/>
                <a:ea typeface="+mn-ea"/>
              </a:endParaRPr>
            </a:p>
          </p:txBody>
        </p:sp>
        <p:sp>
          <p:nvSpPr>
            <p:cNvPr id="68" name="Rectangle 66"/>
            <p:cNvSpPr>
              <a:spLocks noChangeArrowheads="1"/>
            </p:cNvSpPr>
            <p:nvPr/>
          </p:nvSpPr>
          <p:spPr bwMode="auto">
            <a:xfrm>
              <a:off x="3655" y="2998"/>
              <a:ext cx="72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en-US" altLang="zh-CN" sz="1800" b="1">
                  <a:latin typeface="+mn-lt"/>
                  <a:ea typeface="+mn-ea"/>
                </a:rPr>
                <a:t>F           2</a:t>
              </a:r>
              <a:endParaRPr lang="en-US" altLang="zh-CN" sz="1800" b="1" baseline="-25000">
                <a:latin typeface="+mn-lt"/>
                <a:ea typeface="+mn-ea"/>
              </a:endParaRPr>
            </a:p>
          </p:txBody>
        </p:sp>
      </p:grpSp>
      <p:sp>
        <p:nvSpPr>
          <p:cNvPr id="69" name="Rectangle 37"/>
          <p:cNvSpPr>
            <a:spLocks noChangeArrowheads="1"/>
          </p:cNvSpPr>
          <p:nvPr/>
        </p:nvSpPr>
        <p:spPr bwMode="auto">
          <a:xfrm>
            <a:off x="2241550" y="3981450"/>
            <a:ext cx="1717675" cy="1895475"/>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0" name="Rectangle 44"/>
          <p:cNvSpPr>
            <a:spLocks noChangeArrowheads="1"/>
          </p:cNvSpPr>
          <p:nvPr/>
        </p:nvSpPr>
        <p:spPr bwMode="auto">
          <a:xfrm>
            <a:off x="5676900" y="3981450"/>
            <a:ext cx="1717675" cy="1514475"/>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1" name="Rectangle 73"/>
          <p:cNvSpPr>
            <a:spLocks noChangeArrowheads="1"/>
          </p:cNvSpPr>
          <p:nvPr/>
        </p:nvSpPr>
        <p:spPr bwMode="auto">
          <a:xfrm>
            <a:off x="6086475" y="1985963"/>
            <a:ext cx="8016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defRPr/>
            </a:pPr>
            <a:r>
              <a:rPr lang="zh-CN" altLang="en-US" sz="1800" b="1">
                <a:latin typeface="+mn-lt"/>
                <a:ea typeface="+mn-ea"/>
              </a:rPr>
              <a:t>网桥</a:t>
            </a:r>
            <a:r>
              <a:rPr lang="zh-CN" altLang="en-US" sz="800" b="1">
                <a:latin typeface="+mn-lt"/>
                <a:ea typeface="+mn-ea"/>
              </a:rPr>
              <a:t> </a:t>
            </a:r>
            <a:r>
              <a:rPr lang="en-US" altLang="zh-CN" sz="1800" b="1">
                <a:latin typeface="+mn-lt"/>
                <a:ea typeface="+mn-ea"/>
              </a:rPr>
              <a:t>2</a:t>
            </a:r>
            <a:endParaRPr lang="en-US" altLang="zh-CN" sz="1800" b="1" baseline="-25000">
              <a:latin typeface="+mn-lt"/>
              <a:ea typeface="+mn-ea"/>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2000"/>
                                        <p:tgtEl>
                                          <p:spTgt spid="57"/>
                                        </p:tgtEl>
                                      </p:cBhvr>
                                    </p:animEffect>
                                  </p:childTnLst>
                                </p:cTn>
                              </p:par>
                            </p:childTnLst>
                          </p:cTn>
                        </p:par>
                        <p:par>
                          <p:cTn id="8" fill="hold" nodeType="afterGroup">
                            <p:stCondLst>
                              <p:cond delay="2000"/>
                            </p:stCondLst>
                            <p:childTnLst>
                              <p:par>
                                <p:cTn id="9" presetID="22" presetClass="entr" presetSubtype="8" fill="hold" nodeType="afterEffect">
                                  <p:stCondLst>
                                    <p:cond delay="500"/>
                                  </p:stCondLst>
                                  <p:childTnLst>
                                    <p:set>
                                      <p:cBhvr>
                                        <p:cTn id="10" dur="1" fill="hold">
                                          <p:stCondLst>
                                            <p:cond delay="0"/>
                                          </p:stCondLst>
                                        </p:cTn>
                                        <p:tgtEl>
                                          <p:spTgt spid="63"/>
                                        </p:tgtEl>
                                        <p:attrNameLst>
                                          <p:attrName>style.visibility</p:attrName>
                                        </p:attrNameLst>
                                      </p:cBhvr>
                                      <p:to>
                                        <p:strVal val="visible"/>
                                      </p:to>
                                    </p:set>
                                    <p:animEffect transition="in" filter="wipe(left)">
                                      <p:cBhvr>
                                        <p:cTn id="11" dur="2000"/>
                                        <p:tgtEl>
                                          <p:spTgt spid="63"/>
                                        </p:tgtEl>
                                      </p:cBhvr>
                                    </p:animEffect>
                                  </p:childTnLst>
                                </p:cTn>
                              </p:par>
                            </p:childTnLst>
                          </p:cTn>
                        </p:par>
                      </p:childTnLst>
                    </p:cTn>
                  </p:par>
                  <p:par>
                    <p:cTn id="12" fill="hold">
                      <p:stCondLst>
                        <p:cond delay="indefinite"/>
                      </p:stCondLst>
                      <p:childTnLst>
                        <p:par>
                          <p:cTn id="13" fill="hold" nodeType="after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left)">
                                      <p:cBhvr>
                                        <p:cTn id="16" dur="2000"/>
                                        <p:tgtEl>
                                          <p:spTgt spid="60"/>
                                        </p:tgtEl>
                                      </p:cBhvr>
                                    </p:animEffect>
                                  </p:childTnLst>
                                </p:cTn>
                              </p:par>
                            </p:childTnLst>
                          </p:cTn>
                        </p:par>
                        <p:par>
                          <p:cTn id="17" fill="hold" nodeType="afterGroup">
                            <p:stCondLst>
                              <p:cond delay="2000"/>
                            </p:stCondLst>
                            <p:childTnLst>
                              <p:par>
                                <p:cTn id="18" presetID="22" presetClass="entr" presetSubtype="8" fill="hold" nodeType="afterEffect">
                                  <p:stCondLst>
                                    <p:cond delay="500"/>
                                  </p:stCondLst>
                                  <p:childTnLst>
                                    <p:set>
                                      <p:cBhvr>
                                        <p:cTn id="19" dur="1" fill="hold">
                                          <p:stCondLst>
                                            <p:cond delay="0"/>
                                          </p:stCondLst>
                                        </p:cTn>
                                        <p:tgtEl>
                                          <p:spTgt spid="66"/>
                                        </p:tgtEl>
                                        <p:attrNameLst>
                                          <p:attrName>style.visibility</p:attrName>
                                        </p:attrNameLst>
                                      </p:cBhvr>
                                      <p:to>
                                        <p:strVal val="visible"/>
                                      </p:to>
                                    </p:set>
                                    <p:animEffect transition="in" filter="wipe(left)">
                                      <p:cBhvr>
                                        <p:cTn id="20" dur="2000"/>
                                        <p:tgtEl>
                                          <p:spTgt spid="66"/>
                                        </p:tgtEl>
                                      </p:cBhvr>
                                    </p:animEffect>
                                  </p:childTnLst>
                                </p:cTn>
                              </p:par>
                            </p:childTnLst>
                          </p:cTn>
                        </p:par>
                      </p:childTnLst>
                    </p:cTn>
                  </p:par>
                  <p:par>
                    <p:cTn id="21" fill="hold">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left)">
                                      <p:cBhvr>
                                        <p:cTn id="25" dur="2000"/>
                                        <p:tgtEl>
                                          <p:spTgt spid="54"/>
                                        </p:tgtEl>
                                      </p:cBhvr>
                                    </p:animEffect>
                                  </p:childTnLst>
                                </p:cTn>
                              </p:par>
                            </p:childTnLst>
                          </p:cTn>
                        </p:par>
                      </p:childTnLst>
                    </p:cTn>
                  </p:par>
                  <p:par>
                    <p:cTn id="26" fill="hold">
                      <p:stCondLst>
                        <p:cond delay="indefinite"/>
                      </p:stCondLst>
                      <p:childTnLst>
                        <p:par>
                          <p:cTn id="27" fill="hold" nodeType="after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问  题 </a:t>
            </a:r>
            <a:endParaRPr lang="zh-CN" altLang="en-US" sz="2800" b="1" dirty="0"/>
          </a:p>
        </p:txBody>
      </p:sp>
      <p:sp>
        <p:nvSpPr>
          <p:cNvPr id="2099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0992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sp>
        <p:nvSpPr>
          <p:cNvPr id="209925" name="内容占位符 1"/>
          <p:cNvSpPr>
            <a:spLocks noGrp="1"/>
          </p:cNvSpPr>
          <p:nvPr>
            <p:ph idx="1"/>
          </p:nvPr>
        </p:nvSpPr>
        <p:spPr>
          <a:xfrm>
            <a:off x="766763" y="1773238"/>
            <a:ext cx="7958137" cy="935037"/>
          </a:xfrm>
        </p:spPr>
        <p:txBody>
          <a:bodyPr/>
          <a:lstStyle/>
          <a:p>
            <a:r>
              <a:rPr lang="zh-CN" altLang="en-US" sz="2400">
                <a:solidFill>
                  <a:srgbClr val="FF0000"/>
                </a:solidFill>
              </a:rPr>
              <a:t>问题：</a:t>
            </a:r>
            <a:r>
              <a:rPr lang="zh-CN" altLang="en-US" sz="2400"/>
              <a:t>为提供可靠性，在进行网络设计时，常保持一定的冗余，在使用透明网桥时会出现回路现象。</a:t>
            </a:r>
          </a:p>
          <a:p>
            <a:endParaRPr lang="zh-CN" altLang="en-US" sz="2400"/>
          </a:p>
        </p:txBody>
      </p:sp>
      <p:sp>
        <p:nvSpPr>
          <p:cNvPr id="6" name="Line 5"/>
          <p:cNvSpPr>
            <a:spLocks noChangeShapeType="1"/>
          </p:cNvSpPr>
          <p:nvPr/>
        </p:nvSpPr>
        <p:spPr bwMode="auto">
          <a:xfrm>
            <a:off x="2608263" y="3508375"/>
            <a:ext cx="49450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7" name="Line 6"/>
          <p:cNvSpPr>
            <a:spLocks noChangeShapeType="1"/>
          </p:cNvSpPr>
          <p:nvPr/>
        </p:nvSpPr>
        <p:spPr bwMode="auto">
          <a:xfrm flipV="1">
            <a:off x="2217738" y="5856288"/>
            <a:ext cx="5280025" cy="127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8" name="Rectangle 7"/>
          <p:cNvSpPr>
            <a:spLocks noChangeArrowheads="1"/>
          </p:cNvSpPr>
          <p:nvPr/>
        </p:nvSpPr>
        <p:spPr bwMode="auto">
          <a:xfrm>
            <a:off x="7505700" y="3284538"/>
            <a:ext cx="9255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en-US" altLang="zh-CN" sz="2000" b="1" dirty="0">
                <a:latin typeface="+mn-lt"/>
                <a:ea typeface="+mn-ea"/>
              </a:rPr>
              <a:t>LAN</a:t>
            </a:r>
            <a:r>
              <a:rPr lang="zh-CN" altLang="en-US" sz="2000" b="1" dirty="0">
                <a:latin typeface="+mn-lt"/>
                <a:ea typeface="+mn-ea"/>
              </a:rPr>
              <a:t> </a:t>
            </a:r>
            <a:r>
              <a:rPr lang="en-US" altLang="zh-CN" sz="2000" b="1" dirty="0">
                <a:latin typeface="+mn-lt"/>
                <a:ea typeface="+mn-ea"/>
              </a:rPr>
              <a:t>2</a:t>
            </a:r>
          </a:p>
        </p:txBody>
      </p:sp>
      <p:sp>
        <p:nvSpPr>
          <p:cNvPr id="9" name="Rectangle 8"/>
          <p:cNvSpPr>
            <a:spLocks noChangeArrowheads="1"/>
          </p:cNvSpPr>
          <p:nvPr/>
        </p:nvSpPr>
        <p:spPr bwMode="auto">
          <a:xfrm>
            <a:off x="7462838" y="5661025"/>
            <a:ext cx="925512" cy="39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en-US" altLang="zh-CN" sz="2000" b="1" dirty="0">
                <a:latin typeface="+mn-lt"/>
                <a:ea typeface="+mn-ea"/>
              </a:rPr>
              <a:t>LAN</a:t>
            </a:r>
            <a:r>
              <a:rPr lang="zh-CN" altLang="en-US" sz="2000" b="1" dirty="0">
                <a:latin typeface="+mn-lt"/>
                <a:ea typeface="+mn-ea"/>
              </a:rPr>
              <a:t> </a:t>
            </a:r>
            <a:r>
              <a:rPr lang="en-US" altLang="zh-CN" sz="2000" b="1" dirty="0">
                <a:latin typeface="+mn-lt"/>
                <a:ea typeface="+mn-ea"/>
              </a:rPr>
              <a:t>1</a:t>
            </a:r>
          </a:p>
        </p:txBody>
      </p:sp>
      <p:sp>
        <p:nvSpPr>
          <p:cNvPr id="10" name="Line 9"/>
          <p:cNvSpPr>
            <a:spLocks noChangeShapeType="1"/>
          </p:cNvSpPr>
          <p:nvPr/>
        </p:nvSpPr>
        <p:spPr bwMode="auto">
          <a:xfrm flipH="1">
            <a:off x="3009900" y="3490913"/>
            <a:ext cx="7938" cy="9255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1" name="Line 10"/>
          <p:cNvSpPr>
            <a:spLocks noChangeShapeType="1"/>
          </p:cNvSpPr>
          <p:nvPr/>
        </p:nvSpPr>
        <p:spPr bwMode="auto">
          <a:xfrm flipH="1">
            <a:off x="3009900" y="4919663"/>
            <a:ext cx="0" cy="9366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2" name="Line 11"/>
          <p:cNvSpPr>
            <a:spLocks noChangeShapeType="1"/>
          </p:cNvSpPr>
          <p:nvPr/>
        </p:nvSpPr>
        <p:spPr bwMode="auto">
          <a:xfrm flipH="1">
            <a:off x="6610350" y="3529013"/>
            <a:ext cx="19050" cy="95885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3" name="Line 12"/>
          <p:cNvSpPr>
            <a:spLocks noChangeShapeType="1"/>
          </p:cNvSpPr>
          <p:nvPr/>
        </p:nvSpPr>
        <p:spPr bwMode="auto">
          <a:xfrm>
            <a:off x="6610350" y="4919663"/>
            <a:ext cx="0" cy="9445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4" name="Arc 13"/>
          <p:cNvSpPr>
            <a:spLocks/>
          </p:cNvSpPr>
          <p:nvPr/>
        </p:nvSpPr>
        <p:spPr bwMode="auto">
          <a:xfrm rot="10944371" flipH="1" flipV="1">
            <a:off x="5313363" y="3551238"/>
            <a:ext cx="685800" cy="2205037"/>
          </a:xfrm>
          <a:custGeom>
            <a:avLst/>
            <a:gdLst>
              <a:gd name="G0" fmla="+- 53 0 0"/>
              <a:gd name="G1" fmla="+- 21600 0 0"/>
              <a:gd name="G2" fmla="+- 21600 0 0"/>
              <a:gd name="T0" fmla="*/ 0 w 21653"/>
              <a:gd name="T1" fmla="*/ 0 h 42096"/>
              <a:gd name="T2" fmla="*/ 6870 w 21653"/>
              <a:gd name="T3" fmla="*/ 42096 h 42096"/>
              <a:gd name="T4" fmla="*/ 53 w 21653"/>
              <a:gd name="T5" fmla="*/ 21600 h 42096"/>
            </a:gdLst>
            <a:ahLst/>
            <a:cxnLst>
              <a:cxn ang="0">
                <a:pos x="T0" y="T1"/>
              </a:cxn>
              <a:cxn ang="0">
                <a:pos x="T2" y="T3"/>
              </a:cxn>
              <a:cxn ang="0">
                <a:pos x="T4" y="T5"/>
              </a:cxn>
            </a:cxnLst>
            <a:rect l="0" t="0" r="r" b="b"/>
            <a:pathLst>
              <a:path w="21653" h="42096" fill="none" extrusionOk="0">
                <a:moveTo>
                  <a:pt x="0" y="0"/>
                </a:moveTo>
                <a:cubicBezTo>
                  <a:pt x="17" y="0"/>
                  <a:pt x="35" y="-1"/>
                  <a:pt x="53" y="0"/>
                </a:cubicBezTo>
                <a:cubicBezTo>
                  <a:pt x="11982" y="0"/>
                  <a:pt x="21653" y="9670"/>
                  <a:pt x="21653" y="21600"/>
                </a:cubicBezTo>
                <a:cubicBezTo>
                  <a:pt x="21653" y="30902"/>
                  <a:pt x="15697" y="39160"/>
                  <a:pt x="6870" y="42096"/>
                </a:cubicBezTo>
              </a:path>
              <a:path w="21653" h="42096" stroke="0" extrusionOk="0">
                <a:moveTo>
                  <a:pt x="0" y="0"/>
                </a:moveTo>
                <a:cubicBezTo>
                  <a:pt x="17" y="0"/>
                  <a:pt x="35" y="-1"/>
                  <a:pt x="53" y="0"/>
                </a:cubicBezTo>
                <a:cubicBezTo>
                  <a:pt x="11982" y="0"/>
                  <a:pt x="21653" y="9670"/>
                  <a:pt x="21653" y="21600"/>
                </a:cubicBezTo>
                <a:cubicBezTo>
                  <a:pt x="21653" y="30902"/>
                  <a:pt x="15697" y="39160"/>
                  <a:pt x="6870" y="42096"/>
                </a:cubicBezTo>
                <a:lnTo>
                  <a:pt x="53" y="21600"/>
                </a:lnTo>
                <a:close/>
              </a:path>
            </a:pathLst>
          </a:custGeom>
          <a:noFill/>
          <a:ln w="76200" cap="rnd">
            <a:solidFill>
              <a:srgbClr val="FC0404"/>
            </a:solidFill>
            <a:round/>
            <a:headEnd type="triangle" w="med" len="lg"/>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15" name="Rectangle 14"/>
          <p:cNvSpPr>
            <a:spLocks noChangeArrowheads="1"/>
          </p:cNvSpPr>
          <p:nvPr/>
        </p:nvSpPr>
        <p:spPr bwMode="auto">
          <a:xfrm>
            <a:off x="7113588" y="4389438"/>
            <a:ext cx="9080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zh-CN" altLang="en-US" sz="2000" b="1">
                <a:latin typeface="+mn-lt"/>
                <a:ea typeface="+mn-ea"/>
              </a:rPr>
              <a:t>网桥 </a:t>
            </a:r>
            <a:r>
              <a:rPr lang="en-US" altLang="zh-CN" sz="2000" b="1">
                <a:latin typeface="+mn-lt"/>
                <a:ea typeface="+mn-ea"/>
              </a:rPr>
              <a:t>2</a:t>
            </a:r>
          </a:p>
        </p:txBody>
      </p:sp>
      <p:sp>
        <p:nvSpPr>
          <p:cNvPr id="16" name="Rectangle 15"/>
          <p:cNvSpPr>
            <a:spLocks noChangeArrowheads="1"/>
          </p:cNvSpPr>
          <p:nvPr/>
        </p:nvSpPr>
        <p:spPr bwMode="auto">
          <a:xfrm>
            <a:off x="1684338" y="4427538"/>
            <a:ext cx="9080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zh-CN" altLang="en-US" sz="2000" b="1">
                <a:latin typeface="+mn-lt"/>
                <a:ea typeface="+mn-ea"/>
              </a:rPr>
              <a:t>网桥 </a:t>
            </a:r>
            <a:r>
              <a:rPr lang="en-US" altLang="zh-CN" sz="2000" b="1">
                <a:latin typeface="+mn-lt"/>
                <a:ea typeface="+mn-ea"/>
              </a:rPr>
              <a:t>1</a:t>
            </a:r>
          </a:p>
        </p:txBody>
      </p:sp>
      <p:pic>
        <p:nvPicPr>
          <p:cNvPr id="209937" name="Picture 1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28788" y="5410200"/>
            <a:ext cx="763587" cy="75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a:spLocks noChangeArrowheads="1"/>
          </p:cNvSpPr>
          <p:nvPr/>
        </p:nvSpPr>
        <p:spPr bwMode="auto">
          <a:xfrm>
            <a:off x="1406525" y="5438775"/>
            <a:ext cx="4302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zh-CN" altLang="zh-CN" sz="2000" b="1">
                <a:latin typeface="+mn-lt"/>
                <a:ea typeface="+mn-ea"/>
              </a:rPr>
              <a:t> </a:t>
            </a:r>
            <a:r>
              <a:rPr lang="en-US" altLang="zh-CN" sz="2000" b="1">
                <a:latin typeface="+mn-lt"/>
                <a:ea typeface="+mn-ea"/>
              </a:rPr>
              <a:t>A</a:t>
            </a:r>
          </a:p>
        </p:txBody>
      </p:sp>
      <p:sp>
        <p:nvSpPr>
          <p:cNvPr id="19" name="Rectangle 18"/>
          <p:cNvSpPr>
            <a:spLocks noChangeArrowheads="1"/>
          </p:cNvSpPr>
          <p:nvPr/>
        </p:nvSpPr>
        <p:spPr bwMode="auto">
          <a:xfrm>
            <a:off x="2500313" y="6048375"/>
            <a:ext cx="735012" cy="357188"/>
          </a:xfrm>
          <a:prstGeom prst="rect">
            <a:avLst/>
          </a:prstGeom>
          <a:solidFill>
            <a:srgbClr val="FF99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762000" eaLnBrk="0" hangingPunct="0">
              <a:spcBef>
                <a:spcPct val="0"/>
              </a:spcBef>
              <a:buFontTx/>
              <a:buNone/>
              <a:defRPr/>
            </a:pPr>
            <a:r>
              <a:rPr lang="en-US" altLang="zh-CN" sz="2000" b="1" dirty="0">
                <a:solidFill>
                  <a:srgbClr val="0000FF"/>
                </a:solidFill>
                <a:latin typeface="+mn-lt"/>
                <a:ea typeface="+mn-ea"/>
              </a:rPr>
              <a:t>F</a:t>
            </a:r>
          </a:p>
        </p:txBody>
      </p:sp>
      <p:grpSp>
        <p:nvGrpSpPr>
          <p:cNvPr id="20" name="Group 19"/>
          <p:cNvGrpSpPr>
            <a:grpSpLocks/>
          </p:cNvGrpSpPr>
          <p:nvPr/>
        </p:nvGrpSpPr>
        <p:grpSpPr bwMode="auto">
          <a:xfrm>
            <a:off x="6249988" y="2832100"/>
            <a:ext cx="976312" cy="1236663"/>
            <a:chOff x="3793" y="1938"/>
            <a:chExt cx="615" cy="779"/>
          </a:xfrm>
        </p:grpSpPr>
        <p:sp>
          <p:nvSpPr>
            <p:cNvPr id="21" name="Rectangle 20"/>
            <p:cNvSpPr>
              <a:spLocks noChangeArrowheads="1"/>
            </p:cNvSpPr>
            <p:nvPr/>
          </p:nvSpPr>
          <p:spPr bwMode="auto">
            <a:xfrm>
              <a:off x="3793" y="1938"/>
              <a:ext cx="464" cy="256"/>
            </a:xfrm>
            <a:prstGeom prst="rect">
              <a:avLst/>
            </a:prstGeom>
            <a:solidFill>
              <a:srgbClr val="FF99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762000" eaLnBrk="0" hangingPunct="0">
                <a:spcBef>
                  <a:spcPct val="0"/>
                </a:spcBef>
                <a:buFontTx/>
                <a:buNone/>
                <a:defRPr/>
              </a:pPr>
              <a:r>
                <a:rPr lang="en-US" altLang="zh-CN" sz="2000" b="1" dirty="0">
                  <a:solidFill>
                    <a:srgbClr val="0000FF"/>
                  </a:solidFill>
                  <a:latin typeface="+mn-lt"/>
                  <a:ea typeface="+mn-ea"/>
                </a:rPr>
                <a:t>F</a:t>
              </a:r>
              <a:r>
                <a:rPr lang="en-US" altLang="zh-CN" sz="2000" b="1" baseline="-25000" dirty="0">
                  <a:solidFill>
                    <a:srgbClr val="0000FF"/>
                  </a:solidFill>
                  <a:latin typeface="+mn-lt"/>
                  <a:ea typeface="+mn-ea"/>
                </a:rPr>
                <a:t>2</a:t>
              </a:r>
            </a:p>
          </p:txBody>
        </p:sp>
        <p:grpSp>
          <p:nvGrpSpPr>
            <p:cNvPr id="209967" name="Group 21"/>
            <p:cNvGrpSpPr>
              <a:grpSpLocks/>
            </p:cNvGrpSpPr>
            <p:nvPr/>
          </p:nvGrpSpPr>
          <p:grpSpPr bwMode="auto">
            <a:xfrm>
              <a:off x="4131" y="2162"/>
              <a:ext cx="277" cy="555"/>
              <a:chOff x="4131" y="2162"/>
              <a:chExt cx="277" cy="555"/>
            </a:xfrm>
          </p:grpSpPr>
          <p:sp>
            <p:nvSpPr>
              <p:cNvPr id="23" name="Line 22"/>
              <p:cNvSpPr>
                <a:spLocks noChangeShapeType="1"/>
              </p:cNvSpPr>
              <p:nvPr/>
            </p:nvSpPr>
            <p:spPr bwMode="auto">
              <a:xfrm flipV="1">
                <a:off x="4131" y="2162"/>
                <a:ext cx="0" cy="555"/>
              </a:xfrm>
              <a:prstGeom prst="line">
                <a:avLst/>
              </a:prstGeom>
              <a:noFill/>
              <a:ln w="7620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4" name="Text Box 23"/>
              <p:cNvSpPr txBox="1">
                <a:spLocks noChangeArrowheads="1"/>
              </p:cNvSpPr>
              <p:nvPr/>
            </p:nvSpPr>
            <p:spPr bwMode="auto">
              <a:xfrm>
                <a:off x="4132" y="2377"/>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sz="2000" b="1">
                    <a:latin typeface="+mn-lt"/>
                    <a:ea typeface="+mn-ea"/>
                  </a:rPr>
                  <a:t>④</a:t>
                </a:r>
              </a:p>
            </p:txBody>
          </p:sp>
        </p:grpSp>
      </p:grpSp>
      <p:grpSp>
        <p:nvGrpSpPr>
          <p:cNvPr id="25" name="Group 24"/>
          <p:cNvGrpSpPr>
            <a:grpSpLocks/>
          </p:cNvGrpSpPr>
          <p:nvPr/>
        </p:nvGrpSpPr>
        <p:grpSpPr bwMode="auto">
          <a:xfrm>
            <a:off x="2416175" y="2819400"/>
            <a:ext cx="979488" cy="1235075"/>
            <a:chOff x="1378" y="1930"/>
            <a:chExt cx="617" cy="778"/>
          </a:xfrm>
        </p:grpSpPr>
        <p:sp>
          <p:nvSpPr>
            <p:cNvPr id="26" name="Rectangle 25"/>
            <p:cNvSpPr>
              <a:spLocks noChangeArrowheads="1"/>
            </p:cNvSpPr>
            <p:nvPr/>
          </p:nvSpPr>
          <p:spPr bwMode="auto">
            <a:xfrm>
              <a:off x="1532" y="1930"/>
              <a:ext cx="463" cy="280"/>
            </a:xfrm>
            <a:prstGeom prst="rect">
              <a:avLst/>
            </a:prstGeom>
            <a:solidFill>
              <a:srgbClr val="FF99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762000" eaLnBrk="0" hangingPunct="0">
                <a:spcBef>
                  <a:spcPct val="0"/>
                </a:spcBef>
                <a:buFontTx/>
                <a:buNone/>
                <a:defRPr/>
              </a:pPr>
              <a:r>
                <a:rPr lang="en-US" altLang="zh-CN" sz="2000" b="1" dirty="0">
                  <a:solidFill>
                    <a:srgbClr val="0000FF"/>
                  </a:solidFill>
                  <a:latin typeface="+mn-lt"/>
                  <a:ea typeface="+mn-ea"/>
                </a:rPr>
                <a:t>F</a:t>
              </a:r>
              <a:r>
                <a:rPr lang="en-US" altLang="zh-CN" sz="2000" b="1" baseline="-25000" dirty="0">
                  <a:solidFill>
                    <a:srgbClr val="0000FF"/>
                  </a:solidFill>
                  <a:latin typeface="+mn-lt"/>
                  <a:ea typeface="+mn-ea"/>
                </a:rPr>
                <a:t>1</a:t>
              </a:r>
            </a:p>
          </p:txBody>
        </p:sp>
        <p:grpSp>
          <p:nvGrpSpPr>
            <p:cNvPr id="209963" name="Group 26"/>
            <p:cNvGrpSpPr>
              <a:grpSpLocks/>
            </p:cNvGrpSpPr>
            <p:nvPr/>
          </p:nvGrpSpPr>
          <p:grpSpPr bwMode="auto">
            <a:xfrm>
              <a:off x="1378" y="2153"/>
              <a:ext cx="288" cy="555"/>
              <a:chOff x="1378" y="2153"/>
              <a:chExt cx="288" cy="555"/>
            </a:xfrm>
          </p:grpSpPr>
          <p:sp>
            <p:nvSpPr>
              <p:cNvPr id="28" name="Line 27"/>
              <p:cNvSpPr>
                <a:spLocks noChangeShapeType="1"/>
              </p:cNvSpPr>
              <p:nvPr/>
            </p:nvSpPr>
            <p:spPr bwMode="auto">
              <a:xfrm flipV="1">
                <a:off x="1666" y="2153"/>
                <a:ext cx="0" cy="555"/>
              </a:xfrm>
              <a:prstGeom prst="line">
                <a:avLst/>
              </a:prstGeom>
              <a:noFill/>
              <a:ln w="7620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29" name="Text Box 28"/>
              <p:cNvSpPr txBox="1">
                <a:spLocks noChangeArrowheads="1"/>
              </p:cNvSpPr>
              <p:nvPr/>
            </p:nvSpPr>
            <p:spPr bwMode="auto">
              <a:xfrm>
                <a:off x="1378" y="2368"/>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sz="2000" b="1">
                    <a:latin typeface="+mn-lt"/>
                    <a:ea typeface="+mn-ea"/>
                  </a:rPr>
                  <a:t>③</a:t>
                </a:r>
              </a:p>
            </p:txBody>
          </p:sp>
        </p:grpSp>
      </p:grpSp>
      <p:sp>
        <p:nvSpPr>
          <p:cNvPr id="30" name="Text Box 29"/>
          <p:cNvSpPr txBox="1">
            <a:spLocks noChangeArrowheads="1"/>
          </p:cNvSpPr>
          <p:nvPr/>
        </p:nvSpPr>
        <p:spPr bwMode="auto">
          <a:xfrm>
            <a:off x="4354513" y="4233863"/>
            <a:ext cx="11080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b="1">
                <a:latin typeface="+mn-lt"/>
                <a:ea typeface="+mn-ea"/>
              </a:rPr>
              <a:t>不停地</a:t>
            </a:r>
          </a:p>
          <a:p>
            <a:pPr eaLnBrk="0" hangingPunct="0">
              <a:buFontTx/>
              <a:buNone/>
              <a:defRPr/>
            </a:pPr>
            <a:r>
              <a:rPr lang="zh-CN" altLang="en-US" b="1">
                <a:latin typeface="+mn-lt"/>
                <a:ea typeface="+mn-ea"/>
              </a:rPr>
              <a:t>兜圈子</a:t>
            </a:r>
          </a:p>
        </p:txBody>
      </p:sp>
      <p:pic>
        <p:nvPicPr>
          <p:cNvPr id="209943" name="Picture 3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01900" y="4124325"/>
            <a:ext cx="1047750"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09944" name="Picture 3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07113" y="4124325"/>
            <a:ext cx="1046162" cy="77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grpSp>
        <p:nvGrpSpPr>
          <p:cNvPr id="33" name="Group 32"/>
          <p:cNvGrpSpPr>
            <a:grpSpLocks/>
          </p:cNvGrpSpPr>
          <p:nvPr/>
        </p:nvGrpSpPr>
        <p:grpSpPr bwMode="auto">
          <a:xfrm>
            <a:off x="2387600" y="5116513"/>
            <a:ext cx="455613" cy="1004887"/>
            <a:chOff x="1379" y="2993"/>
            <a:chExt cx="287" cy="633"/>
          </a:xfrm>
        </p:grpSpPr>
        <p:sp>
          <p:nvSpPr>
            <p:cNvPr id="34" name="Line 33"/>
            <p:cNvSpPr>
              <a:spLocks noChangeShapeType="1"/>
            </p:cNvSpPr>
            <p:nvPr/>
          </p:nvSpPr>
          <p:spPr bwMode="auto">
            <a:xfrm flipH="1" flipV="1">
              <a:off x="1655" y="2993"/>
              <a:ext cx="11" cy="633"/>
            </a:xfrm>
            <a:prstGeom prst="line">
              <a:avLst/>
            </a:prstGeom>
            <a:noFill/>
            <a:ln w="76200">
              <a:solidFill>
                <a:schemeClr val="tx2"/>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35" name="Text Box 34"/>
            <p:cNvSpPr txBox="1">
              <a:spLocks noChangeArrowheads="1"/>
            </p:cNvSpPr>
            <p:nvPr/>
          </p:nvSpPr>
          <p:spPr bwMode="auto">
            <a:xfrm>
              <a:off x="1379" y="3149"/>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sz="2000" b="1">
                  <a:latin typeface="+mn-lt"/>
                  <a:ea typeface="+mn-ea"/>
                </a:rPr>
                <a:t>①</a:t>
              </a:r>
            </a:p>
          </p:txBody>
        </p:sp>
      </p:grpSp>
      <p:grpSp>
        <p:nvGrpSpPr>
          <p:cNvPr id="36" name="Group 35"/>
          <p:cNvGrpSpPr>
            <a:grpSpLocks/>
          </p:cNvGrpSpPr>
          <p:nvPr/>
        </p:nvGrpSpPr>
        <p:grpSpPr bwMode="auto">
          <a:xfrm>
            <a:off x="3292475" y="5233988"/>
            <a:ext cx="3173413" cy="998537"/>
            <a:chOff x="1949" y="3067"/>
            <a:chExt cx="1999" cy="629"/>
          </a:xfrm>
        </p:grpSpPr>
        <p:sp>
          <p:nvSpPr>
            <p:cNvPr id="37" name="Freeform 36"/>
            <p:cNvSpPr>
              <a:spLocks/>
            </p:cNvSpPr>
            <p:nvPr/>
          </p:nvSpPr>
          <p:spPr bwMode="auto">
            <a:xfrm>
              <a:off x="1949" y="3067"/>
              <a:ext cx="1999" cy="624"/>
            </a:xfrm>
            <a:custGeom>
              <a:avLst/>
              <a:gdLst>
                <a:gd name="T0" fmla="*/ 0 w 1866"/>
                <a:gd name="T1" fmla="*/ 522 h 523"/>
                <a:gd name="T2" fmla="*/ 1059 w 1866"/>
                <a:gd name="T3" fmla="*/ 510 h 523"/>
                <a:gd name="T4" fmla="*/ 1308 w 1866"/>
                <a:gd name="T5" fmla="*/ 504 h 523"/>
                <a:gd name="T6" fmla="*/ 1494 w 1866"/>
                <a:gd name="T7" fmla="*/ 489 h 523"/>
                <a:gd name="T8" fmla="*/ 1653 w 1866"/>
                <a:gd name="T9" fmla="*/ 456 h 523"/>
                <a:gd name="T10" fmla="*/ 1723 w 1866"/>
                <a:gd name="T11" fmla="*/ 432 h 523"/>
                <a:gd name="T12" fmla="*/ 1788 w 1866"/>
                <a:gd name="T13" fmla="*/ 357 h 523"/>
                <a:gd name="T14" fmla="*/ 1842 w 1866"/>
                <a:gd name="T15" fmla="*/ 204 h 523"/>
                <a:gd name="T16" fmla="*/ 1857 w 1866"/>
                <a:gd name="T17"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6" h="523">
                  <a:moveTo>
                    <a:pt x="0" y="522"/>
                  </a:moveTo>
                  <a:cubicBezTo>
                    <a:pt x="174" y="523"/>
                    <a:pt x="817" y="514"/>
                    <a:pt x="1059" y="510"/>
                  </a:cubicBezTo>
                  <a:cubicBezTo>
                    <a:pt x="1277" y="507"/>
                    <a:pt x="1236" y="507"/>
                    <a:pt x="1308" y="504"/>
                  </a:cubicBezTo>
                  <a:cubicBezTo>
                    <a:pt x="1349" y="489"/>
                    <a:pt x="1443" y="504"/>
                    <a:pt x="1494" y="489"/>
                  </a:cubicBezTo>
                  <a:cubicBezTo>
                    <a:pt x="1549" y="479"/>
                    <a:pt x="1615" y="465"/>
                    <a:pt x="1653" y="456"/>
                  </a:cubicBezTo>
                  <a:cubicBezTo>
                    <a:pt x="1691" y="447"/>
                    <a:pt x="1700" y="448"/>
                    <a:pt x="1723" y="432"/>
                  </a:cubicBezTo>
                  <a:cubicBezTo>
                    <a:pt x="1734" y="420"/>
                    <a:pt x="1777" y="369"/>
                    <a:pt x="1788" y="357"/>
                  </a:cubicBezTo>
                  <a:cubicBezTo>
                    <a:pt x="1793" y="351"/>
                    <a:pt x="1839" y="216"/>
                    <a:pt x="1842" y="204"/>
                  </a:cubicBezTo>
                  <a:cubicBezTo>
                    <a:pt x="1866" y="115"/>
                    <a:pt x="1857" y="110"/>
                    <a:pt x="1857" y="0"/>
                  </a:cubicBezTo>
                </a:path>
              </a:pathLst>
            </a:custGeom>
            <a:noFill/>
            <a:ln w="76200" cap="flat" cmpd="sng">
              <a:solidFill>
                <a:schemeClr val="tx2"/>
              </a:solidFill>
              <a:prstDash val="solid"/>
              <a:round/>
              <a:headEnd type="none" w="med"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b="1">
                <a:latin typeface="+mn-lt"/>
                <a:ea typeface="+mn-ea"/>
              </a:endParaRPr>
            </a:p>
          </p:txBody>
        </p:sp>
        <p:sp>
          <p:nvSpPr>
            <p:cNvPr id="38" name="Text Box 37"/>
            <p:cNvSpPr txBox="1">
              <a:spLocks noChangeArrowheads="1"/>
            </p:cNvSpPr>
            <p:nvPr/>
          </p:nvSpPr>
          <p:spPr bwMode="auto">
            <a:xfrm>
              <a:off x="2014" y="3446"/>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sz="2000" b="1">
                  <a:latin typeface="+mn-lt"/>
                  <a:ea typeface="+mn-ea"/>
                </a:rPr>
                <a:t>②</a:t>
              </a:r>
            </a:p>
          </p:txBody>
        </p:sp>
      </p:grpSp>
      <p:sp>
        <p:nvSpPr>
          <p:cNvPr id="39" name="Rectangle 38"/>
          <p:cNvSpPr>
            <a:spLocks noChangeArrowheads="1"/>
          </p:cNvSpPr>
          <p:nvPr/>
        </p:nvSpPr>
        <p:spPr bwMode="auto">
          <a:xfrm>
            <a:off x="984250" y="6092825"/>
            <a:ext cx="1446213" cy="39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en-US" altLang="zh-CN" sz="2000" b="1" dirty="0">
                <a:latin typeface="+mn-lt"/>
                <a:ea typeface="+mn-ea"/>
              </a:rPr>
              <a:t>A </a:t>
            </a:r>
            <a:r>
              <a:rPr lang="zh-CN" altLang="en-US" sz="2000" b="1" dirty="0">
                <a:latin typeface="+mn-lt"/>
                <a:ea typeface="+mn-ea"/>
              </a:rPr>
              <a:t>发出的帧</a:t>
            </a:r>
          </a:p>
        </p:txBody>
      </p:sp>
      <p:grpSp>
        <p:nvGrpSpPr>
          <p:cNvPr id="40" name="Group 39"/>
          <p:cNvGrpSpPr>
            <a:grpSpLocks/>
          </p:cNvGrpSpPr>
          <p:nvPr/>
        </p:nvGrpSpPr>
        <p:grpSpPr bwMode="auto">
          <a:xfrm>
            <a:off x="611188" y="2584450"/>
            <a:ext cx="5884862" cy="1392238"/>
            <a:chOff x="241" y="1782"/>
            <a:chExt cx="3707" cy="877"/>
          </a:xfrm>
        </p:grpSpPr>
        <p:sp>
          <p:nvSpPr>
            <p:cNvPr id="41" name="Arc 40"/>
            <p:cNvSpPr>
              <a:spLocks/>
            </p:cNvSpPr>
            <p:nvPr/>
          </p:nvSpPr>
          <p:spPr bwMode="auto">
            <a:xfrm>
              <a:off x="1995" y="2052"/>
              <a:ext cx="1953" cy="607"/>
            </a:xfrm>
            <a:custGeom>
              <a:avLst/>
              <a:gdLst>
                <a:gd name="G0" fmla="+- 0 0 0"/>
                <a:gd name="G1" fmla="+- 21600 0 0"/>
                <a:gd name="G2" fmla="+- 21600 0 0"/>
                <a:gd name="T0" fmla="*/ 0 w 21600"/>
                <a:gd name="T1" fmla="*/ 0 h 26015"/>
                <a:gd name="T2" fmla="*/ 21144 w 21600"/>
                <a:gd name="T3" fmla="*/ 26015 h 26015"/>
                <a:gd name="T4" fmla="*/ 0 w 21600"/>
                <a:gd name="T5" fmla="*/ 21600 h 26015"/>
              </a:gdLst>
              <a:ahLst/>
              <a:cxnLst>
                <a:cxn ang="0">
                  <a:pos x="T0" y="T1"/>
                </a:cxn>
                <a:cxn ang="0">
                  <a:pos x="T2" y="T3"/>
                </a:cxn>
                <a:cxn ang="0">
                  <a:pos x="T4" y="T5"/>
                </a:cxn>
              </a:cxnLst>
              <a:rect l="0" t="0" r="r" b="b"/>
              <a:pathLst>
                <a:path w="21600" h="26015" fill="none" extrusionOk="0">
                  <a:moveTo>
                    <a:pt x="-1" y="0"/>
                  </a:moveTo>
                  <a:cubicBezTo>
                    <a:pt x="11929" y="0"/>
                    <a:pt x="21600" y="9670"/>
                    <a:pt x="21600" y="21600"/>
                  </a:cubicBezTo>
                  <a:cubicBezTo>
                    <a:pt x="21600" y="23083"/>
                    <a:pt x="21447" y="24562"/>
                    <a:pt x="21143" y="26014"/>
                  </a:cubicBezTo>
                </a:path>
                <a:path w="21600" h="26015" stroke="0" extrusionOk="0">
                  <a:moveTo>
                    <a:pt x="-1" y="0"/>
                  </a:moveTo>
                  <a:cubicBezTo>
                    <a:pt x="11929" y="0"/>
                    <a:pt x="21600" y="9670"/>
                    <a:pt x="21600" y="21600"/>
                  </a:cubicBezTo>
                  <a:cubicBezTo>
                    <a:pt x="21600" y="23083"/>
                    <a:pt x="21447" y="24562"/>
                    <a:pt x="21143" y="26014"/>
                  </a:cubicBezTo>
                  <a:lnTo>
                    <a:pt x="0" y="21600"/>
                  </a:lnTo>
                  <a:close/>
                </a:path>
              </a:pathLst>
            </a:custGeom>
            <a:noFill/>
            <a:ln w="76200">
              <a:solidFill>
                <a:schemeClr val="tx2"/>
              </a:solidFill>
              <a:round/>
              <a:headEn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42" name="Text Box 41"/>
            <p:cNvSpPr txBox="1">
              <a:spLocks noChangeArrowheads="1"/>
            </p:cNvSpPr>
            <p:nvPr/>
          </p:nvSpPr>
          <p:spPr bwMode="auto">
            <a:xfrm>
              <a:off x="2041" y="1782"/>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sz="2000" b="1">
                  <a:latin typeface="+mn-lt"/>
                  <a:ea typeface="+mn-ea"/>
                </a:rPr>
                <a:t>⑤</a:t>
              </a:r>
            </a:p>
          </p:txBody>
        </p:sp>
        <p:sp>
          <p:nvSpPr>
            <p:cNvPr id="43" name="Rectangle 42"/>
            <p:cNvSpPr>
              <a:spLocks noChangeArrowheads="1"/>
            </p:cNvSpPr>
            <p:nvPr/>
          </p:nvSpPr>
          <p:spPr bwMode="auto">
            <a:xfrm>
              <a:off x="241" y="1938"/>
              <a:ext cx="12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zh-CN" altLang="en-US" sz="2000" b="1" dirty="0">
                  <a:latin typeface="+mn-lt"/>
                  <a:ea typeface="+mn-ea"/>
                </a:rPr>
                <a:t>网桥 </a:t>
              </a:r>
              <a:r>
                <a:rPr lang="en-US" altLang="zh-CN" sz="2000" b="1" dirty="0">
                  <a:latin typeface="+mn-lt"/>
                  <a:ea typeface="+mn-ea"/>
                </a:rPr>
                <a:t>1 </a:t>
              </a:r>
              <a:r>
                <a:rPr lang="zh-CN" altLang="en-US" sz="2000" b="1" dirty="0">
                  <a:latin typeface="+mn-lt"/>
                  <a:ea typeface="+mn-ea"/>
                </a:rPr>
                <a:t>转发的帧</a:t>
              </a:r>
            </a:p>
          </p:txBody>
        </p:sp>
      </p:grpSp>
      <p:grpSp>
        <p:nvGrpSpPr>
          <p:cNvPr id="44" name="Group 43"/>
          <p:cNvGrpSpPr>
            <a:grpSpLocks/>
          </p:cNvGrpSpPr>
          <p:nvPr/>
        </p:nvGrpSpPr>
        <p:grpSpPr bwMode="auto">
          <a:xfrm>
            <a:off x="3149600" y="2565400"/>
            <a:ext cx="5815013" cy="1331913"/>
            <a:chOff x="1840" y="1770"/>
            <a:chExt cx="3663" cy="839"/>
          </a:xfrm>
        </p:grpSpPr>
        <p:sp>
          <p:nvSpPr>
            <p:cNvPr id="45" name="Arc 44"/>
            <p:cNvSpPr>
              <a:spLocks/>
            </p:cNvSpPr>
            <p:nvPr/>
          </p:nvSpPr>
          <p:spPr bwMode="auto">
            <a:xfrm flipH="1">
              <a:off x="1840" y="2024"/>
              <a:ext cx="1953" cy="585"/>
            </a:xfrm>
            <a:custGeom>
              <a:avLst/>
              <a:gdLst>
                <a:gd name="G0" fmla="+- 0 0 0"/>
                <a:gd name="G1" fmla="+- 21600 0 0"/>
                <a:gd name="G2" fmla="+- 21600 0 0"/>
                <a:gd name="T0" fmla="*/ 0 w 21600"/>
                <a:gd name="T1" fmla="*/ 0 h 25085"/>
                <a:gd name="T2" fmla="*/ 21317 w 21600"/>
                <a:gd name="T3" fmla="*/ 25085 h 25085"/>
                <a:gd name="T4" fmla="*/ 0 w 21600"/>
                <a:gd name="T5" fmla="*/ 21600 h 25085"/>
              </a:gdLst>
              <a:ahLst/>
              <a:cxnLst>
                <a:cxn ang="0">
                  <a:pos x="T0" y="T1"/>
                </a:cxn>
                <a:cxn ang="0">
                  <a:pos x="T2" y="T3"/>
                </a:cxn>
                <a:cxn ang="0">
                  <a:pos x="T4" y="T5"/>
                </a:cxn>
              </a:cxnLst>
              <a:rect l="0" t="0" r="r" b="b"/>
              <a:pathLst>
                <a:path w="21600" h="25085" fill="none" extrusionOk="0">
                  <a:moveTo>
                    <a:pt x="-1" y="0"/>
                  </a:moveTo>
                  <a:cubicBezTo>
                    <a:pt x="11929" y="0"/>
                    <a:pt x="21600" y="9670"/>
                    <a:pt x="21600" y="21600"/>
                  </a:cubicBezTo>
                  <a:cubicBezTo>
                    <a:pt x="21600" y="22767"/>
                    <a:pt x="21505" y="23932"/>
                    <a:pt x="21317" y="25085"/>
                  </a:cubicBezTo>
                </a:path>
                <a:path w="21600" h="25085" stroke="0" extrusionOk="0">
                  <a:moveTo>
                    <a:pt x="-1" y="0"/>
                  </a:moveTo>
                  <a:cubicBezTo>
                    <a:pt x="11929" y="0"/>
                    <a:pt x="21600" y="9670"/>
                    <a:pt x="21600" y="21600"/>
                  </a:cubicBezTo>
                  <a:cubicBezTo>
                    <a:pt x="21600" y="22767"/>
                    <a:pt x="21505" y="23932"/>
                    <a:pt x="21317" y="25085"/>
                  </a:cubicBezTo>
                  <a:lnTo>
                    <a:pt x="0" y="21600"/>
                  </a:lnTo>
                  <a:close/>
                </a:path>
              </a:pathLst>
            </a:custGeom>
            <a:noFill/>
            <a:ln w="76200">
              <a:solidFill>
                <a:schemeClr val="tx2"/>
              </a:solidFill>
              <a:round/>
              <a:headEn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46" name="Text Box 45"/>
            <p:cNvSpPr txBox="1">
              <a:spLocks noChangeArrowheads="1"/>
            </p:cNvSpPr>
            <p:nvPr/>
          </p:nvSpPr>
          <p:spPr bwMode="auto">
            <a:xfrm>
              <a:off x="3269" y="1770"/>
              <a:ext cx="27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l" defTabSz="762000">
                <a:spcBef>
                  <a:spcPct val="0"/>
                </a:spcBef>
                <a:defRPr kumimoji="1" sz="2400">
                  <a:solidFill>
                    <a:schemeClr val="tx1"/>
                  </a:solidFill>
                  <a:latin typeface="Times New Roman" pitchFamily="18" charset="0"/>
                  <a:ea typeface="宋体" pitchFamily="2" charset="-122"/>
                </a:defRPr>
              </a:lvl1pPr>
              <a:lvl2pPr marL="571500" algn="l" defTabSz="762000">
                <a:spcBef>
                  <a:spcPct val="0"/>
                </a:spcBef>
                <a:defRPr kumimoji="1" sz="2400">
                  <a:solidFill>
                    <a:schemeClr val="tx1"/>
                  </a:solidFill>
                  <a:latin typeface="Times New Roman" pitchFamily="18" charset="0"/>
                  <a:ea typeface="宋体" pitchFamily="2" charset="-122"/>
                </a:defRPr>
              </a:lvl2pPr>
              <a:lvl3pPr marL="1143000" algn="l" defTabSz="762000">
                <a:spcBef>
                  <a:spcPct val="0"/>
                </a:spcBef>
                <a:defRPr kumimoji="1" sz="2400">
                  <a:solidFill>
                    <a:schemeClr val="tx1"/>
                  </a:solidFill>
                  <a:latin typeface="Times New Roman" pitchFamily="18" charset="0"/>
                  <a:ea typeface="宋体" pitchFamily="2" charset="-122"/>
                </a:defRPr>
              </a:lvl3pPr>
              <a:lvl4pPr marL="1714500" algn="l" defTabSz="762000">
                <a:spcBef>
                  <a:spcPct val="0"/>
                </a:spcBef>
                <a:defRPr kumimoji="1" sz="2400">
                  <a:solidFill>
                    <a:schemeClr val="tx1"/>
                  </a:solidFill>
                  <a:latin typeface="Times New Roman" pitchFamily="18" charset="0"/>
                  <a:ea typeface="宋体" pitchFamily="2" charset="-122"/>
                </a:defRPr>
              </a:lvl4pPr>
              <a:lvl5pPr marL="2286000" algn="l"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FontTx/>
                <a:buNone/>
                <a:defRPr/>
              </a:pPr>
              <a:r>
                <a:rPr lang="zh-CN" altLang="en-US" sz="2000" b="1">
                  <a:latin typeface="+mn-lt"/>
                  <a:ea typeface="+mn-ea"/>
                </a:rPr>
                <a:t>⑥</a:t>
              </a:r>
            </a:p>
          </p:txBody>
        </p:sp>
        <p:sp>
          <p:nvSpPr>
            <p:cNvPr id="47" name="Rectangle 46"/>
            <p:cNvSpPr>
              <a:spLocks noChangeArrowheads="1"/>
            </p:cNvSpPr>
            <p:nvPr/>
          </p:nvSpPr>
          <p:spPr bwMode="auto">
            <a:xfrm>
              <a:off x="4240" y="1928"/>
              <a:ext cx="126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spcBef>
                  <a:spcPct val="0"/>
                </a:spcBef>
                <a:buFontTx/>
                <a:buNone/>
                <a:defRPr/>
              </a:pPr>
              <a:r>
                <a:rPr lang="zh-CN" altLang="en-US" sz="2000" b="1" dirty="0">
                  <a:latin typeface="+mn-lt"/>
                  <a:ea typeface="+mn-ea"/>
                </a:rPr>
                <a:t>网桥 </a:t>
              </a:r>
              <a:r>
                <a:rPr lang="en-US" altLang="zh-CN" sz="2000" b="1" dirty="0">
                  <a:latin typeface="+mn-lt"/>
                  <a:ea typeface="+mn-ea"/>
                </a:rPr>
                <a:t>2 </a:t>
              </a:r>
              <a:r>
                <a:rPr lang="zh-CN" altLang="en-US" sz="2000" b="1" dirty="0">
                  <a:latin typeface="+mn-lt"/>
                  <a:ea typeface="+mn-ea"/>
                </a:rPr>
                <a:t>转发的帧</a:t>
              </a:r>
            </a:p>
          </p:txBody>
        </p:sp>
      </p:grpSp>
      <p:sp>
        <p:nvSpPr>
          <p:cNvPr id="48" name="Arc 47"/>
          <p:cNvSpPr>
            <a:spLocks/>
          </p:cNvSpPr>
          <p:nvPr/>
        </p:nvSpPr>
        <p:spPr bwMode="auto">
          <a:xfrm rot="11000856">
            <a:off x="3657600" y="3479800"/>
            <a:ext cx="685800" cy="2205038"/>
          </a:xfrm>
          <a:custGeom>
            <a:avLst/>
            <a:gdLst>
              <a:gd name="G0" fmla="+- 53 0 0"/>
              <a:gd name="G1" fmla="+- 21600 0 0"/>
              <a:gd name="G2" fmla="+- 21600 0 0"/>
              <a:gd name="T0" fmla="*/ 0 w 21653"/>
              <a:gd name="T1" fmla="*/ 0 h 42096"/>
              <a:gd name="T2" fmla="*/ 6870 w 21653"/>
              <a:gd name="T3" fmla="*/ 42096 h 42096"/>
              <a:gd name="T4" fmla="*/ 53 w 21653"/>
              <a:gd name="T5" fmla="*/ 21600 h 42096"/>
            </a:gdLst>
            <a:ahLst/>
            <a:cxnLst>
              <a:cxn ang="0">
                <a:pos x="T0" y="T1"/>
              </a:cxn>
              <a:cxn ang="0">
                <a:pos x="T2" y="T3"/>
              </a:cxn>
              <a:cxn ang="0">
                <a:pos x="T4" y="T5"/>
              </a:cxn>
            </a:cxnLst>
            <a:rect l="0" t="0" r="r" b="b"/>
            <a:pathLst>
              <a:path w="21653" h="42096" fill="none" extrusionOk="0">
                <a:moveTo>
                  <a:pt x="0" y="0"/>
                </a:moveTo>
                <a:cubicBezTo>
                  <a:pt x="17" y="0"/>
                  <a:pt x="35" y="-1"/>
                  <a:pt x="53" y="0"/>
                </a:cubicBezTo>
                <a:cubicBezTo>
                  <a:pt x="11982" y="0"/>
                  <a:pt x="21653" y="9670"/>
                  <a:pt x="21653" y="21600"/>
                </a:cubicBezTo>
                <a:cubicBezTo>
                  <a:pt x="21653" y="30902"/>
                  <a:pt x="15697" y="39160"/>
                  <a:pt x="6870" y="42096"/>
                </a:cubicBezTo>
              </a:path>
              <a:path w="21653" h="42096" stroke="0" extrusionOk="0">
                <a:moveTo>
                  <a:pt x="0" y="0"/>
                </a:moveTo>
                <a:cubicBezTo>
                  <a:pt x="17" y="0"/>
                  <a:pt x="35" y="-1"/>
                  <a:pt x="53" y="0"/>
                </a:cubicBezTo>
                <a:cubicBezTo>
                  <a:pt x="11982" y="0"/>
                  <a:pt x="21653" y="9670"/>
                  <a:pt x="21653" y="21600"/>
                </a:cubicBezTo>
                <a:cubicBezTo>
                  <a:pt x="21653" y="30902"/>
                  <a:pt x="15697" y="39160"/>
                  <a:pt x="6870" y="42096"/>
                </a:cubicBezTo>
                <a:lnTo>
                  <a:pt x="53" y="21600"/>
                </a:lnTo>
                <a:close/>
              </a:path>
            </a:pathLst>
          </a:custGeom>
          <a:noFill/>
          <a:ln w="76200" cap="rnd">
            <a:solidFill>
              <a:srgbClr val="FC0404"/>
            </a:solidFill>
            <a:round/>
            <a:headEnd type="triangle" w="med" len="lg"/>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b="1">
              <a:latin typeface="+mn-lt"/>
              <a:ea typeface="+mn-ea"/>
            </a:endParaRPr>
          </a:p>
        </p:txBody>
      </p:sp>
      <p:sp>
        <p:nvSpPr>
          <p:cNvPr id="49" name="Text Box 48"/>
          <p:cNvSpPr txBox="1">
            <a:spLocks noChangeArrowheads="1"/>
          </p:cNvSpPr>
          <p:nvPr/>
        </p:nvSpPr>
        <p:spPr bwMode="auto">
          <a:xfrm>
            <a:off x="3370263" y="5280025"/>
            <a:ext cx="2936875" cy="466725"/>
          </a:xfrm>
          <a:prstGeom prst="rect">
            <a:avLst/>
          </a:prstGeom>
          <a:solidFill>
            <a:schemeClr val="accent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FontTx/>
              <a:buNone/>
              <a:defRPr/>
            </a:pPr>
            <a:r>
              <a:rPr kumimoji="0" lang="zh-CN" altLang="en-US" sz="2400" b="1">
                <a:solidFill>
                  <a:srgbClr val="FF0000"/>
                </a:solidFill>
                <a:latin typeface="+mn-lt"/>
                <a:ea typeface="+mn-ea"/>
              </a:rPr>
              <a:t>网络资源白白消耗了</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10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1000"/>
                                        <p:tgtEl>
                                          <p:spTgt spid="3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1000"/>
                                        <p:tgtEl>
                                          <p:spTgt spid="25"/>
                                        </p:tgtEl>
                                      </p:cBhvr>
                                    </p:animEffect>
                                  </p:childTnLst>
                                </p:cTn>
                              </p:par>
                              <p:par>
                                <p:cTn id="16" presetID="22" presetClass="entr" presetSubtype="4"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1000"/>
                                        <p:tgtEl>
                                          <p:spTgt spid="2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par>
                                <p:cTn id="24" presetID="22" presetClass="entr" presetSubtype="2"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right)">
                                      <p:cBhvr>
                                        <p:cTn id="26" dur="1000"/>
                                        <p:tgtEl>
                                          <p:spTgt spid="4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par>
                          <p:cTn id="31" fill="hold" nodeType="afterGroup">
                            <p:stCondLst>
                              <p:cond delay="0"/>
                            </p:stCondLst>
                            <p:childTnLst>
                              <p:par>
                                <p:cTn id="32" presetID="2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nodeType="afterGroup">
                            <p:stCondLst>
                              <p:cond delay="500"/>
                            </p:stCondLst>
                            <p:childTnLst>
                              <p:par>
                                <p:cTn id="36" presetID="1" presetClass="exit" presetSubtype="0" fill="hold" nodeType="afterEffect">
                                  <p:stCondLst>
                                    <p:cond delay="500"/>
                                  </p:stCondLst>
                                  <p:childTnLst>
                                    <p:set>
                                      <p:cBhvr>
                                        <p:cTn id="37" dur="1" fill="hold">
                                          <p:stCondLst>
                                            <p:cond delay="0"/>
                                          </p:stCondLst>
                                        </p:cTn>
                                        <p:tgtEl>
                                          <p:spTgt spid="14"/>
                                        </p:tgtEl>
                                        <p:attrNameLst>
                                          <p:attrName>style.visibility</p:attrName>
                                        </p:attrNameLst>
                                      </p:cBhvr>
                                      <p:to>
                                        <p:strVal val="hidden"/>
                                      </p:to>
                                    </p:set>
                                  </p:childTnLst>
                                </p:cTn>
                              </p:par>
                            </p:childTnLst>
                          </p:cTn>
                        </p:par>
                        <p:par>
                          <p:cTn id="38" fill="hold" nodeType="afterGroup">
                            <p:stCondLst>
                              <p:cond delay="1000"/>
                            </p:stCondLst>
                            <p:childTnLst>
                              <p:par>
                                <p:cTn id="39" presetID="2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right)">
                                      <p:cBhvr>
                                        <p:cTn id="41" dur="500"/>
                                        <p:tgtEl>
                                          <p:spTgt spid="48"/>
                                        </p:tgtEl>
                                      </p:cBhvr>
                                    </p:animEffect>
                                  </p:childTnLst>
                                </p:cTn>
                              </p:par>
                            </p:childTnLst>
                          </p:cTn>
                        </p:par>
                        <p:par>
                          <p:cTn id="42" fill="hold" nodeType="afterGroup">
                            <p:stCondLst>
                              <p:cond delay="1500"/>
                            </p:stCondLst>
                            <p:childTnLst>
                              <p:par>
                                <p:cTn id="43" presetID="1" presetClass="exit" presetSubtype="0" fill="hold" nodeType="afterEffect">
                                  <p:stCondLst>
                                    <p:cond delay="500"/>
                                  </p:stCondLst>
                                  <p:childTnLst>
                                    <p:set>
                                      <p:cBhvr>
                                        <p:cTn id="44" dur="1" fill="hold">
                                          <p:stCondLst>
                                            <p:cond delay="0"/>
                                          </p:stCondLst>
                                        </p:cTn>
                                        <p:tgtEl>
                                          <p:spTgt spid="48"/>
                                        </p:tgtEl>
                                        <p:attrNameLst>
                                          <p:attrName>style.visibility</p:attrName>
                                        </p:attrNameLst>
                                      </p:cBhvr>
                                      <p:to>
                                        <p:strVal val="hidden"/>
                                      </p:to>
                                    </p:set>
                                  </p:childTnLst>
                                </p:cTn>
                              </p:par>
                            </p:childTnLst>
                          </p:cTn>
                        </p:par>
                        <p:par>
                          <p:cTn id="45" fill="hold" nodeType="afterGroup">
                            <p:stCondLst>
                              <p:cond delay="2000"/>
                            </p:stCondLst>
                            <p:childTnLst>
                              <p:par>
                                <p:cTn id="46" presetID="2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nodeType="afterGroup">
                            <p:stCondLst>
                              <p:cond delay="2500"/>
                            </p:stCondLst>
                            <p:childTnLst>
                              <p:par>
                                <p:cTn id="50" presetID="1" presetClass="exit" presetSubtype="0" fill="hold" nodeType="afterEffect">
                                  <p:stCondLst>
                                    <p:cond delay="500"/>
                                  </p:stCondLst>
                                  <p:childTnLst>
                                    <p:set>
                                      <p:cBhvr>
                                        <p:cTn id="51" dur="1" fill="hold">
                                          <p:stCondLst>
                                            <p:cond delay="0"/>
                                          </p:stCondLst>
                                        </p:cTn>
                                        <p:tgtEl>
                                          <p:spTgt spid="14"/>
                                        </p:tgtEl>
                                        <p:attrNameLst>
                                          <p:attrName>style.visibility</p:attrName>
                                        </p:attrNameLst>
                                      </p:cBhvr>
                                      <p:to>
                                        <p:strVal val="hidden"/>
                                      </p:to>
                                    </p:set>
                                  </p:childTnLst>
                                </p:cTn>
                              </p:par>
                            </p:childTnLst>
                          </p:cTn>
                        </p:par>
                        <p:par>
                          <p:cTn id="52" fill="hold" nodeType="afterGroup">
                            <p:stCondLst>
                              <p:cond delay="3000"/>
                            </p:stCondLst>
                            <p:childTnLst>
                              <p:par>
                                <p:cTn id="53" presetID="22" presetClass="entr" presetSubtype="2"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wipe(right)">
                                      <p:cBhvr>
                                        <p:cTn id="55" dur="500"/>
                                        <p:tgtEl>
                                          <p:spTgt spid="48"/>
                                        </p:tgtEl>
                                      </p:cBhvr>
                                    </p:animEffect>
                                  </p:childTnLst>
                                </p:cTn>
                              </p:par>
                            </p:childTnLst>
                          </p:cTn>
                        </p:par>
                        <p:par>
                          <p:cTn id="56" fill="hold" nodeType="afterGroup">
                            <p:stCondLst>
                              <p:cond delay="3500"/>
                            </p:stCondLst>
                            <p:childTnLst>
                              <p:par>
                                <p:cTn id="57" presetID="1" presetClass="exit" presetSubtype="0" fill="hold" nodeType="afterEffect">
                                  <p:stCondLst>
                                    <p:cond delay="500"/>
                                  </p:stCondLst>
                                  <p:childTnLst>
                                    <p:set>
                                      <p:cBhvr>
                                        <p:cTn id="58" dur="1" fill="hold">
                                          <p:stCondLst>
                                            <p:cond delay="0"/>
                                          </p:stCondLst>
                                        </p:cTn>
                                        <p:tgtEl>
                                          <p:spTgt spid="48"/>
                                        </p:tgtEl>
                                        <p:attrNameLst>
                                          <p:attrName>style.visibility</p:attrName>
                                        </p:attrNameLst>
                                      </p:cBhvr>
                                      <p:to>
                                        <p:strVal val="hidden"/>
                                      </p:to>
                                    </p:set>
                                  </p:childTnLst>
                                </p:cTn>
                              </p:par>
                            </p:childTnLst>
                          </p:cTn>
                        </p:par>
                        <p:par>
                          <p:cTn id="59" fill="hold" nodeType="afterGroup">
                            <p:stCondLst>
                              <p:cond delay="4000"/>
                            </p:stCondLst>
                            <p:childTnLst>
                              <p:par>
                                <p:cTn id="60" presetID="22" presetClass="entr" presetSubtype="8"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par>
                          <p:cTn id="63" fill="hold" nodeType="afterGroup">
                            <p:stCondLst>
                              <p:cond delay="4500"/>
                            </p:stCondLst>
                            <p:childTnLst>
                              <p:par>
                                <p:cTn id="64" presetID="1" presetClass="exit" presetSubtype="0" fill="hold" nodeType="afterEffect">
                                  <p:stCondLst>
                                    <p:cond delay="500"/>
                                  </p:stCondLst>
                                  <p:childTnLst>
                                    <p:set>
                                      <p:cBhvr>
                                        <p:cTn id="65" dur="1" fill="hold">
                                          <p:stCondLst>
                                            <p:cond delay="0"/>
                                          </p:stCondLst>
                                        </p:cTn>
                                        <p:tgtEl>
                                          <p:spTgt spid="14"/>
                                        </p:tgtEl>
                                        <p:attrNameLst>
                                          <p:attrName>style.visibility</p:attrName>
                                        </p:attrNameLst>
                                      </p:cBhvr>
                                      <p:to>
                                        <p:strVal val="hidden"/>
                                      </p:to>
                                    </p:set>
                                  </p:childTnLst>
                                </p:cTn>
                              </p:par>
                            </p:childTnLst>
                          </p:cTn>
                        </p:par>
                        <p:par>
                          <p:cTn id="66" fill="hold" nodeType="afterGroup">
                            <p:stCondLst>
                              <p:cond delay="5000"/>
                            </p:stCondLst>
                            <p:childTnLst>
                              <p:par>
                                <p:cTn id="67" presetID="22" presetClass="entr" presetSubtype="2" fill="hold"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right)">
                                      <p:cBhvr>
                                        <p:cTn id="69" dur="500"/>
                                        <p:tgtEl>
                                          <p:spTgt spid="48"/>
                                        </p:tgtEl>
                                      </p:cBhvr>
                                    </p:animEffect>
                                  </p:childTnLst>
                                </p:cTn>
                              </p:par>
                            </p:childTnLst>
                          </p:cTn>
                        </p:par>
                        <p:par>
                          <p:cTn id="70" fill="hold" nodeType="afterGroup">
                            <p:stCondLst>
                              <p:cond delay="5500"/>
                            </p:stCondLst>
                            <p:childTnLst>
                              <p:par>
                                <p:cTn id="71" presetID="1" presetClass="entr" presetSubtype="0"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9"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生成树算法</a:t>
            </a:r>
            <a:endParaRPr lang="zh-CN" altLang="en-US" sz="2800" b="1" dirty="0"/>
          </a:p>
        </p:txBody>
      </p:sp>
      <p:sp>
        <p:nvSpPr>
          <p:cNvPr id="2109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p:txBody>
      </p:sp>
      <p:sp>
        <p:nvSpPr>
          <p:cNvPr id="21094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7</a:t>
            </a:r>
          </a:p>
        </p:txBody>
      </p:sp>
      <p:sp>
        <p:nvSpPr>
          <p:cNvPr id="210949" name="内容占位符 1"/>
          <p:cNvSpPr>
            <a:spLocks noGrp="1"/>
          </p:cNvSpPr>
          <p:nvPr>
            <p:ph idx="1"/>
          </p:nvPr>
        </p:nvSpPr>
        <p:spPr>
          <a:xfrm>
            <a:off x="809625" y="1773238"/>
            <a:ext cx="7958138" cy="2087562"/>
          </a:xfrm>
        </p:spPr>
        <p:txBody>
          <a:bodyPr/>
          <a:lstStyle/>
          <a:p>
            <a:r>
              <a:rPr lang="zh-CN" altLang="en-US" sz="2400">
                <a:solidFill>
                  <a:srgbClr val="FF0000"/>
                </a:solidFill>
              </a:rPr>
              <a:t>解决</a:t>
            </a:r>
            <a:r>
              <a:rPr lang="zh-CN" altLang="en-US" sz="2400"/>
              <a:t>：透明网桥采用</a:t>
            </a:r>
            <a:r>
              <a:rPr lang="zh-CN" altLang="en-US" sz="2400">
                <a:solidFill>
                  <a:srgbClr val="0000FF"/>
                </a:solidFill>
              </a:rPr>
              <a:t>生成树算法</a:t>
            </a:r>
            <a:r>
              <a:rPr lang="zh-CN" altLang="en-US" sz="2400"/>
              <a:t>，可以确保任两个</a:t>
            </a:r>
            <a:r>
              <a:rPr lang="en-US" altLang="zh-CN" sz="2400"/>
              <a:t>LAN</a:t>
            </a:r>
            <a:r>
              <a:rPr lang="zh-CN" altLang="en-US" sz="2400"/>
              <a:t>之间只有唯一一条路径。</a:t>
            </a:r>
          </a:p>
          <a:p>
            <a:r>
              <a:rPr lang="zh-CN" altLang="en-US" sz="2400">
                <a:solidFill>
                  <a:srgbClr val="FF0000"/>
                </a:solidFill>
              </a:rPr>
              <a:t>算法</a:t>
            </a:r>
            <a:r>
              <a:rPr lang="zh-CN" altLang="en-US" sz="2400"/>
              <a:t>：先选出一个网桥作为生成树的根（例如：序号最小的网桥），然后按根到各个网桥的最短路径来构造生成树。</a:t>
            </a:r>
          </a:p>
        </p:txBody>
      </p:sp>
      <p:pic>
        <p:nvPicPr>
          <p:cNvPr id="210950" name="Picture 6"/>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57388" y="3305175"/>
            <a:ext cx="6862762" cy="343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源选路网桥</a:t>
            </a:r>
            <a:br>
              <a:rPr lang="en-US" altLang="zh-CN" dirty="0">
                <a:latin typeface="华文新魏" pitchFamily="2" charset="-122"/>
              </a:rPr>
            </a:br>
            <a:r>
              <a:rPr lang="en-US" altLang="zh-CN" sz="2800" dirty="0">
                <a:latin typeface="华文新魏" pitchFamily="2" charset="-122"/>
              </a:rPr>
              <a:t>(source route)</a:t>
            </a:r>
            <a:endParaRPr lang="zh-CN" altLang="en-US" sz="2800" dirty="0">
              <a:latin typeface="华文新魏" pitchFamily="2" charset="-122"/>
            </a:endParaRPr>
          </a:p>
        </p:txBody>
      </p:sp>
      <p:sp>
        <p:nvSpPr>
          <p:cNvPr id="211971" name="Text Box 3"/>
          <p:cNvSpPr txBox="1">
            <a:spLocks noChangeArrowheads="1"/>
          </p:cNvSpPr>
          <p:nvPr/>
        </p:nvSpPr>
        <p:spPr bwMode="auto">
          <a:xfrm>
            <a:off x="1346200" y="87313"/>
            <a:ext cx="7569200" cy="55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网桥标准</a:t>
            </a:r>
            <a:endParaRPr lang="en-US" altLang="zh-CN" sz="1200" b="0">
              <a:solidFill>
                <a:schemeClr val="tx1"/>
              </a:solidFill>
              <a:latin typeface="Times New Roman" pitchFamily="18" charset="0"/>
              <a:ea typeface="幼圆" pitchFamily="49" charset="-122"/>
            </a:endParaRPr>
          </a:p>
          <a:p>
            <a:pPr eaLnBrk="1" hangingPunct="1">
              <a:spcBef>
                <a:spcPct val="50000"/>
              </a:spcBef>
              <a:buClr>
                <a:schemeClr val="accent2"/>
              </a:buClr>
              <a:buFont typeface="Wingdings" pitchFamily="2" charset="2"/>
              <a:buNone/>
            </a:pPr>
            <a:endParaRPr lang="en-US" altLang="zh-CN" sz="1200" b="0">
              <a:solidFill>
                <a:schemeClr val="tx1"/>
              </a:solidFill>
              <a:latin typeface="Times New Roman" pitchFamily="18" charset="0"/>
              <a:ea typeface="幼圆" pitchFamily="49" charset="-122"/>
            </a:endParaRPr>
          </a:p>
        </p:txBody>
      </p:sp>
      <p:sp>
        <p:nvSpPr>
          <p:cNvPr id="211972" name="内容占位符 1"/>
          <p:cNvSpPr>
            <a:spLocks noGrp="1"/>
          </p:cNvSpPr>
          <p:nvPr>
            <p:ph idx="1"/>
          </p:nvPr>
        </p:nvSpPr>
        <p:spPr>
          <a:xfrm>
            <a:off x="809624" y="1773238"/>
            <a:ext cx="8010847" cy="4679950"/>
          </a:xfrm>
        </p:spPr>
        <p:txBody>
          <a:bodyPr/>
          <a:lstStyle/>
          <a:p>
            <a:pPr>
              <a:lnSpc>
                <a:spcPct val="120000"/>
              </a:lnSpc>
            </a:pPr>
            <a:r>
              <a:rPr lang="zh-CN" altLang="en-US" sz="2400" dirty="0">
                <a:solidFill>
                  <a:srgbClr val="FF0000"/>
                </a:solidFill>
              </a:rPr>
              <a:t>引入</a:t>
            </a:r>
            <a:r>
              <a:rPr lang="zh-CN" altLang="en-US" sz="2400" dirty="0"/>
              <a:t>：透明网桥容易安装，但网络资源的利用不充分（因为仅用到了拓扑结构的一个子集）。</a:t>
            </a:r>
            <a:endParaRPr lang="en-US" altLang="zh-CN" sz="2400" dirty="0"/>
          </a:p>
          <a:p>
            <a:pPr>
              <a:lnSpc>
                <a:spcPct val="120000"/>
              </a:lnSpc>
            </a:pPr>
            <a:r>
              <a:rPr lang="zh-CN" altLang="en-US" sz="2400" dirty="0">
                <a:solidFill>
                  <a:srgbClr val="FF0000"/>
                </a:solidFill>
              </a:rPr>
              <a:t>工作原理</a:t>
            </a:r>
            <a:r>
              <a:rPr lang="zh-CN" altLang="en-US" sz="2400" dirty="0"/>
              <a:t>：源选路网桥在发送帧时将详细的路由信息放在帧的首部中，即：路由的选择由每个帧的发送者完成</a:t>
            </a:r>
          </a:p>
          <a:p>
            <a:pPr>
              <a:lnSpc>
                <a:spcPct val="120000"/>
              </a:lnSpc>
            </a:pPr>
            <a:r>
              <a:rPr lang="zh-CN" altLang="en-US" sz="2400" dirty="0">
                <a:solidFill>
                  <a:srgbClr val="FF0000"/>
                </a:solidFill>
              </a:rPr>
              <a:t>路由获取</a:t>
            </a:r>
            <a:r>
              <a:rPr lang="zh-CN" altLang="en-US" sz="2400" dirty="0"/>
              <a:t>：源站先以广播方式向欲通信的目的站发送一个发现帧，每个发现帧都记录所经过的路由；然后发现帧到达目的站后就沿各自的路由返回源站；最后源站在得知这些路由后，从所有可能的路由中选择出一个最佳路由。凡从该源站向该目的站发送的帧的首部，都必须携带源站所确定的这一路由信息。</a:t>
            </a:r>
          </a:p>
        </p:txBody>
      </p:sp>
    </p:spTree>
  </p:cSld>
  <p:clrMapOvr>
    <a:masterClrMapping/>
  </p:clrMapOvr>
  <p:transition spd="slow">
    <p:random/>
    <p:sndAc>
      <p:stSnd>
        <p:snd r:embed="rId2" name="camera.wav"/>
      </p:stSnd>
    </p:sndAc>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远程网桥</a:t>
            </a:r>
          </a:p>
        </p:txBody>
      </p:sp>
      <p:sp>
        <p:nvSpPr>
          <p:cNvPr id="2129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12996" name="内容占位符 1"/>
          <p:cNvSpPr>
            <a:spLocks noGrp="1"/>
          </p:cNvSpPr>
          <p:nvPr>
            <p:ph idx="1"/>
          </p:nvPr>
        </p:nvSpPr>
        <p:spPr>
          <a:xfrm>
            <a:off x="809625" y="1773238"/>
            <a:ext cx="7958138" cy="1943100"/>
          </a:xfrm>
        </p:spPr>
        <p:txBody>
          <a:bodyPr/>
          <a:lstStyle/>
          <a:p>
            <a:pPr marL="0" indent="0">
              <a:lnSpc>
                <a:spcPct val="125000"/>
              </a:lnSpc>
              <a:buFont typeface="Wingdings" pitchFamily="2" charset="2"/>
              <a:buNone/>
            </a:pPr>
            <a:r>
              <a:rPr lang="zh-CN" altLang="en-US" sz="2400"/>
              <a:t>       距离相对较远的</a:t>
            </a:r>
            <a:r>
              <a:rPr lang="en-US" altLang="zh-CN" sz="2400"/>
              <a:t>LANs</a:t>
            </a:r>
            <a:r>
              <a:rPr lang="zh-CN" altLang="en-US" sz="2400"/>
              <a:t>的连接将采用</a:t>
            </a:r>
            <a:r>
              <a:rPr lang="zh-CN" altLang="en-US" sz="2400">
                <a:solidFill>
                  <a:srgbClr val="FF0000"/>
                </a:solidFill>
              </a:rPr>
              <a:t>远程网桥</a:t>
            </a:r>
            <a:r>
              <a:rPr lang="zh-CN" altLang="en-US" sz="2400"/>
              <a:t>和一对点</a:t>
            </a:r>
            <a:r>
              <a:rPr lang="en-US" altLang="zh-CN" sz="2400"/>
              <a:t>-</a:t>
            </a:r>
            <a:r>
              <a:rPr lang="zh-CN" altLang="en-US" sz="2400"/>
              <a:t>点的线路（例如：租用电信线路）来实现。点</a:t>
            </a:r>
            <a:r>
              <a:rPr lang="en-US" altLang="zh-CN" sz="2400"/>
              <a:t>-</a:t>
            </a:r>
            <a:r>
              <a:rPr lang="zh-CN" altLang="en-US" sz="2400"/>
              <a:t>点线路可看作是一个没有主机的</a:t>
            </a:r>
            <a:r>
              <a:rPr lang="en-US" altLang="zh-CN" sz="2400"/>
              <a:t>LANs</a:t>
            </a:r>
            <a:r>
              <a:rPr lang="zh-CN" altLang="en-US" sz="2400"/>
              <a:t>，可选用各种</a:t>
            </a:r>
            <a:r>
              <a:rPr lang="zh-CN" altLang="en-US" sz="2400">
                <a:solidFill>
                  <a:srgbClr val="0000FF"/>
                </a:solidFill>
              </a:rPr>
              <a:t>点</a:t>
            </a:r>
            <a:r>
              <a:rPr lang="en-US" altLang="zh-CN" sz="2400">
                <a:solidFill>
                  <a:srgbClr val="0000FF"/>
                </a:solidFill>
              </a:rPr>
              <a:t>-</a:t>
            </a:r>
            <a:r>
              <a:rPr lang="zh-CN" altLang="en-US" sz="2400">
                <a:solidFill>
                  <a:srgbClr val="0000FF"/>
                </a:solidFill>
              </a:rPr>
              <a:t>点数据链路协议</a:t>
            </a:r>
            <a:r>
              <a:rPr lang="zh-CN" altLang="en-US" sz="2400"/>
              <a:t>，例如：</a:t>
            </a:r>
            <a:r>
              <a:rPr lang="en-US" altLang="zh-CN" sz="2400"/>
              <a:t>PPP</a:t>
            </a:r>
            <a:r>
              <a:rPr lang="zh-CN" altLang="en-US" sz="2400"/>
              <a:t>、</a:t>
            </a:r>
            <a:r>
              <a:rPr lang="en-US" altLang="zh-CN" sz="2400"/>
              <a:t>HDLC</a:t>
            </a:r>
            <a:r>
              <a:rPr lang="zh-CN" altLang="en-US" sz="2400"/>
              <a:t>等。</a:t>
            </a:r>
          </a:p>
          <a:p>
            <a:pPr marL="0" indent="0">
              <a:lnSpc>
                <a:spcPct val="125000"/>
              </a:lnSpc>
              <a:buFont typeface="Wingdings" pitchFamily="2" charset="2"/>
              <a:buNone/>
            </a:pPr>
            <a:endParaRPr lang="zh-CN" altLang="en-US" sz="2400"/>
          </a:p>
        </p:txBody>
      </p:sp>
      <p:pic>
        <p:nvPicPr>
          <p:cNvPr id="212997" name="Picture 5"/>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6163" y="3716338"/>
            <a:ext cx="7678737" cy="259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0" name="Rectangle 2"/>
          <p:cNvSpPr>
            <a:spLocks noGrp="1" noChangeArrowheads="1"/>
          </p:cNvSpPr>
          <p:nvPr>
            <p:ph type="title"/>
          </p:nvPr>
        </p:nvSpPr>
        <p:spPr/>
        <p:txBody>
          <a:bodyPr/>
          <a:lstStyle/>
          <a:p>
            <a:pPr eaLnBrk="1" hangingPunct="1">
              <a:defRPr/>
            </a:pPr>
            <a:r>
              <a:rPr lang="en-US" altLang="zh-CN" b="1"/>
              <a:t>1</a:t>
            </a:r>
            <a:r>
              <a:rPr lang="en-US" altLang="zh-CN"/>
              <a:t>-</a:t>
            </a:r>
            <a:r>
              <a:rPr lang="zh-CN" altLang="en-US"/>
              <a:t>坚持</a:t>
            </a:r>
            <a:r>
              <a:rPr lang="en-US" altLang="zh-CN" b="1"/>
              <a:t>CSMA</a:t>
            </a:r>
            <a:endParaRPr lang="zh-CN" altLang="en-US" b="1"/>
          </a:p>
        </p:txBody>
      </p:sp>
      <p:sp>
        <p:nvSpPr>
          <p:cNvPr id="24579"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a:t>
            </a:r>
            <a:endParaRPr lang="en-US" altLang="zh-CN" sz="1200" b="0">
              <a:solidFill>
                <a:schemeClr val="tx1"/>
              </a:solidFill>
              <a:latin typeface="Times New Roman" pitchFamily="18" charset="0"/>
              <a:ea typeface="幼圆" pitchFamily="49" charset="-122"/>
            </a:endParaRPr>
          </a:p>
        </p:txBody>
      </p:sp>
      <p:pic>
        <p:nvPicPr>
          <p:cNvPr id="24580" name="Picture 6"/>
          <p:cNvPicPr>
            <a:picLocks noChangeAspect="1" noChangeArrowheads="1"/>
          </p:cNvPicPr>
          <p:nvPr/>
        </p:nvPicPr>
        <p:blipFill>
          <a:blip r:embed="rId9">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827088" y="1700213"/>
            <a:ext cx="5856287"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1" name="Rectangle 8"/>
          <p:cNvSpPr>
            <a:spLocks noGrp="1" noChangeArrowheads="1"/>
          </p:cNvSpPr>
          <p:nvPr>
            <p:ph type="body" idx="1"/>
          </p:nvPr>
        </p:nvSpPr>
        <p:spPr>
          <a:xfrm>
            <a:off x="5508625" y="3860800"/>
            <a:ext cx="3259138" cy="2520950"/>
          </a:xfrm>
        </p:spPr>
        <p:txBody>
          <a:bodyPr/>
          <a:lstStyle/>
          <a:p>
            <a:pPr eaLnBrk="1" hangingPunct="1"/>
            <a:r>
              <a:rPr lang="zh-CN" altLang="en-US" sz="2400">
                <a:solidFill>
                  <a:srgbClr val="FF0000"/>
                </a:solidFill>
              </a:rPr>
              <a:t>特点：</a:t>
            </a:r>
          </a:p>
          <a:p>
            <a:pPr lvl="1" eaLnBrk="1" hangingPunct="1"/>
            <a:r>
              <a:rPr lang="zh-CN" altLang="en-US" sz="2000">
                <a:solidFill>
                  <a:schemeClr val="tx1"/>
                </a:solidFill>
              </a:rPr>
              <a:t>减少了信道空闲时间，即提高了信道的利用率；</a:t>
            </a:r>
          </a:p>
          <a:p>
            <a:pPr lvl="1" eaLnBrk="1" hangingPunct="1"/>
            <a:r>
              <a:rPr lang="zh-CN" altLang="en-US" sz="2000">
                <a:solidFill>
                  <a:schemeClr val="tx1"/>
                </a:solidFill>
              </a:rPr>
              <a:t>增加了冲突的可能性，因为传播延时的存在或同时发送。</a:t>
            </a:r>
            <a:endParaRPr lang="zh-CN" altLang="en-US" sz="2000"/>
          </a:p>
        </p:txBody>
      </p:sp>
    </p:spTree>
  </p:cSld>
  <p:clrMapOvr>
    <a:masterClrMapping/>
  </p:clrMapOvr>
  <p:transition spd="slow">
    <p:random/>
    <p:sndAc>
      <p:stSnd>
        <p:snd r:embed="rId2" name="camera.wav"/>
      </p:stSnd>
    </p:sndAc>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网桥的优点</a:t>
            </a:r>
            <a:endParaRPr lang="zh-CN" altLang="en-US" sz="2800" b="1" dirty="0"/>
          </a:p>
        </p:txBody>
      </p:sp>
      <p:sp>
        <p:nvSpPr>
          <p:cNvPr id="2140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1402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214021" name="内容占位符 1"/>
          <p:cNvSpPr>
            <a:spLocks noGrp="1"/>
          </p:cNvSpPr>
          <p:nvPr>
            <p:ph idx="1"/>
          </p:nvPr>
        </p:nvSpPr>
        <p:spPr>
          <a:xfrm>
            <a:off x="809625" y="1773238"/>
            <a:ext cx="8334375" cy="647700"/>
          </a:xfrm>
        </p:spPr>
        <p:txBody>
          <a:bodyPr/>
          <a:lstStyle/>
          <a:p>
            <a:r>
              <a:rPr lang="zh-CN" altLang="en-US" sz="2400">
                <a:solidFill>
                  <a:srgbClr val="FF0000"/>
                </a:solidFill>
              </a:rPr>
              <a:t>过滤通信量</a:t>
            </a:r>
            <a:r>
              <a:rPr lang="zh-CN" altLang="en-US" sz="2400"/>
              <a:t>：网桥使网络通信大部分限制在单个</a:t>
            </a:r>
            <a:r>
              <a:rPr lang="en-US" altLang="zh-CN" sz="2400"/>
              <a:t>LAN</a:t>
            </a:r>
            <a:r>
              <a:rPr lang="zh-CN" altLang="en-US" sz="2400"/>
              <a:t>内</a:t>
            </a:r>
          </a:p>
          <a:p>
            <a:endParaRPr lang="zh-CN" altLang="en-US" sz="2400"/>
          </a:p>
        </p:txBody>
      </p:sp>
      <p:pic>
        <p:nvPicPr>
          <p:cNvPr id="214022" name="Picture 5"/>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43025" y="2592388"/>
            <a:ext cx="7116763" cy="386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网桥的优点</a:t>
            </a:r>
            <a:endParaRPr lang="zh-CN" altLang="en-US" sz="2800" b="1" dirty="0"/>
          </a:p>
        </p:txBody>
      </p:sp>
      <p:sp>
        <p:nvSpPr>
          <p:cNvPr id="2150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1504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15045" name="内容占位符 1"/>
          <p:cNvSpPr>
            <a:spLocks noGrp="1"/>
          </p:cNvSpPr>
          <p:nvPr>
            <p:ph idx="1"/>
          </p:nvPr>
        </p:nvSpPr>
        <p:spPr/>
        <p:txBody>
          <a:bodyPr/>
          <a:lstStyle/>
          <a:p>
            <a:pPr>
              <a:lnSpc>
                <a:spcPct val="125000"/>
              </a:lnSpc>
            </a:pPr>
            <a:r>
              <a:rPr lang="zh-CN" altLang="en-US" sz="2800">
                <a:solidFill>
                  <a:srgbClr val="FF0000"/>
                </a:solidFill>
              </a:rPr>
              <a:t>扩大网络的物理范围</a:t>
            </a:r>
            <a:r>
              <a:rPr lang="zh-CN" altLang="en-US" sz="2800"/>
              <a:t>：每个</a:t>
            </a:r>
            <a:r>
              <a:rPr lang="en-US" altLang="zh-CN" sz="2800"/>
              <a:t>LAN</a:t>
            </a:r>
            <a:r>
              <a:rPr lang="zh-CN" altLang="en-US" sz="2800"/>
              <a:t>的范围都有限制，使用网桥可突破限制。</a:t>
            </a:r>
          </a:p>
          <a:p>
            <a:pPr>
              <a:lnSpc>
                <a:spcPct val="125000"/>
              </a:lnSpc>
            </a:pPr>
            <a:r>
              <a:rPr lang="zh-CN" altLang="en-US" sz="2800">
                <a:solidFill>
                  <a:srgbClr val="FF0000"/>
                </a:solidFill>
              </a:rPr>
              <a:t>提高网络的可靠性</a:t>
            </a:r>
            <a:r>
              <a:rPr lang="zh-CN" altLang="en-US" sz="2800"/>
              <a:t>：网桥能隔离一个</a:t>
            </a:r>
            <a:r>
              <a:rPr lang="en-US" altLang="zh-CN" sz="2800"/>
              <a:t>LAN</a:t>
            </a:r>
            <a:r>
              <a:rPr lang="zh-CN" altLang="en-US" sz="2800"/>
              <a:t>的故障，使之不会扩展到其它</a:t>
            </a:r>
            <a:r>
              <a:rPr lang="en-US" altLang="zh-CN" sz="2800"/>
              <a:t>LAN</a:t>
            </a:r>
            <a:r>
              <a:rPr lang="zh-CN" altLang="en-US" sz="2800"/>
              <a:t>。</a:t>
            </a:r>
          </a:p>
          <a:p>
            <a:pPr>
              <a:lnSpc>
                <a:spcPct val="125000"/>
              </a:lnSpc>
            </a:pPr>
            <a:r>
              <a:rPr lang="zh-CN" altLang="en-US" sz="2800">
                <a:solidFill>
                  <a:srgbClr val="FF0000"/>
                </a:solidFill>
              </a:rPr>
              <a:t>有助于安全保密</a:t>
            </a:r>
            <a:r>
              <a:rPr lang="zh-CN" altLang="en-US" sz="2800"/>
              <a:t>：可根据需要将某些部分隔离开来，以防信息被窃。</a:t>
            </a:r>
          </a:p>
          <a:p>
            <a:pPr>
              <a:lnSpc>
                <a:spcPct val="125000"/>
              </a:lnSpc>
            </a:pPr>
            <a:r>
              <a:rPr lang="zh-CN" altLang="en-US" sz="2800">
                <a:solidFill>
                  <a:srgbClr val="FF0000"/>
                </a:solidFill>
              </a:rPr>
              <a:t>可以互连不同的</a:t>
            </a:r>
            <a:r>
              <a:rPr lang="en-US" altLang="zh-CN" sz="2800">
                <a:solidFill>
                  <a:srgbClr val="FF0000"/>
                </a:solidFill>
              </a:rPr>
              <a:t>LAN</a:t>
            </a:r>
          </a:p>
        </p:txBody>
      </p:sp>
    </p:spTree>
  </p:cSld>
  <p:clrMapOvr>
    <a:masterClrMapping/>
  </p:clrMapOvr>
  <p:transition spd="slow">
    <p:random/>
    <p:sndAc>
      <p:stSnd>
        <p:snd r:embed="rId2" name="camera.wav"/>
      </p:stSnd>
    </p:sndAc>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网桥的缺点</a:t>
            </a:r>
            <a:endParaRPr lang="zh-CN" altLang="en-US" sz="2800" b="1" dirty="0"/>
          </a:p>
        </p:txBody>
      </p:sp>
      <p:sp>
        <p:nvSpPr>
          <p:cNvPr id="2160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网桥</a:t>
            </a:r>
            <a:endParaRPr lang="en-US" altLang="zh-CN" sz="1200" b="0">
              <a:solidFill>
                <a:schemeClr val="tx1"/>
              </a:solidFill>
              <a:latin typeface="Times New Roman" pitchFamily="18" charset="0"/>
              <a:ea typeface="幼圆" pitchFamily="49" charset="-122"/>
            </a:endParaRPr>
          </a:p>
        </p:txBody>
      </p:sp>
      <p:sp>
        <p:nvSpPr>
          <p:cNvPr id="21606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216069" name="内容占位符 1"/>
          <p:cNvSpPr>
            <a:spLocks noGrp="1"/>
          </p:cNvSpPr>
          <p:nvPr>
            <p:ph idx="1"/>
          </p:nvPr>
        </p:nvSpPr>
        <p:spPr/>
        <p:txBody>
          <a:bodyPr/>
          <a:lstStyle/>
          <a:p>
            <a:pPr>
              <a:lnSpc>
                <a:spcPct val="125000"/>
              </a:lnSpc>
            </a:pPr>
            <a:r>
              <a:rPr lang="zh-CN" altLang="en-US" sz="2800">
                <a:solidFill>
                  <a:schemeClr val="tx1"/>
                </a:solidFill>
              </a:rPr>
              <a:t>存储转发增加了时延； </a:t>
            </a:r>
          </a:p>
          <a:p>
            <a:pPr>
              <a:lnSpc>
                <a:spcPct val="125000"/>
              </a:lnSpc>
            </a:pPr>
            <a:r>
              <a:rPr lang="zh-CN" altLang="en-US" sz="2800">
                <a:solidFill>
                  <a:schemeClr val="tx1"/>
                </a:solidFill>
              </a:rPr>
              <a:t>在</a:t>
            </a:r>
            <a:r>
              <a:rPr lang="en-US" altLang="zh-CN" sz="2800">
                <a:solidFill>
                  <a:schemeClr val="tx1"/>
                </a:solidFill>
              </a:rPr>
              <a:t>MAC</a:t>
            </a:r>
            <a:r>
              <a:rPr lang="zh-CN" altLang="en-US" sz="2800">
                <a:solidFill>
                  <a:schemeClr val="tx1"/>
                </a:solidFill>
              </a:rPr>
              <a:t>子层并没有流量控制功能； </a:t>
            </a:r>
          </a:p>
          <a:p>
            <a:pPr>
              <a:lnSpc>
                <a:spcPct val="125000"/>
              </a:lnSpc>
            </a:pPr>
            <a:r>
              <a:rPr lang="zh-CN" altLang="en-US" sz="2800">
                <a:solidFill>
                  <a:schemeClr val="tx1"/>
                </a:solidFill>
              </a:rPr>
              <a:t>具有不同</a:t>
            </a:r>
            <a:r>
              <a:rPr lang="en-US" altLang="zh-CN" sz="2800">
                <a:solidFill>
                  <a:schemeClr val="tx1"/>
                </a:solidFill>
              </a:rPr>
              <a:t>MAC</a:t>
            </a:r>
            <a:r>
              <a:rPr lang="zh-CN" altLang="en-US" sz="2800">
                <a:solidFill>
                  <a:schemeClr val="tx1"/>
                </a:solidFill>
              </a:rPr>
              <a:t>子层的网段桥接在一起时时延更大；</a:t>
            </a:r>
            <a:endParaRPr lang="en-US" altLang="zh-CN" sz="2800">
              <a:solidFill>
                <a:schemeClr val="tx1"/>
              </a:solidFill>
            </a:endParaRPr>
          </a:p>
          <a:p>
            <a:pPr>
              <a:lnSpc>
                <a:spcPct val="125000"/>
              </a:lnSpc>
            </a:pPr>
            <a:r>
              <a:rPr lang="zh-CN" altLang="en-US" sz="2800">
                <a:solidFill>
                  <a:schemeClr val="tx1"/>
                </a:solidFill>
              </a:rPr>
              <a:t>网桥只适合于用户数不太多</a:t>
            </a:r>
            <a:r>
              <a:rPr lang="en-US" altLang="zh-CN" sz="2800">
                <a:solidFill>
                  <a:schemeClr val="tx1"/>
                </a:solidFill>
              </a:rPr>
              <a:t>(</a:t>
            </a:r>
            <a:r>
              <a:rPr lang="zh-CN" altLang="en-US" sz="2800">
                <a:solidFill>
                  <a:schemeClr val="tx1"/>
                </a:solidFill>
              </a:rPr>
              <a:t>不超过几百个</a:t>
            </a:r>
            <a:r>
              <a:rPr lang="en-US" altLang="zh-CN" sz="2800">
                <a:solidFill>
                  <a:schemeClr val="tx1"/>
                </a:solidFill>
              </a:rPr>
              <a:t>)</a:t>
            </a:r>
            <a:r>
              <a:rPr lang="zh-CN" altLang="en-US" sz="2800">
                <a:solidFill>
                  <a:schemeClr val="tx1"/>
                </a:solidFill>
              </a:rPr>
              <a:t>和通信量不太大的局域网，否则有时还会因传播过多的广播信息而产生网络拥塞。这就是所谓的</a:t>
            </a:r>
            <a:r>
              <a:rPr lang="zh-CN" altLang="en-US" sz="2800">
                <a:solidFill>
                  <a:srgbClr val="FF0000"/>
                </a:solidFill>
              </a:rPr>
              <a:t>广播风暴</a:t>
            </a:r>
            <a:r>
              <a:rPr lang="zh-CN" altLang="en-US" sz="2800">
                <a:solidFill>
                  <a:schemeClr val="tx1"/>
                </a:solidFill>
              </a:rPr>
              <a:t>。 </a:t>
            </a:r>
            <a:endParaRPr lang="en-US" altLang="zh-CN" sz="2800">
              <a:solidFill>
                <a:schemeClr val="tx1"/>
              </a:solidFill>
            </a:endParaRPr>
          </a:p>
        </p:txBody>
      </p:sp>
    </p:spTree>
  </p:cSld>
  <p:clrMapOvr>
    <a:masterClrMapping/>
  </p:clrMapOvr>
  <p:transition spd="slow">
    <p:random/>
    <p:sndAc>
      <p:stSnd>
        <p:snd r:embed="rId2" name="camera.wav"/>
      </p:stSnd>
    </p:sndAc>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t>网络互连设备</a:t>
            </a:r>
          </a:p>
        </p:txBody>
      </p:sp>
      <p:sp>
        <p:nvSpPr>
          <p:cNvPr id="2170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1709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1</a:t>
            </a:r>
          </a:p>
        </p:txBody>
      </p:sp>
      <p:sp>
        <p:nvSpPr>
          <p:cNvPr id="217093" name="内容占位符 1"/>
          <p:cNvSpPr>
            <a:spLocks noGrp="1"/>
          </p:cNvSpPr>
          <p:nvPr>
            <p:ph idx="1"/>
          </p:nvPr>
        </p:nvSpPr>
        <p:spPr>
          <a:xfrm>
            <a:off x="773113" y="5661025"/>
            <a:ext cx="7958137" cy="647700"/>
          </a:xfrm>
        </p:spPr>
        <p:txBody>
          <a:bodyPr/>
          <a:lstStyle/>
          <a:p>
            <a:pPr marL="0" indent="0" algn="ctr">
              <a:buFont typeface="Wingdings" pitchFamily="2" charset="2"/>
              <a:buNone/>
            </a:pPr>
            <a:r>
              <a:rPr lang="zh-CN" altLang="en-US" sz="2800"/>
              <a:t>不同的协议层有不同的互联设备</a:t>
            </a:r>
          </a:p>
        </p:txBody>
      </p:sp>
      <p:grpSp>
        <p:nvGrpSpPr>
          <p:cNvPr id="217094" name="Group 4"/>
          <p:cNvGrpSpPr>
            <a:grpSpLocks/>
          </p:cNvGrpSpPr>
          <p:nvPr/>
        </p:nvGrpSpPr>
        <p:grpSpPr bwMode="auto">
          <a:xfrm>
            <a:off x="2555875" y="2205038"/>
            <a:ext cx="4321175" cy="3033712"/>
            <a:chOff x="1685" y="1854"/>
            <a:chExt cx="2270" cy="1548"/>
          </a:xfrm>
        </p:grpSpPr>
        <p:pic>
          <p:nvPicPr>
            <p:cNvPr id="217095" name="Picture 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2670" r="55836" b="11185"/>
            <a:stretch>
              <a:fillRect/>
            </a:stretch>
          </p:blipFill>
          <p:spPr bwMode="auto">
            <a:xfrm>
              <a:off x="1685" y="1854"/>
              <a:ext cx="2270" cy="1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3"/>
            <p:cNvSpPr>
              <a:spLocks noChangeArrowheads="1"/>
            </p:cNvSpPr>
            <p:nvPr/>
          </p:nvSpPr>
          <p:spPr bwMode="auto">
            <a:xfrm>
              <a:off x="2604" y="2784"/>
              <a:ext cx="1242" cy="294"/>
            </a:xfrm>
            <a:prstGeom prst="rect">
              <a:avLst/>
            </a:prstGeom>
            <a:solidFill>
              <a:srgbClr val="FF2BD8">
                <a:alpha val="50195"/>
              </a:srgbClr>
            </a:solidFill>
            <a:ln w="9525" algn="ctr">
              <a:solidFill>
                <a:srgbClr val="000000"/>
              </a:solidFill>
              <a:round/>
              <a:headEnd/>
              <a:tailEnd/>
            </a:ln>
          </p:spPr>
          <p:txBody>
            <a:bodyPr/>
            <a:lstStyle/>
            <a:p>
              <a:pPr algn="ctr" fontAlgn="auto">
                <a:spcBef>
                  <a:spcPts val="0"/>
                </a:spcBef>
                <a:spcAft>
                  <a:spcPts val="0"/>
                </a:spcAft>
                <a:buClrTx/>
                <a:buFontTx/>
                <a:buNone/>
                <a:defRPr/>
              </a:pPr>
              <a:endParaRPr kumimoji="0" lang="zh-CN" altLang="zh-CN" sz="1800" kern="0">
                <a:solidFill>
                  <a:sysClr val="windowText" lastClr="000000"/>
                </a:solidFill>
              </a:endParaRPr>
            </a:p>
          </p:txBody>
        </p:sp>
      </p:grpSp>
    </p:spTree>
  </p:cSld>
  <p:clrMapOvr>
    <a:masterClrMapping/>
  </p:clrMapOvr>
  <p:transition spd="slow">
    <p:random/>
    <p:sndAc>
      <p:stSnd>
        <p:snd r:embed="rId2" name="camera.wav"/>
      </p:stSnd>
    </p:sndAc>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t>中继器</a:t>
            </a:r>
            <a:br>
              <a:rPr lang="en-US" altLang="zh-CN" dirty="0"/>
            </a:br>
            <a:r>
              <a:rPr lang="zh-CN" altLang="en-US" sz="2800" b="1" dirty="0">
                <a:latin typeface="+mj-ea"/>
              </a:rPr>
              <a:t>（</a:t>
            </a:r>
            <a:r>
              <a:rPr lang="en-US" altLang="zh-CN" sz="2800" b="1" dirty="0">
                <a:latin typeface="华文新魏" panose="02010800040101010101" pitchFamily="2" charset="-122"/>
                <a:ea typeface="华文新魏" panose="02010800040101010101" pitchFamily="2" charset="-122"/>
              </a:rPr>
              <a:t>Repeater</a:t>
            </a:r>
            <a:r>
              <a:rPr lang="zh-CN" altLang="en-US" sz="2800" b="1" dirty="0">
                <a:latin typeface="+mj-ea"/>
              </a:rPr>
              <a:t>）</a:t>
            </a:r>
          </a:p>
        </p:txBody>
      </p:sp>
      <p:sp>
        <p:nvSpPr>
          <p:cNvPr id="2181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1811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2</a:t>
            </a:r>
          </a:p>
        </p:txBody>
      </p:sp>
      <p:sp>
        <p:nvSpPr>
          <p:cNvPr id="218117" name="内容占位符 1"/>
          <p:cNvSpPr>
            <a:spLocks noGrp="1"/>
          </p:cNvSpPr>
          <p:nvPr>
            <p:ph idx="1"/>
          </p:nvPr>
        </p:nvSpPr>
        <p:spPr>
          <a:xfrm>
            <a:off x="809625" y="1773238"/>
            <a:ext cx="7958138" cy="1368425"/>
          </a:xfrm>
        </p:spPr>
        <p:txBody>
          <a:bodyPr/>
          <a:lstStyle/>
          <a:p>
            <a:pPr marL="0" indent="0">
              <a:buFont typeface="Wingdings" pitchFamily="2" charset="2"/>
              <a:buNone/>
            </a:pPr>
            <a:r>
              <a:rPr lang="zh-CN" altLang="en-US" sz="2400"/>
              <a:t>       </a:t>
            </a:r>
            <a:r>
              <a:rPr lang="zh-CN" altLang="en-US" sz="2400">
                <a:solidFill>
                  <a:srgbClr val="FF0000"/>
                </a:solidFill>
              </a:rPr>
              <a:t>中继器</a:t>
            </a:r>
            <a:r>
              <a:rPr lang="zh-CN" altLang="en-US" sz="2400"/>
              <a:t>工作在物理层，用于互连两个相同类型的网段（例如：两个以太网段），主要功能是</a:t>
            </a:r>
            <a:r>
              <a:rPr lang="zh-CN" altLang="en-US" sz="2400">
                <a:solidFill>
                  <a:srgbClr val="0000FF"/>
                </a:solidFill>
              </a:rPr>
              <a:t>延伸网段</a:t>
            </a:r>
            <a:r>
              <a:rPr lang="zh-CN" altLang="en-US" sz="2400"/>
              <a:t>和</a:t>
            </a:r>
            <a:r>
              <a:rPr lang="zh-CN" altLang="en-US" sz="2400">
                <a:solidFill>
                  <a:srgbClr val="0000FF"/>
                </a:solidFill>
              </a:rPr>
              <a:t>改变传输媒体</a:t>
            </a:r>
            <a:r>
              <a:rPr lang="zh-CN" altLang="en-US" sz="2400"/>
              <a:t>，从而实现信息的转发。 </a:t>
            </a:r>
          </a:p>
        </p:txBody>
      </p:sp>
      <p:pic>
        <p:nvPicPr>
          <p:cNvPr id="218118" name="Picture 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063" y="3140075"/>
            <a:ext cx="7994650" cy="331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latin typeface="华文新魏" pitchFamily="2" charset="-122"/>
              </a:rPr>
              <a:t>集线器</a:t>
            </a:r>
            <a:br>
              <a:rPr lang="en-US" altLang="zh-CN" dirty="0">
                <a:latin typeface="华文新魏" pitchFamily="2" charset="-122"/>
              </a:rPr>
            </a:br>
            <a:r>
              <a:rPr lang="zh-CN" altLang="en-US" sz="2800" b="1" dirty="0">
                <a:latin typeface="华文新魏" pitchFamily="2" charset="-122"/>
              </a:rPr>
              <a:t>（</a:t>
            </a:r>
            <a:r>
              <a:rPr lang="en-US" altLang="zh-CN" sz="2800" b="1" dirty="0">
                <a:latin typeface="华文新魏" pitchFamily="2" charset="-122"/>
              </a:rPr>
              <a:t>Hub</a:t>
            </a:r>
            <a:r>
              <a:rPr lang="zh-CN" altLang="en-US" sz="2800" b="1" dirty="0">
                <a:latin typeface="华文新魏" pitchFamily="2" charset="-122"/>
              </a:rPr>
              <a:t>）</a:t>
            </a:r>
            <a:endParaRPr lang="zh-CN" altLang="en-US" sz="2800" b="1" dirty="0"/>
          </a:p>
        </p:txBody>
      </p:sp>
      <p:sp>
        <p:nvSpPr>
          <p:cNvPr id="2191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1914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3</a:t>
            </a:r>
          </a:p>
        </p:txBody>
      </p:sp>
      <p:sp>
        <p:nvSpPr>
          <p:cNvPr id="219141" name="内容占位符 1"/>
          <p:cNvSpPr>
            <a:spLocks noGrp="1"/>
          </p:cNvSpPr>
          <p:nvPr>
            <p:ph idx="1"/>
          </p:nvPr>
        </p:nvSpPr>
        <p:spPr>
          <a:xfrm>
            <a:off x="809625" y="1773238"/>
            <a:ext cx="7958138" cy="1655762"/>
          </a:xfrm>
        </p:spPr>
        <p:txBody>
          <a:bodyPr/>
          <a:lstStyle/>
          <a:p>
            <a:pPr marL="0" indent="0">
              <a:buFont typeface="Wingdings" pitchFamily="2" charset="2"/>
              <a:buNone/>
            </a:pPr>
            <a:r>
              <a:rPr lang="zh-CN" altLang="en-US" sz="2400" dirty="0"/>
              <a:t>       </a:t>
            </a:r>
            <a:r>
              <a:rPr lang="zh-CN" altLang="en-US" sz="2400" dirty="0">
                <a:solidFill>
                  <a:srgbClr val="FF0000"/>
                </a:solidFill>
              </a:rPr>
              <a:t>集线器</a:t>
            </a:r>
            <a:r>
              <a:rPr lang="zh-CN" altLang="en-US" sz="2400" dirty="0"/>
              <a:t>作为以太网的集中连接点，它放大接收到的信号并进行广播传输，无过滤、路径检测和交换功能，不同速率的集线器不能级联。</a:t>
            </a:r>
            <a:r>
              <a:rPr lang="en-US" altLang="zh-CN" sz="2400" dirty="0"/>
              <a:t>Hub</a:t>
            </a:r>
            <a:r>
              <a:rPr lang="zh-CN" altLang="en-US" sz="2400" dirty="0"/>
              <a:t>是一个共享设备，其实质是一个</a:t>
            </a:r>
            <a:r>
              <a:rPr lang="zh-CN" altLang="en-US" sz="2400" dirty="0">
                <a:solidFill>
                  <a:srgbClr val="0000FF"/>
                </a:solidFill>
              </a:rPr>
              <a:t>多端口中继器</a:t>
            </a:r>
            <a:r>
              <a:rPr lang="zh-CN" altLang="en-US" sz="2400" dirty="0"/>
              <a:t>。</a:t>
            </a:r>
          </a:p>
        </p:txBody>
      </p:sp>
      <p:pic>
        <p:nvPicPr>
          <p:cNvPr id="219142" name="Picture 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7400" y="3357563"/>
            <a:ext cx="7888288"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latin typeface="华文新魏" pitchFamily="2" charset="-122"/>
              </a:rPr>
              <a:t>网桥</a:t>
            </a:r>
            <a:br>
              <a:rPr lang="en-US" altLang="zh-CN" dirty="0">
                <a:latin typeface="华文新魏" pitchFamily="2" charset="-122"/>
              </a:rPr>
            </a:br>
            <a:r>
              <a:rPr lang="zh-CN" altLang="en-US" sz="2800" b="1" dirty="0">
                <a:latin typeface="华文新魏" pitchFamily="2" charset="-122"/>
              </a:rPr>
              <a:t>（</a:t>
            </a:r>
            <a:r>
              <a:rPr lang="en-US" altLang="zh-CN" sz="2800" b="1" dirty="0">
                <a:latin typeface="华文新魏" pitchFamily="2" charset="-122"/>
              </a:rPr>
              <a:t>Bridge</a:t>
            </a:r>
            <a:r>
              <a:rPr lang="zh-CN" altLang="en-US" sz="2800" b="1" dirty="0">
                <a:latin typeface="华文新魏" pitchFamily="2" charset="-122"/>
              </a:rPr>
              <a:t>）</a:t>
            </a:r>
            <a:endParaRPr lang="zh-CN" altLang="en-US" sz="2800" b="1" dirty="0"/>
          </a:p>
        </p:txBody>
      </p:sp>
      <p:sp>
        <p:nvSpPr>
          <p:cNvPr id="2201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2016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4</a:t>
            </a:r>
          </a:p>
        </p:txBody>
      </p:sp>
      <p:sp>
        <p:nvSpPr>
          <p:cNvPr id="220165" name="内容占位符 1"/>
          <p:cNvSpPr>
            <a:spLocks noGrp="1"/>
          </p:cNvSpPr>
          <p:nvPr>
            <p:ph idx="1"/>
          </p:nvPr>
        </p:nvSpPr>
        <p:spPr>
          <a:xfrm>
            <a:off x="809625" y="1773238"/>
            <a:ext cx="7958138" cy="1295400"/>
          </a:xfrm>
        </p:spPr>
        <p:txBody>
          <a:bodyPr/>
          <a:lstStyle/>
          <a:p>
            <a:pPr marL="0" indent="0">
              <a:buFont typeface="Wingdings" pitchFamily="2" charset="2"/>
              <a:buNone/>
            </a:pPr>
            <a:r>
              <a:rPr lang="zh-CN" altLang="en-US" sz="2400"/>
              <a:t>       </a:t>
            </a:r>
            <a:r>
              <a:rPr lang="zh-CN" altLang="en-US" sz="2400">
                <a:solidFill>
                  <a:srgbClr val="FF0000"/>
                </a:solidFill>
              </a:rPr>
              <a:t>网桥</a:t>
            </a:r>
            <a:r>
              <a:rPr lang="zh-CN" altLang="en-US" sz="2400"/>
              <a:t>是在数据链路层上连接两个网络段的网络设备。主要功能有：过滤通信量、扩大网络的物理范围、互连不同的</a:t>
            </a:r>
            <a:r>
              <a:rPr lang="en-US" altLang="zh-CN" sz="2400"/>
              <a:t>LAN</a:t>
            </a:r>
            <a:r>
              <a:rPr lang="zh-CN" altLang="en-US" sz="2400"/>
              <a:t>等。</a:t>
            </a:r>
          </a:p>
        </p:txBody>
      </p:sp>
      <p:pic>
        <p:nvPicPr>
          <p:cNvPr id="220166"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38098"/>
          <a:stretch>
            <a:fillRect/>
          </a:stretch>
        </p:blipFill>
        <p:spPr bwMode="auto">
          <a:xfrm>
            <a:off x="768350" y="3113088"/>
            <a:ext cx="7993063" cy="305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latin typeface="华文新魏" pitchFamily="2" charset="-122"/>
              </a:rPr>
              <a:t>交换机</a:t>
            </a:r>
            <a:br>
              <a:rPr lang="en-US" altLang="zh-CN" dirty="0">
                <a:latin typeface="华文新魏" pitchFamily="2" charset="-122"/>
              </a:rPr>
            </a:br>
            <a:r>
              <a:rPr lang="zh-CN" altLang="en-US" sz="2800" b="1" dirty="0">
                <a:latin typeface="华文新魏" pitchFamily="2" charset="-122"/>
              </a:rPr>
              <a:t>（</a:t>
            </a:r>
            <a:r>
              <a:rPr lang="en-US" altLang="zh-CN" sz="2800" b="1" dirty="0">
                <a:latin typeface="华文新魏" pitchFamily="2" charset="-122"/>
              </a:rPr>
              <a:t>Switch</a:t>
            </a:r>
            <a:r>
              <a:rPr lang="zh-CN" altLang="en-US" sz="2800" b="1" dirty="0">
                <a:latin typeface="华文新魏" pitchFamily="2" charset="-122"/>
              </a:rPr>
              <a:t>） </a:t>
            </a:r>
            <a:endParaRPr lang="zh-CN" altLang="en-US" sz="2800" b="1" dirty="0"/>
          </a:p>
        </p:txBody>
      </p:sp>
      <p:sp>
        <p:nvSpPr>
          <p:cNvPr id="2211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2118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5</a:t>
            </a:r>
          </a:p>
        </p:txBody>
      </p:sp>
      <p:sp>
        <p:nvSpPr>
          <p:cNvPr id="221189" name="内容占位符 1"/>
          <p:cNvSpPr>
            <a:spLocks noGrp="1"/>
          </p:cNvSpPr>
          <p:nvPr>
            <p:ph idx="1"/>
          </p:nvPr>
        </p:nvSpPr>
        <p:spPr>
          <a:xfrm>
            <a:off x="809625" y="1773238"/>
            <a:ext cx="7958138" cy="1079500"/>
          </a:xfrm>
        </p:spPr>
        <p:txBody>
          <a:bodyPr/>
          <a:lstStyle/>
          <a:p>
            <a:pPr marL="0" indent="0">
              <a:buFont typeface="Wingdings" pitchFamily="2" charset="2"/>
              <a:buNone/>
            </a:pPr>
            <a:r>
              <a:rPr lang="zh-CN" altLang="en-US" sz="2400">
                <a:solidFill>
                  <a:srgbClr val="FF0000"/>
                </a:solidFill>
              </a:rPr>
              <a:t>       交换机</a:t>
            </a:r>
            <a:r>
              <a:rPr lang="zh-CN" altLang="en-US" sz="2400"/>
              <a:t>，也称为交换式集线器，是简化（典型）的网桥，一般用于</a:t>
            </a:r>
            <a:r>
              <a:rPr lang="zh-CN" altLang="en-US" sz="2400">
                <a:solidFill>
                  <a:srgbClr val="0000FF"/>
                </a:solidFill>
              </a:rPr>
              <a:t>互连计算机</a:t>
            </a:r>
            <a:r>
              <a:rPr lang="zh-CN" altLang="en-US" sz="2400"/>
              <a:t>。 </a:t>
            </a:r>
          </a:p>
        </p:txBody>
      </p:sp>
      <p:pic>
        <p:nvPicPr>
          <p:cNvPr id="221190" name="Picture 5"/>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95513" y="2652713"/>
            <a:ext cx="5081587" cy="372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latin typeface="华文新魏" pitchFamily="2" charset="-122"/>
              </a:rPr>
              <a:t>路由器</a:t>
            </a:r>
            <a:br>
              <a:rPr lang="en-US" altLang="zh-CN" dirty="0">
                <a:latin typeface="华文新魏" pitchFamily="2" charset="-122"/>
              </a:rPr>
            </a:br>
            <a:r>
              <a:rPr lang="zh-CN" altLang="en-US" sz="2800" b="1" dirty="0">
                <a:latin typeface="华文新魏" pitchFamily="2" charset="-122"/>
              </a:rPr>
              <a:t>（</a:t>
            </a:r>
            <a:r>
              <a:rPr lang="en-US" altLang="zh-CN" sz="2800" b="1" dirty="0">
                <a:latin typeface="华文新魏" pitchFamily="2" charset="-122"/>
              </a:rPr>
              <a:t>Router</a:t>
            </a:r>
            <a:r>
              <a:rPr lang="zh-CN" altLang="en-US" sz="2800" b="1" dirty="0">
                <a:latin typeface="华文新魏" pitchFamily="2" charset="-122"/>
              </a:rPr>
              <a:t>） </a:t>
            </a:r>
            <a:endParaRPr lang="zh-CN" altLang="en-US" sz="2800" b="1" dirty="0"/>
          </a:p>
        </p:txBody>
      </p:sp>
      <p:sp>
        <p:nvSpPr>
          <p:cNvPr id="2222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2221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6</a:t>
            </a:r>
          </a:p>
        </p:txBody>
      </p:sp>
      <p:sp>
        <p:nvSpPr>
          <p:cNvPr id="222213" name="内容占位符 1"/>
          <p:cNvSpPr>
            <a:spLocks noGrp="1"/>
          </p:cNvSpPr>
          <p:nvPr>
            <p:ph idx="1"/>
          </p:nvPr>
        </p:nvSpPr>
        <p:spPr>
          <a:xfrm>
            <a:off x="809625" y="1773238"/>
            <a:ext cx="7958138" cy="1368425"/>
          </a:xfrm>
        </p:spPr>
        <p:txBody>
          <a:bodyPr/>
          <a:lstStyle/>
          <a:p>
            <a:pPr marL="0" indent="0">
              <a:buFont typeface="Wingdings" pitchFamily="2" charset="2"/>
              <a:buNone/>
            </a:pPr>
            <a:r>
              <a:rPr lang="zh-CN" altLang="en-US" sz="2400"/>
              <a:t>       </a:t>
            </a:r>
            <a:r>
              <a:rPr lang="zh-CN" altLang="en-US" sz="2400">
                <a:solidFill>
                  <a:srgbClr val="FF0000"/>
                </a:solidFill>
              </a:rPr>
              <a:t>路由器</a:t>
            </a:r>
            <a:r>
              <a:rPr lang="zh-CN" altLang="en-US" sz="2400"/>
              <a:t>工作在网络层，互连两个或多个独立的相同类型或不同类型的网络：局域网与广域网的互连，局域网与局域网的互连。路由器的主要功能就是进行</a:t>
            </a:r>
            <a:r>
              <a:rPr lang="zh-CN" altLang="en-US" sz="2400">
                <a:solidFill>
                  <a:srgbClr val="0000FF"/>
                </a:solidFill>
              </a:rPr>
              <a:t>路由选择</a:t>
            </a:r>
            <a:r>
              <a:rPr lang="zh-CN" altLang="en-US" sz="2400"/>
              <a:t>。 </a:t>
            </a:r>
          </a:p>
        </p:txBody>
      </p:sp>
      <p:pic>
        <p:nvPicPr>
          <p:cNvPr id="222214" name="Picture 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8888" y="3009900"/>
            <a:ext cx="6813550"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pPr eaLnBrk="1" hangingPunct="1">
              <a:defRPr/>
            </a:pPr>
            <a:r>
              <a:rPr lang="zh-CN" altLang="en-US" dirty="0">
                <a:latin typeface="华文新魏" pitchFamily="2" charset="-122"/>
              </a:rPr>
              <a:t>网关</a:t>
            </a:r>
            <a:br>
              <a:rPr lang="en-US" altLang="zh-CN" dirty="0">
                <a:latin typeface="华文新魏" pitchFamily="2" charset="-122"/>
              </a:rPr>
            </a:br>
            <a:r>
              <a:rPr lang="zh-CN" altLang="en-US" sz="2800" b="1" dirty="0">
                <a:latin typeface="华文新魏" pitchFamily="2" charset="-122"/>
              </a:rPr>
              <a:t>（</a:t>
            </a:r>
            <a:r>
              <a:rPr lang="en-US" altLang="zh-CN" sz="2800" b="1" dirty="0">
                <a:latin typeface="华文新魏" pitchFamily="2" charset="-122"/>
              </a:rPr>
              <a:t>Gateway</a:t>
            </a:r>
            <a:r>
              <a:rPr lang="zh-CN" altLang="en-US" sz="2800" b="1" dirty="0">
                <a:latin typeface="华文新魏" pitchFamily="2" charset="-122"/>
              </a:rPr>
              <a:t>） </a:t>
            </a:r>
            <a:endParaRPr lang="zh-CN" altLang="en-US" sz="2800" b="1" dirty="0"/>
          </a:p>
        </p:txBody>
      </p:sp>
      <p:sp>
        <p:nvSpPr>
          <p:cNvPr id="2232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rgbClr val="003366"/>
              </a:buClr>
              <a:buFont typeface="Wingdings" pitchFamily="2" charset="2"/>
              <a:buNone/>
            </a:pPr>
            <a:r>
              <a:rPr lang="zh-CN" altLang="en-US" sz="1200" b="0">
                <a:latin typeface="Times New Roman" pitchFamily="18" charset="0"/>
                <a:ea typeface="幼圆" pitchFamily="49" charset="-122"/>
                <a:hlinkClick r:id="rId5" action="ppaction://hlinksldjump"/>
              </a:rPr>
              <a:t>本章内容</a:t>
            </a:r>
            <a:r>
              <a:rPr lang="en-US" altLang="zh-CN" sz="1200" b="0">
                <a:latin typeface="Times New Roman" pitchFamily="18" charset="0"/>
                <a:ea typeface="幼圆" pitchFamily="49" charset="-122"/>
              </a:rPr>
              <a:t>&gt;&gt;</a:t>
            </a:r>
            <a:r>
              <a:rPr lang="zh-CN" altLang="en-US" sz="1200" b="0">
                <a:latin typeface="Times New Roman" pitchFamily="18" charset="0"/>
                <a:ea typeface="幼圆" pitchFamily="49" charset="-122"/>
                <a:hlinkClick r:id="rId6" action="ppaction://hlinksldjump"/>
              </a:rPr>
              <a:t>数据链路层交换</a:t>
            </a:r>
            <a:endParaRPr lang="en-US" altLang="zh-CN" sz="1200" b="0">
              <a:latin typeface="Times New Roman" pitchFamily="18" charset="0"/>
              <a:ea typeface="幼圆" pitchFamily="49" charset="-122"/>
            </a:endParaRPr>
          </a:p>
        </p:txBody>
      </p:sp>
      <p:sp>
        <p:nvSpPr>
          <p:cNvPr id="22323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a:latin typeface="幼圆" pitchFamily="49" charset="-122"/>
                <a:ea typeface="幼圆" pitchFamily="49" charset="-122"/>
              </a:rPr>
              <a:t>7 </a:t>
            </a:r>
            <a:r>
              <a:rPr lang="zh-CN" altLang="en-US" sz="1200" b="0">
                <a:latin typeface="幼圆" pitchFamily="49" charset="-122"/>
                <a:ea typeface="幼圆" pitchFamily="49" charset="-122"/>
              </a:rPr>
              <a:t>之 </a:t>
            </a:r>
            <a:r>
              <a:rPr lang="en-US" altLang="zh-CN" sz="1200" b="0">
                <a:latin typeface="幼圆" pitchFamily="49" charset="-122"/>
                <a:ea typeface="幼圆" pitchFamily="49" charset="-122"/>
              </a:rPr>
              <a:t>7</a:t>
            </a:r>
          </a:p>
        </p:txBody>
      </p:sp>
      <p:sp>
        <p:nvSpPr>
          <p:cNvPr id="223237" name="内容占位符 1"/>
          <p:cNvSpPr>
            <a:spLocks noGrp="1"/>
          </p:cNvSpPr>
          <p:nvPr>
            <p:ph idx="1"/>
          </p:nvPr>
        </p:nvSpPr>
        <p:spPr>
          <a:xfrm>
            <a:off x="809625" y="1773238"/>
            <a:ext cx="7958138" cy="1871662"/>
          </a:xfrm>
        </p:spPr>
        <p:txBody>
          <a:bodyPr/>
          <a:lstStyle/>
          <a:p>
            <a:pPr marL="0" indent="0">
              <a:lnSpc>
                <a:spcPct val="125000"/>
              </a:lnSpc>
              <a:buFont typeface="Wingdings" pitchFamily="2" charset="2"/>
              <a:buNone/>
            </a:pPr>
            <a:r>
              <a:rPr lang="zh-CN" altLang="en-US" sz="2400"/>
              <a:t>       此设备属于网络层以上的互连设备，用于实现不同协议的网络间的通信。主要有：</a:t>
            </a:r>
            <a:r>
              <a:rPr lang="zh-CN" altLang="en-US" sz="2400">
                <a:solidFill>
                  <a:srgbClr val="FF0000"/>
                </a:solidFill>
              </a:rPr>
              <a:t>传输层网关</a:t>
            </a:r>
            <a:r>
              <a:rPr lang="zh-CN" altLang="en-US" sz="2400"/>
              <a:t>（用于互连两个分别使用不同面向连接传输层协议的计算机）、</a:t>
            </a:r>
            <a:r>
              <a:rPr lang="zh-CN" altLang="en-US" sz="2400">
                <a:solidFill>
                  <a:srgbClr val="FF0000"/>
                </a:solidFill>
              </a:rPr>
              <a:t>应用层网关</a:t>
            </a:r>
            <a:r>
              <a:rPr lang="zh-CN" altLang="en-US" sz="2400"/>
              <a:t>（用于信息格式的转换，例如：电子邮件网关）。</a:t>
            </a:r>
          </a:p>
        </p:txBody>
      </p:sp>
      <p:pic>
        <p:nvPicPr>
          <p:cNvPr id="223238" name="Picture 5"/>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0413" y="4030663"/>
            <a:ext cx="8132762" cy="206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4258" name="Rectangle 2"/>
          <p:cNvSpPr>
            <a:spLocks noGrp="1" noChangeArrowheads="1"/>
          </p:cNvSpPr>
          <p:nvPr>
            <p:ph type="title"/>
          </p:nvPr>
        </p:nvSpPr>
        <p:spPr/>
        <p:txBody>
          <a:bodyPr/>
          <a:lstStyle/>
          <a:p>
            <a:pPr eaLnBrk="1" hangingPunct="1">
              <a:defRPr/>
            </a:pPr>
            <a:r>
              <a:rPr lang="zh-CN" altLang="en-US"/>
              <a:t>非坚持</a:t>
            </a:r>
            <a:r>
              <a:rPr lang="en-US" altLang="zh-CN" b="1"/>
              <a:t>CSMA</a:t>
            </a:r>
            <a:endParaRPr lang="zh-CN" altLang="en-US" b="1"/>
          </a:p>
        </p:txBody>
      </p:sp>
      <p:sp>
        <p:nvSpPr>
          <p:cNvPr id="256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a:t>
            </a:r>
            <a:endParaRPr lang="en-US" altLang="zh-CN" sz="1200" b="0">
              <a:solidFill>
                <a:schemeClr val="tx1"/>
              </a:solidFill>
              <a:latin typeface="Times New Roman" pitchFamily="18" charset="0"/>
              <a:ea typeface="幼圆" pitchFamily="49" charset="-122"/>
            </a:endParaRPr>
          </a:p>
        </p:txBody>
      </p:sp>
      <p:pic>
        <p:nvPicPr>
          <p:cNvPr id="25604" name="Picture 5"/>
          <p:cNvPicPr>
            <a:picLocks noGrp="1" noChangeAspect="1" noChangeArrowheads="1"/>
          </p:cNvPicPr>
          <p:nvPr>
            <p:ph type="body" idx="1"/>
          </p:nvPr>
        </p:nvPicPr>
        <p:blipFill>
          <a:blip r:embed="rId9">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a:xfrm>
            <a:off x="1403350" y="1700213"/>
            <a:ext cx="7429500" cy="4464050"/>
          </a:xfrm>
          <a:noFill/>
        </p:spPr>
      </p:pic>
      <p:sp>
        <p:nvSpPr>
          <p:cNvPr id="25605" name="Rectangle 6"/>
          <p:cNvSpPr>
            <a:spLocks noChangeArrowheads="1"/>
          </p:cNvSpPr>
          <p:nvPr/>
        </p:nvSpPr>
        <p:spPr bwMode="auto">
          <a:xfrm>
            <a:off x="684213" y="4868863"/>
            <a:ext cx="3527425"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44500" indent="-444500" eaLnBrk="0" hangingPunct="0">
              <a:buClr>
                <a:srgbClr val="000000"/>
              </a:buClr>
              <a:buChar char="@"/>
              <a:defRPr kumimoji="1" sz="3200" b="1">
                <a:solidFill>
                  <a:srgbClr val="000000"/>
                </a:solidFill>
                <a:latin typeface="Arial" charset="0"/>
                <a:ea typeface="华文楷体" pitchFamily="2" charset="-122"/>
              </a:defRPr>
            </a:lvl1pPr>
            <a:lvl2pPr marL="909638"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lnSpc>
                <a:spcPct val="120000"/>
              </a:lnSpc>
            </a:pPr>
            <a:r>
              <a:rPr lang="zh-CN" altLang="en-US" sz="2400">
                <a:solidFill>
                  <a:srgbClr val="FF0000"/>
                </a:solidFill>
              </a:rPr>
              <a:t>特点：</a:t>
            </a:r>
          </a:p>
          <a:p>
            <a:pPr lvl="1" eaLnBrk="1" hangingPunct="1">
              <a:lnSpc>
                <a:spcPct val="120000"/>
              </a:lnSpc>
            </a:pPr>
            <a:r>
              <a:rPr lang="zh-CN" altLang="en-US" sz="2000">
                <a:solidFill>
                  <a:schemeClr val="tx1"/>
                </a:solidFill>
              </a:rPr>
              <a:t>减少了冲突的可能性</a:t>
            </a:r>
          </a:p>
          <a:p>
            <a:pPr lvl="1" eaLnBrk="1" hangingPunct="1">
              <a:lnSpc>
                <a:spcPct val="120000"/>
              </a:lnSpc>
            </a:pPr>
            <a:r>
              <a:rPr lang="zh-CN" altLang="en-US" sz="2000">
                <a:solidFill>
                  <a:schemeClr val="tx1"/>
                </a:solidFill>
              </a:rPr>
              <a:t>增加了信道空闲时间</a:t>
            </a:r>
          </a:p>
        </p:txBody>
      </p:sp>
    </p:spTree>
  </p:cSld>
  <p:clrMapOvr>
    <a:masterClrMapping/>
  </p:clrMapOvr>
  <p:transition spd="slow">
    <p:random/>
    <p:sndAc>
      <p:stSnd>
        <p:snd r:embed="rId2" name="camera.wav"/>
      </p:stSnd>
    </p:sndAc>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t>虚拟局域网</a:t>
            </a:r>
            <a:br>
              <a:rPr lang="zh-CN" altLang="en-US" dirty="0"/>
            </a:br>
            <a:r>
              <a:rPr lang="en-US" altLang="zh-CN" sz="2800" b="1" dirty="0">
                <a:latin typeface="华文新魏" panose="02010800040101010101" pitchFamily="2" charset="-122"/>
                <a:ea typeface="华文新魏" panose="02010800040101010101" pitchFamily="2" charset="-122"/>
              </a:rPr>
              <a:t>( VLAN )</a:t>
            </a:r>
            <a:endParaRPr lang="zh-CN" altLang="en-US" sz="2800" b="1" dirty="0">
              <a:latin typeface="华文新魏" panose="02010800040101010101" pitchFamily="2" charset="-122"/>
              <a:ea typeface="华文新魏" panose="02010800040101010101" pitchFamily="2" charset="-122"/>
            </a:endParaRPr>
          </a:p>
        </p:txBody>
      </p:sp>
      <p:sp>
        <p:nvSpPr>
          <p:cNvPr id="2242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endParaRPr lang="en-US" altLang="zh-CN" sz="1200" b="0">
              <a:solidFill>
                <a:schemeClr val="tx1"/>
              </a:solidFill>
              <a:latin typeface="Times New Roman" pitchFamily="18" charset="0"/>
              <a:ea typeface="幼圆" pitchFamily="49" charset="-122"/>
            </a:endParaRPr>
          </a:p>
        </p:txBody>
      </p:sp>
      <p:sp>
        <p:nvSpPr>
          <p:cNvPr id="224260" name="Rectangle 5"/>
          <p:cNvSpPr>
            <a:spLocks noGrp="1" noChangeArrowheads="1"/>
          </p:cNvSpPr>
          <p:nvPr>
            <p:ph type="body" idx="1"/>
          </p:nvPr>
        </p:nvSpPr>
        <p:spPr>
          <a:xfrm>
            <a:off x="2411413" y="2276475"/>
            <a:ext cx="4321175" cy="3529013"/>
          </a:xfrm>
        </p:spPr>
        <p:txBody>
          <a:bodyPr/>
          <a:lstStyle/>
          <a:p>
            <a:pPr eaLnBrk="1" hangingPunct="1">
              <a:lnSpc>
                <a:spcPct val="150000"/>
              </a:lnSpc>
            </a:pPr>
            <a:r>
              <a:rPr lang="en-US" altLang="zh-CN" dirty="0">
                <a:hlinkClick r:id="rId7" action="ppaction://hlinksldjump"/>
              </a:rPr>
              <a:t>VLAN</a:t>
            </a:r>
            <a:r>
              <a:rPr lang="zh-CN" altLang="en-US" dirty="0">
                <a:hlinkClick r:id="rId7" action="ppaction://hlinksldjump"/>
              </a:rPr>
              <a:t>的基本概念</a:t>
            </a:r>
            <a:endParaRPr lang="zh-CN" altLang="en-US" dirty="0"/>
          </a:p>
          <a:p>
            <a:pPr eaLnBrk="1" hangingPunct="1">
              <a:lnSpc>
                <a:spcPct val="150000"/>
              </a:lnSpc>
            </a:pPr>
            <a:r>
              <a:rPr lang="en-US" altLang="zh-CN" dirty="0">
                <a:hlinkClick r:id="rId8" action="ppaction://hlinksldjump"/>
              </a:rPr>
              <a:t>VLAN</a:t>
            </a:r>
            <a:r>
              <a:rPr lang="zh-CN" altLang="en-US" dirty="0">
                <a:hlinkClick r:id="rId8" action="ppaction://hlinksldjump"/>
              </a:rPr>
              <a:t>的划分</a:t>
            </a:r>
            <a:endParaRPr lang="zh-CN" altLang="en-US" dirty="0"/>
          </a:p>
          <a:p>
            <a:pPr eaLnBrk="1" hangingPunct="1">
              <a:lnSpc>
                <a:spcPct val="150000"/>
              </a:lnSpc>
            </a:pPr>
            <a:r>
              <a:rPr lang="en-US" altLang="zh-CN" dirty="0">
                <a:hlinkClick r:id="rId9" action="ppaction://hlinksldjump"/>
              </a:rPr>
              <a:t>VLAN</a:t>
            </a:r>
            <a:r>
              <a:rPr lang="zh-CN" altLang="en-US" dirty="0">
                <a:hlinkClick r:id="rId9" action="ppaction://hlinksldjump"/>
              </a:rPr>
              <a:t>的技术特点</a:t>
            </a:r>
            <a:endParaRPr lang="zh-CN" altLang="en-US" dirty="0"/>
          </a:p>
          <a:p>
            <a:pPr eaLnBrk="1" hangingPunct="1">
              <a:lnSpc>
                <a:spcPct val="150000"/>
              </a:lnSpc>
            </a:pPr>
            <a:r>
              <a:rPr lang="en-US" altLang="zh-CN" dirty="0">
                <a:hlinkClick r:id="rId10" action="ppaction://hlinksldjump"/>
              </a:rPr>
              <a:t>IEEE 802.1Q</a:t>
            </a:r>
            <a:r>
              <a:rPr lang="zh-CN" altLang="en-US" dirty="0">
                <a:hlinkClick r:id="rId10" action="ppaction://hlinksldjump"/>
              </a:rPr>
              <a:t>标准</a:t>
            </a:r>
            <a:endParaRPr lang="zh-CN" altLang="en-US" dirty="0"/>
          </a:p>
        </p:txBody>
      </p:sp>
    </p:spTree>
  </p:cSld>
  <p:clrMapOvr>
    <a:masterClrMapping/>
  </p:clrMapOvr>
  <p:transition spd="slow">
    <p:random/>
    <p:sndAc>
      <p:stSnd>
        <p:snd r:embed="rId2" name="camera.wav"/>
      </p:stSnd>
    </p:sndAc>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什么是</a:t>
            </a:r>
            <a:r>
              <a:rPr lang="en-US" altLang="zh-CN" dirty="0">
                <a:latin typeface="华文新魏" pitchFamily="2" charset="-122"/>
              </a:rPr>
              <a:t>VLAN</a:t>
            </a:r>
            <a:r>
              <a:rPr lang="zh-CN" altLang="en-US" dirty="0">
                <a:latin typeface="华文新魏" pitchFamily="2" charset="-122"/>
              </a:rPr>
              <a:t>？</a:t>
            </a:r>
            <a:endParaRPr lang="zh-CN" altLang="en-US" sz="2800" b="1" dirty="0"/>
          </a:p>
        </p:txBody>
      </p:sp>
      <p:sp>
        <p:nvSpPr>
          <p:cNvPr id="2252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endParaRPr lang="en-US" altLang="zh-CN" sz="1200" b="0">
              <a:solidFill>
                <a:schemeClr val="tx1"/>
              </a:solidFill>
              <a:latin typeface="Times New Roman" pitchFamily="18" charset="0"/>
              <a:ea typeface="幼圆" pitchFamily="49" charset="-122"/>
            </a:endParaRPr>
          </a:p>
        </p:txBody>
      </p:sp>
      <p:sp>
        <p:nvSpPr>
          <p:cNvPr id="22528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225285" name="Rectangle 5"/>
          <p:cNvSpPr>
            <a:spLocks noGrp="1" noChangeArrowheads="1"/>
          </p:cNvSpPr>
          <p:nvPr>
            <p:ph type="body" idx="1"/>
          </p:nvPr>
        </p:nvSpPr>
        <p:spPr/>
        <p:txBody>
          <a:bodyPr/>
          <a:lstStyle/>
          <a:p>
            <a:pPr marL="0" indent="0" eaLnBrk="1" hangingPunct="1">
              <a:lnSpc>
                <a:spcPct val="125000"/>
              </a:lnSpc>
              <a:buFont typeface="Wingdings" pitchFamily="2" charset="2"/>
              <a:buNone/>
            </a:pPr>
            <a:r>
              <a:rPr lang="zh-CN" altLang="en-US"/>
              <a:t>       </a:t>
            </a:r>
            <a:r>
              <a:rPr lang="zh-CN" altLang="en-US">
                <a:solidFill>
                  <a:srgbClr val="FF0000"/>
                </a:solidFill>
              </a:rPr>
              <a:t>虚拟局域网</a:t>
            </a:r>
            <a:r>
              <a:rPr lang="zh-CN" altLang="en-US"/>
              <a:t>（</a:t>
            </a:r>
            <a:r>
              <a:rPr lang="en-US" altLang="zh-CN">
                <a:solidFill>
                  <a:srgbClr val="0000FF"/>
                </a:solidFill>
              </a:rPr>
              <a:t>VLAN</a:t>
            </a:r>
            <a:r>
              <a:rPr lang="zh-CN" altLang="en-US"/>
              <a:t>）是建立在支持</a:t>
            </a:r>
            <a:r>
              <a:rPr lang="en-US" altLang="zh-CN"/>
              <a:t>VLAN</a:t>
            </a:r>
            <a:r>
              <a:rPr lang="zh-CN" altLang="en-US"/>
              <a:t>功能的</a:t>
            </a:r>
            <a:r>
              <a:rPr lang="zh-CN" altLang="en-US">
                <a:solidFill>
                  <a:srgbClr val="0000FF"/>
                </a:solidFill>
              </a:rPr>
              <a:t>交换机</a:t>
            </a:r>
            <a:r>
              <a:rPr lang="zh-CN" altLang="en-US"/>
              <a:t>（或</a:t>
            </a:r>
            <a:r>
              <a:rPr lang="zh-CN" altLang="en-US">
                <a:solidFill>
                  <a:srgbClr val="0000FF"/>
                </a:solidFill>
              </a:rPr>
              <a:t>网桥</a:t>
            </a:r>
            <a:r>
              <a:rPr lang="zh-CN" altLang="en-US"/>
              <a:t>）的基础上，它是以</a:t>
            </a:r>
            <a:r>
              <a:rPr lang="zh-CN" altLang="en-US">
                <a:solidFill>
                  <a:srgbClr val="0000FF"/>
                </a:solidFill>
              </a:rPr>
              <a:t>软件</a:t>
            </a:r>
            <a:r>
              <a:rPr lang="zh-CN" altLang="en-US"/>
              <a:t>的方法将网络中的节点按工作性质与需要划分成若干个“</a:t>
            </a:r>
            <a:r>
              <a:rPr lang="zh-CN" altLang="en-US">
                <a:solidFill>
                  <a:srgbClr val="0000FF"/>
                </a:solidFill>
              </a:rPr>
              <a:t>逻辑工作组</a:t>
            </a:r>
            <a:r>
              <a:rPr lang="zh-CN" altLang="en-US"/>
              <a:t>”，每个逻辑工作组就是一个</a:t>
            </a:r>
            <a:r>
              <a:rPr lang="zh-CN" altLang="en-US">
                <a:solidFill>
                  <a:srgbClr val="0000FF"/>
                </a:solidFill>
              </a:rPr>
              <a:t>逻辑子网</a:t>
            </a:r>
            <a:r>
              <a:rPr lang="zh-CN" altLang="en-US"/>
              <a:t>，逻辑子网也具有物理子网相同的网络性能，一个</a:t>
            </a:r>
            <a:r>
              <a:rPr lang="en-US" altLang="zh-CN"/>
              <a:t>VLAN</a:t>
            </a:r>
            <a:r>
              <a:rPr lang="zh-CN" altLang="en-US"/>
              <a:t>就是一个广播域。</a:t>
            </a:r>
          </a:p>
        </p:txBody>
      </p:sp>
    </p:spTree>
  </p:cSld>
  <p:clrMapOvr>
    <a:masterClrMapping/>
  </p:clrMapOvr>
  <p:transition spd="slow">
    <p:random/>
    <p:sndAc>
      <p:stSnd>
        <p:snd r:embed="rId2" name="camera.wav"/>
      </p:stSnd>
    </p:sndAc>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图示</a:t>
            </a:r>
            <a:r>
              <a:rPr lang="en-US" altLang="zh-CN" dirty="0">
                <a:latin typeface="华文新魏" pitchFamily="2" charset="-122"/>
              </a:rPr>
              <a:t>VLAN</a:t>
            </a:r>
            <a:endParaRPr lang="zh-CN" altLang="en-US" sz="2800" b="1" dirty="0"/>
          </a:p>
        </p:txBody>
      </p:sp>
      <p:sp>
        <p:nvSpPr>
          <p:cNvPr id="2263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endParaRPr lang="en-US" altLang="zh-CN" sz="1200" b="0">
              <a:solidFill>
                <a:schemeClr val="tx1"/>
              </a:solidFill>
              <a:latin typeface="Times New Roman" pitchFamily="18" charset="0"/>
              <a:ea typeface="幼圆" pitchFamily="49" charset="-122"/>
            </a:endParaRPr>
          </a:p>
        </p:txBody>
      </p:sp>
      <p:sp>
        <p:nvSpPr>
          <p:cNvPr id="22630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26309" name="AutoShape 4"/>
          <p:cNvSpPr>
            <a:spLocks noChangeArrowheads="1"/>
          </p:cNvSpPr>
          <p:nvPr/>
        </p:nvSpPr>
        <p:spPr bwMode="auto">
          <a:xfrm flipH="1">
            <a:off x="1116013" y="4314825"/>
            <a:ext cx="6719887" cy="1012825"/>
          </a:xfrm>
          <a:prstGeom prst="cube">
            <a:avLst>
              <a:gd name="adj" fmla="val 93745"/>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endParaRPr lang="zh-CN" altLang="en-US"/>
          </a:p>
        </p:txBody>
      </p:sp>
      <p:sp>
        <p:nvSpPr>
          <p:cNvPr id="226310" name="Line 5"/>
          <p:cNvSpPr>
            <a:spLocks noChangeShapeType="1"/>
          </p:cNvSpPr>
          <p:nvPr/>
        </p:nvSpPr>
        <p:spPr bwMode="auto">
          <a:xfrm>
            <a:off x="2378075" y="5834063"/>
            <a:ext cx="1395413"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1" name="AutoShape 6"/>
          <p:cNvSpPr>
            <a:spLocks noChangeArrowheads="1"/>
          </p:cNvSpPr>
          <p:nvPr/>
        </p:nvSpPr>
        <p:spPr bwMode="auto">
          <a:xfrm flipH="1">
            <a:off x="1116013" y="2908300"/>
            <a:ext cx="6719887" cy="1012825"/>
          </a:xfrm>
          <a:prstGeom prst="cube">
            <a:avLst>
              <a:gd name="adj" fmla="val 93745"/>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endParaRPr lang="zh-CN" altLang="en-US"/>
          </a:p>
        </p:txBody>
      </p:sp>
      <p:sp>
        <p:nvSpPr>
          <p:cNvPr id="226312" name="AutoShape 7"/>
          <p:cNvSpPr>
            <a:spLocks noChangeArrowheads="1"/>
          </p:cNvSpPr>
          <p:nvPr/>
        </p:nvSpPr>
        <p:spPr bwMode="auto">
          <a:xfrm flipH="1">
            <a:off x="1182688" y="1557338"/>
            <a:ext cx="6588125" cy="1012825"/>
          </a:xfrm>
          <a:prstGeom prst="cube">
            <a:avLst>
              <a:gd name="adj" fmla="val 93745"/>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endParaRPr lang="zh-CN" altLang="en-US"/>
          </a:p>
        </p:txBody>
      </p:sp>
      <p:sp>
        <p:nvSpPr>
          <p:cNvPr id="226313" name="Line 8"/>
          <p:cNvSpPr>
            <a:spLocks noChangeShapeType="1"/>
          </p:cNvSpPr>
          <p:nvPr/>
        </p:nvSpPr>
        <p:spPr bwMode="auto">
          <a:xfrm>
            <a:off x="2762250" y="1838325"/>
            <a:ext cx="348297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4" name="Line 9"/>
          <p:cNvSpPr>
            <a:spLocks noChangeShapeType="1"/>
          </p:cNvSpPr>
          <p:nvPr/>
        </p:nvSpPr>
        <p:spPr bwMode="auto">
          <a:xfrm>
            <a:off x="2895600" y="1951038"/>
            <a:ext cx="209867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5" name="Line 10"/>
          <p:cNvSpPr>
            <a:spLocks noChangeShapeType="1"/>
          </p:cNvSpPr>
          <p:nvPr/>
        </p:nvSpPr>
        <p:spPr bwMode="auto">
          <a:xfrm>
            <a:off x="3025775" y="2063750"/>
            <a:ext cx="4619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6" name="Line 11"/>
          <p:cNvSpPr>
            <a:spLocks noChangeShapeType="1"/>
          </p:cNvSpPr>
          <p:nvPr/>
        </p:nvSpPr>
        <p:spPr bwMode="auto">
          <a:xfrm>
            <a:off x="3025775" y="3470275"/>
            <a:ext cx="46196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7" name="Line 12"/>
          <p:cNvSpPr>
            <a:spLocks noChangeShapeType="1"/>
          </p:cNvSpPr>
          <p:nvPr/>
        </p:nvSpPr>
        <p:spPr bwMode="auto">
          <a:xfrm>
            <a:off x="2895600" y="3302000"/>
            <a:ext cx="23256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8" name="Line 13"/>
          <p:cNvSpPr>
            <a:spLocks noChangeShapeType="1"/>
          </p:cNvSpPr>
          <p:nvPr/>
        </p:nvSpPr>
        <p:spPr bwMode="auto">
          <a:xfrm>
            <a:off x="2697163" y="3132138"/>
            <a:ext cx="35369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19" name="Line 14"/>
          <p:cNvSpPr>
            <a:spLocks noChangeShapeType="1"/>
          </p:cNvSpPr>
          <p:nvPr/>
        </p:nvSpPr>
        <p:spPr bwMode="auto">
          <a:xfrm>
            <a:off x="2828925" y="4764088"/>
            <a:ext cx="12509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20" name="Line 15"/>
          <p:cNvSpPr>
            <a:spLocks noChangeShapeType="1"/>
          </p:cNvSpPr>
          <p:nvPr/>
        </p:nvSpPr>
        <p:spPr bwMode="auto">
          <a:xfrm>
            <a:off x="2828925" y="4876800"/>
            <a:ext cx="663575"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21" name="Line 16"/>
          <p:cNvSpPr>
            <a:spLocks noChangeShapeType="1"/>
          </p:cNvSpPr>
          <p:nvPr/>
        </p:nvSpPr>
        <p:spPr bwMode="auto">
          <a:xfrm>
            <a:off x="2517775" y="4540250"/>
            <a:ext cx="3770313"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22" name="Line 17"/>
          <p:cNvSpPr>
            <a:spLocks noChangeShapeType="1"/>
          </p:cNvSpPr>
          <p:nvPr/>
        </p:nvSpPr>
        <p:spPr bwMode="auto">
          <a:xfrm>
            <a:off x="2697163" y="4652963"/>
            <a:ext cx="23495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 name="AutoShape 18"/>
          <p:cNvSpPr>
            <a:spLocks noChangeArrowheads="1"/>
          </p:cNvSpPr>
          <p:nvPr/>
        </p:nvSpPr>
        <p:spPr bwMode="auto">
          <a:xfrm flipH="1">
            <a:off x="1979613" y="4365625"/>
            <a:ext cx="1052512" cy="674688"/>
          </a:xfrm>
          <a:prstGeom prst="cube">
            <a:avLst>
              <a:gd name="adj" fmla="val 28329"/>
            </a:avLst>
          </a:prstGeom>
          <a:solidFill>
            <a:srgbClr val="99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80000"/>
              </a:lnSpc>
              <a:spcBef>
                <a:spcPct val="0"/>
              </a:spcBef>
              <a:buFontTx/>
              <a:buNone/>
              <a:defRPr/>
            </a:pPr>
            <a:r>
              <a:rPr lang="zh-CN" altLang="en-US" sz="1800" b="1">
                <a:solidFill>
                  <a:srgbClr val="000000"/>
                </a:solidFill>
                <a:latin typeface="+mn-ea"/>
                <a:ea typeface="+mn-ea"/>
              </a:rPr>
              <a:t>以太网</a:t>
            </a:r>
          </a:p>
          <a:p>
            <a:pPr>
              <a:lnSpc>
                <a:spcPct val="80000"/>
              </a:lnSpc>
              <a:spcBef>
                <a:spcPct val="0"/>
              </a:spcBef>
              <a:buFontTx/>
              <a:buNone/>
              <a:defRPr/>
            </a:pPr>
            <a:r>
              <a:rPr lang="zh-CN" altLang="en-US" sz="1800" b="1">
                <a:solidFill>
                  <a:srgbClr val="000000"/>
                </a:solidFill>
                <a:latin typeface="+mn-ea"/>
                <a:ea typeface="+mn-ea"/>
              </a:rPr>
              <a:t>交换机</a:t>
            </a:r>
          </a:p>
        </p:txBody>
      </p:sp>
      <p:sp>
        <p:nvSpPr>
          <p:cNvPr id="226324" name="AutoShape 19"/>
          <p:cNvSpPr>
            <a:spLocks noChangeArrowheads="1"/>
          </p:cNvSpPr>
          <p:nvPr/>
        </p:nvSpPr>
        <p:spPr bwMode="auto">
          <a:xfrm>
            <a:off x="4805363" y="1725613"/>
            <a:ext cx="987425" cy="3321050"/>
          </a:xfrm>
          <a:prstGeom prst="roundRect">
            <a:avLst>
              <a:gd name="adj" fmla="val 50000"/>
            </a:avLst>
          </a:prstGeom>
          <a:solidFill>
            <a:srgbClr val="FFFF66">
              <a:alpha val="50195"/>
            </a:srgbClr>
          </a:solidFill>
          <a:ln w="19050">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endParaRPr lang="zh-CN" altLang="en-US"/>
          </a:p>
        </p:txBody>
      </p:sp>
      <p:sp>
        <p:nvSpPr>
          <p:cNvPr id="22" name="AutoShape 20"/>
          <p:cNvSpPr>
            <a:spLocks noChangeArrowheads="1"/>
          </p:cNvSpPr>
          <p:nvPr/>
        </p:nvSpPr>
        <p:spPr bwMode="auto">
          <a:xfrm>
            <a:off x="3290888" y="1725613"/>
            <a:ext cx="1384300" cy="3714750"/>
          </a:xfrm>
          <a:prstGeom prst="roundRect">
            <a:avLst>
              <a:gd name="adj" fmla="val 50000"/>
            </a:avLst>
          </a:prstGeom>
          <a:solidFill>
            <a:schemeClr val="accent2">
              <a:lumMod val="40000"/>
              <a:lumOff val="60000"/>
              <a:alpha val="50000"/>
            </a:schemeClr>
          </a:solidFill>
          <a:ln w="19050">
            <a:solidFill>
              <a:schemeClr val="tx1"/>
            </a:solidFill>
            <a:prstDash val="dash"/>
            <a:round/>
            <a:headEnd/>
            <a:tailEnd/>
          </a:ln>
          <a:effectLst/>
        </p:spPr>
        <p:txBody>
          <a:bodyPr wrap="none" anchor="ctr"/>
          <a:lstStyle/>
          <a:p>
            <a:pPr>
              <a:defRPr/>
            </a:pPr>
            <a:endParaRPr lang="zh-CN" altLang="en-US"/>
          </a:p>
        </p:txBody>
      </p:sp>
      <p:sp>
        <p:nvSpPr>
          <p:cNvPr id="226326" name="Text Box 21"/>
          <p:cNvSpPr txBox="1">
            <a:spLocks noChangeArrowheads="1"/>
          </p:cNvSpPr>
          <p:nvPr/>
        </p:nvSpPr>
        <p:spPr bwMode="auto">
          <a:xfrm>
            <a:off x="3792538" y="1973263"/>
            <a:ext cx="447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A</a:t>
            </a:r>
            <a:r>
              <a:rPr lang="en-US" altLang="zh-CN" sz="2000" baseline="-25000">
                <a:latin typeface="华文新魏" pitchFamily="2" charset="-122"/>
              </a:rPr>
              <a:t>4</a:t>
            </a:r>
            <a:endParaRPr lang="en-US" altLang="zh-CN" sz="2000">
              <a:latin typeface="华文新魏" pitchFamily="2" charset="-122"/>
            </a:endParaRPr>
          </a:p>
        </p:txBody>
      </p:sp>
      <p:sp>
        <p:nvSpPr>
          <p:cNvPr id="226327" name="Text Box 22"/>
          <p:cNvSpPr txBox="1">
            <a:spLocks noChangeArrowheads="1"/>
          </p:cNvSpPr>
          <p:nvPr/>
        </p:nvSpPr>
        <p:spPr bwMode="auto">
          <a:xfrm>
            <a:off x="5292725" y="4516438"/>
            <a:ext cx="398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B</a:t>
            </a:r>
            <a:r>
              <a:rPr lang="en-US" altLang="zh-CN" sz="2000" baseline="-25000">
                <a:latin typeface="华文新魏" pitchFamily="2" charset="-122"/>
              </a:rPr>
              <a:t>1</a:t>
            </a:r>
            <a:endParaRPr lang="en-US" altLang="zh-CN" sz="2000">
              <a:latin typeface="华文新魏" pitchFamily="2" charset="-122"/>
            </a:endParaRPr>
          </a:p>
        </p:txBody>
      </p:sp>
      <p:sp>
        <p:nvSpPr>
          <p:cNvPr id="226328" name="AutoShape 23"/>
          <p:cNvSpPr>
            <a:spLocks noChangeArrowheads="1"/>
          </p:cNvSpPr>
          <p:nvPr/>
        </p:nvSpPr>
        <p:spPr bwMode="auto">
          <a:xfrm>
            <a:off x="5992813" y="1612900"/>
            <a:ext cx="920750" cy="3321050"/>
          </a:xfrm>
          <a:prstGeom prst="roundRect">
            <a:avLst>
              <a:gd name="adj" fmla="val 50000"/>
            </a:avLst>
          </a:prstGeom>
          <a:solidFill>
            <a:srgbClr val="FF99CC">
              <a:alpha val="50195"/>
            </a:srgbClr>
          </a:solidFill>
          <a:ln w="19050">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endParaRPr lang="zh-CN" altLang="en-US"/>
          </a:p>
        </p:txBody>
      </p:sp>
      <p:sp>
        <p:nvSpPr>
          <p:cNvPr id="26" name="AutoShape 24"/>
          <p:cNvSpPr>
            <a:spLocks noChangeArrowheads="1"/>
          </p:cNvSpPr>
          <p:nvPr/>
        </p:nvSpPr>
        <p:spPr bwMode="auto">
          <a:xfrm flipH="1">
            <a:off x="1979613" y="1628775"/>
            <a:ext cx="1052512" cy="676275"/>
          </a:xfrm>
          <a:prstGeom prst="cube">
            <a:avLst>
              <a:gd name="adj" fmla="val 28329"/>
            </a:avLst>
          </a:prstGeom>
          <a:solidFill>
            <a:srgbClr val="99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80000"/>
              </a:lnSpc>
              <a:spcBef>
                <a:spcPct val="0"/>
              </a:spcBef>
              <a:buFontTx/>
              <a:buNone/>
              <a:defRPr/>
            </a:pPr>
            <a:r>
              <a:rPr lang="zh-CN" altLang="en-US" sz="1800" b="1">
                <a:solidFill>
                  <a:srgbClr val="000000"/>
                </a:solidFill>
                <a:latin typeface="+mn-ea"/>
                <a:ea typeface="+mn-ea"/>
              </a:rPr>
              <a:t>以太网</a:t>
            </a:r>
          </a:p>
          <a:p>
            <a:pPr>
              <a:lnSpc>
                <a:spcPct val="80000"/>
              </a:lnSpc>
              <a:spcBef>
                <a:spcPct val="0"/>
              </a:spcBef>
              <a:buFontTx/>
              <a:buNone/>
              <a:defRPr/>
            </a:pPr>
            <a:r>
              <a:rPr lang="zh-CN" altLang="en-US" sz="1800" b="1">
                <a:solidFill>
                  <a:srgbClr val="000000"/>
                </a:solidFill>
                <a:latin typeface="+mn-ea"/>
                <a:ea typeface="+mn-ea"/>
              </a:rPr>
              <a:t>交换机</a:t>
            </a:r>
          </a:p>
        </p:txBody>
      </p:sp>
      <p:sp>
        <p:nvSpPr>
          <p:cNvPr id="226330" name="Line 25"/>
          <p:cNvSpPr>
            <a:spLocks noChangeShapeType="1"/>
          </p:cNvSpPr>
          <p:nvPr/>
        </p:nvSpPr>
        <p:spPr bwMode="auto">
          <a:xfrm>
            <a:off x="1774825" y="2016125"/>
            <a:ext cx="0" cy="364966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31" name="Line 26"/>
          <p:cNvSpPr>
            <a:spLocks noChangeShapeType="1"/>
          </p:cNvSpPr>
          <p:nvPr/>
        </p:nvSpPr>
        <p:spPr bwMode="auto">
          <a:xfrm>
            <a:off x="1762125" y="2008188"/>
            <a:ext cx="40798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32" name="Text Box 27"/>
          <p:cNvSpPr txBox="1">
            <a:spLocks noChangeArrowheads="1"/>
          </p:cNvSpPr>
          <p:nvPr/>
        </p:nvSpPr>
        <p:spPr bwMode="auto">
          <a:xfrm>
            <a:off x="6008688" y="2538413"/>
            <a:ext cx="94773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solidFill>
                  <a:srgbClr val="FF0000"/>
                </a:solidFill>
                <a:latin typeface="华文新魏" pitchFamily="2" charset="-122"/>
              </a:rPr>
              <a:t>VLAN</a:t>
            </a:r>
            <a:r>
              <a:rPr lang="en-US" altLang="zh-CN" sz="2000" baseline="-25000">
                <a:solidFill>
                  <a:srgbClr val="FF0000"/>
                </a:solidFill>
                <a:latin typeface="华文新魏" pitchFamily="2" charset="-122"/>
              </a:rPr>
              <a:t>3</a:t>
            </a:r>
            <a:endParaRPr lang="en-US" altLang="zh-CN" sz="2000">
              <a:solidFill>
                <a:srgbClr val="FF0000"/>
              </a:solidFill>
              <a:latin typeface="华文新魏" pitchFamily="2" charset="-122"/>
            </a:endParaRPr>
          </a:p>
        </p:txBody>
      </p:sp>
      <p:sp>
        <p:nvSpPr>
          <p:cNvPr id="226333" name="Text Box 28"/>
          <p:cNvSpPr txBox="1">
            <a:spLocks noChangeArrowheads="1"/>
          </p:cNvSpPr>
          <p:nvPr/>
        </p:nvSpPr>
        <p:spPr bwMode="auto">
          <a:xfrm>
            <a:off x="6483350" y="1736725"/>
            <a:ext cx="444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C</a:t>
            </a:r>
            <a:r>
              <a:rPr lang="en-US" altLang="zh-CN" sz="2000" baseline="-25000">
                <a:latin typeface="华文新魏" pitchFamily="2" charset="-122"/>
              </a:rPr>
              <a:t>3</a:t>
            </a:r>
            <a:endParaRPr lang="en-US" altLang="zh-CN" sz="2000">
              <a:latin typeface="华文新魏" pitchFamily="2" charset="-122"/>
            </a:endParaRPr>
          </a:p>
        </p:txBody>
      </p:sp>
      <p:sp>
        <p:nvSpPr>
          <p:cNvPr id="226334" name="Text Box 29"/>
          <p:cNvSpPr txBox="1">
            <a:spLocks noChangeArrowheads="1"/>
          </p:cNvSpPr>
          <p:nvPr/>
        </p:nvSpPr>
        <p:spPr bwMode="auto">
          <a:xfrm>
            <a:off x="5233988" y="1882775"/>
            <a:ext cx="4270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B</a:t>
            </a:r>
            <a:r>
              <a:rPr lang="en-US" altLang="zh-CN" sz="2000" baseline="-25000">
                <a:latin typeface="华文新魏" pitchFamily="2" charset="-122"/>
              </a:rPr>
              <a:t>3</a:t>
            </a:r>
            <a:endParaRPr lang="en-US" altLang="zh-CN" sz="2000">
              <a:latin typeface="华文新魏" pitchFamily="2" charset="-122"/>
            </a:endParaRPr>
          </a:p>
        </p:txBody>
      </p:sp>
      <p:sp>
        <p:nvSpPr>
          <p:cNvPr id="226335" name="Text Box 30"/>
          <p:cNvSpPr txBox="1">
            <a:spLocks noChangeArrowheads="1"/>
          </p:cNvSpPr>
          <p:nvPr/>
        </p:nvSpPr>
        <p:spPr bwMode="auto">
          <a:xfrm>
            <a:off x="3492500" y="2541588"/>
            <a:ext cx="9175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solidFill>
                  <a:srgbClr val="FF0000"/>
                </a:solidFill>
                <a:latin typeface="华文新魏" pitchFamily="2" charset="-122"/>
              </a:rPr>
              <a:t>VLAN</a:t>
            </a:r>
            <a:r>
              <a:rPr lang="en-US" altLang="zh-CN" sz="2000" baseline="-25000">
                <a:solidFill>
                  <a:srgbClr val="FF0000"/>
                </a:solidFill>
                <a:latin typeface="华文新魏" pitchFamily="2" charset="-122"/>
              </a:rPr>
              <a:t>1</a:t>
            </a:r>
            <a:endParaRPr lang="en-US" altLang="zh-CN" sz="2000">
              <a:solidFill>
                <a:srgbClr val="FF0000"/>
              </a:solidFill>
              <a:latin typeface="华文新魏" pitchFamily="2" charset="-122"/>
            </a:endParaRPr>
          </a:p>
        </p:txBody>
      </p:sp>
      <p:sp>
        <p:nvSpPr>
          <p:cNvPr id="226336" name="Text Box 31"/>
          <p:cNvSpPr txBox="1">
            <a:spLocks noChangeArrowheads="1"/>
          </p:cNvSpPr>
          <p:nvPr/>
        </p:nvSpPr>
        <p:spPr bwMode="auto">
          <a:xfrm>
            <a:off x="4843463" y="2540000"/>
            <a:ext cx="947737"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solidFill>
                  <a:srgbClr val="FF0000"/>
                </a:solidFill>
                <a:latin typeface="华文新魏" pitchFamily="2" charset="-122"/>
              </a:rPr>
              <a:t>VLAN</a:t>
            </a:r>
            <a:r>
              <a:rPr lang="en-US" altLang="zh-CN" sz="2000" baseline="-25000">
                <a:solidFill>
                  <a:srgbClr val="FF0000"/>
                </a:solidFill>
                <a:latin typeface="华文新魏" pitchFamily="2" charset="-122"/>
              </a:rPr>
              <a:t>2</a:t>
            </a:r>
            <a:endParaRPr lang="en-US" altLang="zh-CN" sz="2000">
              <a:solidFill>
                <a:srgbClr val="FF0000"/>
              </a:solidFill>
              <a:latin typeface="华文新魏" pitchFamily="2" charset="-122"/>
            </a:endParaRPr>
          </a:p>
        </p:txBody>
      </p:sp>
      <p:sp>
        <p:nvSpPr>
          <p:cNvPr id="226337" name="Text Box 32"/>
          <p:cNvSpPr txBox="1">
            <a:spLocks noChangeArrowheads="1"/>
          </p:cNvSpPr>
          <p:nvPr/>
        </p:nvSpPr>
        <p:spPr bwMode="auto">
          <a:xfrm>
            <a:off x="6519863" y="4365625"/>
            <a:ext cx="4159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C</a:t>
            </a:r>
            <a:r>
              <a:rPr lang="en-US" altLang="zh-CN" sz="2000" baseline="-25000">
                <a:latin typeface="华文新魏" pitchFamily="2" charset="-122"/>
              </a:rPr>
              <a:t>1</a:t>
            </a:r>
            <a:endParaRPr lang="en-US" altLang="zh-CN" sz="2000">
              <a:latin typeface="华文新魏" pitchFamily="2" charset="-122"/>
            </a:endParaRPr>
          </a:p>
        </p:txBody>
      </p:sp>
      <p:sp>
        <p:nvSpPr>
          <p:cNvPr id="226338" name="Text Box 33"/>
          <p:cNvSpPr txBox="1">
            <a:spLocks noChangeArrowheads="1"/>
          </p:cNvSpPr>
          <p:nvPr/>
        </p:nvSpPr>
        <p:spPr bwMode="auto">
          <a:xfrm>
            <a:off x="4284663" y="4581525"/>
            <a:ext cx="447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A</a:t>
            </a:r>
            <a:r>
              <a:rPr lang="en-US" altLang="zh-CN" sz="2000" baseline="-25000">
                <a:latin typeface="华文新魏" pitchFamily="2" charset="-122"/>
              </a:rPr>
              <a:t>2</a:t>
            </a:r>
            <a:endParaRPr lang="en-US" altLang="zh-CN" sz="2000">
              <a:latin typeface="华文新魏" pitchFamily="2" charset="-122"/>
            </a:endParaRPr>
          </a:p>
        </p:txBody>
      </p:sp>
      <p:sp>
        <p:nvSpPr>
          <p:cNvPr id="226339" name="Text Box 34"/>
          <p:cNvSpPr txBox="1">
            <a:spLocks noChangeArrowheads="1"/>
          </p:cNvSpPr>
          <p:nvPr/>
        </p:nvSpPr>
        <p:spPr bwMode="auto">
          <a:xfrm>
            <a:off x="3751263" y="4986338"/>
            <a:ext cx="4191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A</a:t>
            </a:r>
            <a:r>
              <a:rPr lang="en-US" altLang="zh-CN" sz="2000" baseline="-25000">
                <a:latin typeface="华文新魏" pitchFamily="2" charset="-122"/>
              </a:rPr>
              <a:t>1</a:t>
            </a:r>
            <a:endParaRPr lang="en-US" altLang="zh-CN" sz="2000">
              <a:latin typeface="华文新魏" pitchFamily="2" charset="-122"/>
            </a:endParaRPr>
          </a:p>
        </p:txBody>
      </p:sp>
      <p:sp>
        <p:nvSpPr>
          <p:cNvPr id="226340" name="Text Box 35"/>
          <p:cNvSpPr txBox="1">
            <a:spLocks noChangeArrowheads="1"/>
          </p:cNvSpPr>
          <p:nvPr/>
        </p:nvSpPr>
        <p:spPr bwMode="auto">
          <a:xfrm>
            <a:off x="3778250" y="3390900"/>
            <a:ext cx="447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A</a:t>
            </a:r>
            <a:r>
              <a:rPr lang="en-US" altLang="zh-CN" sz="2000" baseline="-25000">
                <a:latin typeface="华文新魏" pitchFamily="2" charset="-122"/>
              </a:rPr>
              <a:t>3</a:t>
            </a:r>
            <a:endParaRPr lang="en-US" altLang="zh-CN" sz="2000">
              <a:latin typeface="华文新魏" pitchFamily="2" charset="-122"/>
            </a:endParaRPr>
          </a:p>
        </p:txBody>
      </p:sp>
      <p:sp>
        <p:nvSpPr>
          <p:cNvPr id="226341" name="Text Box 36"/>
          <p:cNvSpPr txBox="1">
            <a:spLocks noChangeArrowheads="1"/>
          </p:cNvSpPr>
          <p:nvPr/>
        </p:nvSpPr>
        <p:spPr bwMode="auto">
          <a:xfrm>
            <a:off x="6503988" y="3005138"/>
            <a:ext cx="444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C</a:t>
            </a:r>
            <a:r>
              <a:rPr lang="en-US" altLang="zh-CN" sz="2000" baseline="-25000">
                <a:latin typeface="华文新魏" pitchFamily="2" charset="-122"/>
              </a:rPr>
              <a:t>2</a:t>
            </a:r>
            <a:endParaRPr lang="en-US" altLang="zh-CN" sz="2000">
              <a:latin typeface="华文新魏" pitchFamily="2" charset="-122"/>
            </a:endParaRPr>
          </a:p>
        </p:txBody>
      </p:sp>
      <p:sp>
        <p:nvSpPr>
          <p:cNvPr id="226342" name="Text Box 37"/>
          <p:cNvSpPr txBox="1">
            <a:spLocks noChangeArrowheads="1"/>
          </p:cNvSpPr>
          <p:nvPr/>
        </p:nvSpPr>
        <p:spPr bwMode="auto">
          <a:xfrm>
            <a:off x="5435600" y="3076575"/>
            <a:ext cx="4270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spcBef>
                <a:spcPct val="0"/>
              </a:spcBef>
              <a:buFontTx/>
              <a:buNone/>
            </a:pPr>
            <a:r>
              <a:rPr lang="en-US" altLang="zh-CN" sz="2000">
                <a:latin typeface="华文新魏" pitchFamily="2" charset="-122"/>
              </a:rPr>
              <a:t>B</a:t>
            </a:r>
            <a:r>
              <a:rPr lang="en-US" altLang="zh-CN" sz="2000" baseline="-25000">
                <a:latin typeface="华文新魏" pitchFamily="2" charset="-122"/>
              </a:rPr>
              <a:t>2</a:t>
            </a:r>
            <a:endParaRPr lang="en-US" altLang="zh-CN" sz="2000">
              <a:latin typeface="华文新魏" pitchFamily="2" charset="-122"/>
            </a:endParaRPr>
          </a:p>
        </p:txBody>
      </p:sp>
      <p:pic>
        <p:nvPicPr>
          <p:cNvPr id="226343" name="Picture 38"/>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5975" y="2008188"/>
            <a:ext cx="454025"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44" name="Picture 39"/>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22988" y="1725613"/>
            <a:ext cx="454025"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45" name="Picture 40"/>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72038" y="1895475"/>
            <a:ext cx="452437" cy="38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46" name="Picture 41"/>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32513" y="3019425"/>
            <a:ext cx="452437"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47" name="Picture 42"/>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78413" y="3189288"/>
            <a:ext cx="452437"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48" name="Picture 43"/>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5975" y="3357563"/>
            <a:ext cx="4540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49" name="Picture 44"/>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5975" y="4770438"/>
            <a:ext cx="454025"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50" name="Picture 45"/>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49700" y="4652963"/>
            <a:ext cx="452438"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51" name="Picture 4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37125" y="4540250"/>
            <a:ext cx="452438" cy="38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52" name="Picture 4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22988" y="4427538"/>
            <a:ext cx="454025" cy="38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AutoShape 48"/>
          <p:cNvSpPr>
            <a:spLocks noChangeArrowheads="1"/>
          </p:cNvSpPr>
          <p:nvPr/>
        </p:nvSpPr>
        <p:spPr bwMode="auto">
          <a:xfrm flipH="1">
            <a:off x="1979613" y="2997200"/>
            <a:ext cx="1052512" cy="676275"/>
          </a:xfrm>
          <a:prstGeom prst="cube">
            <a:avLst>
              <a:gd name="adj" fmla="val 28329"/>
            </a:avLst>
          </a:prstGeom>
          <a:solidFill>
            <a:srgbClr val="99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80000"/>
              </a:lnSpc>
              <a:spcBef>
                <a:spcPct val="0"/>
              </a:spcBef>
              <a:buFontTx/>
              <a:buNone/>
              <a:defRPr/>
            </a:pPr>
            <a:r>
              <a:rPr lang="zh-CN" altLang="en-US" sz="1800" b="1">
                <a:solidFill>
                  <a:srgbClr val="000000"/>
                </a:solidFill>
                <a:latin typeface="+mn-ea"/>
                <a:ea typeface="+mn-ea"/>
              </a:rPr>
              <a:t>以太网</a:t>
            </a:r>
          </a:p>
          <a:p>
            <a:pPr>
              <a:lnSpc>
                <a:spcPct val="80000"/>
              </a:lnSpc>
              <a:spcBef>
                <a:spcPct val="0"/>
              </a:spcBef>
              <a:buFontTx/>
              <a:buNone/>
              <a:defRPr/>
            </a:pPr>
            <a:r>
              <a:rPr lang="zh-CN" altLang="en-US" sz="1800" b="1">
                <a:solidFill>
                  <a:srgbClr val="000000"/>
                </a:solidFill>
                <a:latin typeface="+mn-ea"/>
                <a:ea typeface="+mn-ea"/>
              </a:rPr>
              <a:t>交换机</a:t>
            </a:r>
          </a:p>
        </p:txBody>
      </p:sp>
      <p:sp>
        <p:nvSpPr>
          <p:cNvPr id="226354" name="Line 49"/>
          <p:cNvSpPr>
            <a:spLocks noChangeShapeType="1"/>
          </p:cNvSpPr>
          <p:nvPr/>
        </p:nvSpPr>
        <p:spPr bwMode="auto">
          <a:xfrm>
            <a:off x="1906588" y="3354388"/>
            <a:ext cx="0" cy="242411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55" name="Line 50"/>
          <p:cNvSpPr>
            <a:spLocks noChangeShapeType="1"/>
          </p:cNvSpPr>
          <p:nvPr/>
        </p:nvSpPr>
        <p:spPr bwMode="auto">
          <a:xfrm>
            <a:off x="1895475" y="3357563"/>
            <a:ext cx="2444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56" name="Line 51"/>
          <p:cNvSpPr>
            <a:spLocks noChangeShapeType="1"/>
          </p:cNvSpPr>
          <p:nvPr/>
        </p:nvSpPr>
        <p:spPr bwMode="auto">
          <a:xfrm>
            <a:off x="2038350" y="4792663"/>
            <a:ext cx="0" cy="109855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6357" name="Line 52"/>
          <p:cNvSpPr>
            <a:spLocks noChangeShapeType="1"/>
          </p:cNvSpPr>
          <p:nvPr/>
        </p:nvSpPr>
        <p:spPr bwMode="auto">
          <a:xfrm>
            <a:off x="2025650" y="4792663"/>
            <a:ext cx="1365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AutoShape 53"/>
          <p:cNvSpPr>
            <a:spLocks noChangeArrowheads="1"/>
          </p:cNvSpPr>
          <p:nvPr/>
        </p:nvSpPr>
        <p:spPr bwMode="auto">
          <a:xfrm flipH="1">
            <a:off x="1428750" y="5440363"/>
            <a:ext cx="1166813" cy="676275"/>
          </a:xfrm>
          <a:prstGeom prst="cube">
            <a:avLst>
              <a:gd name="adj" fmla="val 28329"/>
            </a:avLst>
          </a:prstGeom>
          <a:solidFill>
            <a:srgbClr val="99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80000"/>
              </a:lnSpc>
              <a:spcBef>
                <a:spcPct val="0"/>
              </a:spcBef>
              <a:buFontTx/>
              <a:buNone/>
              <a:defRPr/>
            </a:pPr>
            <a:r>
              <a:rPr lang="zh-CN" altLang="en-US" sz="2000" b="1" dirty="0">
                <a:solidFill>
                  <a:srgbClr val="000000"/>
                </a:solidFill>
                <a:latin typeface="+mn-ea"/>
                <a:ea typeface="+mn-ea"/>
              </a:rPr>
              <a:t>以太网</a:t>
            </a:r>
          </a:p>
          <a:p>
            <a:pPr>
              <a:lnSpc>
                <a:spcPct val="80000"/>
              </a:lnSpc>
              <a:spcBef>
                <a:spcPct val="0"/>
              </a:spcBef>
              <a:buFontTx/>
              <a:buNone/>
              <a:defRPr/>
            </a:pPr>
            <a:r>
              <a:rPr lang="zh-CN" altLang="en-US" sz="2000" b="1" dirty="0">
                <a:solidFill>
                  <a:srgbClr val="000000"/>
                </a:solidFill>
                <a:latin typeface="+mn-ea"/>
                <a:ea typeface="+mn-ea"/>
              </a:rPr>
              <a:t>交换机</a:t>
            </a:r>
          </a:p>
        </p:txBody>
      </p:sp>
      <p:sp>
        <p:nvSpPr>
          <p:cNvPr id="56" name="Text Box 54"/>
          <p:cNvSpPr txBox="1">
            <a:spLocks noChangeArrowheads="1"/>
          </p:cNvSpPr>
          <p:nvPr/>
        </p:nvSpPr>
        <p:spPr bwMode="auto">
          <a:xfrm>
            <a:off x="4140200" y="5549900"/>
            <a:ext cx="4635500" cy="83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FontTx/>
              <a:buNone/>
              <a:defRPr/>
            </a:pPr>
            <a:r>
              <a:rPr kumimoji="0" lang="zh-CN" altLang="en-US" sz="2400" b="1" dirty="0">
                <a:latin typeface="+mn-lt"/>
                <a:ea typeface="+mn-ea"/>
              </a:rPr>
              <a:t>三个虚拟局域网 </a:t>
            </a:r>
            <a:r>
              <a:rPr kumimoji="0" lang="en-US" altLang="zh-CN" sz="2400" b="1" dirty="0">
                <a:latin typeface="华文新魏" panose="02010800040101010101" pitchFamily="2" charset="-122"/>
                <a:ea typeface="华文新魏" panose="02010800040101010101" pitchFamily="2" charset="-122"/>
              </a:rPr>
              <a:t>VLAN</a:t>
            </a:r>
            <a:r>
              <a:rPr kumimoji="0" lang="en-US" altLang="zh-CN" sz="2400" b="1" baseline="-25000" dirty="0">
                <a:latin typeface="华文新魏" panose="02010800040101010101" pitchFamily="2" charset="-122"/>
                <a:ea typeface="华文新魏" panose="02010800040101010101" pitchFamily="2" charset="-122"/>
              </a:rPr>
              <a:t>1</a:t>
            </a:r>
            <a:r>
              <a:rPr kumimoji="0" lang="zh-CN" altLang="en-US" sz="2400" b="1" dirty="0">
                <a:latin typeface="+mn-lt"/>
                <a:ea typeface="+mn-ea"/>
              </a:rPr>
              <a:t>、</a:t>
            </a:r>
            <a:r>
              <a:rPr kumimoji="0" lang="en-US" altLang="zh-CN" sz="2400" b="1" dirty="0">
                <a:latin typeface="华文新魏" panose="02010800040101010101" pitchFamily="2" charset="-122"/>
                <a:ea typeface="华文新魏" panose="02010800040101010101" pitchFamily="2" charset="-122"/>
              </a:rPr>
              <a:t>VLAN</a:t>
            </a:r>
            <a:r>
              <a:rPr kumimoji="0" lang="en-US" altLang="zh-CN" sz="2400" b="1" baseline="-25000" dirty="0">
                <a:latin typeface="华文新魏" panose="02010800040101010101" pitchFamily="2" charset="-122"/>
                <a:ea typeface="华文新魏" panose="02010800040101010101" pitchFamily="2" charset="-122"/>
              </a:rPr>
              <a:t>2</a:t>
            </a:r>
          </a:p>
          <a:p>
            <a:pPr>
              <a:spcBef>
                <a:spcPct val="0"/>
              </a:spcBef>
              <a:buFontTx/>
              <a:buNone/>
              <a:defRPr/>
            </a:pPr>
            <a:r>
              <a:rPr kumimoji="0" lang="zh-CN" altLang="en-US" sz="2400" b="1" dirty="0">
                <a:latin typeface="+mn-lt"/>
                <a:ea typeface="+mn-ea"/>
              </a:rPr>
              <a:t>和</a:t>
            </a:r>
            <a:r>
              <a:rPr kumimoji="0" lang="zh-CN" altLang="en-US" sz="2400" b="1" dirty="0">
                <a:latin typeface="华文新魏" panose="02010800040101010101" pitchFamily="2" charset="-122"/>
                <a:ea typeface="华文新魏" panose="02010800040101010101" pitchFamily="2" charset="-122"/>
              </a:rPr>
              <a:t> </a:t>
            </a:r>
            <a:r>
              <a:rPr kumimoji="0" lang="en-US" altLang="zh-CN" sz="2400" b="1" dirty="0">
                <a:latin typeface="华文新魏" panose="02010800040101010101" pitchFamily="2" charset="-122"/>
                <a:ea typeface="华文新魏" panose="02010800040101010101" pitchFamily="2" charset="-122"/>
              </a:rPr>
              <a:t>VLAN</a:t>
            </a:r>
            <a:r>
              <a:rPr kumimoji="0" lang="en-US" altLang="zh-CN" sz="2400" b="1" baseline="-25000" dirty="0">
                <a:latin typeface="华文新魏" panose="02010800040101010101" pitchFamily="2" charset="-122"/>
                <a:ea typeface="华文新魏" panose="02010800040101010101" pitchFamily="2" charset="-122"/>
              </a:rPr>
              <a:t>3</a:t>
            </a:r>
            <a:r>
              <a:rPr kumimoji="0" lang="en-US" altLang="zh-CN" sz="2400" b="1" dirty="0">
                <a:latin typeface="华文新魏" panose="02010800040101010101" pitchFamily="2" charset="-122"/>
                <a:ea typeface="华文新魏" panose="02010800040101010101" pitchFamily="2" charset="-122"/>
              </a:rPr>
              <a:t> </a:t>
            </a:r>
            <a:r>
              <a:rPr kumimoji="0" lang="zh-CN" altLang="en-US" sz="2400" b="1" dirty="0">
                <a:latin typeface="+mn-lt"/>
                <a:ea typeface="+mn-ea"/>
              </a:rPr>
              <a:t>的构成 </a:t>
            </a:r>
          </a:p>
        </p:txBody>
      </p:sp>
    </p:spTree>
  </p:cSld>
  <p:clrMapOvr>
    <a:masterClrMapping/>
  </p:clrMapOvr>
  <p:transition spd="slow">
    <p:random/>
    <p:sndAc>
      <p:stSnd>
        <p:snd r:embed="rId2" name="camera.wav"/>
      </p:stSnd>
    </p:sndAc>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t>组网依据和重要特征</a:t>
            </a:r>
            <a:endParaRPr lang="zh-CN" altLang="en-US" sz="2800" b="1" dirty="0"/>
          </a:p>
        </p:txBody>
      </p:sp>
      <p:sp>
        <p:nvSpPr>
          <p:cNvPr id="2273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endParaRPr lang="en-US" altLang="zh-CN" sz="1200" b="0">
              <a:solidFill>
                <a:schemeClr val="tx1"/>
              </a:solidFill>
              <a:latin typeface="Times New Roman" pitchFamily="18" charset="0"/>
              <a:ea typeface="幼圆" pitchFamily="49" charset="-122"/>
            </a:endParaRPr>
          </a:p>
        </p:txBody>
      </p:sp>
      <p:sp>
        <p:nvSpPr>
          <p:cNvPr id="22733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227333" name="Rectangle 5"/>
          <p:cNvSpPr>
            <a:spLocks noGrp="1" noChangeArrowheads="1"/>
          </p:cNvSpPr>
          <p:nvPr>
            <p:ph type="body" idx="1"/>
          </p:nvPr>
        </p:nvSpPr>
        <p:spPr>
          <a:xfrm>
            <a:off x="809625" y="1773238"/>
            <a:ext cx="7958138" cy="4679950"/>
          </a:xfrm>
        </p:spPr>
        <p:txBody>
          <a:bodyPr/>
          <a:lstStyle/>
          <a:p>
            <a:pPr eaLnBrk="1" hangingPunct="1">
              <a:lnSpc>
                <a:spcPct val="125000"/>
              </a:lnSpc>
              <a:spcBef>
                <a:spcPts val="0"/>
              </a:spcBef>
            </a:pPr>
            <a:r>
              <a:rPr lang="zh-CN" altLang="en-US" sz="2400" dirty="0">
                <a:solidFill>
                  <a:srgbClr val="FF0000"/>
                </a:solidFill>
              </a:rPr>
              <a:t>组网依据</a:t>
            </a:r>
            <a:endParaRPr lang="en-US" altLang="zh-CN" sz="2400" dirty="0">
              <a:solidFill>
                <a:srgbClr val="FF0000"/>
              </a:solidFill>
            </a:endParaRPr>
          </a:p>
          <a:p>
            <a:pPr lvl="1" eaLnBrk="1" hangingPunct="1">
              <a:lnSpc>
                <a:spcPct val="125000"/>
              </a:lnSpc>
              <a:spcBef>
                <a:spcPts val="0"/>
              </a:spcBef>
            </a:pPr>
            <a:r>
              <a:rPr lang="en-US" altLang="zh-CN" sz="2400" dirty="0"/>
              <a:t>VLAN</a:t>
            </a:r>
            <a:r>
              <a:rPr lang="zh-CN" altLang="en-US" sz="2400" dirty="0"/>
              <a:t>是一个逻辑子网，其组网的依据不是物理位置，而是逻辑位置。</a:t>
            </a:r>
          </a:p>
          <a:p>
            <a:pPr eaLnBrk="1" hangingPunct="1">
              <a:lnSpc>
                <a:spcPct val="125000"/>
              </a:lnSpc>
              <a:spcBef>
                <a:spcPts val="0"/>
              </a:spcBef>
            </a:pPr>
            <a:r>
              <a:rPr lang="zh-CN" altLang="en-US" sz="2400" dirty="0">
                <a:solidFill>
                  <a:srgbClr val="FF0000"/>
                </a:solidFill>
              </a:rPr>
              <a:t>重要特征</a:t>
            </a:r>
          </a:p>
          <a:p>
            <a:pPr lvl="1" eaLnBrk="1" hangingPunct="1">
              <a:lnSpc>
                <a:spcPct val="125000"/>
              </a:lnSpc>
              <a:spcBef>
                <a:spcPts val="0"/>
              </a:spcBef>
            </a:pPr>
            <a:r>
              <a:rPr lang="zh-CN" altLang="en-US" sz="2400" dirty="0"/>
              <a:t>同一</a:t>
            </a:r>
            <a:r>
              <a:rPr lang="en-US" altLang="zh-CN" sz="2400" dirty="0"/>
              <a:t>VLAN</a:t>
            </a:r>
            <a:r>
              <a:rPr lang="zh-CN" altLang="en-US" sz="2400" dirty="0"/>
              <a:t>的所有成员组成一个“</a:t>
            </a:r>
            <a:r>
              <a:rPr lang="zh-CN" altLang="en-US" sz="2400" dirty="0">
                <a:solidFill>
                  <a:srgbClr val="0000FF"/>
                </a:solidFill>
              </a:rPr>
              <a:t>独立于物理位置而具有相同逻辑的广播域</a:t>
            </a:r>
            <a:r>
              <a:rPr lang="zh-CN" altLang="en-US" sz="2400" dirty="0"/>
              <a:t>”；</a:t>
            </a:r>
          </a:p>
          <a:p>
            <a:pPr lvl="1" eaLnBrk="1" hangingPunct="1">
              <a:lnSpc>
                <a:spcPct val="125000"/>
              </a:lnSpc>
              <a:spcBef>
                <a:spcPts val="0"/>
              </a:spcBef>
            </a:pPr>
            <a:r>
              <a:rPr lang="zh-CN" altLang="en-US" sz="2400" dirty="0"/>
              <a:t>不同</a:t>
            </a:r>
            <a:r>
              <a:rPr lang="en-US" altLang="zh-CN" sz="2400" dirty="0"/>
              <a:t>VLAN</a:t>
            </a:r>
            <a:r>
              <a:rPr lang="zh-CN" altLang="en-US" sz="2400" dirty="0"/>
              <a:t>的成员不能直接进行二层通信，但可以通过路由器或三层交换机进行</a:t>
            </a:r>
            <a:r>
              <a:rPr lang="en-US" altLang="zh-CN" sz="2400" dirty="0"/>
              <a:t>VLAN</a:t>
            </a:r>
            <a:r>
              <a:rPr lang="zh-CN" altLang="en-US" sz="2400" dirty="0"/>
              <a:t>间路由，实现</a:t>
            </a:r>
            <a:r>
              <a:rPr lang="en-US" altLang="zh-CN" sz="2400" dirty="0"/>
              <a:t>VLAN</a:t>
            </a:r>
            <a:r>
              <a:rPr lang="zh-CN" altLang="en-US" sz="2400" dirty="0"/>
              <a:t>间通信。</a:t>
            </a:r>
          </a:p>
          <a:p>
            <a:pPr lvl="1" eaLnBrk="1" hangingPunct="1">
              <a:lnSpc>
                <a:spcPct val="125000"/>
              </a:lnSpc>
              <a:spcBef>
                <a:spcPts val="0"/>
              </a:spcBef>
            </a:pPr>
            <a:r>
              <a:rPr lang="en-US" altLang="zh-CN" sz="2400" dirty="0"/>
              <a:t>VLAN</a:t>
            </a:r>
            <a:r>
              <a:rPr lang="zh-CN" altLang="en-US" sz="2400" dirty="0"/>
              <a:t>通过</a:t>
            </a:r>
            <a:r>
              <a:rPr lang="zh-CN" altLang="en-US" sz="2400" dirty="0">
                <a:solidFill>
                  <a:srgbClr val="0000FF"/>
                </a:solidFill>
              </a:rPr>
              <a:t>软件</a:t>
            </a:r>
            <a:r>
              <a:rPr lang="zh-CN" altLang="en-US" sz="2400" dirty="0"/>
              <a:t>实现</a:t>
            </a:r>
            <a:r>
              <a:rPr lang="en-US" altLang="zh-CN" sz="2400" dirty="0"/>
              <a:t>VLAN</a:t>
            </a:r>
            <a:r>
              <a:rPr lang="zh-CN" altLang="en-US" sz="2400" dirty="0"/>
              <a:t>成员的增加、移动和改变。</a:t>
            </a:r>
            <a:endParaRPr lang="en-US" altLang="zh-CN" sz="2400" dirty="0"/>
          </a:p>
        </p:txBody>
      </p:sp>
    </p:spTree>
  </p:cSld>
  <p:clrMapOvr>
    <a:masterClrMapping/>
  </p:clrMapOvr>
  <p:transition spd="slow">
    <p:random/>
    <p:sndAc>
      <p:stSnd>
        <p:snd r:embed="rId2" name="camera.wav"/>
      </p:stSnd>
    </p:sndAc>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en-US" altLang="zh-CN" dirty="0">
                <a:latin typeface="华文新魏" panose="02010800040101010101" pitchFamily="2" charset="-122"/>
                <a:ea typeface="华文新魏" panose="02010800040101010101" pitchFamily="2" charset="-122"/>
              </a:rPr>
              <a:t>VLAN</a:t>
            </a:r>
            <a:r>
              <a:rPr lang="zh-CN" altLang="en-US" dirty="0"/>
              <a:t>的划分</a:t>
            </a:r>
            <a:endParaRPr lang="zh-CN" altLang="en-US" sz="2800" b="1" dirty="0"/>
          </a:p>
        </p:txBody>
      </p:sp>
      <p:sp>
        <p:nvSpPr>
          <p:cNvPr id="2283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endParaRPr lang="en-US" altLang="zh-CN" sz="1200" b="0">
              <a:solidFill>
                <a:schemeClr val="tx1"/>
              </a:solidFill>
              <a:latin typeface="Times New Roman" pitchFamily="18" charset="0"/>
              <a:ea typeface="幼圆" pitchFamily="49" charset="-122"/>
            </a:endParaRPr>
          </a:p>
        </p:txBody>
      </p:sp>
      <p:sp>
        <p:nvSpPr>
          <p:cNvPr id="228356" name="Rectangle 5"/>
          <p:cNvSpPr>
            <a:spLocks noGrp="1" noChangeArrowheads="1"/>
          </p:cNvSpPr>
          <p:nvPr>
            <p:ph type="body" idx="1"/>
          </p:nvPr>
        </p:nvSpPr>
        <p:spPr>
          <a:xfrm>
            <a:off x="2411413" y="2276475"/>
            <a:ext cx="4321175" cy="3529013"/>
          </a:xfrm>
        </p:spPr>
        <p:txBody>
          <a:bodyPr/>
          <a:lstStyle/>
          <a:p>
            <a:pPr eaLnBrk="1" hangingPunct="1">
              <a:lnSpc>
                <a:spcPct val="200000"/>
              </a:lnSpc>
            </a:pPr>
            <a:r>
              <a:rPr lang="zh-CN" altLang="en-US">
                <a:hlinkClick r:id="rId8" action="ppaction://hlinksldjump"/>
              </a:rPr>
              <a:t>按交换机端口划分</a:t>
            </a:r>
            <a:endParaRPr lang="zh-CN" altLang="en-US"/>
          </a:p>
          <a:p>
            <a:pPr eaLnBrk="1" hangingPunct="1">
              <a:lnSpc>
                <a:spcPct val="200000"/>
              </a:lnSpc>
            </a:pPr>
            <a:r>
              <a:rPr lang="zh-CN" altLang="en-US">
                <a:hlinkClick r:id="rId9" action="ppaction://hlinksldjump"/>
              </a:rPr>
              <a:t>按</a:t>
            </a:r>
            <a:r>
              <a:rPr lang="en-US" altLang="zh-CN">
                <a:hlinkClick r:id="rId9" action="ppaction://hlinksldjump"/>
              </a:rPr>
              <a:t>MAC</a:t>
            </a:r>
            <a:r>
              <a:rPr lang="zh-CN" altLang="en-US">
                <a:hlinkClick r:id="rId9" action="ppaction://hlinksldjump"/>
              </a:rPr>
              <a:t>地址划分</a:t>
            </a:r>
            <a:endParaRPr lang="zh-CN" altLang="en-US"/>
          </a:p>
          <a:p>
            <a:pPr eaLnBrk="1" hangingPunct="1">
              <a:lnSpc>
                <a:spcPct val="200000"/>
              </a:lnSpc>
            </a:pPr>
            <a:r>
              <a:rPr lang="zh-CN" altLang="en-US">
                <a:hlinkClick r:id="rId10" action="ppaction://hlinksldjump"/>
              </a:rPr>
              <a:t>按</a:t>
            </a:r>
            <a:r>
              <a:rPr lang="en-US" altLang="zh-CN">
                <a:hlinkClick r:id="rId10" action="ppaction://hlinksldjump"/>
              </a:rPr>
              <a:t>IP</a:t>
            </a:r>
            <a:r>
              <a:rPr lang="zh-CN" altLang="en-US">
                <a:hlinkClick r:id="rId10" action="ppaction://hlinksldjump"/>
              </a:rPr>
              <a:t>地址划分</a:t>
            </a:r>
            <a:endParaRPr lang="zh-CN" altLang="en-US"/>
          </a:p>
        </p:txBody>
      </p:sp>
    </p:spTree>
  </p:cSld>
  <p:clrMapOvr>
    <a:masterClrMapping/>
  </p:clrMapOvr>
  <p:transition spd="slow">
    <p:random/>
    <p:sndAc>
      <p:stSnd>
        <p:snd r:embed="rId2" name="camera.wav"/>
      </p:stSnd>
    </p:sndAc>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按交换机端口划分</a:t>
            </a:r>
            <a:r>
              <a:rPr lang="en-US" altLang="zh-CN" dirty="0">
                <a:latin typeface="华文新魏" pitchFamily="2" charset="-122"/>
              </a:rPr>
              <a:t>VLAN</a:t>
            </a:r>
            <a:endParaRPr lang="zh-CN" altLang="en-US" sz="2800" b="1" dirty="0"/>
          </a:p>
        </p:txBody>
      </p:sp>
      <p:sp>
        <p:nvSpPr>
          <p:cNvPr id="2293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VLAN</a:t>
            </a:r>
            <a:r>
              <a:rPr lang="zh-CN" altLang="en-US" sz="1200" b="0">
                <a:solidFill>
                  <a:schemeClr val="tx1"/>
                </a:solidFill>
                <a:latin typeface="Times New Roman" pitchFamily="18" charset="0"/>
                <a:ea typeface="幼圆" pitchFamily="49" charset="-122"/>
                <a:hlinkClick r:id="rId8" action="ppaction://hlinksldjump"/>
              </a:rPr>
              <a:t>的划分</a:t>
            </a:r>
            <a:endParaRPr lang="en-US" altLang="zh-CN" sz="1200" b="0">
              <a:solidFill>
                <a:schemeClr val="tx1"/>
              </a:solidFill>
              <a:latin typeface="Times New Roman" pitchFamily="18" charset="0"/>
              <a:ea typeface="幼圆" pitchFamily="49" charset="-122"/>
            </a:endParaRPr>
          </a:p>
        </p:txBody>
      </p:sp>
      <p:sp>
        <p:nvSpPr>
          <p:cNvPr id="22938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pic>
        <p:nvPicPr>
          <p:cNvPr id="229381"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3000" y="1746250"/>
            <a:ext cx="7273925" cy="4684713"/>
          </a:xfrm>
          <a:prstGeom prst="rect">
            <a:avLst/>
          </a:prstGeom>
          <a:noFill/>
          <a:ln w="38100">
            <a:solidFill>
              <a:srgbClr val="800000"/>
            </a:solidFill>
            <a:miter lim="800000"/>
            <a:headEnd/>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特  点</a:t>
            </a:r>
            <a:endParaRPr lang="zh-CN" altLang="en-US" sz="2800" b="1" dirty="0"/>
          </a:p>
        </p:txBody>
      </p:sp>
      <p:sp>
        <p:nvSpPr>
          <p:cNvPr id="2304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VLAN</a:t>
            </a:r>
            <a:r>
              <a:rPr lang="zh-CN" altLang="en-US" sz="1200" b="0">
                <a:solidFill>
                  <a:schemeClr val="tx1"/>
                </a:solidFill>
                <a:latin typeface="Times New Roman" pitchFamily="18" charset="0"/>
                <a:ea typeface="幼圆" pitchFamily="49" charset="-122"/>
                <a:hlinkClick r:id="rId8" action="ppaction://hlinksldjump"/>
              </a:rPr>
              <a:t>的划分</a:t>
            </a:r>
            <a:endParaRPr lang="en-US" altLang="zh-CN" sz="1200" b="0">
              <a:solidFill>
                <a:schemeClr val="tx1"/>
              </a:solidFill>
              <a:latin typeface="Times New Roman" pitchFamily="18" charset="0"/>
              <a:ea typeface="幼圆" pitchFamily="49" charset="-122"/>
            </a:endParaRPr>
          </a:p>
        </p:txBody>
      </p:sp>
      <p:sp>
        <p:nvSpPr>
          <p:cNvPr id="230404"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24261" name="Rectangle 5"/>
          <p:cNvSpPr>
            <a:spLocks noGrp="1" noChangeArrowheads="1"/>
          </p:cNvSpPr>
          <p:nvPr>
            <p:ph type="body" idx="1"/>
          </p:nvPr>
        </p:nvSpPr>
        <p:spPr/>
        <p:txBody>
          <a:bodyPr/>
          <a:lstStyle/>
          <a:p>
            <a:pPr eaLnBrk="1" hangingPunct="1">
              <a:lnSpc>
                <a:spcPct val="120000"/>
              </a:lnSpc>
              <a:defRPr/>
            </a:pPr>
            <a:r>
              <a:rPr lang="zh-CN" altLang="en-US" sz="2800" dirty="0">
                <a:solidFill>
                  <a:srgbClr val="FF0000"/>
                </a:solidFill>
              </a:rPr>
              <a:t>优点</a:t>
            </a:r>
            <a:r>
              <a:rPr lang="zh-CN" altLang="en-US" sz="2800" dirty="0"/>
              <a:t>：配置简单。</a:t>
            </a:r>
          </a:p>
          <a:p>
            <a:pPr eaLnBrk="1" hangingPunct="1">
              <a:lnSpc>
                <a:spcPct val="120000"/>
              </a:lnSpc>
              <a:defRPr/>
            </a:pPr>
            <a:r>
              <a:rPr lang="zh-CN" altLang="en-US" sz="2800" dirty="0">
                <a:solidFill>
                  <a:srgbClr val="FF0000"/>
                </a:solidFill>
              </a:rPr>
              <a:t>缺点</a:t>
            </a:r>
          </a:p>
          <a:p>
            <a:pPr lvl="1" eaLnBrk="1" hangingPunct="1">
              <a:lnSpc>
                <a:spcPct val="120000"/>
              </a:lnSpc>
              <a:defRPr/>
            </a:pPr>
            <a:r>
              <a:rPr lang="zh-CN" altLang="en-US" dirty="0"/>
              <a:t>不允许不同的</a:t>
            </a:r>
            <a:r>
              <a:rPr lang="en-US" altLang="zh-CN" dirty="0"/>
              <a:t>VLAN</a:t>
            </a:r>
            <a:r>
              <a:rPr lang="zh-CN" altLang="en-US" dirty="0"/>
              <a:t>包含相同的物理网段或交换端口</a:t>
            </a:r>
          </a:p>
          <a:p>
            <a:pPr marL="623888" lvl="1" indent="0" eaLnBrk="1" hangingPunct="1">
              <a:lnSpc>
                <a:spcPct val="120000"/>
              </a:lnSpc>
              <a:buFont typeface="Wingdings" pitchFamily="2" charset="2"/>
              <a:buNone/>
              <a:defRPr/>
            </a:pPr>
            <a:r>
              <a:rPr lang="zh-CN" altLang="en-US" dirty="0"/>
              <a:t>   例如：交换机的</a:t>
            </a:r>
            <a:r>
              <a:rPr lang="en-US" altLang="zh-CN" dirty="0"/>
              <a:t>2</a:t>
            </a:r>
            <a:r>
              <a:rPr lang="zh-CN" altLang="en-US" dirty="0"/>
              <a:t>端口属于</a:t>
            </a:r>
            <a:r>
              <a:rPr lang="en-US" altLang="zh-CN" dirty="0"/>
              <a:t>VLAN1</a:t>
            </a:r>
            <a:r>
              <a:rPr lang="zh-CN" altLang="en-US" dirty="0"/>
              <a:t>后，就不能再属于</a:t>
            </a:r>
            <a:r>
              <a:rPr lang="en-US" altLang="zh-CN" dirty="0"/>
              <a:t>VLAN2</a:t>
            </a:r>
            <a:r>
              <a:rPr lang="zh-CN" altLang="en-US" dirty="0"/>
              <a:t>。</a:t>
            </a:r>
          </a:p>
          <a:p>
            <a:pPr lvl="1" eaLnBrk="1" hangingPunct="1">
              <a:lnSpc>
                <a:spcPct val="120000"/>
              </a:lnSpc>
              <a:defRPr/>
            </a:pPr>
            <a:r>
              <a:rPr lang="zh-CN" altLang="en-US" dirty="0"/>
              <a:t>当用户从一个端口移动到另一个端口时，网络管理者必须对</a:t>
            </a:r>
            <a:r>
              <a:rPr lang="en-US" altLang="zh-CN" dirty="0"/>
              <a:t>VLAN</a:t>
            </a:r>
            <a:r>
              <a:rPr lang="zh-CN" altLang="en-US" dirty="0"/>
              <a:t>成员进行重新配置</a:t>
            </a:r>
          </a:p>
        </p:txBody>
      </p:sp>
    </p:spTree>
  </p:cSld>
  <p:clrMapOvr>
    <a:masterClrMapping/>
  </p:clrMapOvr>
  <p:transition spd="slow">
    <p:random/>
    <p:sndAc>
      <p:stSnd>
        <p:snd r:embed="rId2" name="camera.wav"/>
      </p:stSnd>
    </p:sndAc>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按</a:t>
            </a:r>
            <a:r>
              <a:rPr lang="en-US" altLang="zh-CN" dirty="0">
                <a:latin typeface="华文新魏" pitchFamily="2" charset="-122"/>
              </a:rPr>
              <a:t>MAC</a:t>
            </a:r>
            <a:r>
              <a:rPr lang="zh-CN" altLang="en-US" dirty="0">
                <a:latin typeface="华文新魏" pitchFamily="2" charset="-122"/>
              </a:rPr>
              <a:t>地址划分</a:t>
            </a:r>
            <a:r>
              <a:rPr lang="en-US" altLang="zh-CN" dirty="0">
                <a:latin typeface="华文新魏" pitchFamily="2" charset="-122"/>
              </a:rPr>
              <a:t>VLAN</a:t>
            </a:r>
            <a:endParaRPr lang="zh-CN" altLang="en-US" sz="2800" b="1" dirty="0"/>
          </a:p>
        </p:txBody>
      </p:sp>
      <p:sp>
        <p:nvSpPr>
          <p:cNvPr id="2314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VLAN</a:t>
            </a:r>
            <a:r>
              <a:rPr lang="zh-CN" altLang="en-US" sz="1200" b="0">
                <a:solidFill>
                  <a:schemeClr val="tx1"/>
                </a:solidFill>
                <a:latin typeface="Times New Roman" pitchFamily="18" charset="0"/>
                <a:ea typeface="幼圆" pitchFamily="49" charset="-122"/>
                <a:hlinkClick r:id="rId8" action="ppaction://hlinksldjump"/>
              </a:rPr>
              <a:t>的划分</a:t>
            </a:r>
            <a:endParaRPr lang="en-US" altLang="zh-CN" sz="1200" b="0">
              <a:solidFill>
                <a:schemeClr val="tx1"/>
              </a:solidFill>
              <a:latin typeface="Times New Roman" pitchFamily="18" charset="0"/>
              <a:ea typeface="幼圆" pitchFamily="49" charset="-122"/>
            </a:endParaRPr>
          </a:p>
        </p:txBody>
      </p:sp>
      <p:sp>
        <p:nvSpPr>
          <p:cNvPr id="231428"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pic>
        <p:nvPicPr>
          <p:cNvPr id="231429"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2988" y="1733550"/>
            <a:ext cx="7677150" cy="4648200"/>
          </a:xfrm>
          <a:prstGeom prst="rect">
            <a:avLst/>
          </a:prstGeom>
          <a:noFill/>
          <a:ln w="38100" algn="ctr">
            <a:solidFill>
              <a:srgbClr val="800000"/>
            </a:solidFill>
            <a:miter lim="800000"/>
            <a:headEnd/>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特  点</a:t>
            </a:r>
            <a:endParaRPr lang="zh-CN" altLang="en-US" sz="2800" b="1" dirty="0"/>
          </a:p>
        </p:txBody>
      </p:sp>
      <p:sp>
        <p:nvSpPr>
          <p:cNvPr id="232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VLAN</a:t>
            </a:r>
            <a:r>
              <a:rPr lang="zh-CN" altLang="en-US" sz="1200" b="0">
                <a:solidFill>
                  <a:schemeClr val="tx1"/>
                </a:solidFill>
                <a:latin typeface="Times New Roman" pitchFamily="18" charset="0"/>
                <a:ea typeface="幼圆" pitchFamily="49" charset="-122"/>
                <a:hlinkClick r:id="rId8" action="ppaction://hlinksldjump"/>
              </a:rPr>
              <a:t>的划分</a:t>
            </a:r>
            <a:endParaRPr lang="en-US" altLang="zh-CN" sz="1200" b="0">
              <a:solidFill>
                <a:schemeClr val="tx1"/>
              </a:solidFill>
              <a:latin typeface="Times New Roman" pitchFamily="18" charset="0"/>
              <a:ea typeface="幼圆" pitchFamily="49" charset="-122"/>
            </a:endParaRPr>
          </a:p>
        </p:txBody>
      </p:sp>
      <p:sp>
        <p:nvSpPr>
          <p:cNvPr id="232452"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24261" name="Rectangle 5"/>
          <p:cNvSpPr>
            <a:spLocks noGrp="1" noChangeArrowheads="1"/>
          </p:cNvSpPr>
          <p:nvPr>
            <p:ph type="body" idx="1"/>
          </p:nvPr>
        </p:nvSpPr>
        <p:spPr/>
        <p:txBody>
          <a:bodyPr/>
          <a:lstStyle/>
          <a:p>
            <a:pPr eaLnBrk="1" hangingPunct="1">
              <a:lnSpc>
                <a:spcPct val="150000"/>
              </a:lnSpc>
              <a:defRPr/>
            </a:pPr>
            <a:r>
              <a:rPr lang="zh-CN" altLang="en-US" dirty="0">
                <a:solidFill>
                  <a:srgbClr val="FF0000"/>
                </a:solidFill>
              </a:rPr>
              <a:t>优点</a:t>
            </a:r>
          </a:p>
          <a:p>
            <a:pPr marL="0" indent="0" eaLnBrk="1" hangingPunct="1">
              <a:lnSpc>
                <a:spcPct val="150000"/>
              </a:lnSpc>
              <a:buFont typeface="Wingdings" pitchFamily="2" charset="2"/>
              <a:buNone/>
              <a:defRPr/>
            </a:pPr>
            <a:r>
              <a:rPr lang="zh-CN" altLang="en-US" dirty="0"/>
              <a:t>    允许节点移动，而无需重新配置。</a:t>
            </a:r>
          </a:p>
          <a:p>
            <a:pPr eaLnBrk="1" hangingPunct="1">
              <a:lnSpc>
                <a:spcPct val="150000"/>
              </a:lnSpc>
              <a:defRPr/>
            </a:pPr>
            <a:r>
              <a:rPr lang="zh-CN" altLang="en-US" dirty="0">
                <a:solidFill>
                  <a:srgbClr val="FF0000"/>
                </a:solidFill>
              </a:rPr>
              <a:t>缺点</a:t>
            </a:r>
          </a:p>
          <a:p>
            <a:pPr marL="0" indent="0" eaLnBrk="1" hangingPunct="1">
              <a:lnSpc>
                <a:spcPct val="150000"/>
              </a:lnSpc>
              <a:buFont typeface="Wingdings" pitchFamily="2" charset="2"/>
              <a:buNone/>
              <a:defRPr/>
            </a:pPr>
            <a:r>
              <a:rPr lang="zh-CN" altLang="en-US" dirty="0"/>
              <a:t>    要求所有的用户在初始阶段必须配置到其中一个</a:t>
            </a:r>
            <a:r>
              <a:rPr lang="en-US" altLang="zh-CN" dirty="0"/>
              <a:t>VLAN</a:t>
            </a:r>
            <a:r>
              <a:rPr lang="zh-CN" altLang="en-US" dirty="0"/>
              <a:t>中（人工完成，工作量大）。</a:t>
            </a:r>
          </a:p>
        </p:txBody>
      </p:sp>
    </p:spTree>
  </p:cSld>
  <p:clrMapOvr>
    <a:masterClrMapping/>
  </p:clrMapOvr>
  <p:transition spd="slow">
    <p:random/>
    <p:sndAc>
      <p:stSnd>
        <p:snd r:embed="rId2" name="camera.wav"/>
      </p:stSnd>
    </p:sndAc>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按</a:t>
            </a:r>
            <a:r>
              <a:rPr lang="en-US" altLang="zh-CN" dirty="0">
                <a:latin typeface="华文新魏" pitchFamily="2" charset="-122"/>
              </a:rPr>
              <a:t>IP</a:t>
            </a:r>
            <a:r>
              <a:rPr lang="zh-CN" altLang="en-US" dirty="0">
                <a:latin typeface="华文新魏" pitchFamily="2" charset="-122"/>
              </a:rPr>
              <a:t>地址划分</a:t>
            </a:r>
            <a:r>
              <a:rPr lang="en-US" altLang="zh-CN" dirty="0">
                <a:latin typeface="华文新魏" pitchFamily="2" charset="-122"/>
              </a:rPr>
              <a:t>VLAN</a:t>
            </a:r>
            <a:endParaRPr lang="zh-CN" altLang="en-US" sz="2800" b="1" dirty="0"/>
          </a:p>
        </p:txBody>
      </p:sp>
      <p:sp>
        <p:nvSpPr>
          <p:cNvPr id="2334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VLAN</a:t>
            </a:r>
            <a:r>
              <a:rPr lang="zh-CN" altLang="en-US" sz="1200" b="0">
                <a:solidFill>
                  <a:schemeClr val="tx1"/>
                </a:solidFill>
                <a:latin typeface="Times New Roman" pitchFamily="18" charset="0"/>
                <a:ea typeface="幼圆" pitchFamily="49" charset="-122"/>
                <a:hlinkClick r:id="rId8" action="ppaction://hlinksldjump"/>
              </a:rPr>
              <a:t>的划分</a:t>
            </a:r>
            <a:endParaRPr lang="en-US" altLang="zh-CN" sz="1200" b="0">
              <a:solidFill>
                <a:schemeClr val="tx1"/>
              </a:solidFill>
              <a:latin typeface="Times New Roman" pitchFamily="18" charset="0"/>
              <a:ea typeface="幼圆" pitchFamily="49" charset="-122"/>
            </a:endParaRPr>
          </a:p>
        </p:txBody>
      </p:sp>
      <p:sp>
        <p:nvSpPr>
          <p:cNvPr id="233476"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pic>
        <p:nvPicPr>
          <p:cNvPr id="233477"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0113" y="1773238"/>
            <a:ext cx="7886700" cy="4581525"/>
          </a:xfrm>
          <a:prstGeom prst="rect">
            <a:avLst/>
          </a:prstGeom>
          <a:noFill/>
          <a:ln w="38100" algn="ctr">
            <a:solidFill>
              <a:srgbClr val="800000"/>
            </a:solidFill>
            <a:miter lim="800000"/>
            <a:headEnd/>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ChangeArrowheads="1"/>
          </p:cNvSpPr>
          <p:nvPr>
            <p:ph type="title"/>
          </p:nvPr>
        </p:nvSpPr>
        <p:spPr/>
        <p:txBody>
          <a:bodyPr/>
          <a:lstStyle/>
          <a:p>
            <a:pPr eaLnBrk="1" hangingPunct="1">
              <a:defRPr/>
            </a:pPr>
            <a:r>
              <a:rPr lang="en-US" altLang="zh-CN" b="1"/>
              <a:t>p</a:t>
            </a:r>
            <a:r>
              <a:rPr lang="en-US" altLang="zh-CN"/>
              <a:t>-</a:t>
            </a:r>
            <a:r>
              <a:rPr lang="zh-CN" altLang="en-US"/>
              <a:t>坚持</a:t>
            </a:r>
            <a:r>
              <a:rPr lang="en-US" altLang="zh-CN" b="1"/>
              <a:t>CSMA</a:t>
            </a:r>
            <a:endParaRPr lang="zh-CN" altLang="en-US" b="1"/>
          </a:p>
        </p:txBody>
      </p:sp>
      <p:sp>
        <p:nvSpPr>
          <p:cNvPr id="266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a:t>
            </a:r>
            <a:endParaRPr lang="en-US" altLang="zh-CN" sz="1200" b="0">
              <a:solidFill>
                <a:schemeClr val="tx1"/>
              </a:solidFill>
              <a:latin typeface="Times New Roman" pitchFamily="18" charset="0"/>
              <a:ea typeface="幼圆" pitchFamily="49" charset="-122"/>
            </a:endParaRPr>
          </a:p>
        </p:txBody>
      </p:sp>
      <p:pic>
        <p:nvPicPr>
          <p:cNvPr id="26628" name="Picture 8"/>
          <p:cNvPicPr>
            <a:picLocks noChangeAspect="1" noChangeArrowheads="1"/>
          </p:cNvPicPr>
          <p:nvPr/>
        </p:nvPicPr>
        <p:blipFill>
          <a:blip r:embed="rId9">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l="60510"/>
          <a:stretch>
            <a:fillRect/>
          </a:stretch>
        </p:blipFill>
        <p:spPr bwMode="auto">
          <a:xfrm>
            <a:off x="4067175" y="1700213"/>
            <a:ext cx="4232275"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9" name="Rectangle 9"/>
          <p:cNvSpPr>
            <a:spLocks noChangeArrowheads="1"/>
          </p:cNvSpPr>
          <p:nvPr/>
        </p:nvSpPr>
        <p:spPr bwMode="auto">
          <a:xfrm>
            <a:off x="684213" y="4724400"/>
            <a:ext cx="446405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44500" indent="-444500" eaLnBrk="0" hangingPunct="0">
              <a:buClr>
                <a:srgbClr val="000000"/>
              </a:buClr>
              <a:buChar char="@"/>
              <a:defRPr kumimoji="1" sz="3200" b="1">
                <a:solidFill>
                  <a:srgbClr val="000000"/>
                </a:solidFill>
                <a:latin typeface="Arial" charset="0"/>
                <a:ea typeface="华文楷体" pitchFamily="2" charset="-122"/>
              </a:defRPr>
            </a:lvl1pPr>
            <a:lvl2pPr marL="909638"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r>
              <a:rPr lang="zh-CN" altLang="en-US" sz="2400">
                <a:solidFill>
                  <a:srgbClr val="FF0000"/>
                </a:solidFill>
              </a:rPr>
              <a:t>特点</a:t>
            </a:r>
            <a:r>
              <a:rPr lang="zh-CN" altLang="en-US" sz="2400">
                <a:solidFill>
                  <a:schemeClr val="tx1"/>
                </a:solidFill>
              </a:rPr>
              <a:t>：</a:t>
            </a:r>
          </a:p>
          <a:p>
            <a:pPr lvl="1" eaLnBrk="1" hangingPunct="1"/>
            <a:r>
              <a:rPr lang="zh-CN" altLang="en-US" sz="2000">
                <a:solidFill>
                  <a:schemeClr val="tx1"/>
                </a:solidFill>
              </a:rPr>
              <a:t>是以上两种方案的折中考虑。</a:t>
            </a:r>
          </a:p>
          <a:p>
            <a:pPr eaLnBrk="1" hangingPunct="1"/>
            <a:r>
              <a:rPr lang="zh-CN" altLang="en-US" sz="2400">
                <a:solidFill>
                  <a:srgbClr val="FF0000"/>
                </a:solidFill>
              </a:rPr>
              <a:t>问题</a:t>
            </a:r>
            <a:r>
              <a:rPr lang="zh-CN" altLang="en-US" sz="2400">
                <a:solidFill>
                  <a:schemeClr val="tx1"/>
                </a:solidFill>
              </a:rPr>
              <a:t>：</a:t>
            </a:r>
          </a:p>
          <a:p>
            <a:pPr lvl="1" eaLnBrk="1" hangingPunct="1"/>
            <a:r>
              <a:rPr lang="en-US" altLang="zh-CN" sz="2000">
                <a:solidFill>
                  <a:schemeClr val="tx1"/>
                </a:solidFill>
              </a:rPr>
              <a:t>p</a:t>
            </a:r>
            <a:r>
              <a:rPr lang="zh-CN" altLang="en-US" sz="2000">
                <a:solidFill>
                  <a:schemeClr val="tx1"/>
                </a:solidFill>
              </a:rPr>
              <a:t>值的选择。</a:t>
            </a:r>
          </a:p>
        </p:txBody>
      </p:sp>
      <p:sp>
        <p:nvSpPr>
          <p:cNvPr id="26630"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特  点</a:t>
            </a:r>
            <a:endParaRPr lang="zh-CN" altLang="en-US" b="1" dirty="0"/>
          </a:p>
        </p:txBody>
      </p:sp>
      <p:sp>
        <p:nvSpPr>
          <p:cNvPr id="2344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VLAN</a:t>
            </a:r>
            <a:r>
              <a:rPr lang="zh-CN" altLang="en-US" sz="1200" b="0">
                <a:solidFill>
                  <a:schemeClr val="tx1"/>
                </a:solidFill>
                <a:latin typeface="Times New Roman" pitchFamily="18" charset="0"/>
                <a:ea typeface="幼圆" pitchFamily="49" charset="-122"/>
                <a:hlinkClick r:id="rId8" action="ppaction://hlinksldjump"/>
              </a:rPr>
              <a:t>的划分</a:t>
            </a:r>
            <a:endParaRPr lang="en-US" altLang="zh-CN" sz="1200" b="0">
              <a:solidFill>
                <a:schemeClr val="tx1"/>
              </a:solidFill>
              <a:latin typeface="Times New Roman" pitchFamily="18" charset="0"/>
              <a:ea typeface="幼圆" pitchFamily="49" charset="-122"/>
            </a:endParaRPr>
          </a:p>
        </p:txBody>
      </p:sp>
      <p:sp>
        <p:nvSpPr>
          <p:cNvPr id="234500" name="Text Box 4"/>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234501" name="Rectangle 5"/>
          <p:cNvSpPr>
            <a:spLocks noGrp="1" noChangeArrowheads="1"/>
          </p:cNvSpPr>
          <p:nvPr>
            <p:ph type="body" idx="1"/>
          </p:nvPr>
        </p:nvSpPr>
        <p:spPr/>
        <p:txBody>
          <a:bodyPr/>
          <a:lstStyle/>
          <a:p>
            <a:pPr>
              <a:lnSpc>
                <a:spcPct val="130000"/>
              </a:lnSpc>
            </a:pPr>
            <a:r>
              <a:rPr lang="zh-CN" altLang="en-US">
                <a:solidFill>
                  <a:srgbClr val="FC0404"/>
                </a:solidFill>
                <a:latin typeface="华文新魏" pitchFamily="2" charset="-122"/>
              </a:rPr>
              <a:t>优点</a:t>
            </a:r>
          </a:p>
          <a:p>
            <a:pPr lvl="1">
              <a:lnSpc>
                <a:spcPct val="130000"/>
              </a:lnSpc>
            </a:pPr>
            <a:r>
              <a:rPr lang="zh-CN" altLang="en-US">
                <a:latin typeface="华文新魏" pitchFamily="2" charset="-122"/>
              </a:rPr>
              <a:t>允许节点移动，而无需重新配置；</a:t>
            </a:r>
          </a:p>
          <a:p>
            <a:pPr lvl="1">
              <a:lnSpc>
                <a:spcPct val="130000"/>
              </a:lnSpc>
            </a:pPr>
            <a:r>
              <a:rPr lang="zh-CN" altLang="en-US">
                <a:latin typeface="华文新魏" pitchFamily="2" charset="-122"/>
              </a:rPr>
              <a:t>有利于按照协议类型来组成基于服务或应用的</a:t>
            </a:r>
            <a:r>
              <a:rPr lang="en-US" altLang="zh-CN">
                <a:latin typeface="华文新魏" pitchFamily="2" charset="-122"/>
              </a:rPr>
              <a:t>VLAN</a:t>
            </a:r>
            <a:r>
              <a:rPr lang="zh-CN" altLang="en-US">
                <a:latin typeface="华文新魏" pitchFamily="2" charset="-122"/>
              </a:rPr>
              <a:t>。</a:t>
            </a:r>
          </a:p>
          <a:p>
            <a:pPr>
              <a:lnSpc>
                <a:spcPct val="130000"/>
              </a:lnSpc>
            </a:pPr>
            <a:r>
              <a:rPr lang="zh-CN" altLang="en-US">
                <a:solidFill>
                  <a:srgbClr val="FC0404"/>
                </a:solidFill>
                <a:latin typeface="华文新魏" pitchFamily="2" charset="-122"/>
              </a:rPr>
              <a:t>缺点</a:t>
            </a:r>
          </a:p>
          <a:p>
            <a:pPr lvl="1">
              <a:lnSpc>
                <a:spcPct val="130000"/>
              </a:lnSpc>
            </a:pPr>
            <a:r>
              <a:rPr lang="zh-CN" altLang="en-US">
                <a:latin typeface="华文新魏" pitchFamily="2" charset="-122"/>
              </a:rPr>
              <a:t>性能差（因为检查网络层地址比检查</a:t>
            </a:r>
            <a:r>
              <a:rPr lang="en-US" altLang="zh-CN">
                <a:latin typeface="华文新魏" pitchFamily="2" charset="-122"/>
              </a:rPr>
              <a:t>MAC</a:t>
            </a:r>
            <a:r>
              <a:rPr lang="zh-CN" altLang="en-US">
                <a:latin typeface="华文新魏" pitchFamily="2" charset="-122"/>
              </a:rPr>
              <a:t>地址要花费更多的时间，速度慢）。</a:t>
            </a:r>
          </a:p>
        </p:txBody>
      </p:sp>
    </p:spTree>
  </p:cSld>
  <p:clrMapOvr>
    <a:masterClrMapping/>
  </p:clrMapOvr>
  <p:transition spd="slow">
    <p:random/>
    <p:sndAc>
      <p:stSnd>
        <p:snd r:embed="rId2" name="camera.wav"/>
      </p:stSnd>
    </p:sndAc>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en-US" altLang="zh-CN" dirty="0">
                <a:latin typeface="华文新魏" pitchFamily="2" charset="-122"/>
              </a:rPr>
              <a:t>VLAN</a:t>
            </a:r>
            <a:r>
              <a:rPr lang="zh-CN" altLang="en-US" dirty="0">
                <a:latin typeface="华文新魏" pitchFamily="2" charset="-122"/>
              </a:rPr>
              <a:t>的技术特点</a:t>
            </a:r>
            <a:endParaRPr lang="zh-CN" altLang="en-US" sz="2800" b="1" dirty="0"/>
          </a:p>
        </p:txBody>
      </p:sp>
      <p:sp>
        <p:nvSpPr>
          <p:cNvPr id="2355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endParaRPr lang="en-US" altLang="zh-CN" sz="1200" b="0">
              <a:solidFill>
                <a:schemeClr val="tx1"/>
              </a:solidFill>
              <a:latin typeface="Times New Roman" pitchFamily="18" charset="0"/>
              <a:ea typeface="幼圆" pitchFamily="49" charset="-122"/>
            </a:endParaRPr>
          </a:p>
        </p:txBody>
      </p:sp>
      <p:sp>
        <p:nvSpPr>
          <p:cNvPr id="235524" name="Rectangle 5"/>
          <p:cNvSpPr>
            <a:spLocks noGrp="1" noChangeArrowheads="1"/>
          </p:cNvSpPr>
          <p:nvPr>
            <p:ph type="body" idx="1"/>
          </p:nvPr>
        </p:nvSpPr>
        <p:spPr>
          <a:xfrm>
            <a:off x="809625" y="1773238"/>
            <a:ext cx="7958138" cy="4679950"/>
          </a:xfrm>
        </p:spPr>
        <p:txBody>
          <a:bodyPr/>
          <a:lstStyle/>
          <a:p>
            <a:pPr>
              <a:lnSpc>
                <a:spcPct val="120000"/>
              </a:lnSpc>
            </a:pPr>
            <a:r>
              <a:rPr lang="zh-CN" altLang="en-US" sz="2400">
                <a:solidFill>
                  <a:srgbClr val="FC0404"/>
                </a:solidFill>
                <a:latin typeface="华文新魏" pitchFamily="2" charset="-122"/>
              </a:rPr>
              <a:t>减少网络管理开销：</a:t>
            </a:r>
            <a:r>
              <a:rPr lang="zh-CN" altLang="en-US" sz="2400">
                <a:latin typeface="华文新魏" pitchFamily="2" charset="-122"/>
              </a:rPr>
              <a:t>部门重组和人员流动是网络管理员最头痛的事情之一，也是网络管理的最大开销之一。</a:t>
            </a:r>
            <a:r>
              <a:rPr lang="en-US" altLang="zh-CN" sz="2400">
                <a:latin typeface="华文新魏" pitchFamily="2" charset="-122"/>
              </a:rPr>
              <a:t>VLAN</a:t>
            </a:r>
            <a:r>
              <a:rPr lang="zh-CN" altLang="en-US" sz="2400">
                <a:latin typeface="华文新魏" pitchFamily="2" charset="-122"/>
              </a:rPr>
              <a:t>为控制这些改变和减少网络设备的重新配置提供了一个有效的方法。</a:t>
            </a:r>
          </a:p>
          <a:p>
            <a:pPr>
              <a:lnSpc>
                <a:spcPct val="120000"/>
              </a:lnSpc>
            </a:pPr>
            <a:r>
              <a:rPr lang="zh-CN" altLang="en-US" sz="2400">
                <a:solidFill>
                  <a:srgbClr val="FC0404"/>
                </a:solidFill>
                <a:latin typeface="华文新魏" pitchFamily="2" charset="-122"/>
              </a:rPr>
              <a:t>控制广播活动：</a:t>
            </a:r>
            <a:r>
              <a:rPr lang="zh-CN" altLang="en-US" sz="2400">
                <a:latin typeface="华文新魏" pitchFamily="2" charset="-122"/>
              </a:rPr>
              <a:t>一个</a:t>
            </a:r>
            <a:r>
              <a:rPr lang="en-US" altLang="zh-CN" sz="2400">
                <a:latin typeface="华文新魏" pitchFamily="2" charset="-122"/>
              </a:rPr>
              <a:t>VLAN</a:t>
            </a:r>
            <a:r>
              <a:rPr lang="zh-CN" altLang="en-US" sz="2400">
                <a:latin typeface="华文新魏" pitchFamily="2" charset="-122"/>
              </a:rPr>
              <a:t>中的广播流量不会传输到该</a:t>
            </a:r>
            <a:r>
              <a:rPr lang="en-US" altLang="zh-CN" sz="2400">
                <a:latin typeface="华文新魏" pitchFamily="2" charset="-122"/>
              </a:rPr>
              <a:t>VLAN</a:t>
            </a:r>
            <a:r>
              <a:rPr lang="zh-CN" altLang="en-US" sz="2400">
                <a:latin typeface="华文新魏" pitchFamily="2" charset="-122"/>
              </a:rPr>
              <a:t>之外，邻近端口和</a:t>
            </a:r>
            <a:r>
              <a:rPr lang="en-US" altLang="zh-CN" sz="2400">
                <a:latin typeface="华文新魏" pitchFamily="2" charset="-122"/>
              </a:rPr>
              <a:t>VLAN</a:t>
            </a:r>
            <a:r>
              <a:rPr lang="zh-CN" altLang="en-US" sz="2400">
                <a:latin typeface="华文新魏" pitchFamily="2" charset="-122"/>
              </a:rPr>
              <a:t>也不会收到其它</a:t>
            </a:r>
            <a:r>
              <a:rPr lang="en-US" altLang="zh-CN" sz="2400">
                <a:latin typeface="华文新魏" pitchFamily="2" charset="-122"/>
              </a:rPr>
              <a:t>VLAN</a:t>
            </a:r>
            <a:r>
              <a:rPr lang="zh-CN" altLang="en-US" sz="2400">
                <a:latin typeface="华文新魏" pitchFamily="2" charset="-122"/>
              </a:rPr>
              <a:t>产生的任何广播信息。</a:t>
            </a:r>
          </a:p>
          <a:p>
            <a:pPr>
              <a:lnSpc>
                <a:spcPct val="120000"/>
              </a:lnSpc>
            </a:pPr>
            <a:r>
              <a:rPr lang="zh-CN" altLang="en-US" sz="2400">
                <a:solidFill>
                  <a:srgbClr val="FC0404"/>
                </a:solidFill>
                <a:latin typeface="华文新魏" pitchFamily="2" charset="-122"/>
              </a:rPr>
              <a:t>提供较好的网络安全性：</a:t>
            </a:r>
            <a:r>
              <a:rPr lang="zh-CN" altLang="en-US" sz="2400">
                <a:latin typeface="华文新魏" pitchFamily="2" charset="-122"/>
              </a:rPr>
              <a:t>因为一个</a:t>
            </a:r>
            <a:r>
              <a:rPr lang="en-US" altLang="zh-CN" sz="2400">
                <a:latin typeface="华文新魏" pitchFamily="2" charset="-122"/>
              </a:rPr>
              <a:t>VLAN</a:t>
            </a:r>
            <a:r>
              <a:rPr lang="zh-CN" altLang="en-US" sz="2400">
                <a:latin typeface="华文新魏" pitchFamily="2" charset="-122"/>
              </a:rPr>
              <a:t>上的信息流不会流入其它</a:t>
            </a:r>
            <a:r>
              <a:rPr lang="en-US" altLang="zh-CN" sz="2400">
                <a:latin typeface="华文新魏" pitchFamily="2" charset="-122"/>
              </a:rPr>
              <a:t>VLAN</a:t>
            </a:r>
            <a:r>
              <a:rPr lang="zh-CN" altLang="en-US" sz="2400">
                <a:latin typeface="华文新魏" pitchFamily="2" charset="-122"/>
              </a:rPr>
              <a:t>，因此，通过适当地设置</a:t>
            </a:r>
            <a:r>
              <a:rPr lang="en-US" altLang="zh-CN" sz="2400">
                <a:latin typeface="华文新魏" pitchFamily="2" charset="-122"/>
              </a:rPr>
              <a:t>VLAN</a:t>
            </a:r>
            <a:r>
              <a:rPr lang="zh-CN" altLang="en-US" sz="2400">
                <a:latin typeface="华文新魏" pitchFamily="2" charset="-122"/>
              </a:rPr>
              <a:t>和该</a:t>
            </a:r>
            <a:r>
              <a:rPr lang="en-US" altLang="zh-CN" sz="2400">
                <a:latin typeface="华文新魏" pitchFamily="2" charset="-122"/>
              </a:rPr>
              <a:t>VLAN</a:t>
            </a:r>
            <a:r>
              <a:rPr lang="zh-CN" altLang="en-US" sz="2400">
                <a:latin typeface="华文新魏" pitchFamily="2" charset="-122"/>
              </a:rPr>
              <a:t>与外界的连接，就可以提高网络的安全性。</a:t>
            </a:r>
          </a:p>
        </p:txBody>
      </p:sp>
    </p:spTree>
  </p:cSld>
  <p:clrMapOvr>
    <a:masterClrMapping/>
  </p:clrMapOvr>
  <p:transition spd="slow">
    <p:random/>
    <p:sndAc>
      <p:stSnd>
        <p:snd r:embed="rId2" name="camera.wav"/>
      </p:stSnd>
    </p:sndAc>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en-US" altLang="zh-CN" dirty="0">
                <a:latin typeface="华文新魏" pitchFamily="2" charset="-122"/>
              </a:rPr>
              <a:t>IEEE 802.1Q</a:t>
            </a:r>
            <a:r>
              <a:rPr lang="zh-CN" altLang="en-US" dirty="0">
                <a:latin typeface="华文新魏" pitchFamily="2" charset="-122"/>
              </a:rPr>
              <a:t>标准</a:t>
            </a:r>
            <a:endParaRPr lang="zh-CN" altLang="en-US" sz="2800" b="1" dirty="0"/>
          </a:p>
        </p:txBody>
      </p:sp>
      <p:sp>
        <p:nvSpPr>
          <p:cNvPr id="2365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数据链路层交换</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虚拟局域网（</a:t>
            </a:r>
            <a:r>
              <a:rPr lang="en-US" altLang="zh-CN" sz="1200" b="0">
                <a:solidFill>
                  <a:schemeClr val="tx1"/>
                </a:solidFill>
                <a:latin typeface="Times New Roman" pitchFamily="18" charset="0"/>
                <a:ea typeface="幼圆" pitchFamily="49" charset="-122"/>
                <a:hlinkClick r:id="rId7" action="ppaction://hlinksldjump"/>
              </a:rPr>
              <a:t>VLAN</a:t>
            </a:r>
            <a:r>
              <a:rPr lang="zh-CN" altLang="en-US" sz="1200" b="0">
                <a:solidFill>
                  <a:schemeClr val="tx1"/>
                </a:solidFill>
                <a:latin typeface="Times New Roman" pitchFamily="18" charset="0"/>
                <a:ea typeface="幼圆" pitchFamily="49" charset="-122"/>
                <a:hlinkClick r:id="rId7" action="ppaction://hlinksldjump"/>
              </a:rPr>
              <a:t>）</a:t>
            </a:r>
            <a:endParaRPr lang="en-US" altLang="zh-CN" sz="1200" b="0">
              <a:solidFill>
                <a:schemeClr val="tx1"/>
              </a:solidFill>
              <a:latin typeface="Times New Roman" pitchFamily="18" charset="0"/>
              <a:ea typeface="幼圆" pitchFamily="49" charset="-122"/>
            </a:endParaRPr>
          </a:p>
        </p:txBody>
      </p:sp>
      <p:sp>
        <p:nvSpPr>
          <p:cNvPr id="236549" name="Rectangle 5"/>
          <p:cNvSpPr>
            <a:spLocks noGrp="1" noChangeArrowheads="1"/>
          </p:cNvSpPr>
          <p:nvPr>
            <p:ph type="body" idx="1"/>
          </p:nvPr>
        </p:nvSpPr>
        <p:spPr>
          <a:xfrm>
            <a:off x="809625" y="2205286"/>
            <a:ext cx="7958138" cy="3599978"/>
          </a:xfrm>
        </p:spPr>
        <p:txBody>
          <a:bodyPr/>
          <a:lstStyle/>
          <a:p>
            <a:pPr>
              <a:lnSpc>
                <a:spcPct val="150000"/>
              </a:lnSpc>
              <a:buFontTx/>
              <a:buNone/>
            </a:pPr>
            <a:r>
              <a:rPr lang="en-US" altLang="zh-CN" dirty="0">
                <a:latin typeface="华文新魏" pitchFamily="2" charset="-122"/>
              </a:rPr>
              <a:t>            VLAN</a:t>
            </a:r>
            <a:r>
              <a:rPr lang="zh-CN" altLang="en-US" dirty="0">
                <a:latin typeface="华文新魏" pitchFamily="2" charset="-122"/>
              </a:rPr>
              <a:t>标准</a:t>
            </a:r>
            <a:r>
              <a:rPr lang="en-US" altLang="zh-CN" dirty="0">
                <a:solidFill>
                  <a:srgbClr val="FF0000"/>
                </a:solidFill>
                <a:latin typeface="华文新魏" pitchFamily="2" charset="-122"/>
              </a:rPr>
              <a:t>802.1Q</a:t>
            </a:r>
            <a:r>
              <a:rPr lang="zh-CN" altLang="en-US" dirty="0">
                <a:latin typeface="华文新魏" pitchFamily="2" charset="-122"/>
              </a:rPr>
              <a:t>于</a:t>
            </a:r>
            <a:r>
              <a:rPr lang="en-US" altLang="zh-CN" dirty="0">
                <a:latin typeface="华文新魏" pitchFamily="2" charset="-122"/>
              </a:rPr>
              <a:t>1998</a:t>
            </a:r>
            <a:r>
              <a:rPr lang="zh-CN" altLang="en-US" dirty="0">
                <a:latin typeface="华文新魏" pitchFamily="2" charset="-122"/>
              </a:rPr>
              <a:t>年公布。</a:t>
            </a:r>
            <a:r>
              <a:rPr lang="en-US" altLang="zh-CN" dirty="0">
                <a:latin typeface="华文新魏" pitchFamily="2" charset="-122"/>
              </a:rPr>
              <a:t>802.1Q</a:t>
            </a:r>
            <a:r>
              <a:rPr lang="zh-CN" altLang="en-US" dirty="0">
                <a:latin typeface="华文新魏" pitchFamily="2" charset="-122"/>
              </a:rPr>
              <a:t>必须解决的两个问题是：</a:t>
            </a:r>
          </a:p>
          <a:p>
            <a:pPr>
              <a:lnSpc>
                <a:spcPct val="150000"/>
              </a:lnSpc>
            </a:pPr>
            <a:r>
              <a:rPr lang="en-US" altLang="zh-CN" dirty="0">
                <a:latin typeface="华文新魏" pitchFamily="2" charset="-122"/>
                <a:hlinkClick r:id="rId8" action="ppaction://hlinksldjump"/>
              </a:rPr>
              <a:t>VLAN</a:t>
            </a:r>
            <a:r>
              <a:rPr lang="zh-CN" altLang="en-US" dirty="0">
                <a:latin typeface="华文新魏" pitchFamily="2" charset="-122"/>
                <a:hlinkClick r:id="rId8" action="ppaction://hlinksldjump"/>
              </a:rPr>
              <a:t>必须有一个</a:t>
            </a:r>
            <a:r>
              <a:rPr lang="en-US" altLang="zh-CN" dirty="0">
                <a:latin typeface="华文新魏" pitchFamily="2" charset="-122"/>
                <a:hlinkClick r:id="rId8" action="ppaction://hlinksldjump"/>
              </a:rPr>
              <a:t>VLAN</a:t>
            </a:r>
            <a:r>
              <a:rPr lang="zh-CN" altLang="en-US" dirty="0">
                <a:latin typeface="华文新魏" pitchFamily="2" charset="-122"/>
                <a:hlinkClick r:id="rId8" action="ppaction://hlinksldjump"/>
              </a:rPr>
              <a:t>的</a:t>
            </a:r>
            <a:r>
              <a:rPr lang="en-US" altLang="zh-CN" dirty="0">
                <a:latin typeface="华文新魏" pitchFamily="2" charset="-122"/>
                <a:hlinkClick r:id="rId8" action="ppaction://hlinksldjump"/>
              </a:rPr>
              <a:t>field</a:t>
            </a:r>
            <a:r>
              <a:rPr lang="zh-CN" altLang="en-US" dirty="0">
                <a:latin typeface="华文新魏" pitchFamily="2" charset="-122"/>
                <a:hlinkClick r:id="rId8" action="ppaction://hlinksldjump"/>
              </a:rPr>
              <a:t>来标志</a:t>
            </a:r>
            <a:endParaRPr lang="zh-CN" altLang="en-US" dirty="0">
              <a:latin typeface="华文新魏" pitchFamily="2" charset="-122"/>
            </a:endParaRPr>
          </a:p>
          <a:p>
            <a:pPr>
              <a:lnSpc>
                <a:spcPct val="150000"/>
              </a:lnSpc>
            </a:pPr>
            <a:r>
              <a:rPr lang="en-US" altLang="zh-CN" dirty="0">
                <a:latin typeface="华文新魏" pitchFamily="2" charset="-122"/>
                <a:hlinkClick r:id="rId9" action="ppaction://hlinksldjump"/>
              </a:rPr>
              <a:t>802.1Q</a:t>
            </a:r>
            <a:r>
              <a:rPr lang="zh-CN" altLang="en-US" dirty="0">
                <a:latin typeface="华文新魏" pitchFamily="2" charset="-122"/>
                <a:hlinkClick r:id="rId9" action="ppaction://hlinksldjump"/>
              </a:rPr>
              <a:t>必须与现有</a:t>
            </a:r>
            <a:r>
              <a:rPr lang="en-US" altLang="zh-CN" dirty="0">
                <a:latin typeface="华文新魏" pitchFamily="2" charset="-122"/>
                <a:hlinkClick r:id="rId9" action="ppaction://hlinksldjump"/>
              </a:rPr>
              <a:t>802.3</a:t>
            </a:r>
            <a:r>
              <a:rPr lang="zh-CN" altLang="en-US" dirty="0">
                <a:latin typeface="华文新魏" pitchFamily="2" charset="-122"/>
                <a:hlinkClick r:id="rId9" action="ppaction://hlinksldjump"/>
              </a:rPr>
              <a:t>标准相兼容</a:t>
            </a:r>
            <a:endParaRPr lang="zh-CN" altLang="en-US" dirty="0">
              <a:latin typeface="华文新魏" pitchFamily="2" charset="-122"/>
            </a:endParaRPr>
          </a:p>
        </p:txBody>
      </p:sp>
    </p:spTree>
  </p:cSld>
  <p:clrMapOvr>
    <a:masterClrMapping/>
  </p:clrMapOvr>
  <p:transition spd="slow">
    <p:random/>
    <p:sndAc>
      <p:stSnd>
        <p:snd r:embed="rId2" name="camera.wav"/>
      </p:stSnd>
    </p:sndAc>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latin typeface="华文新魏" pitchFamily="2" charset="-122"/>
              </a:rPr>
              <a:t>以太帧中的</a:t>
            </a:r>
            <a:r>
              <a:rPr lang="en-US" altLang="zh-CN" dirty="0">
                <a:latin typeface="华文新魏" pitchFamily="2" charset="-122"/>
              </a:rPr>
              <a:t>VLAN</a:t>
            </a:r>
            <a:r>
              <a:rPr lang="zh-CN" altLang="en-US" dirty="0">
                <a:latin typeface="华文新魏" pitchFamily="2" charset="-122"/>
              </a:rPr>
              <a:t>标志</a:t>
            </a:r>
            <a:endParaRPr lang="zh-CN" altLang="en-US" sz="2800" b="1" dirty="0"/>
          </a:p>
        </p:txBody>
      </p:sp>
      <p:sp>
        <p:nvSpPr>
          <p:cNvPr id="237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数据链路层交换</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7" action="ppaction://hlinksldjump"/>
              </a:rPr>
              <a:t>虚拟局域网（</a:t>
            </a:r>
            <a:r>
              <a:rPr lang="en-US" altLang="zh-CN" sz="1200" b="0" dirty="0">
                <a:solidFill>
                  <a:schemeClr val="tx1"/>
                </a:solidFill>
                <a:latin typeface="Times New Roman" pitchFamily="18" charset="0"/>
                <a:ea typeface="幼圆" pitchFamily="49" charset="-122"/>
                <a:hlinkClick r:id="rId7" action="ppaction://hlinksldjump"/>
              </a:rPr>
              <a:t>VLAN</a:t>
            </a:r>
            <a:r>
              <a:rPr lang="zh-CN" altLang="en-US" sz="1200" b="0" dirty="0">
                <a:solidFill>
                  <a:schemeClr val="tx1"/>
                </a:solidFill>
                <a:latin typeface="Times New Roman" pitchFamily="18" charset="0"/>
                <a:ea typeface="幼圆" pitchFamily="49" charset="-122"/>
                <a:hlinkClick r:id="rId7" action="ppaction://hlinksldjump"/>
              </a:rPr>
              <a:t>）</a:t>
            </a:r>
            <a:r>
              <a:rPr lang="en-US" altLang="zh-CN" sz="1200" b="0" dirty="0">
                <a:solidFill>
                  <a:schemeClr val="tx1"/>
                </a:solidFill>
                <a:latin typeface="Times New Roman" pitchFamily="18" charset="0"/>
                <a:ea typeface="幼圆" pitchFamily="49" charset="-122"/>
              </a:rPr>
              <a:t>&gt;&gt;</a:t>
            </a:r>
            <a:r>
              <a:rPr lang="en-US" altLang="zh-CN" sz="1200" b="0" dirty="0">
                <a:solidFill>
                  <a:schemeClr val="tx1"/>
                </a:solidFill>
                <a:latin typeface="Times New Roman" pitchFamily="18" charset="0"/>
                <a:ea typeface="幼圆" pitchFamily="49" charset="-122"/>
                <a:hlinkClick r:id="rId8" action="ppaction://hlinksldjump"/>
              </a:rPr>
              <a:t>IEEE 802.1Q</a:t>
            </a:r>
            <a:r>
              <a:rPr lang="zh-CN" altLang="en-US" sz="1200" b="0" dirty="0">
                <a:solidFill>
                  <a:schemeClr val="tx1"/>
                </a:solidFill>
                <a:latin typeface="Times New Roman" pitchFamily="18" charset="0"/>
                <a:ea typeface="幼圆" pitchFamily="49" charset="-122"/>
                <a:hlinkClick r:id="rId8" action="ppaction://hlinksldjump"/>
              </a:rPr>
              <a:t>标准</a:t>
            </a:r>
            <a:endParaRPr lang="en-US" altLang="zh-CN" sz="1200" b="0" dirty="0">
              <a:solidFill>
                <a:schemeClr val="tx1"/>
              </a:solidFill>
              <a:latin typeface="Times New Roman" pitchFamily="18" charset="0"/>
              <a:ea typeface="幼圆" pitchFamily="49" charset="-122"/>
            </a:endParaRPr>
          </a:p>
        </p:txBody>
      </p:sp>
      <p:sp>
        <p:nvSpPr>
          <p:cNvPr id="23757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2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graphicFrame>
        <p:nvGraphicFramePr>
          <p:cNvPr id="6" name="Group 142"/>
          <p:cNvGraphicFramePr>
            <a:graphicFrameLocks noGrp="1"/>
          </p:cNvGraphicFramePr>
          <p:nvPr>
            <p:ph sz="half" idx="1"/>
            <p:extLst>
              <p:ext uri="{D42A27DB-BD31-4B8C-83A1-F6EECF244321}">
                <p14:modId xmlns:p14="http://schemas.microsoft.com/office/powerpoint/2010/main" val="1916898647"/>
              </p:ext>
            </p:extLst>
          </p:nvPr>
        </p:nvGraphicFramePr>
        <p:xfrm>
          <a:off x="1172766" y="2420516"/>
          <a:ext cx="5903913" cy="719559"/>
        </p:xfrm>
        <a:graphic>
          <a:graphicData uri="http://schemas.openxmlformats.org/drawingml/2006/table">
            <a:tbl>
              <a:tblPr/>
              <a:tblGrid>
                <a:gridCol w="936625">
                  <a:extLst>
                    <a:ext uri="{9D8B030D-6E8A-4147-A177-3AD203B41FA5}">
                      <a16:colId xmlns:a16="http://schemas.microsoft.com/office/drawing/2014/main" val="20000"/>
                    </a:ext>
                  </a:extLst>
                </a:gridCol>
                <a:gridCol w="935038">
                  <a:extLst>
                    <a:ext uri="{9D8B030D-6E8A-4147-A177-3AD203B41FA5}">
                      <a16:colId xmlns:a16="http://schemas.microsoft.com/office/drawing/2014/main" val="20001"/>
                    </a:ext>
                  </a:extLst>
                </a:gridCol>
                <a:gridCol w="863600">
                  <a:extLst>
                    <a:ext uri="{9D8B030D-6E8A-4147-A177-3AD203B41FA5}">
                      <a16:colId xmlns:a16="http://schemas.microsoft.com/office/drawing/2014/main" val="20002"/>
                    </a:ext>
                  </a:extLst>
                </a:gridCol>
                <a:gridCol w="1728787">
                  <a:extLst>
                    <a:ext uri="{9D8B030D-6E8A-4147-A177-3AD203B41FA5}">
                      <a16:colId xmlns:a16="http://schemas.microsoft.com/office/drawing/2014/main" val="20003"/>
                    </a:ext>
                  </a:extLst>
                </a:gridCol>
                <a:gridCol w="720725">
                  <a:extLst>
                    <a:ext uri="{9D8B030D-6E8A-4147-A177-3AD203B41FA5}">
                      <a16:colId xmlns:a16="http://schemas.microsoft.com/office/drawing/2014/main" val="20004"/>
                    </a:ext>
                  </a:extLst>
                </a:gridCol>
                <a:gridCol w="719138">
                  <a:extLst>
                    <a:ext uri="{9D8B030D-6E8A-4147-A177-3AD203B41FA5}">
                      <a16:colId xmlns:a16="http://schemas.microsoft.com/office/drawing/2014/main" val="20005"/>
                    </a:ext>
                  </a:extLst>
                </a:gridCol>
              </a:tblGrid>
              <a:tr h="719559">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D-MAC</a:t>
                      </a:r>
                    </a:p>
                  </a:txBody>
                  <a:tcPr marL="36000" marR="36000" marT="46800" marB="46800" anchor="ctr" anchorCtr="1"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S-MAC</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Length</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Data</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Pad</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a:ln>
                            <a:noFill/>
                          </a:ln>
                          <a:solidFill>
                            <a:schemeClr val="tx1"/>
                          </a:solidFill>
                          <a:effectLst/>
                          <a:latin typeface="华文新魏" pitchFamily="2" charset="-122"/>
                          <a:ea typeface="华文新魏" pitchFamily="2" charset="-122"/>
                        </a:rPr>
                        <a:t>FCS</a:t>
                      </a:r>
                    </a:p>
                  </a:txBody>
                  <a:tcPr marL="36000" marR="36000" marT="46800" marB="46800" anchor="ctr" anchorCtr="1" horzOverflow="overflow">
                    <a:lnL w="12700" cap="flat" cmpd="sng" algn="ctr">
                      <a:solidFill>
                        <a:schemeClr val="tx1"/>
                      </a:solidFill>
                      <a:prstDash val="solid"/>
                      <a:round/>
                      <a:headEnd type="none" w="med" len="med"/>
                      <a:tailEnd type="none" w="sm" len="lg"/>
                    </a:lnL>
                    <a:lnR w="28575"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7" name="Group 122"/>
          <p:cNvGraphicFramePr>
            <a:graphicFrameLocks/>
          </p:cNvGraphicFramePr>
          <p:nvPr>
            <p:extLst>
              <p:ext uri="{D42A27DB-BD31-4B8C-83A1-F6EECF244321}">
                <p14:modId xmlns:p14="http://schemas.microsoft.com/office/powerpoint/2010/main" val="1127921498"/>
              </p:ext>
            </p:extLst>
          </p:nvPr>
        </p:nvGraphicFramePr>
        <p:xfrm>
          <a:off x="1172766" y="3788495"/>
          <a:ext cx="7416800" cy="703200"/>
        </p:xfrm>
        <a:graphic>
          <a:graphicData uri="http://schemas.openxmlformats.org/drawingml/2006/table">
            <a:tbl>
              <a:tblPr/>
              <a:tblGrid>
                <a:gridCol w="927100">
                  <a:extLst>
                    <a:ext uri="{9D8B030D-6E8A-4147-A177-3AD203B41FA5}">
                      <a16:colId xmlns:a16="http://schemas.microsoft.com/office/drawing/2014/main" val="20000"/>
                    </a:ext>
                  </a:extLst>
                </a:gridCol>
                <a:gridCol w="927100">
                  <a:extLst>
                    <a:ext uri="{9D8B030D-6E8A-4147-A177-3AD203B41FA5}">
                      <a16:colId xmlns:a16="http://schemas.microsoft.com/office/drawing/2014/main" val="20001"/>
                    </a:ext>
                  </a:extLst>
                </a:gridCol>
                <a:gridCol w="809625">
                  <a:extLst>
                    <a:ext uri="{9D8B030D-6E8A-4147-A177-3AD203B41FA5}">
                      <a16:colId xmlns:a16="http://schemas.microsoft.com/office/drawing/2014/main" val="20002"/>
                    </a:ext>
                  </a:extLst>
                </a:gridCol>
                <a:gridCol w="792163">
                  <a:extLst>
                    <a:ext uri="{9D8B030D-6E8A-4147-A177-3AD203B41FA5}">
                      <a16:colId xmlns:a16="http://schemas.microsoft.com/office/drawing/2014/main" val="20003"/>
                    </a:ext>
                  </a:extLst>
                </a:gridCol>
                <a:gridCol w="936625">
                  <a:extLst>
                    <a:ext uri="{9D8B030D-6E8A-4147-A177-3AD203B41FA5}">
                      <a16:colId xmlns:a16="http://schemas.microsoft.com/office/drawing/2014/main" val="20004"/>
                    </a:ext>
                  </a:extLst>
                </a:gridCol>
                <a:gridCol w="1584325">
                  <a:extLst>
                    <a:ext uri="{9D8B030D-6E8A-4147-A177-3AD203B41FA5}">
                      <a16:colId xmlns:a16="http://schemas.microsoft.com/office/drawing/2014/main" val="20005"/>
                    </a:ext>
                  </a:extLst>
                </a:gridCol>
                <a:gridCol w="719137">
                  <a:extLst>
                    <a:ext uri="{9D8B030D-6E8A-4147-A177-3AD203B41FA5}">
                      <a16:colId xmlns:a16="http://schemas.microsoft.com/office/drawing/2014/main" val="20006"/>
                    </a:ext>
                  </a:extLst>
                </a:gridCol>
                <a:gridCol w="720725">
                  <a:extLst>
                    <a:ext uri="{9D8B030D-6E8A-4147-A177-3AD203B41FA5}">
                      <a16:colId xmlns:a16="http://schemas.microsoft.com/office/drawing/2014/main" val="20007"/>
                    </a:ext>
                  </a:extLst>
                </a:gridCol>
              </a:tblGrid>
              <a:tr h="612775">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a:ln>
                            <a:noFill/>
                          </a:ln>
                          <a:solidFill>
                            <a:schemeClr val="tx1"/>
                          </a:solidFill>
                          <a:effectLst/>
                          <a:latin typeface="华文新魏" pitchFamily="2" charset="-122"/>
                          <a:ea typeface="华文新魏" pitchFamily="2" charset="-122"/>
                        </a:rPr>
                        <a:t>D-MAC</a:t>
                      </a:r>
                      <a:endParaRPr kumimoji="1" lang="zh-CN" altLang="en-US" sz="2000" b="1" i="0" u="none" strike="noStrike" cap="none" normalizeH="0" baseline="0" dirty="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S-MAC</a:t>
                      </a:r>
                      <a:endParaRPr kumimoji="1" lang="zh-CN" altLang="en-US" sz="2000" b="1" i="0" u="none" strike="noStrike" cap="none" normalizeH="0" baseline="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a:ln>
                            <a:noFill/>
                          </a:ln>
                          <a:solidFill>
                            <a:srgbClr val="000000"/>
                          </a:solidFill>
                          <a:effectLst/>
                          <a:latin typeface="华文新魏" pitchFamily="2" charset="-122"/>
                          <a:ea typeface="华文新魏" pitchFamily="2" charset="-122"/>
                        </a:rPr>
                        <a:t>VLAN-ID</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solidFill>
                      <a:srgbClr val="FFFF00"/>
                    </a:solid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a:ln>
                            <a:noFill/>
                          </a:ln>
                          <a:solidFill>
                            <a:srgbClr val="000000"/>
                          </a:solidFill>
                          <a:effectLst/>
                          <a:latin typeface="华文新魏" pitchFamily="2" charset="-122"/>
                          <a:ea typeface="华文新魏" pitchFamily="2" charset="-122"/>
                        </a:rPr>
                        <a:t>Tag</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solidFill>
                      <a:srgbClr val="FFFF00"/>
                    </a:solid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Length</a:t>
                      </a:r>
                      <a:endParaRPr kumimoji="1" lang="zh-CN" altLang="en-US" sz="2000" b="1" i="0" u="none" strike="noStrike" cap="none" normalizeH="0" baseline="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Data</a:t>
                      </a:r>
                      <a:endParaRPr kumimoji="1" lang="zh-CN" altLang="en-US" sz="2000" b="1" i="0" u="none" strike="noStrike" cap="none" normalizeH="0" baseline="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Pad</a:t>
                      </a:r>
                      <a:endParaRPr kumimoji="1" lang="zh-CN" altLang="en-US" sz="2000" b="1" i="0" u="none" strike="noStrike" cap="none" normalizeH="0" baseline="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a:ln>
                            <a:noFill/>
                          </a:ln>
                          <a:solidFill>
                            <a:schemeClr val="tx1"/>
                          </a:solidFill>
                          <a:effectLst/>
                          <a:latin typeface="华文新魏" pitchFamily="2" charset="-122"/>
                          <a:ea typeface="华文新魏" pitchFamily="2" charset="-122"/>
                        </a:rPr>
                        <a:t>FCS</a:t>
                      </a:r>
                      <a:endParaRPr kumimoji="1" lang="zh-CN" altLang="en-US" sz="2000" b="1" i="0" u="none" strike="noStrike" cap="none" normalizeH="0" baseline="0" dirty="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12700" cap="flat" cmpd="sng" algn="ctr">
                      <a:solidFill>
                        <a:schemeClr val="tx1"/>
                      </a:solidFill>
                      <a:prstDash val="solid"/>
                      <a:round/>
                      <a:headEnd type="none" w="med" len="med"/>
                      <a:tailEnd type="none" w="sm" len="lg"/>
                    </a:lnL>
                    <a:lnR w="28575"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8" name="Group 146"/>
          <p:cNvGraphicFramePr>
            <a:graphicFrameLocks/>
          </p:cNvGraphicFramePr>
          <p:nvPr>
            <p:extLst>
              <p:ext uri="{D42A27DB-BD31-4B8C-83A1-F6EECF244321}">
                <p14:modId xmlns:p14="http://schemas.microsoft.com/office/powerpoint/2010/main" val="2226525500"/>
              </p:ext>
            </p:extLst>
          </p:nvPr>
        </p:nvGraphicFramePr>
        <p:xfrm>
          <a:off x="2252266" y="5400924"/>
          <a:ext cx="3743325" cy="721047"/>
        </p:xfrm>
        <a:graphic>
          <a:graphicData uri="http://schemas.openxmlformats.org/drawingml/2006/table">
            <a:tbl>
              <a:tblPr/>
              <a:tblGrid>
                <a:gridCol w="863600">
                  <a:extLst>
                    <a:ext uri="{9D8B030D-6E8A-4147-A177-3AD203B41FA5}">
                      <a16:colId xmlns:a16="http://schemas.microsoft.com/office/drawing/2014/main" val="20000"/>
                    </a:ext>
                  </a:extLst>
                </a:gridCol>
                <a:gridCol w="504825">
                  <a:extLst>
                    <a:ext uri="{9D8B030D-6E8A-4147-A177-3AD203B41FA5}">
                      <a16:colId xmlns:a16="http://schemas.microsoft.com/office/drawing/2014/main" val="20001"/>
                    </a:ext>
                  </a:extLst>
                </a:gridCol>
                <a:gridCol w="2374900">
                  <a:extLst>
                    <a:ext uri="{9D8B030D-6E8A-4147-A177-3AD203B41FA5}">
                      <a16:colId xmlns:a16="http://schemas.microsoft.com/office/drawing/2014/main" val="20002"/>
                    </a:ext>
                  </a:extLst>
                </a:gridCol>
              </a:tblGrid>
              <a:tr h="721047">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err="1">
                          <a:ln>
                            <a:noFill/>
                          </a:ln>
                          <a:solidFill>
                            <a:schemeClr val="tx1"/>
                          </a:solidFill>
                          <a:effectLst/>
                          <a:latin typeface="华文新魏" pitchFamily="2" charset="-122"/>
                          <a:ea typeface="华文新魏" pitchFamily="2" charset="-122"/>
                        </a:rPr>
                        <a:t>Pri</a:t>
                      </a:r>
                      <a:endParaRPr kumimoji="1" lang="en-US" altLang="zh-CN" sz="2000" b="1" i="0" u="none" strike="noStrike" cap="none" normalizeH="0" baseline="0" dirty="0">
                        <a:ln>
                          <a:noFill/>
                        </a:ln>
                        <a:solidFill>
                          <a:schemeClr val="tx1"/>
                        </a:solidFill>
                        <a:effectLst/>
                        <a:latin typeface="华文新魏" pitchFamily="2" charset="-122"/>
                        <a:ea typeface="华文新魏" pitchFamily="2" charset="-122"/>
                      </a:endParaRPr>
                    </a:p>
                  </a:txBody>
                  <a:tcPr marL="36000" marR="36000" marT="46800" marB="46800" anchor="ctr" anchorCtr="1" horzOverflow="overflow">
                    <a:lnL w="28575"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just"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a:ln>
                            <a:noFill/>
                          </a:ln>
                          <a:solidFill>
                            <a:schemeClr val="tx1"/>
                          </a:solidFill>
                          <a:effectLst/>
                          <a:latin typeface="华文新魏" pitchFamily="2" charset="-122"/>
                          <a:ea typeface="华文新魏" pitchFamily="2" charset="-122"/>
                        </a:rPr>
                        <a:t>CFI</a:t>
                      </a:r>
                    </a:p>
                  </a:txBody>
                  <a:tcPr marL="36000" marR="36000" marT="46800" marB="46800" anchor="ctr" anchorCtr="1" horzOverflow="overflow">
                    <a:lnL w="12700" cap="flat" cmpd="sng" algn="ctr">
                      <a:solidFill>
                        <a:schemeClr val="tx1"/>
                      </a:solidFill>
                      <a:prstDash val="solid"/>
                      <a:round/>
                      <a:headEnd type="none" w="med" len="med"/>
                      <a:tailEnd type="none" w="sm" len="lg"/>
                    </a:lnL>
                    <a:lnR w="12700"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tc>
                  <a:txBody>
                    <a:bodyPr/>
                    <a:lstStyle>
                      <a:lvl1pPr algn="just">
                        <a:buSzPct val="85000"/>
                        <a:defRPr kumimoji="1" sz="2800">
                          <a:solidFill>
                            <a:schemeClr val="tx1"/>
                          </a:solidFill>
                          <a:latin typeface="Arial Unicode MS" pitchFamily="34" charset="-122"/>
                          <a:ea typeface="华文新魏" pitchFamily="2" charset="-122"/>
                        </a:defRPr>
                      </a:lvl1pPr>
                      <a:lvl2pPr algn="just">
                        <a:buClr>
                          <a:schemeClr val="tx2"/>
                        </a:buClr>
                        <a:buSzPct val="70000"/>
                        <a:buFont typeface="Wingdings" pitchFamily="2" charset="2"/>
                        <a:defRPr kumimoji="1" sz="2400">
                          <a:solidFill>
                            <a:schemeClr val="tx1"/>
                          </a:solidFill>
                          <a:latin typeface="Arial Unicode MS" pitchFamily="34" charset="-122"/>
                          <a:ea typeface="华文新魏" pitchFamily="2" charset="-122"/>
                        </a:defRPr>
                      </a:lvl2pPr>
                      <a:lvl3pPr algn="just">
                        <a:buClr>
                          <a:schemeClr val="hlink"/>
                        </a:buClr>
                        <a:buSzPct val="65000"/>
                        <a:buFont typeface="Wingdings" pitchFamily="2" charset="2"/>
                        <a:defRPr kumimoji="1" sz="2000">
                          <a:solidFill>
                            <a:schemeClr val="tx1"/>
                          </a:solidFill>
                          <a:latin typeface="Arial Unicode MS" pitchFamily="34" charset="-122"/>
                          <a:ea typeface="华文新魏" pitchFamily="2" charset="-122"/>
                        </a:defRPr>
                      </a:lvl3pPr>
                      <a:lvl4pPr algn="just">
                        <a:buClr>
                          <a:schemeClr val="accent1"/>
                        </a:buClr>
                        <a:buSzPct val="60000"/>
                        <a:buFont typeface="Wingdings" pitchFamily="2" charset="2"/>
                        <a:defRPr kumimoji="1">
                          <a:solidFill>
                            <a:schemeClr val="tx1"/>
                          </a:solidFill>
                          <a:latin typeface="Arial Unicode MS" pitchFamily="34" charset="-122"/>
                          <a:ea typeface="华文新魏" pitchFamily="2" charset="-122"/>
                        </a:defRPr>
                      </a:lvl4pPr>
                      <a:lvl5pPr algn="jus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5pPr>
                      <a:lvl6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6pPr>
                      <a:lvl7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7pPr>
                      <a:lvl8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8pPr>
                      <a:lvl9pPr algn="just" fontAlgn="base">
                        <a:spcBef>
                          <a:spcPct val="20000"/>
                        </a:spcBef>
                        <a:spcAft>
                          <a:spcPct val="0"/>
                        </a:spcAft>
                        <a:buClr>
                          <a:schemeClr val="accent2"/>
                        </a:buClr>
                        <a:buSzPct val="60000"/>
                        <a:buFont typeface="Wingdings" pitchFamily="2" charset="2"/>
                        <a:defRPr kumimoji="1">
                          <a:solidFill>
                            <a:schemeClr val="tx1"/>
                          </a:solidFill>
                          <a:latin typeface="Arial Unicode MS" pitchFamily="34" charset="-122"/>
                          <a:ea typeface="华文新魏" pitchFamily="2" charset="-122"/>
                        </a:defRPr>
                      </a:lvl9pPr>
                    </a:lstStyle>
                    <a:p>
                      <a:pPr marL="0" marR="0" lvl="0" indent="0" algn="ctr" defTabSz="914400" rtl="0" eaLnBrk="1" fontAlgn="base" latinLnBrk="0" hangingPunct="1">
                        <a:lnSpc>
                          <a:spcPct val="100000"/>
                        </a:lnSpc>
                        <a:spcBef>
                          <a:spcPct val="20000"/>
                        </a:spcBef>
                        <a:spcAft>
                          <a:spcPct val="0"/>
                        </a:spcAft>
                        <a:buClrTx/>
                        <a:buSzPct val="85000"/>
                        <a:buFontTx/>
                        <a:buNone/>
                        <a:tabLst/>
                      </a:pPr>
                      <a:r>
                        <a:rPr kumimoji="1" lang="en-US" altLang="zh-CN" sz="2000" b="1" i="0" u="none" strike="noStrike" cap="none" normalizeH="0" baseline="0" dirty="0">
                          <a:ln>
                            <a:noFill/>
                          </a:ln>
                          <a:solidFill>
                            <a:schemeClr val="tx1"/>
                          </a:solidFill>
                          <a:effectLst/>
                          <a:latin typeface="华文新魏" pitchFamily="2" charset="-122"/>
                          <a:ea typeface="华文新魏" pitchFamily="2" charset="-122"/>
                        </a:rPr>
                        <a:t>VLAN Identifier</a:t>
                      </a:r>
                    </a:p>
                  </a:txBody>
                  <a:tcPr marL="36000" marR="36000" marT="46800" marB="46800" anchor="ctr" anchorCtr="1" horzOverflow="overflow">
                    <a:lnL w="12700" cap="flat" cmpd="sng" algn="ctr">
                      <a:solidFill>
                        <a:schemeClr val="tx1"/>
                      </a:solidFill>
                      <a:prstDash val="solid"/>
                      <a:round/>
                      <a:headEnd type="none" w="med" len="med"/>
                      <a:tailEnd type="none" w="sm" len="lg"/>
                    </a:lnL>
                    <a:lnR w="28575" cap="flat" cmpd="sng" algn="ctr">
                      <a:solidFill>
                        <a:schemeClr val="tx1"/>
                      </a:solidFill>
                      <a:prstDash val="solid"/>
                      <a:round/>
                      <a:headEnd type="none" w="med" len="med"/>
                      <a:tailEnd type="none" w="sm" len="lg"/>
                    </a:lnR>
                    <a:lnT w="28575" cap="flat" cmpd="sng" algn="ctr">
                      <a:solidFill>
                        <a:schemeClr val="tx1"/>
                      </a:solidFill>
                      <a:prstDash val="solid"/>
                      <a:round/>
                      <a:headEnd type="none" w="med" len="med"/>
                      <a:tailEnd type="none" w="sm" len="lg"/>
                    </a:lnT>
                    <a:lnB w="28575" cap="flat" cmpd="sng" algn="ctr">
                      <a:solidFill>
                        <a:schemeClr val="tx1"/>
                      </a:solidFill>
                      <a:prstDash val="solid"/>
                      <a:round/>
                      <a:headEnd type="none" w="med" len="med"/>
                      <a:tailEnd type="none" w="sm" len="lg"/>
                    </a:lnB>
                    <a:lnTlToBr>
                      <a:noFill/>
                    </a:lnTlToBr>
                    <a:lnBlToTr>
                      <a:noFill/>
                    </a:lnBlToTr>
                    <a:noFill/>
                  </a:tcPr>
                </a:tc>
                <a:extLst>
                  <a:ext uri="{0D108BD9-81ED-4DB2-BD59-A6C34878D82A}">
                    <a16:rowId xmlns:a16="http://schemas.microsoft.com/office/drawing/2014/main" val="10000"/>
                  </a:ext>
                </a:extLst>
              </a:tr>
            </a:tbl>
          </a:graphicData>
        </a:graphic>
      </p:graphicFrame>
      <p:sp>
        <p:nvSpPr>
          <p:cNvPr id="9" name="Text Box 111"/>
          <p:cNvSpPr txBox="1">
            <a:spLocks noChangeArrowheads="1"/>
          </p:cNvSpPr>
          <p:nvPr/>
        </p:nvSpPr>
        <p:spPr bwMode="auto">
          <a:xfrm>
            <a:off x="5793402" y="4580657"/>
            <a:ext cx="2808287" cy="503237"/>
          </a:xfrm>
          <a:prstGeom prst="rect">
            <a:avLst/>
          </a:prstGeom>
          <a:solidFill>
            <a:srgbClr val="C5A1C1"/>
          </a:solidFill>
          <a:ln>
            <a:noFill/>
          </a:ln>
          <a:effectLst>
            <a:outerShdw blurRad="50800" dist="38100" dir="2700000" algn="tl" rotWithShape="0">
              <a:prstClr val="black">
                <a:alpha val="40000"/>
              </a:prstClr>
            </a:outerShdw>
          </a:effectLst>
        </p:spPr>
        <p:txBody>
          <a:bodyPr anchor="ctr" anchorCtr="1"/>
          <a:lstStyle>
            <a:defPPr>
              <a:defRPr lang="en-US"/>
            </a:defPPr>
            <a:lvl1pPr>
              <a:spcBef>
                <a:spcPct val="50000"/>
              </a:spcBef>
              <a:buFontTx/>
              <a:buNone/>
              <a:defRPr sz="2000" b="1">
                <a:latin typeface="+mn-lt"/>
                <a:ea typeface="+mn-ea"/>
              </a:defRPr>
            </a:lvl1pPr>
          </a:lstStyle>
          <a:p>
            <a:r>
              <a:rPr lang="zh-CN" altLang="en-US" dirty="0"/>
              <a:t>最大帧长为</a:t>
            </a:r>
            <a:r>
              <a:rPr lang="en-US" altLang="zh-CN" dirty="0"/>
              <a:t>1522Byte</a:t>
            </a:r>
          </a:p>
        </p:txBody>
      </p:sp>
      <p:sp>
        <p:nvSpPr>
          <p:cNvPr id="10" name="Text Box 112"/>
          <p:cNvSpPr txBox="1">
            <a:spLocks noChangeArrowheads="1"/>
          </p:cNvSpPr>
          <p:nvPr/>
        </p:nvSpPr>
        <p:spPr bwMode="auto">
          <a:xfrm>
            <a:off x="1164175" y="2023121"/>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b="1" dirty="0">
                <a:solidFill>
                  <a:srgbClr val="FF0000"/>
                </a:solidFill>
                <a:latin typeface="华文新魏" pitchFamily="2" charset="-122"/>
              </a:rPr>
              <a:t>802.3</a:t>
            </a:r>
          </a:p>
        </p:txBody>
      </p:sp>
      <p:sp>
        <p:nvSpPr>
          <p:cNvPr id="11" name="Text Box 113"/>
          <p:cNvSpPr txBox="1">
            <a:spLocks noChangeArrowheads="1"/>
          </p:cNvSpPr>
          <p:nvPr/>
        </p:nvSpPr>
        <p:spPr bwMode="auto">
          <a:xfrm>
            <a:off x="1115616" y="3391273"/>
            <a:ext cx="11509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None/>
            </a:pPr>
            <a:r>
              <a:rPr lang="en-US" altLang="zh-CN" sz="2000" b="1" dirty="0">
                <a:solidFill>
                  <a:srgbClr val="FF0000"/>
                </a:solidFill>
                <a:latin typeface="华文新魏" pitchFamily="2" charset="-122"/>
              </a:rPr>
              <a:t>802.1Q</a:t>
            </a:r>
          </a:p>
        </p:txBody>
      </p:sp>
      <p:sp>
        <p:nvSpPr>
          <p:cNvPr id="12" name="Freeform 148"/>
          <p:cNvSpPr>
            <a:spLocks/>
          </p:cNvSpPr>
          <p:nvPr/>
        </p:nvSpPr>
        <p:spPr bwMode="auto">
          <a:xfrm>
            <a:off x="2253854" y="4509120"/>
            <a:ext cx="3743325" cy="863600"/>
          </a:xfrm>
          <a:custGeom>
            <a:avLst/>
            <a:gdLst>
              <a:gd name="T0" fmla="*/ 0 w 2358"/>
              <a:gd name="T1" fmla="*/ 544 h 544"/>
              <a:gd name="T2" fmla="*/ 964 w 2358"/>
              <a:gd name="T3" fmla="*/ 1 h 544"/>
              <a:gd name="T4" fmla="*/ 1496 w 2358"/>
              <a:gd name="T5" fmla="*/ 0 h 544"/>
              <a:gd name="T6" fmla="*/ 2358 w 2358"/>
              <a:gd name="T7" fmla="*/ 544 h 544"/>
              <a:gd name="T8" fmla="*/ 0 w 2358"/>
              <a:gd name="T9" fmla="*/ 544 h 544"/>
            </a:gdLst>
            <a:ahLst/>
            <a:cxnLst>
              <a:cxn ang="0">
                <a:pos x="T0" y="T1"/>
              </a:cxn>
              <a:cxn ang="0">
                <a:pos x="T2" y="T3"/>
              </a:cxn>
              <a:cxn ang="0">
                <a:pos x="T4" y="T5"/>
              </a:cxn>
              <a:cxn ang="0">
                <a:pos x="T6" y="T7"/>
              </a:cxn>
              <a:cxn ang="0">
                <a:pos x="T8" y="T9"/>
              </a:cxn>
            </a:cxnLst>
            <a:rect l="0" t="0" r="r" b="b"/>
            <a:pathLst>
              <a:path w="2358" h="544">
                <a:moveTo>
                  <a:pt x="0" y="544"/>
                </a:moveTo>
                <a:lnTo>
                  <a:pt x="964" y="1"/>
                </a:lnTo>
                <a:lnTo>
                  <a:pt x="1496" y="0"/>
                </a:lnTo>
                <a:lnTo>
                  <a:pt x="2358" y="544"/>
                </a:lnTo>
                <a:lnTo>
                  <a:pt x="0" y="544"/>
                </a:lnTo>
                <a:close/>
              </a:path>
            </a:pathLst>
          </a:custGeom>
          <a:gradFill rotWithShape="1">
            <a:gsLst>
              <a:gs pos="0">
                <a:schemeClr val="accent1"/>
              </a:gs>
              <a:gs pos="100000">
                <a:schemeClr val="accent1">
                  <a:gamma/>
                  <a:shade val="46275"/>
                  <a:invGamma/>
                </a:schemeClr>
              </a:gs>
            </a:gsLst>
            <a:lin ang="5400000" scaled="1"/>
          </a:gradFill>
          <a:ln w="9525" cap="flat" cmpd="sng">
            <a:solidFill>
              <a:srgbClr val="FFFF00"/>
            </a:solidFill>
            <a:prstDash val="solid"/>
            <a:round/>
            <a:headEnd type="none" w="med" len="me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p>
        </p:txBody>
      </p:sp>
      <p:sp>
        <p:nvSpPr>
          <p:cNvPr id="13" name="Text Box 149"/>
          <p:cNvSpPr txBox="1">
            <a:spLocks noChangeArrowheads="1"/>
          </p:cNvSpPr>
          <p:nvPr/>
        </p:nvSpPr>
        <p:spPr bwMode="auto">
          <a:xfrm>
            <a:off x="4269979" y="1772816"/>
            <a:ext cx="2808287" cy="503238"/>
          </a:xfrm>
          <a:prstGeom prst="rect">
            <a:avLst/>
          </a:prstGeom>
          <a:solidFill>
            <a:srgbClr val="C5A1C1"/>
          </a:solidFill>
          <a:ln>
            <a:noFill/>
          </a:ln>
          <a:effectLst>
            <a:outerShdw blurRad="50800" dist="38100" dir="2700000" algn="tl" rotWithShape="0">
              <a:prstClr val="black">
                <a:alpha val="40000"/>
              </a:prstClr>
            </a:outerShdw>
          </a:effectLst>
        </p:spPr>
        <p:txBody>
          <a:bodyPr anchor="ctr" anchorCtr="1"/>
          <a:lstStyle/>
          <a:p>
            <a:pPr>
              <a:spcBef>
                <a:spcPct val="50000"/>
              </a:spcBef>
              <a:buFontTx/>
              <a:buNone/>
            </a:pPr>
            <a:r>
              <a:rPr lang="zh-CN" altLang="en-US" sz="2000" b="1">
                <a:latin typeface="+mn-lt"/>
                <a:ea typeface="+mn-ea"/>
              </a:rPr>
              <a:t>最大帧长为</a:t>
            </a:r>
            <a:r>
              <a:rPr lang="en-US" altLang="zh-CN" sz="2000" b="1">
                <a:latin typeface="+mn-lt"/>
                <a:ea typeface="+mn-ea"/>
              </a:rPr>
              <a:t>1518Byte</a:t>
            </a:r>
          </a:p>
        </p:txBody>
      </p:sp>
      <p:sp>
        <p:nvSpPr>
          <p:cNvPr id="14" name="Text Box 113"/>
          <p:cNvSpPr txBox="1">
            <a:spLocks noChangeArrowheads="1"/>
          </p:cNvSpPr>
          <p:nvPr/>
        </p:nvSpPr>
        <p:spPr bwMode="auto">
          <a:xfrm>
            <a:off x="3205038" y="3410696"/>
            <a:ext cx="71889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en-US" altLang="zh-CN" sz="2000" b="1" dirty="0">
                <a:latin typeface="华文新魏" pitchFamily="2" charset="-122"/>
              </a:rPr>
              <a:t>2B</a:t>
            </a:r>
          </a:p>
        </p:txBody>
      </p:sp>
      <p:sp>
        <p:nvSpPr>
          <p:cNvPr id="15" name="Text Box 113"/>
          <p:cNvSpPr txBox="1">
            <a:spLocks noChangeArrowheads="1"/>
          </p:cNvSpPr>
          <p:nvPr/>
        </p:nvSpPr>
        <p:spPr bwMode="auto">
          <a:xfrm>
            <a:off x="3997126" y="3410696"/>
            <a:ext cx="71889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en-US" altLang="zh-CN" sz="2000" b="1" dirty="0">
                <a:latin typeface="华文新魏" pitchFamily="2" charset="-122"/>
              </a:rPr>
              <a:t>2B</a:t>
            </a:r>
          </a:p>
        </p:txBody>
      </p:sp>
      <p:sp>
        <p:nvSpPr>
          <p:cNvPr id="16" name="Text Box 113"/>
          <p:cNvSpPr txBox="1">
            <a:spLocks noChangeArrowheads="1"/>
          </p:cNvSpPr>
          <p:nvPr/>
        </p:nvSpPr>
        <p:spPr bwMode="auto">
          <a:xfrm>
            <a:off x="2340942" y="6093296"/>
            <a:ext cx="71889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en-US" altLang="zh-CN" sz="2000" b="1" dirty="0">
                <a:latin typeface="华文新魏" pitchFamily="2" charset="-122"/>
              </a:rPr>
              <a:t>3bit</a:t>
            </a:r>
          </a:p>
        </p:txBody>
      </p:sp>
      <p:sp>
        <p:nvSpPr>
          <p:cNvPr id="17" name="Text Box 113"/>
          <p:cNvSpPr txBox="1">
            <a:spLocks noChangeArrowheads="1"/>
          </p:cNvSpPr>
          <p:nvPr/>
        </p:nvSpPr>
        <p:spPr bwMode="auto">
          <a:xfrm>
            <a:off x="3061022" y="6093296"/>
            <a:ext cx="71889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en-US" altLang="zh-CN" sz="2000" b="1" dirty="0">
                <a:latin typeface="华文新魏" pitchFamily="2" charset="-122"/>
              </a:rPr>
              <a:t>1bit</a:t>
            </a:r>
          </a:p>
        </p:txBody>
      </p:sp>
      <p:sp>
        <p:nvSpPr>
          <p:cNvPr id="18" name="Text Box 113"/>
          <p:cNvSpPr txBox="1">
            <a:spLocks noChangeArrowheads="1"/>
          </p:cNvSpPr>
          <p:nvPr/>
        </p:nvSpPr>
        <p:spPr bwMode="auto">
          <a:xfrm>
            <a:off x="4411910" y="6093296"/>
            <a:ext cx="71889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None/>
            </a:pPr>
            <a:r>
              <a:rPr lang="en-US" altLang="zh-CN" sz="2000" b="1" dirty="0">
                <a:latin typeface="华文新魏" pitchFamily="2" charset="-122"/>
              </a:rPr>
              <a:t>12bit</a:t>
            </a:r>
          </a:p>
        </p:txBody>
      </p:sp>
    </p:spTree>
  </p:cSld>
  <p:clrMapOvr>
    <a:masterClrMapping/>
  </p:clrMapOvr>
  <p:transition spd="slow">
    <p:random/>
    <p:sndAc>
      <p:stSnd>
        <p:snd r:embed="rId2" name="camera.wav"/>
      </p:stSnd>
    </p:sndAc>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t>解  释</a:t>
            </a:r>
            <a:endParaRPr lang="zh-CN" altLang="en-US" sz="2800" b="1" dirty="0"/>
          </a:p>
        </p:txBody>
      </p:sp>
      <p:sp>
        <p:nvSpPr>
          <p:cNvPr id="237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数据链路层交换</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7" action="ppaction://hlinksldjump"/>
              </a:rPr>
              <a:t>虚拟局域网（</a:t>
            </a:r>
            <a:r>
              <a:rPr lang="en-US" altLang="zh-CN" sz="1200" b="0" dirty="0">
                <a:solidFill>
                  <a:schemeClr val="tx1"/>
                </a:solidFill>
                <a:latin typeface="Times New Roman" pitchFamily="18" charset="0"/>
                <a:ea typeface="幼圆" pitchFamily="49" charset="-122"/>
                <a:hlinkClick r:id="rId7" action="ppaction://hlinksldjump"/>
              </a:rPr>
              <a:t>VLAN</a:t>
            </a:r>
            <a:r>
              <a:rPr lang="zh-CN" altLang="en-US" sz="1200" b="0" dirty="0">
                <a:solidFill>
                  <a:schemeClr val="tx1"/>
                </a:solidFill>
                <a:latin typeface="Times New Roman" pitchFamily="18" charset="0"/>
                <a:ea typeface="幼圆" pitchFamily="49" charset="-122"/>
                <a:hlinkClick r:id="rId7" action="ppaction://hlinksldjump"/>
              </a:rPr>
              <a:t>）</a:t>
            </a:r>
            <a:r>
              <a:rPr lang="en-US" altLang="zh-CN" sz="1200" b="0" dirty="0">
                <a:solidFill>
                  <a:schemeClr val="tx1"/>
                </a:solidFill>
                <a:latin typeface="Times New Roman" pitchFamily="18" charset="0"/>
                <a:ea typeface="幼圆" pitchFamily="49" charset="-122"/>
              </a:rPr>
              <a:t>&gt;&gt;</a:t>
            </a:r>
            <a:r>
              <a:rPr lang="en-US" altLang="zh-CN" sz="1200" b="0" dirty="0">
                <a:solidFill>
                  <a:schemeClr val="tx1"/>
                </a:solidFill>
                <a:latin typeface="Times New Roman" pitchFamily="18" charset="0"/>
                <a:ea typeface="幼圆" pitchFamily="49" charset="-122"/>
                <a:hlinkClick r:id="rId8" action="ppaction://hlinksldjump"/>
              </a:rPr>
              <a:t>IEEE 802.1Q</a:t>
            </a:r>
            <a:r>
              <a:rPr lang="zh-CN" altLang="en-US" sz="1200" b="0" dirty="0">
                <a:solidFill>
                  <a:schemeClr val="tx1"/>
                </a:solidFill>
                <a:latin typeface="Times New Roman" pitchFamily="18" charset="0"/>
                <a:ea typeface="幼圆" pitchFamily="49" charset="-122"/>
                <a:hlinkClick r:id="rId8" action="ppaction://hlinksldjump"/>
              </a:rPr>
              <a:t>标准</a:t>
            </a:r>
            <a:endParaRPr lang="en-US" altLang="zh-CN" sz="1200" b="0" dirty="0">
              <a:solidFill>
                <a:schemeClr val="tx1"/>
              </a:solidFill>
              <a:latin typeface="Times New Roman" pitchFamily="18" charset="0"/>
              <a:ea typeface="幼圆" pitchFamily="49" charset="-122"/>
            </a:endParaRPr>
          </a:p>
        </p:txBody>
      </p:sp>
      <p:sp>
        <p:nvSpPr>
          <p:cNvPr id="23757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2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
        <p:nvSpPr>
          <p:cNvPr id="237573" name="Rectangle 5"/>
          <p:cNvSpPr>
            <a:spLocks noGrp="1" noChangeArrowheads="1"/>
          </p:cNvSpPr>
          <p:nvPr>
            <p:ph type="body" idx="1"/>
          </p:nvPr>
        </p:nvSpPr>
        <p:spPr/>
        <p:txBody>
          <a:bodyPr/>
          <a:lstStyle/>
          <a:p>
            <a:pPr>
              <a:lnSpc>
                <a:spcPct val="125000"/>
              </a:lnSpc>
            </a:pPr>
            <a:r>
              <a:rPr lang="en-US" altLang="zh-CN" sz="2400" dirty="0">
                <a:solidFill>
                  <a:srgbClr val="FC0404"/>
                </a:solidFill>
                <a:latin typeface="华文新魏" pitchFamily="2" charset="-122"/>
              </a:rPr>
              <a:t>VLAN-ID</a:t>
            </a:r>
            <a:endParaRPr lang="zh-CN" altLang="en-US" sz="2400" dirty="0">
              <a:solidFill>
                <a:srgbClr val="FC0404"/>
              </a:solidFill>
              <a:latin typeface="华文新魏" pitchFamily="2" charset="-122"/>
            </a:endParaRPr>
          </a:p>
          <a:p>
            <a:pPr lvl="1">
              <a:lnSpc>
                <a:spcPct val="125000"/>
              </a:lnSpc>
            </a:pPr>
            <a:r>
              <a:rPr lang="en-US" altLang="zh-CN" sz="2400" dirty="0">
                <a:solidFill>
                  <a:srgbClr val="0000FF"/>
                </a:solidFill>
                <a:latin typeface="华文新魏" pitchFamily="2" charset="-122"/>
              </a:rPr>
              <a:t>VLAN</a:t>
            </a:r>
            <a:r>
              <a:rPr lang="zh-CN" altLang="en-US" sz="2400" dirty="0">
                <a:solidFill>
                  <a:srgbClr val="0000FF"/>
                </a:solidFill>
                <a:latin typeface="华文新魏" pitchFamily="2" charset="-122"/>
              </a:rPr>
              <a:t>协议标识</a:t>
            </a:r>
            <a:r>
              <a:rPr lang="zh-CN" altLang="en-US" sz="2400" dirty="0">
                <a:latin typeface="华文新魏" pitchFamily="2" charset="-122"/>
              </a:rPr>
              <a:t>，</a:t>
            </a:r>
            <a:r>
              <a:rPr lang="en-US" altLang="zh-CN" sz="2400" dirty="0">
                <a:latin typeface="华文新魏" pitchFamily="2" charset="-122"/>
              </a:rPr>
              <a:t>2B</a:t>
            </a:r>
            <a:r>
              <a:rPr lang="zh-CN" altLang="en-US" sz="2400" dirty="0">
                <a:latin typeface="华文新魏" pitchFamily="2" charset="-122"/>
              </a:rPr>
              <a:t>，内容恒为</a:t>
            </a:r>
            <a:r>
              <a:rPr lang="en-US" altLang="zh-CN" sz="2400" dirty="0">
                <a:latin typeface="华文新魏" pitchFamily="2" charset="-122"/>
              </a:rPr>
              <a:t>0x8100</a:t>
            </a:r>
            <a:r>
              <a:rPr lang="zh-CN" altLang="en-US" sz="2400" dirty="0">
                <a:latin typeface="华文新魏" pitchFamily="2" charset="-122"/>
              </a:rPr>
              <a:t>。</a:t>
            </a:r>
          </a:p>
          <a:p>
            <a:pPr>
              <a:lnSpc>
                <a:spcPct val="125000"/>
              </a:lnSpc>
            </a:pPr>
            <a:r>
              <a:rPr lang="en-US" altLang="zh-CN" sz="2400" dirty="0">
                <a:solidFill>
                  <a:srgbClr val="FC0404"/>
                </a:solidFill>
                <a:latin typeface="华文新魏" pitchFamily="2" charset="-122"/>
              </a:rPr>
              <a:t>Tag</a:t>
            </a:r>
          </a:p>
          <a:p>
            <a:pPr lvl="1">
              <a:lnSpc>
                <a:spcPct val="125000"/>
              </a:lnSpc>
              <a:buNone/>
            </a:pPr>
            <a:r>
              <a:rPr lang="en-US" altLang="zh-CN" sz="2400" dirty="0">
                <a:latin typeface="华文新魏" pitchFamily="2" charset="-122"/>
              </a:rPr>
              <a:t>    2B</a:t>
            </a:r>
            <a:r>
              <a:rPr lang="zh-CN" altLang="en-US" sz="2400" dirty="0">
                <a:latin typeface="华文新魏" pitchFamily="2" charset="-122"/>
              </a:rPr>
              <a:t>，有三部分组成：</a:t>
            </a:r>
          </a:p>
          <a:p>
            <a:pPr lvl="1">
              <a:lnSpc>
                <a:spcPct val="125000"/>
              </a:lnSpc>
            </a:pPr>
            <a:r>
              <a:rPr lang="en-US" altLang="zh-CN" sz="2400" dirty="0" err="1">
                <a:solidFill>
                  <a:srgbClr val="0000FF"/>
                </a:solidFill>
                <a:latin typeface="华文新魏" pitchFamily="2" charset="-122"/>
              </a:rPr>
              <a:t>Pri</a:t>
            </a:r>
            <a:r>
              <a:rPr lang="zh-CN" altLang="en-US" sz="2400" dirty="0">
                <a:solidFill>
                  <a:schemeClr val="tx2"/>
                </a:solidFill>
                <a:latin typeface="华文新魏" pitchFamily="2" charset="-122"/>
              </a:rPr>
              <a:t>：</a:t>
            </a:r>
            <a:r>
              <a:rPr lang="en-US" altLang="zh-CN" sz="2400" dirty="0">
                <a:latin typeface="华文新魏" pitchFamily="2" charset="-122"/>
              </a:rPr>
              <a:t>3bit</a:t>
            </a:r>
            <a:r>
              <a:rPr lang="zh-CN" altLang="en-US" sz="2400" dirty="0">
                <a:latin typeface="华文新魏" pitchFamily="2" charset="-122"/>
              </a:rPr>
              <a:t>（分</a:t>
            </a:r>
            <a:r>
              <a:rPr lang="en-US" altLang="zh-CN" sz="2400" dirty="0">
                <a:latin typeface="华文新魏" pitchFamily="2" charset="-122"/>
              </a:rPr>
              <a:t>8</a:t>
            </a:r>
            <a:r>
              <a:rPr lang="zh-CN" altLang="en-US" sz="2400" dirty="0">
                <a:latin typeface="华文新魏" pitchFamily="2" charset="-122"/>
              </a:rPr>
              <a:t>级，数值越小优先级越低），与</a:t>
            </a:r>
            <a:r>
              <a:rPr lang="en-US" altLang="zh-CN" sz="2400" dirty="0">
                <a:latin typeface="华文新魏" pitchFamily="2" charset="-122"/>
              </a:rPr>
              <a:t>VLAN</a:t>
            </a:r>
            <a:r>
              <a:rPr lang="zh-CN" altLang="en-US" sz="2400" dirty="0">
                <a:latin typeface="华文新魏" pitchFamily="2" charset="-122"/>
              </a:rPr>
              <a:t>无关。</a:t>
            </a:r>
          </a:p>
          <a:p>
            <a:pPr lvl="1">
              <a:lnSpc>
                <a:spcPct val="125000"/>
              </a:lnSpc>
            </a:pPr>
            <a:r>
              <a:rPr lang="en-US" altLang="zh-CN" sz="2400" dirty="0">
                <a:solidFill>
                  <a:srgbClr val="0000FF"/>
                </a:solidFill>
                <a:latin typeface="华文新魏" pitchFamily="2" charset="-122"/>
              </a:rPr>
              <a:t>CFI</a:t>
            </a:r>
            <a:r>
              <a:rPr lang="zh-CN" altLang="en-US" sz="2400" dirty="0">
                <a:solidFill>
                  <a:schemeClr val="tx2"/>
                </a:solidFill>
                <a:latin typeface="华文新魏" pitchFamily="2" charset="-122"/>
              </a:rPr>
              <a:t>：</a:t>
            </a:r>
            <a:r>
              <a:rPr lang="en-US" altLang="zh-CN" sz="2400" dirty="0">
                <a:latin typeface="华文新魏" pitchFamily="2" charset="-122"/>
              </a:rPr>
              <a:t>1bit</a:t>
            </a:r>
            <a:r>
              <a:rPr lang="zh-CN" altLang="en-US" sz="2400" dirty="0">
                <a:latin typeface="华文新魏" pitchFamily="2" charset="-122"/>
              </a:rPr>
              <a:t>，与</a:t>
            </a:r>
            <a:r>
              <a:rPr lang="en-US" altLang="zh-CN" sz="2400" dirty="0">
                <a:latin typeface="华文新魏" pitchFamily="2" charset="-122"/>
              </a:rPr>
              <a:t>VLAN</a:t>
            </a:r>
            <a:r>
              <a:rPr lang="zh-CN" altLang="en-US" sz="2400" dirty="0">
                <a:latin typeface="华文新魏" pitchFamily="2" charset="-122"/>
              </a:rPr>
              <a:t>无关。</a:t>
            </a:r>
          </a:p>
          <a:p>
            <a:pPr lvl="1">
              <a:lnSpc>
                <a:spcPct val="125000"/>
              </a:lnSpc>
            </a:pPr>
            <a:r>
              <a:rPr lang="en-US" altLang="zh-CN" sz="2400" dirty="0">
                <a:solidFill>
                  <a:srgbClr val="0000FF"/>
                </a:solidFill>
                <a:latin typeface="华文新魏" pitchFamily="2" charset="-122"/>
              </a:rPr>
              <a:t>VLAN Identifier</a:t>
            </a:r>
            <a:r>
              <a:rPr lang="zh-CN" altLang="en-US" sz="2400" dirty="0">
                <a:solidFill>
                  <a:schemeClr val="tx2"/>
                </a:solidFill>
                <a:latin typeface="华文新魏" pitchFamily="2" charset="-122"/>
              </a:rPr>
              <a:t>：</a:t>
            </a:r>
            <a:r>
              <a:rPr lang="en-US" altLang="zh-CN" sz="2400" dirty="0">
                <a:latin typeface="华文新魏" pitchFamily="2" charset="-122"/>
              </a:rPr>
              <a:t>12bit</a:t>
            </a:r>
            <a:r>
              <a:rPr lang="zh-CN" altLang="en-US" sz="2400" dirty="0">
                <a:latin typeface="华文新魏" pitchFamily="2" charset="-122"/>
              </a:rPr>
              <a:t>，用来标识帧所属的</a:t>
            </a:r>
            <a:r>
              <a:rPr lang="en-US" altLang="zh-CN" sz="2400" dirty="0">
                <a:latin typeface="华文新魏" pitchFamily="2" charset="-122"/>
              </a:rPr>
              <a:t>VLAN</a:t>
            </a:r>
            <a:r>
              <a:rPr lang="zh-CN" altLang="en-US" sz="2400" dirty="0">
                <a:latin typeface="华文新魏" pitchFamily="2" charset="-122"/>
              </a:rPr>
              <a:t>。</a:t>
            </a:r>
          </a:p>
        </p:txBody>
      </p:sp>
    </p:spTree>
    <p:extLst>
      <p:ext uri="{BB962C8B-B14F-4D97-AF65-F5344CB8AC3E}">
        <p14:creationId xmlns:p14="http://schemas.microsoft.com/office/powerpoint/2010/main" val="447940722"/>
      </p:ext>
    </p:extLst>
  </p:cSld>
  <p:clrMapOvr>
    <a:masterClrMapping/>
  </p:clrMapOvr>
  <p:transition spd="slow">
    <p:random/>
    <p:sndAc>
      <p:stSnd>
        <p:snd r:embed="rId2" name="camera.wav"/>
      </p:stSnd>
    </p:sndAc>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pPr eaLnBrk="1" hangingPunct="1">
              <a:defRPr/>
            </a:pPr>
            <a:r>
              <a:rPr lang="zh-CN" altLang="en-US" dirty="0"/>
              <a:t>兼  容</a:t>
            </a:r>
          </a:p>
        </p:txBody>
      </p:sp>
      <p:sp>
        <p:nvSpPr>
          <p:cNvPr id="237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数据链路层交换</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7" action="ppaction://hlinksldjump"/>
              </a:rPr>
              <a:t>虚拟局域网（</a:t>
            </a:r>
            <a:r>
              <a:rPr lang="en-US" altLang="zh-CN" sz="1200" b="0" dirty="0">
                <a:solidFill>
                  <a:schemeClr val="tx1"/>
                </a:solidFill>
                <a:latin typeface="Times New Roman" pitchFamily="18" charset="0"/>
                <a:ea typeface="幼圆" pitchFamily="49" charset="-122"/>
                <a:hlinkClick r:id="rId7" action="ppaction://hlinksldjump"/>
              </a:rPr>
              <a:t>VLAN</a:t>
            </a:r>
            <a:r>
              <a:rPr lang="zh-CN" altLang="en-US" sz="1200" b="0" dirty="0">
                <a:solidFill>
                  <a:schemeClr val="tx1"/>
                </a:solidFill>
                <a:latin typeface="Times New Roman" pitchFamily="18" charset="0"/>
                <a:ea typeface="幼圆" pitchFamily="49" charset="-122"/>
                <a:hlinkClick r:id="rId7" action="ppaction://hlinksldjump"/>
              </a:rPr>
              <a:t>）</a:t>
            </a:r>
            <a:r>
              <a:rPr lang="en-US" altLang="zh-CN" sz="1200" b="0" dirty="0">
                <a:solidFill>
                  <a:schemeClr val="tx1"/>
                </a:solidFill>
                <a:latin typeface="Times New Roman" pitchFamily="18" charset="0"/>
                <a:ea typeface="幼圆" pitchFamily="49" charset="-122"/>
              </a:rPr>
              <a:t>&gt;&gt;</a:t>
            </a:r>
            <a:r>
              <a:rPr lang="en-US" altLang="zh-CN" sz="1200" b="0" dirty="0">
                <a:solidFill>
                  <a:schemeClr val="tx1"/>
                </a:solidFill>
                <a:latin typeface="Times New Roman" pitchFamily="18" charset="0"/>
                <a:ea typeface="幼圆" pitchFamily="49" charset="-122"/>
                <a:hlinkClick r:id="rId8" action="ppaction://hlinksldjump"/>
              </a:rPr>
              <a:t>IEEE 802.1Q</a:t>
            </a:r>
            <a:r>
              <a:rPr lang="zh-CN" altLang="en-US" sz="1200" b="0" dirty="0">
                <a:solidFill>
                  <a:schemeClr val="tx1"/>
                </a:solidFill>
                <a:latin typeface="Times New Roman" pitchFamily="18" charset="0"/>
                <a:ea typeface="幼圆" pitchFamily="49" charset="-122"/>
                <a:hlinkClick r:id="rId8" action="ppaction://hlinksldjump"/>
              </a:rPr>
              <a:t>标准</a:t>
            </a:r>
            <a:endParaRPr lang="en-US" altLang="zh-CN" sz="1200" b="0" dirty="0">
              <a:solidFill>
                <a:schemeClr val="tx1"/>
              </a:solidFill>
              <a:latin typeface="Times New Roman" pitchFamily="18" charset="0"/>
              <a:ea typeface="幼圆" pitchFamily="49" charset="-122"/>
            </a:endParaRPr>
          </a:p>
        </p:txBody>
      </p:sp>
      <p:sp>
        <p:nvSpPr>
          <p:cNvPr id="237573" name="Rectangle 5"/>
          <p:cNvSpPr>
            <a:spLocks noGrp="1" noChangeArrowheads="1"/>
          </p:cNvSpPr>
          <p:nvPr>
            <p:ph type="body" idx="1"/>
          </p:nvPr>
        </p:nvSpPr>
        <p:spPr>
          <a:xfrm>
            <a:off x="809625" y="4797176"/>
            <a:ext cx="7958138" cy="1584152"/>
          </a:xfrm>
        </p:spPr>
        <p:txBody>
          <a:bodyPr/>
          <a:lstStyle/>
          <a:p>
            <a:pPr marL="0" indent="0" eaLnBrk="1" hangingPunct="1">
              <a:lnSpc>
                <a:spcPct val="125000"/>
              </a:lnSpc>
              <a:buNone/>
            </a:pPr>
            <a:r>
              <a:rPr lang="zh-CN" altLang="en-US" sz="2400" dirty="0"/>
              <a:t>        在帧的传输中，第一个</a:t>
            </a:r>
            <a:r>
              <a:rPr lang="en-US" altLang="zh-CN" sz="2400" dirty="0"/>
              <a:t>VLAN</a:t>
            </a:r>
            <a:r>
              <a:rPr lang="zh-CN" altLang="en-US" sz="2400" dirty="0"/>
              <a:t>敏感的交换机</a:t>
            </a:r>
            <a:r>
              <a:rPr lang="en-US" altLang="zh-CN" sz="2400" dirty="0"/>
              <a:t>/</a:t>
            </a:r>
            <a:r>
              <a:rPr lang="zh-CN" altLang="en-US" sz="2400" dirty="0"/>
              <a:t>计算机负责在帧格式中添加</a:t>
            </a:r>
            <a:r>
              <a:rPr lang="en-US" altLang="zh-CN" sz="2400" dirty="0"/>
              <a:t>VLAN</a:t>
            </a:r>
            <a:r>
              <a:rPr lang="zh-CN" altLang="en-US" sz="2400" dirty="0"/>
              <a:t>标志，并由最后一个</a:t>
            </a:r>
            <a:r>
              <a:rPr lang="en-US" altLang="zh-CN" sz="2400" dirty="0"/>
              <a:t>VLAN</a:t>
            </a:r>
            <a:r>
              <a:rPr lang="zh-CN" altLang="en-US" sz="2400" dirty="0"/>
              <a:t>敏感的交换机删除</a:t>
            </a:r>
            <a:r>
              <a:rPr lang="en-US" altLang="zh-CN" sz="2400" dirty="0"/>
              <a:t>VLAN</a:t>
            </a:r>
            <a:r>
              <a:rPr lang="zh-CN" altLang="en-US" sz="2400" dirty="0"/>
              <a:t>标志。</a:t>
            </a:r>
          </a:p>
        </p:txBody>
      </p:sp>
      <p:pic>
        <p:nvPicPr>
          <p:cNvPr id="6" name="Picture 6"/>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2835" y="1841673"/>
            <a:ext cx="8064500" cy="281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69315317"/>
      </p:ext>
    </p:extLst>
  </p:cSld>
  <p:clrMapOvr>
    <a:masterClrMapping/>
  </p:clrMapOvr>
  <p:transition spd="slow">
    <p:random/>
    <p:sndAc>
      <p:stSnd>
        <p:snd r:embed="rId2" name="camera.wav"/>
      </p:stSnd>
    </p:sndAc>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第四次报告</a:t>
            </a:r>
          </a:p>
        </p:txBody>
      </p:sp>
      <p:sp>
        <p:nvSpPr>
          <p:cNvPr id="6" name="内容占位符 5"/>
          <p:cNvSpPr>
            <a:spLocks noGrp="1"/>
          </p:cNvSpPr>
          <p:nvPr>
            <p:ph idx="1"/>
          </p:nvPr>
        </p:nvSpPr>
        <p:spPr>
          <a:xfrm>
            <a:off x="611560" y="1773238"/>
            <a:ext cx="8136904" cy="4608090"/>
          </a:xfrm>
        </p:spPr>
        <p:txBody>
          <a:bodyPr/>
          <a:lstStyle/>
          <a:p>
            <a:r>
              <a:rPr lang="zh-CN" altLang="en-US" sz="2400" dirty="0"/>
              <a:t>使用</a:t>
            </a:r>
            <a:r>
              <a:rPr lang="en-US" altLang="zh-CN" sz="2400" dirty="0" err="1">
                <a:solidFill>
                  <a:srgbClr val="FF0000"/>
                </a:solidFill>
              </a:rPr>
              <a:t>wireshark</a:t>
            </a:r>
            <a:r>
              <a:rPr lang="zh-CN" altLang="en-US" sz="2400" dirty="0"/>
              <a:t>抓包软件分析：</a:t>
            </a:r>
            <a:endParaRPr lang="en-US" altLang="zh-CN" sz="2400" dirty="0"/>
          </a:p>
          <a:p>
            <a:pPr lvl="1"/>
            <a:r>
              <a:rPr lang="zh-CN" altLang="en-US" sz="2400" dirty="0"/>
              <a:t>以太网</a:t>
            </a:r>
            <a:r>
              <a:rPr lang="en-US" altLang="zh-CN" sz="2400" dirty="0"/>
              <a:t>MAC</a:t>
            </a:r>
            <a:r>
              <a:rPr lang="zh-CN" altLang="en-US" sz="2400" dirty="0"/>
              <a:t>帧</a:t>
            </a:r>
            <a:endParaRPr lang="en-US" altLang="zh-CN" sz="2400" dirty="0"/>
          </a:p>
          <a:p>
            <a:pPr lvl="1"/>
            <a:r>
              <a:rPr lang="zh-CN" altLang="en-US" sz="2400" dirty="0"/>
              <a:t>无线局域网</a:t>
            </a:r>
            <a:r>
              <a:rPr lang="en-US" altLang="zh-CN" sz="2400" dirty="0"/>
              <a:t>MAC</a:t>
            </a:r>
            <a:r>
              <a:rPr lang="zh-CN" altLang="en-US" sz="2400" dirty="0"/>
              <a:t>帧</a:t>
            </a:r>
            <a:endParaRPr lang="en-US" altLang="zh-CN" sz="2400" dirty="0"/>
          </a:p>
          <a:p>
            <a:pPr lvl="1"/>
            <a:r>
              <a:rPr lang="en-US" altLang="zh-CN" sz="2400" dirty="0"/>
              <a:t>IP</a:t>
            </a:r>
            <a:r>
              <a:rPr lang="zh-CN" altLang="en-US" sz="2400" dirty="0"/>
              <a:t>协议</a:t>
            </a:r>
            <a:endParaRPr lang="en-US" altLang="zh-CN" sz="2400" dirty="0"/>
          </a:p>
          <a:p>
            <a:pPr lvl="1"/>
            <a:r>
              <a:rPr lang="en-US" altLang="zh-CN" sz="2400" dirty="0"/>
              <a:t>TCP</a:t>
            </a:r>
            <a:r>
              <a:rPr lang="zh-CN" altLang="en-US" sz="2400" dirty="0"/>
              <a:t>协议</a:t>
            </a:r>
            <a:endParaRPr lang="en-US" altLang="zh-CN" sz="2400" dirty="0"/>
          </a:p>
          <a:p>
            <a:pPr lvl="1"/>
            <a:r>
              <a:rPr lang="en-US" altLang="zh-CN" sz="2400" dirty="0"/>
              <a:t>HTTP</a:t>
            </a:r>
            <a:r>
              <a:rPr lang="zh-CN" altLang="en-US" sz="2400" dirty="0"/>
              <a:t>协议</a:t>
            </a:r>
            <a:endParaRPr lang="en-US" altLang="zh-CN" sz="2400" dirty="0"/>
          </a:p>
          <a:p>
            <a:r>
              <a:rPr lang="zh-CN" altLang="en-US" sz="2400" dirty="0"/>
              <a:t>要求：</a:t>
            </a:r>
            <a:endParaRPr lang="en-US" altLang="zh-CN" sz="2400" dirty="0"/>
          </a:p>
          <a:p>
            <a:pPr lvl="1"/>
            <a:r>
              <a:rPr lang="zh-CN" altLang="en-US" sz="2400" dirty="0"/>
              <a:t>截止时间：第</a:t>
            </a:r>
            <a:r>
              <a:rPr lang="en-US" altLang="zh-CN" sz="2400" dirty="0"/>
              <a:t>17</a:t>
            </a:r>
            <a:r>
              <a:rPr lang="zh-CN" altLang="en-US" sz="2400" dirty="0"/>
              <a:t>周周一</a:t>
            </a:r>
            <a:endParaRPr lang="en-US" altLang="zh-CN" sz="2400" dirty="0"/>
          </a:p>
          <a:p>
            <a:pPr lvl="1"/>
            <a:r>
              <a:rPr lang="zh-CN" altLang="en-US" sz="2400" dirty="0"/>
              <a:t>提交要求：以</a:t>
            </a:r>
            <a:r>
              <a:rPr lang="en-US" altLang="zh-CN" sz="2400" dirty="0"/>
              <a:t>pdf</a:t>
            </a:r>
            <a:r>
              <a:rPr lang="zh-CN" altLang="en-US" sz="2400" dirty="0"/>
              <a:t>形式（</a:t>
            </a:r>
            <a:r>
              <a:rPr lang="zh-CN" altLang="en-US" sz="2400" dirty="0">
                <a:solidFill>
                  <a:srgbClr val="0000FF"/>
                </a:solidFill>
              </a:rPr>
              <a:t>学号</a:t>
            </a:r>
            <a:r>
              <a:rPr lang="en-US" altLang="zh-CN" sz="2400" dirty="0">
                <a:solidFill>
                  <a:srgbClr val="0000FF"/>
                </a:solidFill>
              </a:rPr>
              <a:t>-</a:t>
            </a:r>
            <a:r>
              <a:rPr lang="zh-CN" altLang="en-US" sz="2400" dirty="0">
                <a:solidFill>
                  <a:srgbClr val="0000FF"/>
                </a:solidFill>
              </a:rPr>
              <a:t>姓名</a:t>
            </a:r>
            <a:r>
              <a:rPr lang="en-US" altLang="zh-CN" sz="2400" dirty="0">
                <a:solidFill>
                  <a:srgbClr val="0000FF"/>
                </a:solidFill>
              </a:rPr>
              <a:t>-wireshark.pdf</a:t>
            </a:r>
            <a:r>
              <a:rPr lang="zh-CN" altLang="en-US" sz="2400" dirty="0"/>
              <a:t>）上传至</a:t>
            </a:r>
            <a:r>
              <a:rPr lang="en-US" altLang="zh-CN" sz="2400" dirty="0"/>
              <a:t>canvas</a:t>
            </a:r>
            <a:r>
              <a:rPr lang="zh-CN" altLang="en-US" sz="2400" dirty="0"/>
              <a:t>课程网站，由助教进行评分。</a:t>
            </a:r>
          </a:p>
        </p:txBody>
      </p:sp>
    </p:spTree>
    <p:extLst>
      <p:ext uri="{BB962C8B-B14F-4D97-AF65-F5344CB8AC3E}">
        <p14:creationId xmlns:p14="http://schemas.microsoft.com/office/powerpoint/2010/main" val="2047529275"/>
      </p:ext>
    </p:extLst>
  </p:cSld>
  <p:clrMapOvr>
    <a:masterClrMapping/>
  </p:clrMapOvr>
  <p:transition spd="slow">
    <p:random/>
    <p:sndAc>
      <p:stSnd>
        <p:snd r:embed="rId2" name="camera.wav"/>
      </p:stSnd>
    </p:sndAc>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4" name="Rectangle 2"/>
          <p:cNvSpPr>
            <a:spLocks noGrp="1" noChangeArrowheads="1"/>
          </p:cNvSpPr>
          <p:nvPr>
            <p:ph type="title"/>
          </p:nvPr>
        </p:nvSpPr>
        <p:spPr/>
        <p:txBody>
          <a:bodyPr/>
          <a:lstStyle/>
          <a:p>
            <a:pPr eaLnBrk="1" hangingPunct="1">
              <a:defRPr/>
            </a:pPr>
            <a:r>
              <a:rPr lang="zh-CN" altLang="en-US"/>
              <a:t>作  业</a:t>
            </a:r>
          </a:p>
        </p:txBody>
      </p:sp>
      <p:sp>
        <p:nvSpPr>
          <p:cNvPr id="238595" name="Rectangle 3"/>
          <p:cNvSpPr>
            <a:spLocks noGrp="1" noChangeArrowheads="1"/>
          </p:cNvSpPr>
          <p:nvPr>
            <p:ph type="body" idx="1"/>
          </p:nvPr>
        </p:nvSpPr>
        <p:spPr>
          <a:xfrm>
            <a:off x="3132138" y="2565400"/>
            <a:ext cx="5256286" cy="2663825"/>
          </a:xfrm>
        </p:spPr>
        <p:txBody>
          <a:bodyPr/>
          <a:lstStyle/>
          <a:p>
            <a:pPr marL="1168400" indent="-1168400" eaLnBrk="1" hangingPunct="1">
              <a:lnSpc>
                <a:spcPct val="150000"/>
              </a:lnSpc>
              <a:buFont typeface="Wingdings" pitchFamily="2" charset="2"/>
              <a:buNone/>
            </a:pPr>
            <a:r>
              <a:rPr lang="en-US" altLang="zh-CN" dirty="0"/>
              <a:t>P271  1</a:t>
            </a:r>
            <a:r>
              <a:rPr lang="en-US" altLang="en-US" dirty="0"/>
              <a:t>、</a:t>
            </a:r>
            <a:r>
              <a:rPr lang="en-US" altLang="zh-CN" dirty="0"/>
              <a:t>9</a:t>
            </a:r>
            <a:r>
              <a:rPr lang="zh-CN" altLang="en-US" dirty="0"/>
              <a:t>、</a:t>
            </a:r>
            <a:r>
              <a:rPr lang="en-US" altLang="en-US" dirty="0"/>
              <a:t>1</a:t>
            </a:r>
            <a:r>
              <a:rPr lang="en-US" altLang="zh-CN" dirty="0"/>
              <a:t>7</a:t>
            </a:r>
            <a:r>
              <a:rPr lang="en-US" altLang="en-US" dirty="0"/>
              <a:t>、</a:t>
            </a:r>
            <a:r>
              <a:rPr lang="en-US" altLang="zh-CN" dirty="0"/>
              <a:t>28</a:t>
            </a:r>
            <a:r>
              <a:rPr lang="en-US" altLang="en-US" dirty="0"/>
              <a:t>、</a:t>
            </a:r>
            <a:r>
              <a:rPr lang="en-US" altLang="zh-CN" dirty="0"/>
              <a:t>41</a:t>
            </a:r>
            <a:r>
              <a:rPr lang="en-US" altLang="en-US" dirty="0"/>
              <a:t>、</a:t>
            </a:r>
            <a:r>
              <a:rPr lang="en-US" altLang="zh-CN" dirty="0"/>
              <a:t>51</a:t>
            </a:r>
            <a:endParaRPr lang="zh-CN" altLang="en-US" dirty="0"/>
          </a:p>
        </p:txBody>
      </p:sp>
      <p:pic>
        <p:nvPicPr>
          <p:cNvPr id="238596" name="Picture 4" descr="j02321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088" y="2708275"/>
            <a:ext cx="2068512"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4" name="Rectangle 2"/>
          <p:cNvSpPr>
            <a:spLocks noGrp="1" noChangeArrowheads="1"/>
          </p:cNvSpPr>
          <p:nvPr>
            <p:ph type="title"/>
          </p:nvPr>
        </p:nvSpPr>
        <p:spPr/>
        <p:txBody>
          <a:bodyPr/>
          <a:lstStyle/>
          <a:p>
            <a:pPr eaLnBrk="1" hangingPunct="1">
              <a:defRPr/>
            </a:pPr>
            <a:r>
              <a:rPr lang="zh-CN" altLang="en-US"/>
              <a:t>各种协议的比较</a:t>
            </a:r>
          </a:p>
        </p:txBody>
      </p:sp>
      <p:sp>
        <p:nvSpPr>
          <p:cNvPr id="276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a:t>
            </a:r>
            <a:endParaRPr lang="en-US" altLang="zh-CN" sz="1200" b="0">
              <a:solidFill>
                <a:schemeClr val="tx1"/>
              </a:solidFill>
              <a:latin typeface="Times New Roman" pitchFamily="18" charset="0"/>
              <a:ea typeface="幼圆" pitchFamily="49" charset="-122"/>
            </a:endParaRPr>
          </a:p>
        </p:txBody>
      </p:sp>
      <p:sp>
        <p:nvSpPr>
          <p:cNvPr id="2765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pic>
        <p:nvPicPr>
          <p:cNvPr id="27653" name="Picture 7" descr="4-04"/>
          <p:cNvPicPr>
            <a:picLocks noChangeAspect="1" noChangeArrowheads="1"/>
          </p:cNvPicPr>
          <p:nvPr/>
        </p:nvPicPr>
        <p:blipFill>
          <a:blip r:embed="rId9">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a:stretch>
            <a:fillRect/>
          </a:stretch>
        </p:blipFill>
        <p:spPr bwMode="auto">
          <a:xfrm>
            <a:off x="827088" y="2133600"/>
            <a:ext cx="7921625"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7330" name="Rectangle 2"/>
          <p:cNvSpPr>
            <a:spLocks noGrp="1" noChangeArrowheads="1"/>
          </p:cNvSpPr>
          <p:nvPr>
            <p:ph type="title"/>
          </p:nvPr>
        </p:nvSpPr>
        <p:spPr/>
        <p:txBody>
          <a:bodyPr/>
          <a:lstStyle/>
          <a:p>
            <a:pPr eaLnBrk="1" hangingPunct="1">
              <a:defRPr/>
            </a:pPr>
            <a:r>
              <a:rPr lang="zh-CN" altLang="en-US"/>
              <a:t>总  结</a:t>
            </a:r>
          </a:p>
        </p:txBody>
      </p:sp>
      <p:sp>
        <p:nvSpPr>
          <p:cNvPr id="286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r>
              <a:rPr lang="en-US" altLang="zh-CN" sz="1200" b="0">
                <a:solidFill>
                  <a:schemeClr val="tx1"/>
                </a:solidFill>
                <a:latin typeface="Times New Roman" pitchFamily="18" charset="0"/>
                <a:ea typeface="幼圆" pitchFamily="49" charset="-122"/>
              </a:rPr>
              <a:t>&gt;&gt;</a:t>
            </a:r>
            <a:r>
              <a:rPr lang="en-US" altLang="zh-CN" sz="1200" b="0">
                <a:solidFill>
                  <a:schemeClr val="tx1"/>
                </a:solidFill>
                <a:latin typeface="Times New Roman" pitchFamily="18" charset="0"/>
                <a:ea typeface="幼圆" pitchFamily="49" charset="-122"/>
                <a:hlinkClick r:id="rId8" action="ppaction://hlinksldjump"/>
              </a:rPr>
              <a:t>CSMA</a:t>
            </a:r>
            <a:endParaRPr lang="en-US" altLang="zh-CN" sz="1200" b="0">
              <a:solidFill>
                <a:schemeClr val="tx1"/>
              </a:solidFill>
              <a:latin typeface="Times New Roman" pitchFamily="18" charset="0"/>
              <a:ea typeface="幼圆" pitchFamily="49" charset="-122"/>
            </a:endParaRPr>
          </a:p>
        </p:txBody>
      </p:sp>
      <p:sp>
        <p:nvSpPr>
          <p:cNvPr id="28676" name="Rectangle 4"/>
          <p:cNvSpPr>
            <a:spLocks noGrp="1" noChangeArrowheads="1"/>
          </p:cNvSpPr>
          <p:nvPr>
            <p:ph type="body" idx="1"/>
          </p:nvPr>
        </p:nvSpPr>
        <p:spPr>
          <a:xfrm>
            <a:off x="809625" y="1773238"/>
            <a:ext cx="7958138" cy="4608512"/>
          </a:xfrm>
        </p:spPr>
        <p:txBody>
          <a:bodyPr/>
          <a:lstStyle/>
          <a:p>
            <a:pPr eaLnBrk="1" hangingPunct="1">
              <a:lnSpc>
                <a:spcPct val="110000"/>
              </a:lnSpc>
            </a:pPr>
            <a:r>
              <a:rPr lang="en-US" altLang="zh-CN" sz="2400" dirty="0">
                <a:solidFill>
                  <a:srgbClr val="FF0000"/>
                </a:solidFill>
              </a:rPr>
              <a:t>CSMA</a:t>
            </a:r>
            <a:r>
              <a:rPr lang="zh-CN" altLang="en-US" sz="2400" dirty="0">
                <a:solidFill>
                  <a:srgbClr val="FF0000"/>
                </a:solidFill>
              </a:rPr>
              <a:t>的思想</a:t>
            </a:r>
          </a:p>
          <a:p>
            <a:pPr lvl="1" eaLnBrk="1" hangingPunct="1">
              <a:lnSpc>
                <a:spcPct val="110000"/>
              </a:lnSpc>
            </a:pPr>
            <a:r>
              <a:rPr lang="zh-CN" altLang="en-US" sz="2000" dirty="0"/>
              <a:t>数据发送前，先侦听信道，判断是否有数据，以降低冲突（先听后说）。 </a:t>
            </a:r>
          </a:p>
          <a:p>
            <a:pPr eaLnBrk="1" hangingPunct="1">
              <a:lnSpc>
                <a:spcPct val="110000"/>
              </a:lnSpc>
            </a:pPr>
            <a:r>
              <a:rPr lang="en-US" altLang="zh-CN" sz="2400" dirty="0">
                <a:solidFill>
                  <a:srgbClr val="FF0000"/>
                </a:solidFill>
              </a:rPr>
              <a:t>CSMA</a:t>
            </a:r>
            <a:r>
              <a:rPr lang="zh-CN" altLang="en-US" sz="2400" dirty="0">
                <a:solidFill>
                  <a:srgbClr val="FF0000"/>
                </a:solidFill>
              </a:rPr>
              <a:t>有时隙与非时隙之分</a:t>
            </a:r>
          </a:p>
          <a:p>
            <a:pPr lvl="1" eaLnBrk="1" hangingPunct="1">
              <a:lnSpc>
                <a:spcPct val="110000"/>
              </a:lnSpc>
            </a:pPr>
            <a:r>
              <a:rPr lang="en-US" altLang="zh-CN" sz="2000" dirty="0"/>
              <a:t>1-</a:t>
            </a:r>
            <a:r>
              <a:rPr lang="zh-CN" altLang="en-US" sz="2000" dirty="0"/>
              <a:t>坚持</a:t>
            </a:r>
            <a:r>
              <a:rPr lang="en-US" altLang="zh-CN" sz="2000" dirty="0"/>
              <a:t>CSMA</a:t>
            </a:r>
            <a:r>
              <a:rPr lang="zh-CN" altLang="en-US" sz="2000" dirty="0"/>
              <a:t>和非坚持</a:t>
            </a:r>
            <a:r>
              <a:rPr lang="en-US" altLang="zh-CN" sz="2000" dirty="0"/>
              <a:t>CSMA</a:t>
            </a:r>
            <a:r>
              <a:rPr lang="zh-CN" altLang="en-US" sz="2000" dirty="0"/>
              <a:t>采用非时隙</a:t>
            </a:r>
          </a:p>
          <a:p>
            <a:pPr lvl="1" eaLnBrk="1" hangingPunct="1">
              <a:lnSpc>
                <a:spcPct val="110000"/>
              </a:lnSpc>
            </a:pPr>
            <a:r>
              <a:rPr lang="zh-CN" altLang="en-US" sz="2000" dirty="0"/>
              <a:t> </a:t>
            </a:r>
            <a:r>
              <a:rPr lang="en-US" altLang="zh-CN" sz="2000" dirty="0"/>
              <a:t>p-</a:t>
            </a:r>
            <a:r>
              <a:rPr lang="zh-CN" altLang="en-US" sz="2000" dirty="0"/>
              <a:t>坚持</a:t>
            </a:r>
            <a:r>
              <a:rPr lang="en-US" altLang="zh-CN" sz="2000" dirty="0"/>
              <a:t>CSMA</a:t>
            </a:r>
            <a:r>
              <a:rPr lang="zh-CN" altLang="en-US" sz="2000" dirty="0"/>
              <a:t>采用时隙</a:t>
            </a:r>
          </a:p>
          <a:p>
            <a:pPr eaLnBrk="1" hangingPunct="1">
              <a:lnSpc>
                <a:spcPct val="110000"/>
              </a:lnSpc>
            </a:pPr>
            <a:r>
              <a:rPr lang="zh-CN" altLang="en-US" sz="2400" dirty="0">
                <a:solidFill>
                  <a:srgbClr val="FF0000"/>
                </a:solidFill>
              </a:rPr>
              <a:t>特点</a:t>
            </a:r>
          </a:p>
          <a:p>
            <a:pPr lvl="1" eaLnBrk="1" hangingPunct="1">
              <a:lnSpc>
                <a:spcPct val="110000"/>
              </a:lnSpc>
            </a:pPr>
            <a:r>
              <a:rPr lang="zh-CN" altLang="en-US" sz="2000" dirty="0"/>
              <a:t>信道的利用率取决于帧的长度和传播时间：帧长越长、传播时间越短，则信道的利用率越高；</a:t>
            </a:r>
          </a:p>
          <a:p>
            <a:pPr lvl="1" eaLnBrk="1" hangingPunct="1">
              <a:lnSpc>
                <a:spcPct val="110000"/>
              </a:lnSpc>
            </a:pPr>
            <a:r>
              <a:rPr lang="zh-CN" altLang="en-US" sz="2000" dirty="0">
                <a:solidFill>
                  <a:srgbClr val="0000FF"/>
                </a:solidFill>
              </a:rPr>
              <a:t>冲突不可避免，且即使冲突已发生，仍将已破坏的帧发送完，使信道的利用率低。</a:t>
            </a:r>
          </a:p>
        </p:txBody>
      </p:sp>
      <p:sp>
        <p:nvSpPr>
          <p:cNvPr id="2867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2"/>
          <p:cNvSpPr>
            <a:spLocks noGrp="1" noChangeArrowheads="1"/>
          </p:cNvSpPr>
          <p:nvPr>
            <p:ph type="title"/>
          </p:nvPr>
        </p:nvSpPr>
        <p:spPr/>
        <p:txBody>
          <a:bodyPr/>
          <a:lstStyle/>
          <a:p>
            <a:pPr eaLnBrk="1" hangingPunct="1">
              <a:defRPr/>
            </a:pPr>
            <a:r>
              <a:rPr lang="en-US" altLang="zh-CN" b="1"/>
              <a:t>CSMA/CD</a:t>
            </a:r>
            <a:br>
              <a:rPr lang="en-US" altLang="zh-CN" b="1"/>
            </a:br>
            <a:r>
              <a:rPr lang="zh-CN" altLang="en-US" sz="1800" b="1"/>
              <a:t>（</a:t>
            </a:r>
            <a:r>
              <a:rPr lang="en-US" altLang="zh-CN" sz="1800" b="1"/>
              <a:t>Carrier Sense Multiple Access/Collision Detection</a:t>
            </a:r>
            <a:r>
              <a:rPr lang="zh-CN" altLang="en-US" sz="1800" b="1"/>
              <a:t>）</a:t>
            </a:r>
          </a:p>
        </p:txBody>
      </p:sp>
      <p:sp>
        <p:nvSpPr>
          <p:cNvPr id="29699"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29700"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pic>
        <p:nvPicPr>
          <p:cNvPr id="29701" name="Picture 7"/>
          <p:cNvPicPr>
            <a:picLocks noChangeAspect="1" noChangeArrowheads="1"/>
          </p:cNvPicPr>
          <p:nvPr/>
        </p:nvPicPr>
        <p:blipFill>
          <a:blip r:embed="rId8">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900113" y="1700213"/>
            <a:ext cx="7440612" cy="470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p:txBody>
          <a:bodyPr/>
          <a:lstStyle/>
          <a:p>
            <a:pPr eaLnBrk="1" hangingPunct="1">
              <a:defRPr/>
            </a:pPr>
            <a:r>
              <a:rPr lang="zh-CN" altLang="en-US"/>
              <a:t>解  释</a:t>
            </a:r>
          </a:p>
        </p:txBody>
      </p:sp>
      <p:sp>
        <p:nvSpPr>
          <p:cNvPr id="30723"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3072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0725" name="Rectangle 6"/>
          <p:cNvSpPr>
            <a:spLocks noGrp="1" noChangeArrowheads="1"/>
          </p:cNvSpPr>
          <p:nvPr>
            <p:ph type="body" idx="1"/>
          </p:nvPr>
        </p:nvSpPr>
        <p:spPr>
          <a:xfrm>
            <a:off x="809625" y="1773238"/>
            <a:ext cx="7958138" cy="4608512"/>
          </a:xfrm>
        </p:spPr>
        <p:txBody>
          <a:bodyPr/>
          <a:lstStyle/>
          <a:p>
            <a:pPr eaLnBrk="1" hangingPunct="1"/>
            <a:r>
              <a:rPr lang="en-US" altLang="zh-CN" sz="2400" dirty="0">
                <a:solidFill>
                  <a:srgbClr val="FF0000"/>
                </a:solidFill>
              </a:rPr>
              <a:t>CSMA</a:t>
            </a:r>
            <a:r>
              <a:rPr lang="zh-CN" altLang="en-US" sz="2400" dirty="0">
                <a:solidFill>
                  <a:srgbClr val="FF0000"/>
                </a:solidFill>
              </a:rPr>
              <a:t>的思想</a:t>
            </a:r>
            <a:r>
              <a:rPr lang="zh-CN" altLang="en-US" sz="2400" dirty="0"/>
              <a:t>：</a:t>
            </a:r>
            <a:r>
              <a:rPr lang="zh-CN" altLang="en-US" sz="2400" dirty="0">
                <a:solidFill>
                  <a:srgbClr val="0000FF"/>
                </a:solidFill>
              </a:rPr>
              <a:t>先听后说</a:t>
            </a:r>
          </a:p>
          <a:p>
            <a:pPr lvl="1" eaLnBrk="1" hangingPunct="1"/>
            <a:r>
              <a:rPr lang="zh-CN" altLang="en-US" sz="2400" dirty="0"/>
              <a:t>数据发送前，先侦听信道，判断是否有数据，以降低冲突。 </a:t>
            </a:r>
          </a:p>
          <a:p>
            <a:pPr eaLnBrk="1" hangingPunct="1"/>
            <a:r>
              <a:rPr lang="en-US" altLang="zh-CN" sz="2400" dirty="0">
                <a:solidFill>
                  <a:srgbClr val="FF0000"/>
                </a:solidFill>
              </a:rPr>
              <a:t>CD</a:t>
            </a:r>
            <a:r>
              <a:rPr lang="zh-CN" altLang="en-US" sz="2400" dirty="0">
                <a:solidFill>
                  <a:srgbClr val="FF0000"/>
                </a:solidFill>
              </a:rPr>
              <a:t>的思想</a:t>
            </a:r>
            <a:r>
              <a:rPr lang="zh-CN" altLang="en-US" sz="2400" dirty="0"/>
              <a:t>：</a:t>
            </a:r>
            <a:r>
              <a:rPr lang="zh-CN" altLang="en-US" sz="2400" dirty="0">
                <a:solidFill>
                  <a:srgbClr val="0000FF"/>
                </a:solidFill>
              </a:rPr>
              <a:t>边说边听</a:t>
            </a:r>
          </a:p>
          <a:p>
            <a:pPr lvl="1" eaLnBrk="1" hangingPunct="1"/>
            <a:r>
              <a:rPr lang="zh-CN" altLang="en-US" sz="2400" dirty="0"/>
              <a:t>发送方一边发送，一边监听，一旦检测到冲突，则冲突双方都立即终止发送，然后再按某一算法延迟一段时间后重新发送。 </a:t>
            </a:r>
          </a:p>
          <a:p>
            <a:pPr eaLnBrk="1" hangingPunct="1"/>
            <a:r>
              <a:rPr kumimoji="0" lang="en-US" altLang="zh-CN" sz="2400" dirty="0">
                <a:solidFill>
                  <a:srgbClr val="FF0000"/>
                </a:solidFill>
              </a:rPr>
              <a:t>CSMA/CD</a:t>
            </a:r>
            <a:r>
              <a:rPr kumimoji="0" lang="zh-CN" altLang="en-US" sz="2400" dirty="0">
                <a:solidFill>
                  <a:srgbClr val="FF0000"/>
                </a:solidFill>
              </a:rPr>
              <a:t>的本</a:t>
            </a:r>
            <a:r>
              <a:rPr lang="zh-CN" altLang="en-US" sz="2400" dirty="0">
                <a:solidFill>
                  <a:srgbClr val="FF0000"/>
                </a:solidFill>
              </a:rPr>
              <a:t>质</a:t>
            </a:r>
          </a:p>
          <a:p>
            <a:pPr lvl="1" eaLnBrk="1" hangingPunct="1"/>
            <a:r>
              <a:rPr lang="zh-CN" altLang="en-US" sz="2400" dirty="0"/>
              <a:t>采用</a:t>
            </a:r>
            <a:r>
              <a:rPr lang="en-US" altLang="zh-CN" sz="2400" dirty="0"/>
              <a:t>CSMA</a:t>
            </a:r>
            <a:r>
              <a:rPr lang="zh-CN" altLang="en-US" sz="2400" dirty="0"/>
              <a:t>可</a:t>
            </a:r>
            <a:r>
              <a:rPr lang="zh-CN" altLang="en-US" sz="2400" dirty="0">
                <a:solidFill>
                  <a:srgbClr val="0000FF"/>
                </a:solidFill>
              </a:rPr>
              <a:t>降低冲突次数</a:t>
            </a:r>
            <a:r>
              <a:rPr lang="zh-CN" altLang="en-US" sz="2400" dirty="0"/>
              <a:t>，采用</a:t>
            </a:r>
            <a:r>
              <a:rPr lang="en-US" altLang="zh-CN" sz="2400" dirty="0"/>
              <a:t>CD</a:t>
            </a:r>
            <a:r>
              <a:rPr lang="zh-CN" altLang="en-US" sz="2400" dirty="0"/>
              <a:t>可</a:t>
            </a:r>
            <a:r>
              <a:rPr lang="zh-CN" altLang="en-US" sz="2400" dirty="0">
                <a:solidFill>
                  <a:srgbClr val="0000FF"/>
                </a:solidFill>
              </a:rPr>
              <a:t>降低一次冲突所造成的损失</a:t>
            </a:r>
            <a:r>
              <a:rPr lang="zh-CN" altLang="en-US" sz="2400" dirty="0"/>
              <a:t>。同时采用</a:t>
            </a:r>
            <a:r>
              <a:rPr lang="en-US" altLang="zh-CN" sz="2400" dirty="0"/>
              <a:t>CSMA/CD</a:t>
            </a:r>
            <a:r>
              <a:rPr lang="zh-CN" altLang="en-US" sz="2400" dirty="0"/>
              <a:t>就可以将冲突所造成的总损失降低到可以接受的程度。</a:t>
            </a:r>
          </a:p>
        </p:txBody>
      </p:sp>
    </p:spTree>
  </p:cSld>
  <p:clrMapOvr>
    <a:masterClrMapping/>
  </p:clrMapOvr>
  <p:transition spd="slow">
    <p:random/>
    <p:sndAc>
      <p:stSnd>
        <p:snd r:embed="rId2" name="camera.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426" name="Rectangle 2"/>
          <p:cNvSpPr>
            <a:spLocks noGrp="1" noChangeArrowheads="1"/>
          </p:cNvSpPr>
          <p:nvPr>
            <p:ph type="title"/>
          </p:nvPr>
        </p:nvSpPr>
        <p:spPr/>
        <p:txBody>
          <a:bodyPr/>
          <a:lstStyle/>
          <a:p>
            <a:pPr eaLnBrk="1" hangingPunct="1">
              <a:defRPr/>
            </a:pPr>
            <a:r>
              <a:rPr lang="en-US" altLang="zh-CN" b="1"/>
              <a:t>CSMA/CD</a:t>
            </a:r>
            <a:r>
              <a:rPr lang="zh-CN" altLang="en-US"/>
              <a:t>模型</a:t>
            </a:r>
          </a:p>
        </p:txBody>
      </p:sp>
      <p:sp>
        <p:nvSpPr>
          <p:cNvPr id="31747"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3174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1749" name="Rectangle 5"/>
          <p:cNvSpPr>
            <a:spLocks noGrp="1" noChangeArrowheads="1"/>
          </p:cNvSpPr>
          <p:nvPr>
            <p:ph type="body" idx="1"/>
          </p:nvPr>
        </p:nvSpPr>
        <p:spPr>
          <a:xfrm>
            <a:off x="2843213" y="4365625"/>
            <a:ext cx="3690937" cy="1871663"/>
          </a:xfrm>
        </p:spPr>
        <p:txBody>
          <a:bodyPr/>
          <a:lstStyle/>
          <a:p>
            <a:pPr eaLnBrk="1" hangingPunct="1">
              <a:lnSpc>
                <a:spcPct val="140000"/>
              </a:lnSpc>
            </a:pPr>
            <a:r>
              <a:rPr lang="zh-CN" altLang="en-US" sz="2400" dirty="0">
                <a:solidFill>
                  <a:srgbClr val="FF0000"/>
                </a:solidFill>
              </a:rPr>
              <a:t>竞争周期</a:t>
            </a:r>
            <a:r>
              <a:rPr lang="zh-CN" altLang="en-US" sz="2400" dirty="0"/>
              <a:t>：竞争冲突</a:t>
            </a:r>
          </a:p>
          <a:p>
            <a:pPr eaLnBrk="1" hangingPunct="1">
              <a:lnSpc>
                <a:spcPct val="140000"/>
              </a:lnSpc>
            </a:pPr>
            <a:r>
              <a:rPr lang="zh-CN" altLang="en-US" sz="2400" dirty="0">
                <a:solidFill>
                  <a:srgbClr val="FF0000"/>
                </a:solidFill>
              </a:rPr>
              <a:t>传输周期</a:t>
            </a:r>
            <a:r>
              <a:rPr lang="zh-CN" altLang="en-US" sz="2400" dirty="0"/>
              <a:t>：数据传输</a:t>
            </a:r>
          </a:p>
          <a:p>
            <a:pPr eaLnBrk="1" hangingPunct="1">
              <a:lnSpc>
                <a:spcPct val="140000"/>
              </a:lnSpc>
            </a:pPr>
            <a:r>
              <a:rPr lang="zh-CN" altLang="en-US" sz="2400" dirty="0">
                <a:solidFill>
                  <a:srgbClr val="FF0000"/>
                </a:solidFill>
              </a:rPr>
              <a:t>空闲周期</a:t>
            </a:r>
            <a:r>
              <a:rPr lang="zh-CN" altLang="en-US" sz="2400" dirty="0"/>
              <a:t>：信道空闲</a:t>
            </a:r>
          </a:p>
        </p:txBody>
      </p:sp>
      <p:pic>
        <p:nvPicPr>
          <p:cNvPr id="31750" name="Picture 6" descr="4-05"/>
          <p:cNvPicPr>
            <a:picLocks noChangeAspect="1" noChangeArrowheads="1"/>
          </p:cNvPicPr>
          <p:nvPr/>
        </p:nvPicPr>
        <p:blipFill>
          <a:blip r:embed="rId8">
            <a:clrChange>
              <a:clrFrom>
                <a:srgbClr val="FFFFFF"/>
              </a:clrFrom>
              <a:clrTo>
                <a:srgbClr val="FFFFFF">
                  <a:alpha val="0"/>
                </a:srgbClr>
              </a:clrTo>
            </a:clrChange>
            <a:lum bright="-66000"/>
            <a:extLst>
              <a:ext uri="{28A0092B-C50C-407E-A947-70E740481C1C}">
                <a14:useLocalDpi xmlns:a14="http://schemas.microsoft.com/office/drawing/2010/main" val="0"/>
              </a:ext>
            </a:extLst>
          </a:blip>
          <a:srcRect/>
          <a:stretch>
            <a:fillRect/>
          </a:stretch>
        </p:blipFill>
        <p:spPr bwMode="auto">
          <a:xfrm>
            <a:off x="755650" y="1628775"/>
            <a:ext cx="8066088" cy="264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pPr eaLnBrk="1" hangingPunct="1">
              <a:defRPr/>
            </a:pPr>
            <a:r>
              <a:rPr lang="zh-CN" altLang="en-US"/>
              <a:t>引  入</a:t>
            </a:r>
          </a:p>
        </p:txBody>
      </p:sp>
      <p:sp>
        <p:nvSpPr>
          <p:cNvPr id="5123" name="Rectangle 245"/>
          <p:cNvSpPr>
            <a:spLocks noGrp="1" noChangeArrowheads="1"/>
          </p:cNvSpPr>
          <p:nvPr>
            <p:ph type="body" sz="half" idx="1"/>
          </p:nvPr>
        </p:nvSpPr>
        <p:spPr>
          <a:xfrm>
            <a:off x="809625" y="1773238"/>
            <a:ext cx="7939088" cy="4464050"/>
          </a:xfrm>
        </p:spPr>
        <p:txBody>
          <a:bodyPr/>
          <a:lstStyle/>
          <a:p>
            <a:pPr eaLnBrk="1" hangingPunct="1">
              <a:lnSpc>
                <a:spcPct val="110000"/>
              </a:lnSpc>
            </a:pPr>
            <a:r>
              <a:rPr lang="en-US" altLang="zh-CN" sz="2800" dirty="0">
                <a:solidFill>
                  <a:srgbClr val="FF0000"/>
                </a:solidFill>
              </a:rPr>
              <a:t>WAN</a:t>
            </a:r>
          </a:p>
          <a:p>
            <a:pPr lvl="1" eaLnBrk="1" hangingPunct="1">
              <a:lnSpc>
                <a:spcPct val="110000"/>
              </a:lnSpc>
            </a:pPr>
            <a:r>
              <a:rPr lang="zh-CN" altLang="en-US" sz="2400" dirty="0"/>
              <a:t>因为覆盖范围较大，多采用</a:t>
            </a:r>
            <a:r>
              <a:rPr lang="zh-CN" altLang="en-US" sz="2400" dirty="0">
                <a:solidFill>
                  <a:srgbClr val="0000FF"/>
                </a:solidFill>
              </a:rPr>
              <a:t>点</a:t>
            </a:r>
            <a:r>
              <a:rPr lang="en-US" altLang="zh-CN" sz="2400" dirty="0">
                <a:solidFill>
                  <a:srgbClr val="0000FF"/>
                </a:solidFill>
              </a:rPr>
              <a:t>-</a:t>
            </a:r>
            <a:r>
              <a:rPr lang="zh-CN" altLang="en-US" sz="2400" dirty="0">
                <a:solidFill>
                  <a:srgbClr val="0000FF"/>
                </a:solidFill>
              </a:rPr>
              <a:t>点传输</a:t>
            </a:r>
            <a:r>
              <a:rPr lang="zh-CN" altLang="en-US" sz="2400" dirty="0"/>
              <a:t>方式，需要配置点</a:t>
            </a:r>
            <a:r>
              <a:rPr lang="en-US" altLang="zh-CN" sz="2400" dirty="0"/>
              <a:t>-</a:t>
            </a:r>
            <a:r>
              <a:rPr lang="zh-CN" altLang="en-US" sz="2400" dirty="0"/>
              <a:t>点协议，例如：</a:t>
            </a:r>
            <a:r>
              <a:rPr lang="en-US" altLang="zh-CN" sz="2400" dirty="0"/>
              <a:t>PPP</a:t>
            </a:r>
            <a:r>
              <a:rPr lang="zh-CN" altLang="en-US" sz="2400" dirty="0"/>
              <a:t>。</a:t>
            </a:r>
          </a:p>
          <a:p>
            <a:pPr lvl="1" eaLnBrk="1" hangingPunct="1">
              <a:lnSpc>
                <a:spcPct val="110000"/>
              </a:lnSpc>
            </a:pPr>
            <a:endParaRPr lang="zh-CN" altLang="en-US" sz="2400" dirty="0"/>
          </a:p>
          <a:p>
            <a:pPr lvl="1" eaLnBrk="1" hangingPunct="1">
              <a:lnSpc>
                <a:spcPct val="110000"/>
              </a:lnSpc>
            </a:pPr>
            <a:endParaRPr lang="zh-CN" altLang="en-US" sz="2400" dirty="0"/>
          </a:p>
          <a:p>
            <a:pPr lvl="1" eaLnBrk="1" hangingPunct="1">
              <a:lnSpc>
                <a:spcPct val="110000"/>
              </a:lnSpc>
            </a:pPr>
            <a:endParaRPr lang="zh-CN" altLang="en-US" sz="2400" dirty="0"/>
          </a:p>
          <a:p>
            <a:pPr lvl="1" eaLnBrk="1" hangingPunct="1">
              <a:lnSpc>
                <a:spcPct val="110000"/>
              </a:lnSpc>
            </a:pPr>
            <a:endParaRPr lang="zh-CN" altLang="en-US" sz="2400" dirty="0"/>
          </a:p>
          <a:p>
            <a:pPr eaLnBrk="1" hangingPunct="1">
              <a:lnSpc>
                <a:spcPct val="110000"/>
              </a:lnSpc>
            </a:pPr>
            <a:r>
              <a:rPr lang="en-US" altLang="zh-CN" sz="2800" dirty="0">
                <a:solidFill>
                  <a:srgbClr val="FF0000"/>
                </a:solidFill>
              </a:rPr>
              <a:t>LAN</a:t>
            </a:r>
          </a:p>
          <a:p>
            <a:pPr lvl="1" eaLnBrk="1" hangingPunct="1">
              <a:lnSpc>
                <a:spcPct val="110000"/>
              </a:lnSpc>
            </a:pPr>
            <a:r>
              <a:rPr lang="zh-CN" altLang="en-US" sz="2400" dirty="0"/>
              <a:t>因为覆盖范围较小，多采用</a:t>
            </a:r>
            <a:r>
              <a:rPr lang="zh-CN" altLang="en-US" sz="2400" dirty="0">
                <a:solidFill>
                  <a:srgbClr val="0000FF"/>
                </a:solidFill>
              </a:rPr>
              <a:t>广播传输</a:t>
            </a:r>
            <a:r>
              <a:rPr lang="zh-CN" altLang="en-US" sz="2400" dirty="0"/>
              <a:t>方式。</a:t>
            </a:r>
            <a:endParaRPr lang="en-US" altLang="zh-CN" sz="2400" dirty="0"/>
          </a:p>
        </p:txBody>
      </p:sp>
      <p:sp>
        <p:nvSpPr>
          <p:cNvPr id="512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5125"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graphicFrame>
        <p:nvGraphicFramePr>
          <p:cNvPr id="5126" name="Object 246"/>
          <p:cNvGraphicFramePr>
            <a:graphicFrameLocks noGrp="1" noChangeAspect="1"/>
          </p:cNvGraphicFramePr>
          <p:nvPr>
            <p:ph sz="half" idx="2"/>
          </p:nvPr>
        </p:nvGraphicFramePr>
        <p:xfrm>
          <a:off x="1692275" y="3500438"/>
          <a:ext cx="6119813" cy="1252537"/>
        </p:xfrm>
        <a:graphic>
          <a:graphicData uri="http://schemas.openxmlformats.org/presentationml/2006/ole">
            <mc:AlternateContent xmlns:mc="http://schemas.openxmlformats.org/markup-compatibility/2006">
              <mc:Choice xmlns:v="urn:schemas-microsoft-com:vml" Requires="v">
                <p:oleObj name="Visio" r:id="rId6" imgW="3149727" imgH="668655" progId="Visio.Drawing.11">
                  <p:embed/>
                </p:oleObj>
              </mc:Choice>
              <mc:Fallback>
                <p:oleObj name="Visio" r:id="rId6" imgW="3149727" imgH="668655" progId="Visio.Drawing.11">
                  <p:embed/>
                  <p:pic>
                    <p:nvPicPr>
                      <p:cNvPr id="0" name="Object 24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2275" y="3500438"/>
                        <a:ext cx="6119813" cy="125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random/>
    <p:sndAc>
      <p:stSnd>
        <p:snd r:embed="rId2"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p:txBody>
          <a:bodyPr/>
          <a:lstStyle/>
          <a:p>
            <a:pPr eaLnBrk="1" hangingPunct="1">
              <a:defRPr/>
            </a:pPr>
            <a:r>
              <a:rPr lang="zh-CN" altLang="en-US"/>
              <a:t>竞争时隙</a:t>
            </a:r>
          </a:p>
        </p:txBody>
      </p:sp>
      <p:sp>
        <p:nvSpPr>
          <p:cNvPr id="32771"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3277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grpSp>
        <p:nvGrpSpPr>
          <p:cNvPr id="870453" name="Group 53"/>
          <p:cNvGrpSpPr>
            <a:grpSpLocks/>
          </p:cNvGrpSpPr>
          <p:nvPr/>
        </p:nvGrpSpPr>
        <p:grpSpPr bwMode="auto">
          <a:xfrm>
            <a:off x="1042988" y="3789363"/>
            <a:ext cx="7440612" cy="927100"/>
            <a:chOff x="679" y="2651"/>
            <a:chExt cx="4687" cy="584"/>
          </a:xfrm>
        </p:grpSpPr>
        <p:sp>
          <p:nvSpPr>
            <p:cNvPr id="32813" name="Line 17"/>
            <p:cNvSpPr>
              <a:spLocks noChangeShapeType="1"/>
            </p:cNvSpPr>
            <p:nvPr/>
          </p:nvSpPr>
          <p:spPr bwMode="auto">
            <a:xfrm>
              <a:off x="1207" y="2843"/>
              <a:ext cx="2544"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14" name="Line 18"/>
            <p:cNvSpPr>
              <a:spLocks noChangeShapeType="1"/>
            </p:cNvSpPr>
            <p:nvPr/>
          </p:nvSpPr>
          <p:spPr bwMode="auto">
            <a:xfrm>
              <a:off x="1399" y="2843"/>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15" name="Line 19"/>
            <p:cNvSpPr>
              <a:spLocks noChangeShapeType="1"/>
            </p:cNvSpPr>
            <p:nvPr/>
          </p:nvSpPr>
          <p:spPr bwMode="auto">
            <a:xfrm flipH="1">
              <a:off x="3511" y="2843"/>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16" name="Text Box 20"/>
            <p:cNvSpPr txBox="1">
              <a:spLocks noChangeArrowheads="1"/>
            </p:cNvSpPr>
            <p:nvPr/>
          </p:nvSpPr>
          <p:spPr bwMode="auto">
            <a:xfrm>
              <a:off x="3415" y="2939"/>
              <a:ext cx="240"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ea typeface="楷体_GB2312" pitchFamily="49" charset="-122"/>
                </a:rPr>
                <a:t>B</a:t>
              </a:r>
            </a:p>
          </p:txBody>
        </p:sp>
        <p:sp>
          <p:nvSpPr>
            <p:cNvPr id="32817" name="Text Box 21"/>
            <p:cNvSpPr txBox="1">
              <a:spLocks noChangeArrowheads="1"/>
            </p:cNvSpPr>
            <p:nvPr/>
          </p:nvSpPr>
          <p:spPr bwMode="auto">
            <a:xfrm>
              <a:off x="679" y="2651"/>
              <a:ext cx="6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defRPr/>
              </a:pPr>
              <a:r>
                <a:rPr lang="en-US" altLang="zh-CN" sz="2400" dirty="0">
                  <a:solidFill>
                    <a:schemeClr val="tx1"/>
                  </a:solidFill>
                  <a:ea typeface="楷体_GB2312" pitchFamily="49" charset="-122"/>
                </a:rPr>
                <a:t>t</a:t>
              </a:r>
              <a:r>
                <a:rPr lang="en-US" altLang="zh-CN" sz="2400" baseline="-25000" dirty="0">
                  <a:solidFill>
                    <a:schemeClr val="tx1"/>
                  </a:solidFill>
                  <a:ea typeface="楷体_GB2312" pitchFamily="49" charset="-122"/>
                </a:rPr>
                <a:t>0</a:t>
              </a:r>
              <a:r>
                <a:rPr lang="en-US" altLang="zh-CN" sz="2400" dirty="0">
                  <a:solidFill>
                    <a:schemeClr val="tx1"/>
                  </a:solidFill>
                  <a:ea typeface="楷体_GB2312" pitchFamily="49" charset="-122"/>
                </a:rPr>
                <a:t>+</a:t>
              </a:r>
              <a:r>
                <a:rPr lang="en-US" altLang="zh-CN" sz="2400" dirty="0">
                  <a:solidFill>
                    <a:schemeClr val="tx1"/>
                  </a:solidFill>
                  <a:latin typeface="+mn-ea"/>
                  <a:ea typeface="+mn-ea"/>
                </a:rPr>
                <a:t>τ</a:t>
              </a:r>
            </a:p>
          </p:txBody>
        </p:sp>
        <p:sp>
          <p:nvSpPr>
            <p:cNvPr id="32818" name="Text Box 22"/>
            <p:cNvSpPr txBox="1">
              <a:spLocks noChangeArrowheads="1"/>
            </p:cNvSpPr>
            <p:nvPr/>
          </p:nvSpPr>
          <p:spPr bwMode="auto">
            <a:xfrm>
              <a:off x="1303" y="2939"/>
              <a:ext cx="240"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Tx/>
                <a:buFontTx/>
                <a:buNone/>
              </a:pPr>
              <a:r>
                <a:rPr lang="en-US" altLang="zh-CN" sz="2400">
                  <a:solidFill>
                    <a:schemeClr val="tx1"/>
                  </a:solidFill>
                  <a:ea typeface="楷体_GB2312" pitchFamily="49" charset="-122"/>
                </a:rPr>
                <a:t>A</a:t>
              </a:r>
            </a:p>
          </p:txBody>
        </p:sp>
        <p:sp>
          <p:nvSpPr>
            <p:cNvPr id="32819" name="Line 23"/>
            <p:cNvSpPr>
              <a:spLocks noChangeShapeType="1"/>
            </p:cNvSpPr>
            <p:nvPr/>
          </p:nvSpPr>
          <p:spPr bwMode="auto">
            <a:xfrm>
              <a:off x="1303" y="2651"/>
              <a:ext cx="230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20" name="Line 24"/>
            <p:cNvSpPr>
              <a:spLocks noChangeShapeType="1"/>
            </p:cNvSpPr>
            <p:nvPr/>
          </p:nvSpPr>
          <p:spPr bwMode="auto">
            <a:xfrm>
              <a:off x="1303" y="2747"/>
              <a:ext cx="230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21" name="Rectangle 25"/>
            <p:cNvSpPr>
              <a:spLocks noChangeArrowheads="1"/>
            </p:cNvSpPr>
            <p:nvPr/>
          </p:nvSpPr>
          <p:spPr bwMode="auto">
            <a:xfrm>
              <a:off x="3463" y="2651"/>
              <a:ext cx="48" cy="96"/>
            </a:xfrm>
            <a:prstGeom prst="rect">
              <a:avLst/>
            </a:prstGeom>
            <a:solidFill>
              <a:srgbClr val="FF6600"/>
            </a:solidFill>
            <a:ln w="12700" cap="sq">
              <a:solidFill>
                <a:srgbClr val="0000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32822" name="Text Box 46"/>
            <p:cNvSpPr txBox="1">
              <a:spLocks noChangeArrowheads="1"/>
            </p:cNvSpPr>
            <p:nvPr/>
          </p:nvSpPr>
          <p:spPr bwMode="auto">
            <a:xfrm>
              <a:off x="3878" y="2704"/>
              <a:ext cx="14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rPr>
                <a:t>B</a:t>
              </a:r>
              <a:r>
                <a:rPr lang="zh-CN" altLang="en-US" sz="2400">
                  <a:solidFill>
                    <a:schemeClr val="tx1"/>
                  </a:solidFill>
                </a:rPr>
                <a:t>站检测到冲突</a:t>
              </a:r>
            </a:p>
          </p:txBody>
        </p:sp>
      </p:grpSp>
      <p:grpSp>
        <p:nvGrpSpPr>
          <p:cNvPr id="870454" name="Group 54"/>
          <p:cNvGrpSpPr>
            <a:grpSpLocks/>
          </p:cNvGrpSpPr>
          <p:nvPr/>
        </p:nvGrpSpPr>
        <p:grpSpPr bwMode="auto">
          <a:xfrm>
            <a:off x="611188" y="4868863"/>
            <a:ext cx="7813676" cy="1016000"/>
            <a:chOff x="396" y="3468"/>
            <a:chExt cx="4922" cy="640"/>
          </a:xfrm>
        </p:grpSpPr>
        <p:sp>
          <p:nvSpPr>
            <p:cNvPr id="32801" name="Line 6"/>
            <p:cNvSpPr>
              <a:spLocks noChangeShapeType="1"/>
            </p:cNvSpPr>
            <p:nvPr/>
          </p:nvSpPr>
          <p:spPr bwMode="auto">
            <a:xfrm>
              <a:off x="1202" y="3612"/>
              <a:ext cx="2544"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02" name="Line 7"/>
            <p:cNvSpPr>
              <a:spLocks noChangeShapeType="1"/>
            </p:cNvSpPr>
            <p:nvPr/>
          </p:nvSpPr>
          <p:spPr bwMode="auto">
            <a:xfrm>
              <a:off x="1394" y="3612"/>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03" name="Line 8"/>
            <p:cNvSpPr>
              <a:spLocks noChangeShapeType="1"/>
            </p:cNvSpPr>
            <p:nvPr/>
          </p:nvSpPr>
          <p:spPr bwMode="auto">
            <a:xfrm>
              <a:off x="3506" y="3612"/>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04" name="Text Box 9"/>
            <p:cNvSpPr txBox="1">
              <a:spLocks noChangeArrowheads="1"/>
            </p:cNvSpPr>
            <p:nvPr/>
          </p:nvSpPr>
          <p:spPr bwMode="auto">
            <a:xfrm>
              <a:off x="3410" y="3708"/>
              <a:ext cx="245"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ea typeface="楷体_GB2312" pitchFamily="49" charset="-122"/>
                </a:rPr>
                <a:t>B</a:t>
              </a:r>
            </a:p>
          </p:txBody>
        </p:sp>
        <p:sp>
          <p:nvSpPr>
            <p:cNvPr id="32805" name="Text Box 10"/>
            <p:cNvSpPr txBox="1">
              <a:spLocks noChangeArrowheads="1"/>
            </p:cNvSpPr>
            <p:nvPr/>
          </p:nvSpPr>
          <p:spPr bwMode="auto">
            <a:xfrm>
              <a:off x="396" y="3468"/>
              <a:ext cx="771" cy="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None/>
                <a:defRPr/>
              </a:pPr>
              <a:r>
                <a:rPr lang="en-US" altLang="zh-CN" sz="2400" dirty="0">
                  <a:solidFill>
                    <a:schemeClr val="tx1"/>
                  </a:solidFill>
                  <a:ea typeface="楷体_GB2312" pitchFamily="49" charset="-122"/>
                </a:rPr>
                <a:t>t</a:t>
              </a:r>
              <a:r>
                <a:rPr lang="en-US" altLang="zh-CN" sz="2400" baseline="-25000" dirty="0">
                  <a:solidFill>
                    <a:schemeClr val="tx1"/>
                  </a:solidFill>
                  <a:ea typeface="楷体_GB2312" pitchFamily="49" charset="-122"/>
                </a:rPr>
                <a:t>0</a:t>
              </a:r>
              <a:r>
                <a:rPr lang="en-US" altLang="zh-CN" sz="2400" dirty="0">
                  <a:solidFill>
                    <a:schemeClr val="tx1"/>
                  </a:solidFill>
                  <a:ea typeface="楷体_GB2312" pitchFamily="49" charset="-122"/>
                </a:rPr>
                <a:t>+2</a:t>
              </a:r>
              <a:r>
                <a:rPr lang="en-US" altLang="zh-CN" sz="2400" dirty="0">
                  <a:solidFill>
                    <a:schemeClr val="tx1"/>
                  </a:solidFill>
                  <a:latin typeface="+mn-ea"/>
                  <a:ea typeface="+mn-ea"/>
                </a:rPr>
                <a:t>τ</a:t>
              </a:r>
              <a:r>
                <a:rPr lang="en-US" altLang="zh-CN" sz="2400" dirty="0">
                  <a:solidFill>
                    <a:schemeClr val="tx1"/>
                  </a:solidFill>
                  <a:ea typeface="楷体_GB2312" pitchFamily="49" charset="-122"/>
                </a:rPr>
                <a:t>-ε</a:t>
              </a:r>
            </a:p>
            <a:p>
              <a:pPr eaLnBrk="1" hangingPunct="1">
                <a:spcBef>
                  <a:spcPct val="50000"/>
                </a:spcBef>
                <a:buClrTx/>
                <a:buFont typeface="Wingdings" pitchFamily="2" charset="2"/>
                <a:buNone/>
                <a:defRPr/>
              </a:pPr>
              <a:endParaRPr lang="en-US" altLang="zh-CN" sz="2400" dirty="0">
                <a:solidFill>
                  <a:schemeClr val="tx1"/>
                </a:solidFill>
                <a:latin typeface="+mn-ea"/>
                <a:ea typeface="+mn-ea"/>
              </a:endParaRPr>
            </a:p>
          </p:txBody>
        </p:sp>
        <p:sp>
          <p:nvSpPr>
            <p:cNvPr id="32806" name="Text Box 11"/>
            <p:cNvSpPr txBox="1">
              <a:spLocks noChangeArrowheads="1"/>
            </p:cNvSpPr>
            <p:nvPr/>
          </p:nvSpPr>
          <p:spPr bwMode="auto">
            <a:xfrm>
              <a:off x="1298" y="3708"/>
              <a:ext cx="240"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Tx/>
                <a:buFontTx/>
                <a:buNone/>
              </a:pPr>
              <a:r>
                <a:rPr lang="en-US" altLang="zh-CN" sz="2400">
                  <a:solidFill>
                    <a:schemeClr val="tx1"/>
                  </a:solidFill>
                  <a:ea typeface="楷体_GB2312" pitchFamily="49" charset="-122"/>
                </a:rPr>
                <a:t>A</a:t>
              </a:r>
            </a:p>
          </p:txBody>
        </p:sp>
        <p:sp>
          <p:nvSpPr>
            <p:cNvPr id="32807" name="Rectangle 12"/>
            <p:cNvSpPr>
              <a:spLocks noChangeArrowheads="1"/>
            </p:cNvSpPr>
            <p:nvPr/>
          </p:nvSpPr>
          <p:spPr bwMode="auto">
            <a:xfrm>
              <a:off x="1394" y="3468"/>
              <a:ext cx="2112" cy="96"/>
            </a:xfrm>
            <a:prstGeom prst="rect">
              <a:avLst/>
            </a:prstGeom>
            <a:solidFill>
              <a:srgbClr val="FF6600"/>
            </a:solidFill>
            <a:ln w="12700" cap="sq">
              <a:solidFill>
                <a:srgbClr val="0000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32808" name="Line 13"/>
            <p:cNvSpPr>
              <a:spLocks noChangeShapeType="1"/>
            </p:cNvSpPr>
            <p:nvPr/>
          </p:nvSpPr>
          <p:spPr bwMode="auto">
            <a:xfrm>
              <a:off x="1250" y="3468"/>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09" name="Line 14"/>
            <p:cNvSpPr>
              <a:spLocks noChangeShapeType="1"/>
            </p:cNvSpPr>
            <p:nvPr/>
          </p:nvSpPr>
          <p:spPr bwMode="auto">
            <a:xfrm>
              <a:off x="1250" y="3564"/>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10" name="Line 15"/>
            <p:cNvSpPr>
              <a:spLocks noChangeShapeType="1"/>
            </p:cNvSpPr>
            <p:nvPr/>
          </p:nvSpPr>
          <p:spPr bwMode="auto">
            <a:xfrm>
              <a:off x="3506" y="3468"/>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11" name="Line 16"/>
            <p:cNvSpPr>
              <a:spLocks noChangeShapeType="1"/>
            </p:cNvSpPr>
            <p:nvPr/>
          </p:nvSpPr>
          <p:spPr bwMode="auto">
            <a:xfrm>
              <a:off x="3506" y="3564"/>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812" name="Text Box 47"/>
            <p:cNvSpPr txBox="1">
              <a:spLocks noChangeArrowheads="1"/>
            </p:cNvSpPr>
            <p:nvPr/>
          </p:nvSpPr>
          <p:spPr bwMode="auto">
            <a:xfrm>
              <a:off x="3878" y="3521"/>
              <a:ext cx="14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rPr>
                <a:t>A</a:t>
              </a:r>
              <a:r>
                <a:rPr lang="zh-CN" altLang="en-US" sz="2400">
                  <a:solidFill>
                    <a:schemeClr val="tx1"/>
                  </a:solidFill>
                </a:rPr>
                <a:t>站检测到冲突</a:t>
              </a:r>
            </a:p>
          </p:txBody>
        </p:sp>
      </p:grpSp>
      <p:grpSp>
        <p:nvGrpSpPr>
          <p:cNvPr id="870452" name="Group 52"/>
          <p:cNvGrpSpPr>
            <a:grpSpLocks/>
          </p:cNvGrpSpPr>
          <p:nvPr/>
        </p:nvGrpSpPr>
        <p:grpSpPr bwMode="auto">
          <a:xfrm>
            <a:off x="755650" y="2708275"/>
            <a:ext cx="7664450" cy="927100"/>
            <a:chOff x="490" y="1824"/>
            <a:chExt cx="4828" cy="584"/>
          </a:xfrm>
        </p:grpSpPr>
        <p:sp>
          <p:nvSpPr>
            <p:cNvPr id="32788" name="Line 26"/>
            <p:cNvSpPr>
              <a:spLocks noChangeShapeType="1"/>
            </p:cNvSpPr>
            <p:nvPr/>
          </p:nvSpPr>
          <p:spPr bwMode="auto">
            <a:xfrm>
              <a:off x="1213" y="2016"/>
              <a:ext cx="2544"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89" name="Line 27"/>
            <p:cNvSpPr>
              <a:spLocks noChangeShapeType="1"/>
            </p:cNvSpPr>
            <p:nvPr/>
          </p:nvSpPr>
          <p:spPr bwMode="auto">
            <a:xfrm>
              <a:off x="1405" y="2016"/>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0" name="Line 28"/>
            <p:cNvSpPr>
              <a:spLocks noChangeShapeType="1"/>
            </p:cNvSpPr>
            <p:nvPr/>
          </p:nvSpPr>
          <p:spPr bwMode="auto">
            <a:xfrm>
              <a:off x="3517" y="2016"/>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1" name="Text Box 29"/>
            <p:cNvSpPr txBox="1">
              <a:spLocks noChangeArrowheads="1"/>
            </p:cNvSpPr>
            <p:nvPr/>
          </p:nvSpPr>
          <p:spPr bwMode="auto">
            <a:xfrm>
              <a:off x="3421" y="2112"/>
              <a:ext cx="240"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ea typeface="楷体_GB2312" pitchFamily="49" charset="-122"/>
                </a:rPr>
                <a:t>B</a:t>
              </a:r>
            </a:p>
          </p:txBody>
        </p:sp>
        <p:sp>
          <p:nvSpPr>
            <p:cNvPr id="32792" name="Text Box 30"/>
            <p:cNvSpPr txBox="1">
              <a:spLocks noChangeArrowheads="1"/>
            </p:cNvSpPr>
            <p:nvPr/>
          </p:nvSpPr>
          <p:spPr bwMode="auto">
            <a:xfrm>
              <a:off x="490" y="1824"/>
              <a:ext cx="63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defRPr/>
              </a:pPr>
              <a:r>
                <a:rPr lang="en-US" altLang="zh-CN" sz="2400" dirty="0">
                  <a:solidFill>
                    <a:schemeClr val="tx1"/>
                  </a:solidFill>
                  <a:ea typeface="楷体_GB2312" pitchFamily="49" charset="-122"/>
                </a:rPr>
                <a:t>t</a:t>
              </a:r>
              <a:r>
                <a:rPr lang="en-US" altLang="zh-CN" sz="2400" baseline="-25000" dirty="0">
                  <a:solidFill>
                    <a:schemeClr val="tx1"/>
                  </a:solidFill>
                  <a:ea typeface="楷体_GB2312" pitchFamily="49" charset="-122"/>
                </a:rPr>
                <a:t>0</a:t>
              </a:r>
              <a:r>
                <a:rPr lang="en-US" altLang="zh-CN" sz="2400" dirty="0">
                  <a:solidFill>
                    <a:schemeClr val="tx1"/>
                  </a:solidFill>
                  <a:ea typeface="楷体_GB2312" pitchFamily="49" charset="-122"/>
                </a:rPr>
                <a:t>+</a:t>
              </a:r>
              <a:r>
                <a:rPr lang="en-US" altLang="zh-CN" sz="2400" dirty="0">
                  <a:solidFill>
                    <a:schemeClr val="tx1"/>
                  </a:solidFill>
                  <a:latin typeface="+mn-ea"/>
                  <a:ea typeface="+mn-ea"/>
                </a:rPr>
                <a:t>τ</a:t>
              </a:r>
              <a:r>
                <a:rPr lang="en-US" altLang="zh-CN" sz="2400" dirty="0">
                  <a:solidFill>
                    <a:schemeClr val="tx1"/>
                  </a:solidFill>
                  <a:ea typeface="楷体_GB2312" pitchFamily="49" charset="-122"/>
                </a:rPr>
                <a:t>-ε</a:t>
              </a:r>
            </a:p>
          </p:txBody>
        </p:sp>
        <p:sp>
          <p:nvSpPr>
            <p:cNvPr id="32793" name="Line 31"/>
            <p:cNvSpPr>
              <a:spLocks noChangeShapeType="1"/>
            </p:cNvSpPr>
            <p:nvPr/>
          </p:nvSpPr>
          <p:spPr bwMode="auto">
            <a:xfrm>
              <a:off x="1261" y="1824"/>
              <a:ext cx="2208"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4" name="Line 32"/>
            <p:cNvSpPr>
              <a:spLocks noChangeShapeType="1"/>
            </p:cNvSpPr>
            <p:nvPr/>
          </p:nvSpPr>
          <p:spPr bwMode="auto">
            <a:xfrm>
              <a:off x="1261" y="1920"/>
              <a:ext cx="2208"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5" name="Line 33"/>
            <p:cNvSpPr>
              <a:spLocks noChangeShapeType="1"/>
            </p:cNvSpPr>
            <p:nvPr/>
          </p:nvSpPr>
          <p:spPr bwMode="auto">
            <a:xfrm>
              <a:off x="3469" y="1824"/>
              <a:ext cx="0" cy="96"/>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6" name="Line 34"/>
            <p:cNvSpPr>
              <a:spLocks noChangeShapeType="1"/>
            </p:cNvSpPr>
            <p:nvPr/>
          </p:nvSpPr>
          <p:spPr bwMode="auto">
            <a:xfrm>
              <a:off x="3517" y="1824"/>
              <a:ext cx="0" cy="96"/>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7" name="Line 35"/>
            <p:cNvSpPr>
              <a:spLocks noChangeShapeType="1"/>
            </p:cNvSpPr>
            <p:nvPr/>
          </p:nvSpPr>
          <p:spPr bwMode="auto">
            <a:xfrm>
              <a:off x="3517" y="1824"/>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8" name="Line 36"/>
            <p:cNvSpPr>
              <a:spLocks noChangeShapeType="1"/>
            </p:cNvSpPr>
            <p:nvPr/>
          </p:nvSpPr>
          <p:spPr bwMode="auto">
            <a:xfrm>
              <a:off x="3517" y="1920"/>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99" name="Text Box 45"/>
            <p:cNvSpPr txBox="1">
              <a:spLocks noChangeArrowheads="1"/>
            </p:cNvSpPr>
            <p:nvPr/>
          </p:nvSpPr>
          <p:spPr bwMode="auto">
            <a:xfrm>
              <a:off x="3878" y="1888"/>
              <a:ext cx="14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defRPr/>
              </a:pPr>
              <a:r>
                <a:rPr lang="en-US" altLang="zh-CN" sz="2400" dirty="0">
                  <a:solidFill>
                    <a:schemeClr val="tx1"/>
                  </a:solidFill>
                  <a:latin typeface="+mn-lt"/>
                  <a:ea typeface="+mn-ea"/>
                </a:rPr>
                <a:t>B</a:t>
              </a:r>
              <a:r>
                <a:rPr lang="zh-CN" altLang="en-US" sz="2400" dirty="0">
                  <a:solidFill>
                    <a:schemeClr val="tx1"/>
                  </a:solidFill>
                  <a:latin typeface="+mn-lt"/>
                  <a:ea typeface="+mn-ea"/>
                </a:rPr>
                <a:t>站开始发送</a:t>
              </a:r>
            </a:p>
          </p:txBody>
        </p:sp>
        <p:sp>
          <p:nvSpPr>
            <p:cNvPr id="32800" name="Text Box 48"/>
            <p:cNvSpPr txBox="1">
              <a:spLocks noChangeArrowheads="1"/>
            </p:cNvSpPr>
            <p:nvPr/>
          </p:nvSpPr>
          <p:spPr bwMode="auto">
            <a:xfrm>
              <a:off x="1309" y="2112"/>
              <a:ext cx="225"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Tx/>
                <a:buFontTx/>
                <a:buNone/>
              </a:pPr>
              <a:r>
                <a:rPr lang="en-US" altLang="zh-CN" sz="2400">
                  <a:solidFill>
                    <a:schemeClr val="tx1"/>
                  </a:solidFill>
                  <a:ea typeface="楷体_GB2312" pitchFamily="49" charset="-122"/>
                </a:rPr>
                <a:t>A</a:t>
              </a:r>
            </a:p>
          </p:txBody>
        </p:sp>
      </p:grpSp>
      <p:grpSp>
        <p:nvGrpSpPr>
          <p:cNvPr id="32776" name="Group 55"/>
          <p:cNvGrpSpPr>
            <a:grpSpLocks/>
          </p:cNvGrpSpPr>
          <p:nvPr/>
        </p:nvGrpSpPr>
        <p:grpSpPr bwMode="auto">
          <a:xfrm>
            <a:off x="1331913" y="1625600"/>
            <a:ext cx="6881812" cy="927100"/>
            <a:chOff x="839" y="1024"/>
            <a:chExt cx="4335" cy="584"/>
          </a:xfrm>
        </p:grpSpPr>
        <p:sp>
          <p:nvSpPr>
            <p:cNvPr id="32778" name="Line 37"/>
            <p:cNvSpPr>
              <a:spLocks noChangeShapeType="1"/>
            </p:cNvSpPr>
            <p:nvPr/>
          </p:nvSpPr>
          <p:spPr bwMode="auto">
            <a:xfrm>
              <a:off x="1210" y="1216"/>
              <a:ext cx="2544"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79" name="Line 38"/>
            <p:cNvSpPr>
              <a:spLocks noChangeShapeType="1"/>
            </p:cNvSpPr>
            <p:nvPr/>
          </p:nvSpPr>
          <p:spPr bwMode="auto">
            <a:xfrm>
              <a:off x="1402" y="1216"/>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80" name="Text Box 39"/>
            <p:cNvSpPr txBox="1">
              <a:spLocks noChangeArrowheads="1"/>
            </p:cNvSpPr>
            <p:nvPr/>
          </p:nvSpPr>
          <p:spPr bwMode="auto">
            <a:xfrm>
              <a:off x="839" y="1024"/>
              <a:ext cx="3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ea typeface="楷体_GB2312" pitchFamily="49" charset="-122"/>
                </a:rPr>
                <a:t>t</a:t>
              </a:r>
              <a:r>
                <a:rPr lang="en-US" altLang="zh-CN" sz="2400" baseline="-25000">
                  <a:solidFill>
                    <a:schemeClr val="tx1"/>
                  </a:solidFill>
                  <a:ea typeface="楷体_GB2312" pitchFamily="49" charset="-122"/>
                </a:rPr>
                <a:t>0</a:t>
              </a:r>
              <a:endParaRPr lang="en-US" altLang="zh-CN" sz="2400">
                <a:solidFill>
                  <a:schemeClr val="tx1"/>
                </a:solidFill>
                <a:ea typeface="楷体_GB2312" pitchFamily="49" charset="-122"/>
              </a:endParaRPr>
            </a:p>
          </p:txBody>
        </p:sp>
        <p:sp>
          <p:nvSpPr>
            <p:cNvPr id="32781" name="Line 40"/>
            <p:cNvSpPr>
              <a:spLocks noChangeShapeType="1"/>
            </p:cNvSpPr>
            <p:nvPr/>
          </p:nvSpPr>
          <p:spPr bwMode="auto">
            <a:xfrm>
              <a:off x="1258" y="1024"/>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82" name="Line 41"/>
            <p:cNvSpPr>
              <a:spLocks noChangeShapeType="1"/>
            </p:cNvSpPr>
            <p:nvPr/>
          </p:nvSpPr>
          <p:spPr bwMode="auto">
            <a:xfrm>
              <a:off x="1258" y="1120"/>
              <a:ext cx="144" cy="0"/>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83" name="Line 42"/>
            <p:cNvSpPr>
              <a:spLocks noChangeShapeType="1"/>
            </p:cNvSpPr>
            <p:nvPr/>
          </p:nvSpPr>
          <p:spPr bwMode="auto">
            <a:xfrm>
              <a:off x="1402" y="1024"/>
              <a:ext cx="0" cy="96"/>
            </a:xfrm>
            <a:prstGeom prst="line">
              <a:avLst/>
            </a:prstGeom>
            <a:noFill/>
            <a:ln w="12700" cap="sq">
              <a:solidFill>
                <a:srgbClr val="00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84" name="Line 43"/>
            <p:cNvSpPr>
              <a:spLocks noChangeShapeType="1"/>
            </p:cNvSpPr>
            <p:nvPr/>
          </p:nvSpPr>
          <p:spPr bwMode="auto">
            <a:xfrm>
              <a:off x="3514" y="1216"/>
              <a:ext cx="0" cy="144"/>
            </a:xfrm>
            <a:prstGeom prst="line">
              <a:avLst/>
            </a:prstGeom>
            <a:noFill/>
            <a:ln w="12700"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32785" name="Text Box 44"/>
            <p:cNvSpPr txBox="1">
              <a:spLocks noChangeArrowheads="1"/>
            </p:cNvSpPr>
            <p:nvPr/>
          </p:nvSpPr>
          <p:spPr bwMode="auto">
            <a:xfrm>
              <a:off x="3878" y="1117"/>
              <a:ext cx="12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defRPr/>
              </a:pPr>
              <a:r>
                <a:rPr lang="en-US" altLang="zh-CN" sz="2400" dirty="0">
                  <a:solidFill>
                    <a:schemeClr val="tx1"/>
                  </a:solidFill>
                  <a:latin typeface="+mn-lt"/>
                  <a:ea typeface="+mn-ea"/>
                </a:rPr>
                <a:t>A</a:t>
              </a:r>
              <a:r>
                <a:rPr lang="zh-CN" altLang="en-US" sz="2400" dirty="0">
                  <a:solidFill>
                    <a:schemeClr val="tx1"/>
                  </a:solidFill>
                  <a:latin typeface="+mn-lt"/>
                  <a:ea typeface="+mn-ea"/>
                </a:rPr>
                <a:t>站开始发送</a:t>
              </a:r>
            </a:p>
          </p:txBody>
        </p:sp>
        <p:sp>
          <p:nvSpPr>
            <p:cNvPr id="32786" name="Text Box 49"/>
            <p:cNvSpPr txBox="1">
              <a:spLocks noChangeArrowheads="1"/>
            </p:cNvSpPr>
            <p:nvPr/>
          </p:nvSpPr>
          <p:spPr bwMode="auto">
            <a:xfrm>
              <a:off x="1306" y="1312"/>
              <a:ext cx="225"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Tx/>
                <a:buFontTx/>
                <a:buNone/>
              </a:pPr>
              <a:r>
                <a:rPr lang="en-US" altLang="zh-CN" sz="2400">
                  <a:solidFill>
                    <a:schemeClr val="tx1"/>
                  </a:solidFill>
                  <a:ea typeface="楷体_GB2312" pitchFamily="49" charset="-122"/>
                </a:rPr>
                <a:t>A</a:t>
              </a:r>
            </a:p>
          </p:txBody>
        </p:sp>
        <p:sp>
          <p:nvSpPr>
            <p:cNvPr id="32787" name="Text Box 50"/>
            <p:cNvSpPr txBox="1">
              <a:spLocks noChangeArrowheads="1"/>
            </p:cNvSpPr>
            <p:nvPr/>
          </p:nvSpPr>
          <p:spPr bwMode="auto">
            <a:xfrm>
              <a:off x="3418" y="1312"/>
              <a:ext cx="240" cy="296"/>
            </a:xfrm>
            <a:prstGeom prst="rect">
              <a:avLst/>
            </a:prstGeom>
            <a:solidFill>
              <a:srgbClr val="66FF66"/>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Tx/>
                <a:buFontTx/>
                <a:buNone/>
              </a:pPr>
              <a:r>
                <a:rPr lang="en-US" altLang="zh-CN" sz="2400">
                  <a:solidFill>
                    <a:schemeClr val="tx1"/>
                  </a:solidFill>
                  <a:ea typeface="楷体_GB2312" pitchFamily="49" charset="-122"/>
                </a:rPr>
                <a:t>B</a:t>
              </a:r>
            </a:p>
          </p:txBody>
        </p:sp>
      </p:grpSp>
      <p:sp>
        <p:nvSpPr>
          <p:cNvPr id="870456" name="Rectangle 56"/>
          <p:cNvSpPr>
            <a:spLocks noGrp="1" noChangeArrowheads="1"/>
          </p:cNvSpPr>
          <p:nvPr>
            <p:ph type="body" idx="1"/>
          </p:nvPr>
        </p:nvSpPr>
        <p:spPr>
          <a:xfrm>
            <a:off x="827088" y="5876925"/>
            <a:ext cx="7958137" cy="431800"/>
          </a:xfrm>
        </p:spPr>
        <p:txBody>
          <a:bodyPr/>
          <a:lstStyle/>
          <a:p>
            <a:pPr eaLnBrk="1" hangingPunct="1">
              <a:lnSpc>
                <a:spcPct val="90000"/>
              </a:lnSpc>
              <a:defRPr/>
            </a:pPr>
            <a:r>
              <a:rPr lang="zh-CN" altLang="en-US" sz="2400" dirty="0">
                <a:solidFill>
                  <a:srgbClr val="FF0000"/>
                </a:solidFill>
              </a:rPr>
              <a:t>竞争时隙：</a:t>
            </a:r>
            <a:r>
              <a:rPr lang="en-US" altLang="zh-CN" sz="2400" dirty="0">
                <a:solidFill>
                  <a:srgbClr val="FF0000"/>
                </a:solidFill>
              </a:rPr>
              <a:t>2</a:t>
            </a:r>
            <a:r>
              <a:rPr lang="en-US" altLang="zh-CN" sz="2400" dirty="0">
                <a:solidFill>
                  <a:srgbClr val="FF0000"/>
                </a:solidFill>
                <a:latin typeface="+mn-ea"/>
              </a:rPr>
              <a:t>τ</a:t>
            </a:r>
            <a:r>
              <a:rPr lang="zh-CN" altLang="en-US" sz="2400" dirty="0"/>
              <a:t>，</a:t>
            </a:r>
            <a:r>
              <a:rPr lang="en-US" altLang="zh-CN" sz="2400" dirty="0">
                <a:latin typeface="+mn-ea"/>
              </a:rPr>
              <a:t>τ</a:t>
            </a:r>
            <a:r>
              <a:rPr lang="zh-CN" altLang="en-US" sz="2400" dirty="0"/>
              <a:t>为单程端到端的传播时间。</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870452"/>
                                        </p:tgtEl>
                                        <p:attrNameLst>
                                          <p:attrName>style.visibility</p:attrName>
                                        </p:attrNameLst>
                                      </p:cBhvr>
                                      <p:to>
                                        <p:strVal val="visible"/>
                                      </p:to>
                                    </p:set>
                                    <p:animEffect transition="in" filter="dissolve">
                                      <p:cBhvr>
                                        <p:cTn id="7" dur="500"/>
                                        <p:tgtEl>
                                          <p:spTgt spid="870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870453"/>
                                        </p:tgtEl>
                                        <p:attrNameLst>
                                          <p:attrName>style.visibility</p:attrName>
                                        </p:attrNameLst>
                                      </p:cBhvr>
                                      <p:to>
                                        <p:strVal val="visible"/>
                                      </p:to>
                                    </p:set>
                                    <p:animEffect transition="in" filter="dissolve">
                                      <p:cBhvr>
                                        <p:cTn id="12" dur="500"/>
                                        <p:tgtEl>
                                          <p:spTgt spid="8704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870454"/>
                                        </p:tgtEl>
                                        <p:attrNameLst>
                                          <p:attrName>style.visibility</p:attrName>
                                        </p:attrNameLst>
                                      </p:cBhvr>
                                      <p:to>
                                        <p:strVal val="visible"/>
                                      </p:to>
                                    </p:set>
                                    <p:animEffect transition="in" filter="dissolve">
                                      <p:cBhvr>
                                        <p:cTn id="17" dur="500"/>
                                        <p:tgtEl>
                                          <p:spTgt spid="87045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70456">
                                            <p:txEl>
                                              <p:pRg st="0" end="0"/>
                                            </p:txEl>
                                          </p:spTgt>
                                        </p:tgtEl>
                                        <p:attrNameLst>
                                          <p:attrName>style.visibility</p:attrName>
                                        </p:attrNameLst>
                                      </p:cBhvr>
                                      <p:to>
                                        <p:strVal val="visible"/>
                                      </p:to>
                                    </p:set>
                                    <p:animEffect transition="in" filter="dissolve">
                                      <p:cBhvr>
                                        <p:cTn id="22" dur="500"/>
                                        <p:tgtEl>
                                          <p:spTgt spid="8704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6"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78" name="Rectangle 2"/>
          <p:cNvSpPr>
            <a:spLocks noGrp="1" noChangeArrowheads="1"/>
          </p:cNvSpPr>
          <p:nvPr>
            <p:ph type="title"/>
          </p:nvPr>
        </p:nvSpPr>
        <p:spPr/>
        <p:txBody>
          <a:bodyPr/>
          <a:lstStyle/>
          <a:p>
            <a:pPr eaLnBrk="1" hangingPunct="1">
              <a:defRPr/>
            </a:pPr>
            <a:r>
              <a:rPr lang="zh-CN" altLang="en-US"/>
              <a:t>性能分析</a:t>
            </a:r>
          </a:p>
        </p:txBody>
      </p:sp>
      <p:sp>
        <p:nvSpPr>
          <p:cNvPr id="33795"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
        <p:nvSpPr>
          <p:cNvPr id="337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mc:AlternateContent xmlns:mc="http://schemas.openxmlformats.org/markup-compatibility/2006" xmlns:a14="http://schemas.microsoft.com/office/drawing/2010/main">
        <mc:Choice Requires="a14">
          <p:sp>
            <p:nvSpPr>
              <p:cNvPr id="33797" name="Rectangle 7"/>
              <p:cNvSpPr>
                <a:spLocks noGrp="1" noChangeArrowheads="1"/>
              </p:cNvSpPr>
              <p:nvPr>
                <p:ph type="body" idx="1"/>
              </p:nvPr>
            </p:nvSpPr>
            <p:spPr>
              <a:xfrm>
                <a:off x="809624" y="1773238"/>
                <a:ext cx="8226871" cy="4608512"/>
              </a:xfrm>
            </p:spPr>
            <p:txBody>
              <a:bodyPr/>
              <a:lstStyle/>
              <a:p>
                <a:pPr eaLnBrk="1" hangingPunct="1">
                  <a:lnSpc>
                    <a:spcPct val="110000"/>
                  </a:lnSpc>
                </a:pPr>
                <a:r>
                  <a:rPr lang="zh-CN" altLang="en-US" sz="2800" dirty="0">
                    <a:solidFill>
                      <a:srgbClr val="FF0000"/>
                    </a:solidFill>
                  </a:rPr>
                  <a:t>某站成功发送的概率</a:t>
                </a:r>
              </a:p>
              <a:p>
                <a:pPr lvl="1" eaLnBrk="1" hangingPunct="1">
                  <a:lnSpc>
                    <a:spcPct val="110000"/>
                  </a:lnSpc>
                  <a:buFont typeface="Wingdings" pitchFamily="2" charset="2"/>
                  <a:buNone/>
                </a:pPr>
                <a:r>
                  <a:rPr lang="en-US" altLang="zh-CN" sz="2400" dirty="0"/>
                  <a:t>         A = P[</a:t>
                </a:r>
                <a:r>
                  <a:rPr lang="zh-CN" altLang="en-US" sz="2400" dirty="0"/>
                  <a:t>某站成功发送</a:t>
                </a:r>
                <a:r>
                  <a:rPr lang="en-US" altLang="zh-CN" sz="2400" dirty="0"/>
                  <a:t>] =</a:t>
                </a:r>
              </a:p>
              <a:p>
                <a:pPr lvl="1" eaLnBrk="1" hangingPunct="1">
                  <a:lnSpc>
                    <a:spcPct val="110000"/>
                  </a:lnSpc>
                </a:pPr>
                <a:r>
                  <a:rPr lang="en-US" altLang="zh-CN" sz="2400" dirty="0"/>
                  <a:t>N</a:t>
                </a:r>
                <a:r>
                  <a:rPr lang="zh-CN" altLang="en-US" sz="2400" dirty="0"/>
                  <a:t>：站点数；      </a:t>
                </a:r>
                <a:r>
                  <a:rPr lang="en-US" altLang="zh-CN" sz="2400" dirty="0"/>
                  <a:t>p</a:t>
                </a:r>
                <a:r>
                  <a:rPr lang="zh-CN" altLang="en-US" sz="2400" dirty="0"/>
                  <a:t>：每个站发送数据的概率</a:t>
                </a:r>
              </a:p>
              <a:p>
                <a:pPr lvl="1" eaLnBrk="1" hangingPunct="1">
                  <a:lnSpc>
                    <a:spcPct val="110000"/>
                  </a:lnSpc>
                </a:pPr>
                <a:r>
                  <a:rPr lang="en-US" altLang="zh-CN" sz="2400" dirty="0"/>
                  <a:t>A</a:t>
                </a:r>
                <a:r>
                  <a:rPr lang="zh-CN" altLang="en-US" sz="2400" dirty="0"/>
                  <a:t>：某站成功发送的概率</a:t>
                </a:r>
              </a:p>
              <a:p>
                <a:pPr marL="0" lvl="1" indent="0" eaLnBrk="1" hangingPunct="1">
                  <a:lnSpc>
                    <a:spcPct val="110000"/>
                  </a:lnSpc>
                  <a:buFont typeface="Wingdings" pitchFamily="2" charset="2"/>
                  <a:buNone/>
                </a:pPr>
                <a:r>
                  <a:rPr lang="zh-CN" altLang="en-US" sz="2400" dirty="0"/>
                  <a:t>当</a:t>
                </a:r>
                <a:r>
                  <a:rPr lang="en-US" altLang="zh-CN" sz="2400" dirty="0"/>
                  <a:t>p=1/N</a:t>
                </a:r>
                <a:r>
                  <a:rPr lang="zh-CN" altLang="en-US" sz="2400" dirty="0"/>
                  <a:t>时，</a:t>
                </a:r>
                <a:r>
                  <a:rPr lang="en-US" altLang="zh-CN" sz="2400" dirty="0"/>
                  <a:t>A = (1-1/N)</a:t>
                </a:r>
                <a:r>
                  <a:rPr lang="en-US" altLang="zh-CN" sz="2400" baseline="30000" dirty="0"/>
                  <a:t>N-1</a:t>
                </a:r>
                <a:r>
                  <a:rPr lang="zh-CN" altLang="en-US" sz="2400" dirty="0"/>
                  <a:t>；当</a:t>
                </a:r>
                <a:r>
                  <a:rPr lang="en-US" altLang="zh-CN" sz="2400" dirty="0"/>
                  <a:t>N→∞</a:t>
                </a:r>
                <a:r>
                  <a:rPr lang="zh-CN" altLang="en-US" sz="2400" dirty="0"/>
                  <a:t>时，</a:t>
                </a:r>
                <a:r>
                  <a:rPr lang="en-US" altLang="zh-CN" sz="2400" dirty="0"/>
                  <a:t>A</a:t>
                </a:r>
                <a:r>
                  <a:rPr lang="en-US" altLang="zh-CN" sz="2400" baseline="-25000" dirty="0"/>
                  <a:t>max</a:t>
                </a:r>
                <a:r>
                  <a:rPr lang="en-US" altLang="zh-CN" sz="2400" dirty="0"/>
                  <a:t>=1/e ≈ 0.368</a:t>
                </a:r>
              </a:p>
              <a:p>
                <a:pPr eaLnBrk="1" hangingPunct="1">
                  <a:lnSpc>
                    <a:spcPct val="110000"/>
                  </a:lnSpc>
                </a:pPr>
                <a:r>
                  <a:rPr lang="zh-CN" altLang="en-US" sz="2800" dirty="0">
                    <a:solidFill>
                      <a:srgbClr val="FF0000"/>
                    </a:solidFill>
                  </a:rPr>
                  <a:t>某站帧重发的次数</a:t>
                </a:r>
                <a:r>
                  <a:rPr lang="en-US" altLang="zh-CN" sz="2800" dirty="0">
                    <a:solidFill>
                      <a:srgbClr val="FF0000"/>
                    </a:solidFill>
                  </a:rPr>
                  <a:t>N</a:t>
                </a:r>
                <a:r>
                  <a:rPr lang="en-US" altLang="zh-CN" sz="2800" baseline="-25000" dirty="0">
                    <a:solidFill>
                      <a:srgbClr val="FF0000"/>
                    </a:solidFill>
                  </a:rPr>
                  <a:t>R</a:t>
                </a:r>
                <a:r>
                  <a:rPr lang="zh-CN" altLang="en-US" sz="2800" dirty="0">
                    <a:solidFill>
                      <a:srgbClr val="FF0000"/>
                    </a:solidFill>
                  </a:rPr>
                  <a:t>（竞争时隙的平均个数）</a:t>
                </a:r>
              </a:p>
              <a:p>
                <a:pPr lvl="1" eaLnBrk="1" hangingPunct="1">
                  <a:lnSpc>
                    <a:spcPct val="110000"/>
                  </a:lnSpc>
                  <a:buFont typeface="Wingdings" pitchFamily="2" charset="2"/>
                  <a:buNone/>
                </a:pPr>
                <a:r>
                  <a:rPr lang="en-US" altLang="zh-CN" sz="2400" dirty="0"/>
                  <a:t>   P[</a:t>
                </a:r>
                <a:r>
                  <a:rPr lang="zh-CN" altLang="en-US" sz="2400" dirty="0"/>
                  <a:t>竞争时隙为</a:t>
                </a:r>
                <a:r>
                  <a:rPr lang="en-US" altLang="zh-CN" sz="2400" dirty="0"/>
                  <a:t>j</a:t>
                </a:r>
                <a:r>
                  <a:rPr lang="zh-CN" altLang="en-US" sz="2400" dirty="0"/>
                  <a:t>个</a:t>
                </a:r>
                <a:r>
                  <a:rPr lang="en-US" altLang="zh-CN" sz="2400" dirty="0"/>
                  <a:t>] =</a:t>
                </a:r>
                <a14:m>
                  <m:oMath xmlns:m="http://schemas.openxmlformats.org/officeDocument/2006/math">
                    <m:sSup>
                      <m:sSupPr>
                        <m:ctrlPr>
                          <a:rPr lang="en-US" altLang="zh-CN" sz="2400" i="1" smtClean="0">
                            <a:latin typeface="Cambria Math" panose="02040503050406030204" pitchFamily="18" charset="0"/>
                          </a:rPr>
                        </m:ctrlPr>
                      </m:sSupPr>
                      <m:e>
                        <m:r>
                          <a:rPr lang="en-US" altLang="zh-CN" sz="2400" b="1" i="1" smtClean="0">
                            <a:latin typeface="Cambria Math"/>
                          </a:rPr>
                          <m:t>(</m:t>
                        </m:r>
                        <m:r>
                          <a:rPr lang="en-US" altLang="zh-CN" sz="2400" b="1" i="1" smtClean="0">
                            <a:latin typeface="Cambria Math"/>
                          </a:rPr>
                          <m:t>𝟏</m:t>
                        </m:r>
                        <m:r>
                          <a:rPr lang="en-US" altLang="zh-CN" sz="2400" b="1" i="1" smtClean="0">
                            <a:latin typeface="Cambria Math"/>
                          </a:rPr>
                          <m:t>−</m:t>
                        </m:r>
                        <m:r>
                          <a:rPr lang="en-US" altLang="zh-CN" sz="2400" b="1" i="1" smtClean="0">
                            <a:latin typeface="Cambria Math"/>
                          </a:rPr>
                          <m:t>𝑨</m:t>
                        </m:r>
                        <m:r>
                          <a:rPr lang="en-US" altLang="zh-CN" sz="2400" b="1" i="1" smtClean="0">
                            <a:latin typeface="Cambria Math"/>
                          </a:rPr>
                          <m:t>)</m:t>
                        </m:r>
                      </m:e>
                      <m:sup>
                        <m:r>
                          <a:rPr lang="en-US" altLang="zh-CN" sz="2400" b="1" i="1" smtClean="0">
                            <a:latin typeface="Cambria Math"/>
                          </a:rPr>
                          <m:t>𝒋</m:t>
                        </m:r>
                      </m:sup>
                    </m:sSup>
                    <m:r>
                      <a:rPr lang="zh-CN" altLang="en-US" sz="2400" i="1">
                        <a:latin typeface="Cambria Math"/>
                      </a:rPr>
                      <m:t>∙</m:t>
                    </m:r>
                    <m:r>
                      <a:rPr lang="en-US" altLang="zh-CN" sz="2400" b="1" i="1" smtClean="0">
                        <a:latin typeface="Cambria Math"/>
                      </a:rPr>
                      <m:t>𝑨</m:t>
                    </m:r>
                  </m:oMath>
                </a14:m>
                <a:endParaRPr lang="en-US" altLang="zh-CN" sz="2400" dirty="0"/>
              </a:p>
              <a:p>
                <a:pPr lvl="1" eaLnBrk="1" hangingPunct="1">
                  <a:lnSpc>
                    <a:spcPct val="110000"/>
                  </a:lnSpc>
                  <a:buFont typeface="Wingdings" pitchFamily="2" charset="2"/>
                  <a:buNone/>
                </a:pPr>
                <a14:m>
                  <m:oMathPara xmlns:m="http://schemas.openxmlformats.org/officeDocument/2006/math">
                    <m:oMathParaPr>
                      <m:jc m:val="left"/>
                    </m:oMathParaPr>
                    <m:oMath xmlns:m="http://schemas.openxmlformats.org/officeDocument/2006/math">
                      <m:sSub>
                        <m:sSubPr>
                          <m:ctrlPr>
                            <a:rPr lang="en-US" altLang="zh-CN" sz="2400" i="1" smtClean="0">
                              <a:latin typeface="Cambria Math" panose="02040503050406030204" pitchFamily="18" charset="0"/>
                            </a:rPr>
                          </m:ctrlPr>
                        </m:sSubPr>
                        <m:e>
                          <m:r>
                            <a:rPr lang="en-US" altLang="zh-CN" sz="2400" b="1" i="1" smtClean="0">
                              <a:latin typeface="Cambria Math"/>
                            </a:rPr>
                            <m:t>𝑵</m:t>
                          </m:r>
                        </m:e>
                        <m:sub>
                          <m:r>
                            <a:rPr lang="en-US" altLang="zh-CN" sz="2400" b="1" i="1" smtClean="0">
                              <a:latin typeface="Cambria Math"/>
                            </a:rPr>
                            <m:t>𝑹</m:t>
                          </m:r>
                        </m:sub>
                      </m:sSub>
                      <m:r>
                        <a:rPr lang="en-US" altLang="zh-CN" sz="2400" b="1" i="1" smtClean="0">
                          <a:latin typeface="Cambria Math"/>
                        </a:rPr>
                        <m:t>=</m:t>
                      </m:r>
                      <m:nary>
                        <m:naryPr>
                          <m:chr m:val="∑"/>
                          <m:ctrlPr>
                            <a:rPr lang="zh-CN" altLang="en-US" sz="2400" i="1" smtClean="0">
                              <a:latin typeface="Cambria Math" panose="02040503050406030204" pitchFamily="18" charset="0"/>
                            </a:rPr>
                          </m:ctrlPr>
                        </m:naryPr>
                        <m:sub>
                          <m:r>
                            <m:rPr>
                              <m:brk m:alnAt="23"/>
                            </m:rPr>
                            <a:rPr lang="en-US" altLang="zh-CN" sz="2400" b="1" i="1" smtClean="0">
                              <a:latin typeface="Cambria Math"/>
                            </a:rPr>
                            <m:t>𝒋</m:t>
                          </m:r>
                          <m:r>
                            <a:rPr lang="en-US" altLang="zh-CN" sz="2400" b="1" i="1" smtClean="0">
                              <a:latin typeface="Cambria Math"/>
                            </a:rPr>
                            <m:t>=</m:t>
                          </m:r>
                          <m:r>
                            <a:rPr lang="en-US" altLang="zh-CN" sz="2400" b="1" i="1" smtClean="0">
                              <a:latin typeface="Cambria Math"/>
                            </a:rPr>
                            <m:t>𝟎</m:t>
                          </m:r>
                        </m:sub>
                        <m:sup>
                          <m:r>
                            <a:rPr lang="en-US" altLang="zh-CN" sz="2400" i="1" smtClean="0">
                              <a:latin typeface="Cambria Math"/>
                              <a:ea typeface="Cambria Math"/>
                            </a:rPr>
                            <m:t>∞</m:t>
                          </m:r>
                        </m:sup>
                        <m:e>
                          <m:r>
                            <a:rPr lang="en-US" altLang="zh-CN" sz="2400" b="1" i="1" smtClean="0">
                              <a:latin typeface="Cambria Math"/>
                            </a:rPr>
                            <m:t>𝒋</m:t>
                          </m:r>
                          <m:r>
                            <a:rPr lang="en-US" altLang="zh-CN" sz="2400" b="1" i="1" smtClean="0">
                              <a:latin typeface="Cambria Math"/>
                              <a:ea typeface="Cambria Math"/>
                            </a:rPr>
                            <m:t>∙</m:t>
                          </m:r>
                          <m:sSup>
                            <m:sSupPr>
                              <m:ctrlPr>
                                <a:rPr lang="en-US" altLang="zh-CN" sz="2400" b="1" i="1" smtClean="0">
                                  <a:latin typeface="Cambria Math" panose="02040503050406030204" pitchFamily="18" charset="0"/>
                                  <a:ea typeface="Cambria Math"/>
                                </a:rPr>
                              </m:ctrlPr>
                            </m:sSupPr>
                            <m:e>
                              <m:r>
                                <a:rPr lang="en-US" altLang="zh-CN" sz="2400" b="1" i="1" smtClean="0">
                                  <a:latin typeface="Cambria Math"/>
                                  <a:ea typeface="Cambria Math"/>
                                </a:rPr>
                                <m:t>(</m:t>
                              </m:r>
                              <m:r>
                                <a:rPr lang="en-US" altLang="zh-CN" sz="2400" b="1" i="1" smtClean="0">
                                  <a:latin typeface="Cambria Math"/>
                                  <a:ea typeface="Cambria Math"/>
                                </a:rPr>
                                <m:t>𝟏</m:t>
                              </m:r>
                              <m:r>
                                <a:rPr lang="en-US" altLang="zh-CN" sz="2400" b="1" i="1" smtClean="0">
                                  <a:latin typeface="Cambria Math"/>
                                  <a:ea typeface="Cambria Math"/>
                                </a:rPr>
                                <m:t>−</m:t>
                              </m:r>
                              <m:r>
                                <a:rPr lang="en-US" altLang="zh-CN" sz="2400" b="1" i="1" smtClean="0">
                                  <a:latin typeface="Cambria Math"/>
                                  <a:ea typeface="Cambria Math"/>
                                </a:rPr>
                                <m:t>𝑨</m:t>
                              </m:r>
                              <m:r>
                                <a:rPr lang="en-US" altLang="zh-CN" sz="2400" b="1" i="1" smtClean="0">
                                  <a:latin typeface="Cambria Math"/>
                                  <a:ea typeface="Cambria Math"/>
                                </a:rPr>
                                <m:t>)</m:t>
                              </m:r>
                            </m:e>
                            <m:sup>
                              <m:r>
                                <a:rPr lang="en-US" altLang="zh-CN" sz="2400" b="1" i="1" smtClean="0">
                                  <a:latin typeface="Cambria Math"/>
                                  <a:ea typeface="Cambria Math"/>
                                </a:rPr>
                                <m:t>𝒋</m:t>
                              </m:r>
                            </m:sup>
                          </m:sSup>
                        </m:e>
                      </m:nary>
                      <m:r>
                        <a:rPr lang="en-US" altLang="zh-CN" sz="2400" i="1" smtClean="0">
                          <a:latin typeface="Cambria Math"/>
                          <a:ea typeface="Cambria Math"/>
                        </a:rPr>
                        <m:t>∙</m:t>
                      </m:r>
                      <m:r>
                        <a:rPr lang="en-US" altLang="zh-CN" sz="2400" b="1" i="1" smtClean="0">
                          <a:latin typeface="Cambria Math"/>
                          <a:ea typeface="Cambria Math"/>
                        </a:rPr>
                        <m:t>𝑨</m:t>
                      </m:r>
                      <m:r>
                        <a:rPr lang="en-US" altLang="zh-CN" sz="2400" b="1" i="1" smtClean="0">
                          <a:latin typeface="Cambria Math"/>
                          <a:ea typeface="Cambria Math"/>
                        </a:rPr>
                        <m:t>=</m:t>
                      </m:r>
                      <m:r>
                        <a:rPr lang="en-US" altLang="zh-CN" sz="2400" b="1" i="1" smtClean="0">
                          <a:latin typeface="Cambria Math"/>
                          <a:ea typeface="Cambria Math"/>
                        </a:rPr>
                        <m:t>𝟏</m:t>
                      </m:r>
                      <m:r>
                        <a:rPr lang="en-US" altLang="zh-CN" sz="2400" b="1" i="1" smtClean="0">
                          <a:latin typeface="Cambria Math"/>
                          <a:ea typeface="Cambria Math"/>
                        </a:rPr>
                        <m:t>/</m:t>
                      </m:r>
                      <m:r>
                        <a:rPr lang="en-US" altLang="zh-CN" sz="2400" b="1" i="1" smtClean="0">
                          <a:latin typeface="Cambria Math"/>
                          <a:ea typeface="Cambria Math"/>
                        </a:rPr>
                        <m:t>𝑨</m:t>
                      </m:r>
                    </m:oMath>
                  </m:oMathPara>
                </a14:m>
                <a:endParaRPr lang="zh-CN" altLang="en-US" sz="2400" dirty="0"/>
              </a:p>
            </p:txBody>
          </p:sp>
        </mc:Choice>
        <mc:Fallback xmlns="">
          <p:sp>
            <p:nvSpPr>
              <p:cNvPr id="33797" name="Rectangle 7"/>
              <p:cNvSpPr>
                <a:spLocks noGrp="1" noRot="1" noChangeAspect="1" noMove="1" noResize="1" noEditPoints="1" noAdjustHandles="1" noChangeArrowheads="1" noChangeShapeType="1" noTextEdit="1"/>
              </p:cNvSpPr>
              <p:nvPr>
                <p:ph type="body" idx="1"/>
              </p:nvPr>
            </p:nvSpPr>
            <p:spPr>
              <a:xfrm>
                <a:off x="809624" y="1773238"/>
                <a:ext cx="8226871" cy="4608512"/>
              </a:xfrm>
              <a:blipFill rotWithShape="1">
                <a:blip r:embed="rId9"/>
                <a:stretch>
                  <a:fillRect l="-1334" t="-794"/>
                </a:stretch>
              </a:blipFill>
            </p:spPr>
            <p:txBody>
              <a:bodyPr/>
              <a:lstStyle/>
              <a:p>
                <a:r>
                  <a:rPr lang="zh-CN" altLang="en-US">
                    <a:noFill/>
                  </a:rPr>
                  <a:t> </a:t>
                </a:r>
              </a:p>
            </p:txBody>
          </p:sp>
        </mc:Fallback>
      </mc:AlternateContent>
      <p:sp>
        <p:nvSpPr>
          <p:cNvPr id="3379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33799" name="Object 8"/>
          <p:cNvGraphicFramePr>
            <a:graphicFrameLocks noChangeAspect="1"/>
          </p:cNvGraphicFramePr>
          <p:nvPr/>
        </p:nvGraphicFramePr>
        <p:xfrm>
          <a:off x="5364163" y="2320925"/>
          <a:ext cx="2016125" cy="460375"/>
        </p:xfrm>
        <a:graphic>
          <a:graphicData uri="http://schemas.openxmlformats.org/presentationml/2006/ole">
            <mc:AlternateContent xmlns:mc="http://schemas.openxmlformats.org/markup-compatibility/2006">
              <mc:Choice xmlns:v="urn:schemas-microsoft-com:vml" Requires="v">
                <p:oleObj name="公式" r:id="rId10" imgW="1002865" imgH="228501" progId="Equation.3">
                  <p:embed/>
                </p:oleObj>
              </mc:Choice>
              <mc:Fallback>
                <p:oleObj name="公式" r:id="rId10" imgW="1002865" imgH="228501" progId="Equation.3">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64163" y="2320925"/>
                        <a:ext cx="2016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800" name="Rectangle 11"/>
          <p:cNvSpPr>
            <a:spLocks noChangeArrowheads="1"/>
          </p:cNvSpPr>
          <p:nvPr/>
        </p:nvSpPr>
        <p:spPr bwMode="auto">
          <a:xfrm>
            <a:off x="0" y="3314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33802" name="Rectangle 13"/>
          <p:cNvSpPr>
            <a:spLocks noChangeArrowheads="1"/>
          </p:cNvSpPr>
          <p:nvPr/>
        </p:nvSpPr>
        <p:spPr bwMode="auto">
          <a:xfrm>
            <a:off x="0" y="3205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Tree>
  </p:cSld>
  <p:clrMapOvr>
    <a:masterClrMapping/>
  </p:clrMapOvr>
  <p:transition spd="slow">
    <p:random/>
    <p:sndAc>
      <p:stSnd>
        <p:snd r:embed="rId2"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5"/>
          <p:cNvSpPr txBox="1">
            <a:spLocks noChangeArrowheads="1"/>
          </p:cNvSpPr>
          <p:nvPr/>
        </p:nvSpPr>
        <p:spPr bwMode="auto">
          <a:xfrm>
            <a:off x="7258050" y="5549900"/>
            <a:ext cx="504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宋体" pitchFamily="2" charset="-122"/>
              </a:rPr>
              <a:t> </a:t>
            </a:r>
            <a:r>
              <a:rPr lang="en-US" altLang="zh-CN" sz="2000">
                <a:latin typeface="华文楷体" pitchFamily="2" charset="-122"/>
              </a:rPr>
              <a:t>τ</a:t>
            </a:r>
            <a:r>
              <a:rPr lang="en-US" altLang="zh-CN" sz="2000">
                <a:solidFill>
                  <a:schemeClr val="tx1"/>
                </a:solidFill>
                <a:ea typeface="宋体" pitchFamily="2" charset="-122"/>
              </a:rPr>
              <a:t> </a:t>
            </a:r>
            <a:endParaRPr lang="zh-CN" altLang="en-US" sz="2000">
              <a:solidFill>
                <a:schemeClr val="tx1"/>
              </a:solidFill>
              <a:ea typeface="宋体" pitchFamily="2" charset="-122"/>
            </a:endParaRPr>
          </a:p>
        </p:txBody>
      </p:sp>
      <p:sp>
        <p:nvSpPr>
          <p:cNvPr id="872450" name="Rectangle 2"/>
          <p:cNvSpPr>
            <a:spLocks noGrp="1" noChangeArrowheads="1"/>
          </p:cNvSpPr>
          <p:nvPr>
            <p:ph type="title"/>
          </p:nvPr>
        </p:nvSpPr>
        <p:spPr/>
        <p:txBody>
          <a:bodyPr/>
          <a:lstStyle/>
          <a:p>
            <a:pPr eaLnBrk="1" hangingPunct="1">
              <a:defRPr/>
            </a:pPr>
            <a:r>
              <a:rPr lang="zh-CN" altLang="en-US"/>
              <a:t>性能分析</a:t>
            </a:r>
          </a:p>
        </p:txBody>
      </p:sp>
      <p:sp>
        <p:nvSpPr>
          <p:cNvPr id="34820"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sp>
        <p:nvSpPr>
          <p:cNvPr id="34821"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4822" name="Rectangle 5"/>
          <p:cNvSpPr>
            <a:spLocks noGrp="1" noChangeArrowheads="1"/>
          </p:cNvSpPr>
          <p:nvPr>
            <p:ph type="body" idx="1"/>
          </p:nvPr>
        </p:nvSpPr>
        <p:spPr>
          <a:xfrm>
            <a:off x="809625" y="1773238"/>
            <a:ext cx="7958138" cy="2303462"/>
          </a:xfrm>
        </p:spPr>
        <p:txBody>
          <a:bodyPr/>
          <a:lstStyle/>
          <a:p>
            <a:pPr eaLnBrk="1" hangingPunct="1">
              <a:lnSpc>
                <a:spcPct val="80000"/>
              </a:lnSpc>
              <a:defRPr/>
            </a:pPr>
            <a:r>
              <a:rPr lang="zh-CN" altLang="en-US" sz="2400" dirty="0">
                <a:solidFill>
                  <a:srgbClr val="FF0000"/>
                </a:solidFill>
              </a:rPr>
              <a:t>信道利用率</a:t>
            </a:r>
            <a:r>
              <a:rPr lang="en-US" altLang="zh-CN" sz="2400" dirty="0">
                <a:solidFill>
                  <a:srgbClr val="FF0000"/>
                </a:solidFill>
              </a:rPr>
              <a:t>S</a:t>
            </a:r>
            <a:r>
              <a:rPr lang="en-US" altLang="zh-CN" sz="2400" dirty="0"/>
              <a:t> </a:t>
            </a:r>
          </a:p>
          <a:p>
            <a:pPr marL="893763" lvl="1" indent="-269875" eaLnBrk="1" hangingPunct="1">
              <a:lnSpc>
                <a:spcPct val="80000"/>
              </a:lnSpc>
              <a:buFont typeface="Wingdings" pitchFamily="2" charset="2"/>
              <a:buNone/>
              <a:defRPr/>
            </a:pPr>
            <a:endParaRPr lang="zh-CN" altLang="en-US" sz="2400" dirty="0"/>
          </a:p>
          <a:p>
            <a:pPr marL="893763" lvl="1" indent="-269875" eaLnBrk="1" hangingPunct="1">
              <a:lnSpc>
                <a:spcPct val="80000"/>
              </a:lnSpc>
              <a:buFont typeface="Wingdings" pitchFamily="2" charset="2"/>
              <a:buNone/>
              <a:defRPr/>
            </a:pPr>
            <a:r>
              <a:rPr lang="zh-CN" altLang="en-US" sz="2000" dirty="0"/>
              <a:t>                                                               （其中：</a:t>
            </a:r>
            <a:r>
              <a:rPr lang="en-US" altLang="zh-CN" sz="2000" dirty="0"/>
              <a:t>a = </a:t>
            </a:r>
            <a:r>
              <a:rPr lang="en-US" altLang="zh-CN" sz="2000" dirty="0">
                <a:latin typeface="+mn-ea"/>
              </a:rPr>
              <a:t>τ</a:t>
            </a:r>
            <a:r>
              <a:rPr lang="en-US" altLang="zh-CN" sz="2000" dirty="0"/>
              <a:t> / T</a:t>
            </a:r>
            <a:r>
              <a:rPr lang="en-US" altLang="zh-CN" sz="2000" baseline="-25000" dirty="0"/>
              <a:t>0</a:t>
            </a:r>
            <a:r>
              <a:rPr lang="zh-CN" altLang="en-US" sz="2000" dirty="0"/>
              <a:t>） </a:t>
            </a:r>
          </a:p>
        </p:txBody>
      </p:sp>
      <p:sp>
        <p:nvSpPr>
          <p:cNvPr id="34823" name="Rectangle 7"/>
          <p:cNvSpPr>
            <a:spLocks noChangeArrowheads="1"/>
          </p:cNvSpPr>
          <p:nvPr/>
        </p:nvSpPr>
        <p:spPr bwMode="auto">
          <a:xfrm>
            <a:off x="0" y="3205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34824" name="Object 6"/>
          <p:cNvGraphicFramePr>
            <a:graphicFrameLocks noChangeAspect="1"/>
          </p:cNvGraphicFramePr>
          <p:nvPr/>
        </p:nvGraphicFramePr>
        <p:xfrm>
          <a:off x="971550" y="2276475"/>
          <a:ext cx="4824413" cy="798513"/>
        </p:xfrm>
        <a:graphic>
          <a:graphicData uri="http://schemas.openxmlformats.org/presentationml/2006/ole">
            <mc:AlternateContent xmlns:mc="http://schemas.openxmlformats.org/markup-compatibility/2006">
              <mc:Choice xmlns:v="urn:schemas-microsoft-com:vml" Requires="v">
                <p:oleObj name="公式" r:id="rId8" imgW="2705100" imgH="444500" progId="Equation.3">
                  <p:embed/>
                </p:oleObj>
              </mc:Choice>
              <mc:Fallback>
                <p:oleObj name="公式" r:id="rId8" imgW="2705100" imgH="444500" progId="Equation.3">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1550" y="2276475"/>
                        <a:ext cx="4824413"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825" name="Rectangle 9"/>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34826" name="Object 8"/>
          <p:cNvGraphicFramePr>
            <a:graphicFrameLocks noChangeAspect="1"/>
          </p:cNvGraphicFramePr>
          <p:nvPr/>
        </p:nvGraphicFramePr>
        <p:xfrm>
          <a:off x="950913" y="3127375"/>
          <a:ext cx="8174037" cy="725488"/>
        </p:xfrm>
        <a:graphic>
          <a:graphicData uri="http://schemas.openxmlformats.org/presentationml/2006/ole">
            <mc:AlternateContent xmlns:mc="http://schemas.openxmlformats.org/markup-compatibility/2006">
              <mc:Choice xmlns:v="urn:schemas-microsoft-com:vml" Requires="v">
                <p:oleObj name="公式" r:id="rId10" imgW="4826000" imgH="431800" progId="Equation.3">
                  <p:embed/>
                </p:oleObj>
              </mc:Choice>
              <mc:Fallback>
                <p:oleObj name="公式" r:id="rId10" imgW="4826000" imgH="431800" progId="Equation.3">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0913" y="3127375"/>
                        <a:ext cx="8174037"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827" name="Line 11"/>
          <p:cNvSpPr>
            <a:spLocks noChangeShapeType="1"/>
          </p:cNvSpPr>
          <p:nvPr/>
        </p:nvSpPr>
        <p:spPr bwMode="auto">
          <a:xfrm>
            <a:off x="1843088" y="4719638"/>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28" name="Line 12"/>
          <p:cNvSpPr>
            <a:spLocks noChangeShapeType="1"/>
          </p:cNvSpPr>
          <p:nvPr/>
        </p:nvSpPr>
        <p:spPr bwMode="auto">
          <a:xfrm>
            <a:off x="2778125" y="4935538"/>
            <a:ext cx="0" cy="5048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29" name="Text Box 13"/>
          <p:cNvSpPr txBox="1">
            <a:spLocks noChangeArrowheads="1"/>
          </p:cNvSpPr>
          <p:nvPr/>
        </p:nvSpPr>
        <p:spPr bwMode="auto">
          <a:xfrm>
            <a:off x="1914525" y="4648200"/>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竞争时隙</a:t>
            </a:r>
          </a:p>
        </p:txBody>
      </p:sp>
      <p:sp>
        <p:nvSpPr>
          <p:cNvPr id="34830" name="Line 17"/>
          <p:cNvSpPr>
            <a:spLocks noChangeShapeType="1"/>
          </p:cNvSpPr>
          <p:nvPr/>
        </p:nvSpPr>
        <p:spPr bwMode="auto">
          <a:xfrm>
            <a:off x="2778125" y="4719638"/>
            <a:ext cx="1588"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31" name="Line 18"/>
          <p:cNvSpPr>
            <a:spLocks noChangeShapeType="1"/>
          </p:cNvSpPr>
          <p:nvPr/>
        </p:nvSpPr>
        <p:spPr bwMode="auto">
          <a:xfrm>
            <a:off x="3714750" y="4935538"/>
            <a:ext cx="0" cy="5048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32" name="Text Box 19"/>
          <p:cNvSpPr txBox="1">
            <a:spLocks noChangeArrowheads="1"/>
          </p:cNvSpPr>
          <p:nvPr/>
        </p:nvSpPr>
        <p:spPr bwMode="auto">
          <a:xfrm>
            <a:off x="2851150" y="4648200"/>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竞争时隙</a:t>
            </a:r>
          </a:p>
        </p:txBody>
      </p:sp>
      <p:sp>
        <p:nvSpPr>
          <p:cNvPr id="34833" name="Line 20"/>
          <p:cNvSpPr>
            <a:spLocks noChangeShapeType="1"/>
          </p:cNvSpPr>
          <p:nvPr/>
        </p:nvSpPr>
        <p:spPr bwMode="auto">
          <a:xfrm>
            <a:off x="3714750" y="4719638"/>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34" name="Text Box 21"/>
          <p:cNvSpPr txBox="1">
            <a:spLocks noChangeArrowheads="1"/>
          </p:cNvSpPr>
          <p:nvPr/>
        </p:nvSpPr>
        <p:spPr bwMode="auto">
          <a:xfrm>
            <a:off x="3786188" y="4791075"/>
            <a:ext cx="792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2000">
                <a:solidFill>
                  <a:schemeClr val="tx1"/>
                </a:solidFill>
                <a:latin typeface="Times New Roman" pitchFamily="18" charset="0"/>
                <a:ea typeface="楷体_GB2312" pitchFamily="49" charset="-122"/>
              </a:rPr>
              <a:t>…</a:t>
            </a:r>
          </a:p>
        </p:txBody>
      </p:sp>
      <p:sp>
        <p:nvSpPr>
          <p:cNvPr id="34835" name="Line 22"/>
          <p:cNvSpPr>
            <a:spLocks noChangeShapeType="1"/>
          </p:cNvSpPr>
          <p:nvPr/>
        </p:nvSpPr>
        <p:spPr bwMode="auto">
          <a:xfrm>
            <a:off x="4578350" y="4719638"/>
            <a:ext cx="1588"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36" name="Text Box 23"/>
          <p:cNvSpPr txBox="1">
            <a:spLocks noChangeArrowheads="1"/>
          </p:cNvSpPr>
          <p:nvPr/>
        </p:nvSpPr>
        <p:spPr bwMode="auto">
          <a:xfrm>
            <a:off x="4651375" y="4648200"/>
            <a:ext cx="7921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竞争时隙</a:t>
            </a:r>
          </a:p>
        </p:txBody>
      </p:sp>
      <p:sp>
        <p:nvSpPr>
          <p:cNvPr id="34837" name="Line 24"/>
          <p:cNvSpPr>
            <a:spLocks noChangeShapeType="1"/>
          </p:cNvSpPr>
          <p:nvPr/>
        </p:nvSpPr>
        <p:spPr bwMode="auto">
          <a:xfrm>
            <a:off x="5514975" y="4719638"/>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38" name="Rectangle 25"/>
          <p:cNvSpPr>
            <a:spLocks noChangeArrowheads="1"/>
          </p:cNvSpPr>
          <p:nvPr/>
        </p:nvSpPr>
        <p:spPr bwMode="auto">
          <a:xfrm>
            <a:off x="5514975" y="4719638"/>
            <a:ext cx="1655763" cy="7207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发送数据</a:t>
            </a:r>
          </a:p>
        </p:txBody>
      </p:sp>
      <p:sp>
        <p:nvSpPr>
          <p:cNvPr id="34839" name="Line 26"/>
          <p:cNvSpPr>
            <a:spLocks noChangeShapeType="1"/>
          </p:cNvSpPr>
          <p:nvPr/>
        </p:nvSpPr>
        <p:spPr bwMode="auto">
          <a:xfrm>
            <a:off x="1843088" y="5440363"/>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0" name="Line 27"/>
          <p:cNvSpPr>
            <a:spLocks noChangeShapeType="1"/>
          </p:cNvSpPr>
          <p:nvPr/>
        </p:nvSpPr>
        <p:spPr bwMode="auto">
          <a:xfrm>
            <a:off x="2778125" y="5440363"/>
            <a:ext cx="0" cy="2873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1" name="Line 28"/>
          <p:cNvSpPr>
            <a:spLocks noChangeShapeType="1"/>
          </p:cNvSpPr>
          <p:nvPr/>
        </p:nvSpPr>
        <p:spPr bwMode="auto">
          <a:xfrm>
            <a:off x="3714750" y="5440363"/>
            <a:ext cx="0" cy="2873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2" name="Line 29"/>
          <p:cNvSpPr>
            <a:spLocks noChangeShapeType="1"/>
          </p:cNvSpPr>
          <p:nvPr/>
        </p:nvSpPr>
        <p:spPr bwMode="auto">
          <a:xfrm>
            <a:off x="4578350" y="5440363"/>
            <a:ext cx="0" cy="2873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3" name="Line 30"/>
          <p:cNvSpPr>
            <a:spLocks noChangeShapeType="1"/>
          </p:cNvSpPr>
          <p:nvPr/>
        </p:nvSpPr>
        <p:spPr bwMode="auto">
          <a:xfrm>
            <a:off x="5514975" y="5440363"/>
            <a:ext cx="0" cy="2873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4" name="Line 31"/>
          <p:cNvSpPr>
            <a:spLocks noChangeShapeType="1"/>
          </p:cNvSpPr>
          <p:nvPr/>
        </p:nvSpPr>
        <p:spPr bwMode="auto">
          <a:xfrm>
            <a:off x="7170738" y="5440363"/>
            <a:ext cx="0" cy="2873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5" name="Line 32"/>
          <p:cNvSpPr>
            <a:spLocks noChangeShapeType="1"/>
          </p:cNvSpPr>
          <p:nvPr/>
        </p:nvSpPr>
        <p:spPr bwMode="auto">
          <a:xfrm>
            <a:off x="7747000" y="4432300"/>
            <a:ext cx="0" cy="18716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6" name="Text Box 33"/>
          <p:cNvSpPr txBox="1">
            <a:spLocks noChangeArrowheads="1"/>
          </p:cNvSpPr>
          <p:nvPr/>
        </p:nvSpPr>
        <p:spPr bwMode="auto">
          <a:xfrm>
            <a:off x="2057400" y="5454650"/>
            <a:ext cx="504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宋体" pitchFamily="2" charset="-122"/>
              </a:rPr>
              <a:t> </a:t>
            </a:r>
            <a:r>
              <a:rPr lang="en-US" altLang="zh-CN" sz="1800">
                <a:solidFill>
                  <a:schemeClr val="tx1"/>
                </a:solidFill>
                <a:latin typeface="华文楷体" pitchFamily="2" charset="-122"/>
              </a:rPr>
              <a:t>2</a:t>
            </a:r>
            <a:r>
              <a:rPr lang="en-US" altLang="zh-CN" sz="2000">
                <a:latin typeface="华文楷体" pitchFamily="2" charset="-122"/>
              </a:rPr>
              <a:t>τ</a:t>
            </a:r>
            <a:r>
              <a:rPr lang="en-US" altLang="zh-CN" sz="2000">
                <a:solidFill>
                  <a:schemeClr val="tx1"/>
                </a:solidFill>
                <a:ea typeface="宋体" pitchFamily="2" charset="-122"/>
              </a:rPr>
              <a:t> </a:t>
            </a:r>
            <a:endParaRPr lang="zh-CN" altLang="en-US" sz="2000">
              <a:solidFill>
                <a:schemeClr val="tx1"/>
              </a:solidFill>
              <a:ea typeface="宋体" pitchFamily="2" charset="-122"/>
            </a:endParaRPr>
          </a:p>
        </p:txBody>
      </p:sp>
      <p:sp>
        <p:nvSpPr>
          <p:cNvPr id="34847" name="Line 34"/>
          <p:cNvSpPr>
            <a:spLocks noChangeShapeType="1"/>
          </p:cNvSpPr>
          <p:nvPr/>
        </p:nvSpPr>
        <p:spPr bwMode="auto">
          <a:xfrm>
            <a:off x="2490788" y="56562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8" name="Line 35"/>
          <p:cNvSpPr>
            <a:spLocks noChangeShapeType="1"/>
          </p:cNvSpPr>
          <p:nvPr/>
        </p:nvSpPr>
        <p:spPr bwMode="auto">
          <a:xfrm flipH="1">
            <a:off x="1843088" y="56562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49" name="Text Box 36"/>
          <p:cNvSpPr txBox="1">
            <a:spLocks noChangeArrowheads="1"/>
          </p:cNvSpPr>
          <p:nvPr/>
        </p:nvSpPr>
        <p:spPr bwMode="auto">
          <a:xfrm>
            <a:off x="2994025" y="5454650"/>
            <a:ext cx="504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宋体" pitchFamily="2" charset="-122"/>
              </a:rPr>
              <a:t> </a:t>
            </a:r>
            <a:r>
              <a:rPr lang="en-US" altLang="zh-CN" sz="1800">
                <a:solidFill>
                  <a:schemeClr val="tx1"/>
                </a:solidFill>
                <a:latin typeface="华文楷体" pitchFamily="2" charset="-122"/>
              </a:rPr>
              <a:t>2</a:t>
            </a:r>
            <a:r>
              <a:rPr lang="en-US" altLang="zh-CN" sz="2000">
                <a:latin typeface="华文楷体" pitchFamily="2" charset="-122"/>
              </a:rPr>
              <a:t>τ</a:t>
            </a:r>
            <a:r>
              <a:rPr lang="en-US" altLang="zh-CN" sz="2000">
                <a:solidFill>
                  <a:schemeClr val="tx1"/>
                </a:solidFill>
                <a:ea typeface="宋体" pitchFamily="2" charset="-122"/>
              </a:rPr>
              <a:t> </a:t>
            </a:r>
            <a:endParaRPr lang="zh-CN" altLang="en-US" sz="2000">
              <a:solidFill>
                <a:schemeClr val="tx1"/>
              </a:solidFill>
              <a:ea typeface="宋体" pitchFamily="2" charset="-122"/>
            </a:endParaRPr>
          </a:p>
        </p:txBody>
      </p:sp>
      <p:sp>
        <p:nvSpPr>
          <p:cNvPr id="34850" name="Line 37"/>
          <p:cNvSpPr>
            <a:spLocks noChangeShapeType="1"/>
          </p:cNvSpPr>
          <p:nvPr/>
        </p:nvSpPr>
        <p:spPr bwMode="auto">
          <a:xfrm>
            <a:off x="3427413" y="56562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1" name="Line 38"/>
          <p:cNvSpPr>
            <a:spLocks noChangeShapeType="1"/>
          </p:cNvSpPr>
          <p:nvPr/>
        </p:nvSpPr>
        <p:spPr bwMode="auto">
          <a:xfrm flipH="1">
            <a:off x="2779713" y="56562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2" name="Text Box 42"/>
          <p:cNvSpPr txBox="1">
            <a:spLocks noChangeArrowheads="1"/>
          </p:cNvSpPr>
          <p:nvPr/>
        </p:nvSpPr>
        <p:spPr bwMode="auto">
          <a:xfrm>
            <a:off x="4794250" y="5454650"/>
            <a:ext cx="504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宋体" pitchFamily="2" charset="-122"/>
              </a:rPr>
              <a:t> </a:t>
            </a:r>
            <a:r>
              <a:rPr lang="en-US" altLang="zh-CN" sz="1800">
                <a:solidFill>
                  <a:schemeClr val="tx1"/>
                </a:solidFill>
                <a:latin typeface="华文楷体" pitchFamily="2" charset="-122"/>
              </a:rPr>
              <a:t>2</a:t>
            </a:r>
            <a:r>
              <a:rPr lang="en-US" altLang="zh-CN" sz="2000">
                <a:latin typeface="华文楷体" pitchFamily="2" charset="-122"/>
              </a:rPr>
              <a:t>τ</a:t>
            </a:r>
            <a:r>
              <a:rPr lang="en-US" altLang="zh-CN" sz="2000">
                <a:solidFill>
                  <a:schemeClr val="tx1"/>
                </a:solidFill>
                <a:ea typeface="宋体" pitchFamily="2" charset="-122"/>
              </a:rPr>
              <a:t> </a:t>
            </a:r>
            <a:endParaRPr lang="zh-CN" altLang="en-US" sz="2000">
              <a:solidFill>
                <a:schemeClr val="tx1"/>
              </a:solidFill>
              <a:ea typeface="宋体" pitchFamily="2" charset="-122"/>
            </a:endParaRPr>
          </a:p>
        </p:txBody>
      </p:sp>
      <p:sp>
        <p:nvSpPr>
          <p:cNvPr id="34853" name="Line 43"/>
          <p:cNvSpPr>
            <a:spLocks noChangeShapeType="1"/>
          </p:cNvSpPr>
          <p:nvPr/>
        </p:nvSpPr>
        <p:spPr bwMode="auto">
          <a:xfrm>
            <a:off x="5227638" y="56562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4" name="Line 44"/>
          <p:cNvSpPr>
            <a:spLocks noChangeShapeType="1"/>
          </p:cNvSpPr>
          <p:nvPr/>
        </p:nvSpPr>
        <p:spPr bwMode="auto">
          <a:xfrm flipH="1">
            <a:off x="4579938" y="5656263"/>
            <a:ext cx="28733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5" name="Line 47"/>
          <p:cNvSpPr>
            <a:spLocks noChangeShapeType="1"/>
          </p:cNvSpPr>
          <p:nvPr/>
        </p:nvSpPr>
        <p:spPr bwMode="auto">
          <a:xfrm flipH="1">
            <a:off x="7164388" y="5661025"/>
            <a:ext cx="57626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6" name="Line 48"/>
          <p:cNvSpPr>
            <a:spLocks noChangeShapeType="1"/>
          </p:cNvSpPr>
          <p:nvPr/>
        </p:nvSpPr>
        <p:spPr bwMode="auto">
          <a:xfrm flipH="1">
            <a:off x="1843088" y="6088063"/>
            <a:ext cx="10795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7" name="Line 49"/>
          <p:cNvSpPr>
            <a:spLocks noChangeShapeType="1"/>
          </p:cNvSpPr>
          <p:nvPr/>
        </p:nvSpPr>
        <p:spPr bwMode="auto">
          <a:xfrm>
            <a:off x="6451600" y="6088063"/>
            <a:ext cx="1295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58" name="Text Box 50"/>
          <p:cNvSpPr txBox="1">
            <a:spLocks noChangeArrowheads="1"/>
          </p:cNvSpPr>
          <p:nvPr/>
        </p:nvSpPr>
        <p:spPr bwMode="auto">
          <a:xfrm>
            <a:off x="2346325" y="4000500"/>
            <a:ext cx="26654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竞争周期</a:t>
            </a:r>
          </a:p>
          <a:p>
            <a:pPr algn="ctr" eaLnBrk="1" hangingPunct="1">
              <a:spcBef>
                <a:spcPct val="0"/>
              </a:spcBef>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平均 </a:t>
            </a:r>
            <a:r>
              <a:rPr lang="en-US" altLang="zh-CN" sz="2000">
                <a:solidFill>
                  <a:schemeClr val="tx1"/>
                </a:solidFill>
                <a:latin typeface="Times New Roman" pitchFamily="18" charset="0"/>
                <a:ea typeface="楷体_GB2312" pitchFamily="49" charset="-122"/>
              </a:rPr>
              <a:t>N</a:t>
            </a:r>
            <a:r>
              <a:rPr lang="en-US" altLang="zh-CN" sz="2000" baseline="-25000">
                <a:solidFill>
                  <a:schemeClr val="tx1"/>
                </a:solidFill>
                <a:latin typeface="Times New Roman" pitchFamily="18" charset="0"/>
                <a:ea typeface="楷体_GB2312" pitchFamily="49" charset="-122"/>
              </a:rPr>
              <a:t>R</a:t>
            </a:r>
            <a:r>
              <a:rPr lang="en-US" altLang="zh-CN" sz="2000">
                <a:solidFill>
                  <a:schemeClr val="tx1"/>
                </a:solidFill>
                <a:latin typeface="Times New Roman" pitchFamily="18" charset="0"/>
                <a:ea typeface="楷体_GB2312" pitchFamily="49" charset="-122"/>
              </a:rPr>
              <a:t> </a:t>
            </a:r>
            <a:r>
              <a:rPr lang="zh-CN" altLang="en-US" sz="2000">
                <a:solidFill>
                  <a:schemeClr val="tx1"/>
                </a:solidFill>
                <a:latin typeface="Times New Roman" pitchFamily="18" charset="0"/>
                <a:ea typeface="楷体_GB2312" pitchFamily="49" charset="-122"/>
              </a:rPr>
              <a:t>个竞争时隙</a:t>
            </a:r>
          </a:p>
        </p:txBody>
      </p:sp>
      <p:sp>
        <p:nvSpPr>
          <p:cNvPr id="34859" name="Line 51"/>
          <p:cNvSpPr>
            <a:spLocks noChangeShapeType="1"/>
          </p:cNvSpPr>
          <p:nvPr/>
        </p:nvSpPr>
        <p:spPr bwMode="auto">
          <a:xfrm>
            <a:off x="1843088" y="4143375"/>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0" name="Line 52"/>
          <p:cNvSpPr>
            <a:spLocks noChangeShapeType="1"/>
          </p:cNvSpPr>
          <p:nvPr/>
        </p:nvSpPr>
        <p:spPr bwMode="auto">
          <a:xfrm>
            <a:off x="5514975" y="4143375"/>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1" name="Line 53"/>
          <p:cNvSpPr>
            <a:spLocks noChangeShapeType="1"/>
          </p:cNvSpPr>
          <p:nvPr/>
        </p:nvSpPr>
        <p:spPr bwMode="auto">
          <a:xfrm>
            <a:off x="7747000" y="4143375"/>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2" name="Line 54"/>
          <p:cNvSpPr>
            <a:spLocks noChangeShapeType="1"/>
          </p:cNvSpPr>
          <p:nvPr/>
        </p:nvSpPr>
        <p:spPr bwMode="auto">
          <a:xfrm flipH="1">
            <a:off x="1843088" y="4359275"/>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3" name="Line 55"/>
          <p:cNvSpPr>
            <a:spLocks noChangeShapeType="1"/>
          </p:cNvSpPr>
          <p:nvPr/>
        </p:nvSpPr>
        <p:spPr bwMode="auto">
          <a:xfrm>
            <a:off x="4867275" y="4359275"/>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4" name="Text Box 56"/>
          <p:cNvSpPr txBox="1">
            <a:spLocks noChangeArrowheads="1"/>
          </p:cNvSpPr>
          <p:nvPr/>
        </p:nvSpPr>
        <p:spPr bwMode="auto">
          <a:xfrm>
            <a:off x="2851150" y="5872163"/>
            <a:ext cx="3743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
                <a:schemeClr val="accent2"/>
              </a:buClr>
              <a:buFont typeface="Wingdings" pitchFamily="2" charset="2"/>
              <a:buNone/>
            </a:pPr>
            <a:r>
              <a:rPr lang="zh-CN" altLang="en-US" sz="2000">
                <a:solidFill>
                  <a:schemeClr val="tx1"/>
                </a:solidFill>
                <a:latin typeface="Times New Roman" pitchFamily="18" charset="0"/>
                <a:ea typeface="楷体_GB2312" pitchFamily="49" charset="-122"/>
              </a:rPr>
              <a:t>发送一帧所需的平均 时间 </a:t>
            </a:r>
            <a:r>
              <a:rPr lang="en-US" altLang="zh-CN" sz="2000">
                <a:solidFill>
                  <a:schemeClr val="tx1"/>
                </a:solidFill>
                <a:latin typeface="Times New Roman" pitchFamily="18" charset="0"/>
                <a:ea typeface="楷体_GB2312" pitchFamily="49" charset="-122"/>
              </a:rPr>
              <a:t>T</a:t>
            </a:r>
            <a:r>
              <a:rPr lang="en-US" altLang="zh-CN" sz="2000" baseline="-25000">
                <a:solidFill>
                  <a:schemeClr val="tx1"/>
                </a:solidFill>
                <a:latin typeface="Times New Roman" pitchFamily="18" charset="0"/>
                <a:ea typeface="楷体_GB2312" pitchFamily="49" charset="-122"/>
              </a:rPr>
              <a:t>AV</a:t>
            </a:r>
          </a:p>
        </p:txBody>
      </p:sp>
      <p:sp>
        <p:nvSpPr>
          <p:cNvPr id="34865" name="Text Box 57"/>
          <p:cNvSpPr txBox="1">
            <a:spLocks noChangeArrowheads="1"/>
          </p:cNvSpPr>
          <p:nvPr/>
        </p:nvSpPr>
        <p:spPr bwMode="auto">
          <a:xfrm>
            <a:off x="5946775" y="4143375"/>
            <a:ext cx="12969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
                <a:schemeClr val="accent2"/>
              </a:buClr>
              <a:buFont typeface="Wingdings" pitchFamily="2" charset="2"/>
              <a:buNone/>
            </a:pPr>
            <a:r>
              <a:rPr kumimoji="0" lang="zh-CN" altLang="en-US" sz="2000">
                <a:solidFill>
                  <a:schemeClr val="tx1"/>
                </a:solidFill>
                <a:latin typeface="Times New Roman" pitchFamily="18" charset="0"/>
                <a:ea typeface="楷体_GB2312" pitchFamily="49" charset="-122"/>
              </a:rPr>
              <a:t>传输周</a:t>
            </a:r>
            <a:r>
              <a:rPr lang="zh-CN" altLang="en-US" sz="2000">
                <a:solidFill>
                  <a:schemeClr val="tx1"/>
                </a:solidFill>
                <a:latin typeface="Times New Roman" pitchFamily="18" charset="0"/>
                <a:ea typeface="楷体_GB2312" pitchFamily="49" charset="-122"/>
              </a:rPr>
              <a:t>期</a:t>
            </a:r>
          </a:p>
        </p:txBody>
      </p:sp>
      <p:sp>
        <p:nvSpPr>
          <p:cNvPr id="34866" name="Line 58"/>
          <p:cNvSpPr>
            <a:spLocks noChangeShapeType="1"/>
          </p:cNvSpPr>
          <p:nvPr/>
        </p:nvSpPr>
        <p:spPr bwMode="auto">
          <a:xfrm flipH="1">
            <a:off x="5514975" y="4359275"/>
            <a:ext cx="5048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7" name="Line 59"/>
          <p:cNvSpPr>
            <a:spLocks noChangeShapeType="1"/>
          </p:cNvSpPr>
          <p:nvPr/>
        </p:nvSpPr>
        <p:spPr bwMode="auto">
          <a:xfrm>
            <a:off x="7170738" y="4359275"/>
            <a:ext cx="5762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68" name="Text Box 60"/>
          <p:cNvSpPr txBox="1">
            <a:spLocks noChangeArrowheads="1"/>
          </p:cNvSpPr>
          <p:nvPr/>
        </p:nvSpPr>
        <p:spPr bwMode="auto">
          <a:xfrm>
            <a:off x="6134100" y="5440363"/>
            <a:ext cx="504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en-US" altLang="zh-CN" sz="2000">
                <a:solidFill>
                  <a:schemeClr val="tx1"/>
                </a:solidFill>
                <a:ea typeface="宋体" pitchFamily="2" charset="-122"/>
              </a:rPr>
              <a:t> </a:t>
            </a:r>
            <a:r>
              <a:rPr lang="en-US" altLang="zh-CN" sz="1800">
                <a:solidFill>
                  <a:schemeClr val="tx1"/>
                </a:solidFill>
                <a:latin typeface="华文楷体" pitchFamily="2" charset="-122"/>
              </a:rPr>
              <a:t>T</a:t>
            </a:r>
            <a:r>
              <a:rPr lang="en-US" altLang="zh-CN" sz="1800" baseline="-25000">
                <a:solidFill>
                  <a:schemeClr val="tx1"/>
                </a:solidFill>
                <a:latin typeface="华文楷体" pitchFamily="2" charset="-122"/>
              </a:rPr>
              <a:t>0</a:t>
            </a:r>
            <a:r>
              <a:rPr lang="en-US" altLang="zh-CN" sz="2000">
                <a:solidFill>
                  <a:schemeClr val="tx1"/>
                </a:solidFill>
                <a:ea typeface="宋体" pitchFamily="2" charset="-122"/>
              </a:rPr>
              <a:t> </a:t>
            </a:r>
            <a:endParaRPr lang="zh-CN" altLang="en-US" sz="2000">
              <a:solidFill>
                <a:schemeClr val="tx1"/>
              </a:solidFill>
              <a:ea typeface="宋体" pitchFamily="2" charset="-122"/>
            </a:endParaRPr>
          </a:p>
        </p:txBody>
      </p:sp>
      <p:sp>
        <p:nvSpPr>
          <p:cNvPr id="34869" name="Line 61"/>
          <p:cNvSpPr>
            <a:spLocks noChangeShapeType="1"/>
          </p:cNvSpPr>
          <p:nvPr/>
        </p:nvSpPr>
        <p:spPr bwMode="auto">
          <a:xfrm flipH="1">
            <a:off x="5514975" y="5656263"/>
            <a:ext cx="6477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70" name="Line 62"/>
          <p:cNvSpPr>
            <a:spLocks noChangeShapeType="1"/>
          </p:cNvSpPr>
          <p:nvPr/>
        </p:nvSpPr>
        <p:spPr bwMode="auto">
          <a:xfrm>
            <a:off x="6594475" y="5656263"/>
            <a:ext cx="5762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34871" name="Line 10"/>
          <p:cNvSpPr>
            <a:spLocks noChangeShapeType="1"/>
          </p:cNvSpPr>
          <p:nvPr/>
        </p:nvSpPr>
        <p:spPr bwMode="auto">
          <a:xfrm flipV="1">
            <a:off x="1116013" y="5440363"/>
            <a:ext cx="7423150" cy="476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Tree>
  </p:cSld>
  <p:clrMapOvr>
    <a:masterClrMapping/>
  </p:clrMapOvr>
  <p:transition spd="slow">
    <p:random/>
    <p:sndAc>
      <p:stSnd>
        <p:snd r:embed="rId2"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013" y="1649413"/>
            <a:ext cx="6716712" cy="473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4498" name="Rectangle 2"/>
          <p:cNvSpPr>
            <a:spLocks noGrp="1" noChangeArrowheads="1"/>
          </p:cNvSpPr>
          <p:nvPr>
            <p:ph type="title"/>
          </p:nvPr>
        </p:nvSpPr>
        <p:spPr/>
        <p:txBody>
          <a:bodyPr/>
          <a:lstStyle/>
          <a:p>
            <a:pPr eaLnBrk="1" hangingPunct="1">
              <a:defRPr/>
            </a:pPr>
            <a:r>
              <a:rPr lang="en-US" altLang="zh-CN" dirty="0" err="1"/>
              <a:t>无线局域网</a:t>
            </a:r>
            <a:endParaRPr lang="zh-CN" altLang="en-US" dirty="0"/>
          </a:p>
        </p:txBody>
      </p:sp>
      <p:sp>
        <p:nvSpPr>
          <p:cNvPr id="35844"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35845" name="Text Box 4"/>
          <p:cNvSpPr txBox="1">
            <a:spLocks noChangeArrowheads="1"/>
          </p:cNvSpPr>
          <p:nvPr/>
        </p:nvSpPr>
        <p:spPr bwMode="auto">
          <a:xfrm>
            <a:off x="1346200" y="87313"/>
            <a:ext cx="695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5846" name="Rectangle 7"/>
          <p:cNvSpPr>
            <a:spLocks noGrp="1" noChangeArrowheads="1"/>
          </p:cNvSpPr>
          <p:nvPr>
            <p:ph type="body" idx="1"/>
          </p:nvPr>
        </p:nvSpPr>
        <p:spPr>
          <a:xfrm>
            <a:off x="6084888" y="2997200"/>
            <a:ext cx="3059112" cy="1800225"/>
          </a:xfrm>
        </p:spPr>
        <p:txBody>
          <a:bodyPr/>
          <a:lstStyle/>
          <a:p>
            <a:pPr marL="271463" indent="-271463" eaLnBrk="1" hangingPunct="1">
              <a:lnSpc>
                <a:spcPct val="105000"/>
              </a:lnSpc>
            </a:pPr>
            <a:r>
              <a:rPr lang="en-US" altLang="zh-CN" sz="2000" dirty="0">
                <a:solidFill>
                  <a:srgbClr val="FF0000"/>
                </a:solidFill>
              </a:rPr>
              <a:t>AP</a:t>
            </a:r>
            <a:r>
              <a:rPr lang="zh-CN" altLang="en-US" sz="2000" dirty="0">
                <a:solidFill>
                  <a:srgbClr val="FF0000"/>
                </a:solidFill>
              </a:rPr>
              <a:t>（无线接入点）</a:t>
            </a:r>
          </a:p>
          <a:p>
            <a:pPr marL="736600" lvl="1" eaLnBrk="1" hangingPunct="1">
              <a:lnSpc>
                <a:spcPct val="105000"/>
              </a:lnSpc>
            </a:pPr>
            <a:r>
              <a:rPr lang="zh-CN" altLang="en-US" sz="2000" dirty="0"/>
              <a:t>将</a:t>
            </a:r>
            <a:r>
              <a:rPr lang="en-US" altLang="zh-CN" sz="2000" dirty="0"/>
              <a:t>WLAN</a:t>
            </a:r>
            <a:r>
              <a:rPr lang="zh-CN" altLang="en-US" sz="2000" dirty="0"/>
              <a:t>接入电缆主干网；</a:t>
            </a:r>
            <a:endParaRPr lang="en-US" altLang="zh-CN" sz="2000" dirty="0"/>
          </a:p>
          <a:p>
            <a:pPr marL="736600" lvl="1" eaLnBrk="1" hangingPunct="1">
              <a:lnSpc>
                <a:spcPct val="105000"/>
              </a:lnSpc>
            </a:pPr>
            <a:r>
              <a:rPr lang="zh-CN" altLang="en-US" sz="2000" dirty="0"/>
              <a:t>管理计算机的接入；</a:t>
            </a:r>
          </a:p>
        </p:txBody>
      </p:sp>
      <p:sp>
        <p:nvSpPr>
          <p:cNvPr id="35847" name="Rectangle 7"/>
          <p:cNvSpPr txBox="1">
            <a:spLocks noChangeArrowheads="1"/>
          </p:cNvSpPr>
          <p:nvPr/>
        </p:nvSpPr>
        <p:spPr bwMode="auto">
          <a:xfrm>
            <a:off x="5100638" y="4956175"/>
            <a:ext cx="37846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71463" indent="-271463" eaLnBrk="0" hangingPunct="0">
              <a:buClr>
                <a:srgbClr val="000000"/>
              </a:buClr>
              <a:buChar char="@"/>
              <a:defRPr kumimoji="1" sz="3200" b="1">
                <a:solidFill>
                  <a:srgbClr val="000000"/>
                </a:solidFill>
                <a:latin typeface="Arial" charset="0"/>
                <a:ea typeface="华文楷体" pitchFamily="2" charset="-122"/>
              </a:defRPr>
            </a:lvl1pPr>
            <a:lvl2pPr marL="73660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lnSpc>
                <a:spcPct val="105000"/>
              </a:lnSpc>
            </a:pPr>
            <a:r>
              <a:rPr lang="zh-CN" altLang="en-US" sz="2000" dirty="0">
                <a:solidFill>
                  <a:srgbClr val="FF0000"/>
                </a:solidFill>
              </a:rPr>
              <a:t>相比有线</a:t>
            </a:r>
            <a:r>
              <a:rPr lang="en-US" altLang="zh-CN" sz="2000" dirty="0">
                <a:solidFill>
                  <a:srgbClr val="FF0000"/>
                </a:solidFill>
              </a:rPr>
              <a:t>LAN</a:t>
            </a:r>
            <a:r>
              <a:rPr lang="zh-CN" altLang="en-US" sz="2000" dirty="0">
                <a:solidFill>
                  <a:srgbClr val="FF0000"/>
                </a:solidFill>
              </a:rPr>
              <a:t>的特殊之处：</a:t>
            </a:r>
          </a:p>
          <a:p>
            <a:pPr lvl="1" eaLnBrk="1" hangingPunct="1">
              <a:lnSpc>
                <a:spcPct val="105000"/>
              </a:lnSpc>
            </a:pPr>
            <a:r>
              <a:rPr lang="zh-CN" altLang="en-US" sz="2000" dirty="0"/>
              <a:t>不能检测正在发生的冲突；</a:t>
            </a:r>
            <a:endParaRPr lang="en-US" altLang="zh-CN" sz="2000" dirty="0"/>
          </a:p>
          <a:p>
            <a:pPr lvl="1" eaLnBrk="1" hangingPunct="1">
              <a:lnSpc>
                <a:spcPct val="105000"/>
              </a:lnSpc>
            </a:pPr>
            <a:r>
              <a:rPr lang="zh-CN" altLang="en-US" sz="2000" dirty="0"/>
              <a:t>无线电传输范围有限；</a:t>
            </a:r>
          </a:p>
        </p:txBody>
      </p:sp>
    </p:spTree>
  </p:cSld>
  <p:clrMapOvr>
    <a:masterClrMapping/>
  </p:clrMapOvr>
  <p:transition spd="slow">
    <p:random/>
    <p:sndAc>
      <p:stSnd>
        <p:snd r:embed="rId2"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7570" name="Rectangle 2"/>
          <p:cNvSpPr>
            <a:spLocks noGrp="1" noChangeArrowheads="1"/>
          </p:cNvSpPr>
          <p:nvPr>
            <p:ph type="title"/>
          </p:nvPr>
        </p:nvSpPr>
        <p:spPr/>
        <p:txBody>
          <a:bodyPr/>
          <a:lstStyle/>
          <a:p>
            <a:pPr eaLnBrk="1" hangingPunct="1">
              <a:defRPr/>
            </a:pPr>
            <a:r>
              <a:rPr lang="en-US" altLang="zh-CN" b="1"/>
              <a:t>CSMA</a:t>
            </a:r>
            <a:r>
              <a:rPr lang="zh-CN" altLang="en-US"/>
              <a:t>不适合</a:t>
            </a:r>
            <a:r>
              <a:rPr lang="en-US" altLang="zh-CN" b="1"/>
              <a:t>WLAN</a:t>
            </a:r>
            <a:r>
              <a:rPr lang="zh-CN" altLang="en-US" b="1"/>
              <a:t>！</a:t>
            </a:r>
          </a:p>
        </p:txBody>
      </p:sp>
      <p:sp>
        <p:nvSpPr>
          <p:cNvPr id="36867"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3686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6869" name="Rectangle 5"/>
          <p:cNvSpPr>
            <a:spLocks noGrp="1" noChangeArrowheads="1"/>
          </p:cNvSpPr>
          <p:nvPr>
            <p:ph type="body" idx="1"/>
          </p:nvPr>
        </p:nvSpPr>
        <p:spPr>
          <a:xfrm>
            <a:off x="809625" y="4221163"/>
            <a:ext cx="7958138" cy="2016125"/>
          </a:xfrm>
        </p:spPr>
        <p:txBody>
          <a:bodyPr/>
          <a:lstStyle/>
          <a:p>
            <a:pPr eaLnBrk="1" hangingPunct="1">
              <a:lnSpc>
                <a:spcPct val="130000"/>
              </a:lnSpc>
            </a:pPr>
            <a:r>
              <a:rPr lang="zh-CN" altLang="en-US" dirty="0">
                <a:solidFill>
                  <a:srgbClr val="FF0000"/>
                </a:solidFill>
              </a:rPr>
              <a:t>问题本质</a:t>
            </a:r>
            <a:r>
              <a:rPr lang="zh-CN" altLang="en-US" dirty="0"/>
              <a:t>：</a:t>
            </a:r>
          </a:p>
          <a:p>
            <a:pPr lvl="1" eaLnBrk="1" hangingPunct="1">
              <a:lnSpc>
                <a:spcPct val="130000"/>
              </a:lnSpc>
            </a:pPr>
            <a:r>
              <a:rPr lang="zh-CN" altLang="en-US" dirty="0"/>
              <a:t>发送方在发送前想知道接收方周围的活动，但</a:t>
            </a:r>
            <a:r>
              <a:rPr lang="en-US" altLang="zh-CN" dirty="0"/>
              <a:t>CSMA</a:t>
            </a:r>
            <a:r>
              <a:rPr lang="zh-CN" altLang="en-US" dirty="0"/>
              <a:t>只能提供给发送方周围的活动情况。</a:t>
            </a:r>
          </a:p>
        </p:txBody>
      </p:sp>
      <p:sp>
        <p:nvSpPr>
          <p:cNvPr id="37895" name="Text Box 7"/>
          <p:cNvSpPr txBox="1">
            <a:spLocks noChangeArrowheads="1"/>
          </p:cNvSpPr>
          <p:nvPr/>
        </p:nvSpPr>
        <p:spPr bwMode="auto">
          <a:xfrm>
            <a:off x="6011118" y="3613522"/>
            <a:ext cx="18732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kumimoji="1" sz="3200" b="1">
                <a:solidFill>
                  <a:srgbClr val="000000"/>
                </a:solidFill>
                <a:latin typeface="Arial" charset="0"/>
                <a:ea typeface="华文楷体" pitchFamily="2" charset="-122"/>
              </a:defRPr>
            </a:lvl1pPr>
            <a:lvl2pPr marL="742950">
              <a:defRPr kumimoji="1" sz="2800" b="1">
                <a:solidFill>
                  <a:srgbClr val="000000"/>
                </a:solidFill>
                <a:latin typeface="Arial" charset="0"/>
                <a:ea typeface="华文楷体" pitchFamily="2" charset="-122"/>
              </a:defRPr>
            </a:lvl2pPr>
            <a:lvl3pPr marL="1143000">
              <a:defRPr kumimoji="1" sz="2400" b="1">
                <a:solidFill>
                  <a:srgbClr val="000000"/>
                </a:solidFill>
                <a:latin typeface="Arial" charset="0"/>
                <a:ea typeface="华文楷体" pitchFamily="2" charset="-122"/>
              </a:defRPr>
            </a:lvl3pPr>
            <a:lvl4pPr marL="1600200">
              <a:defRPr kumimoji="1" sz="2000" b="1">
                <a:solidFill>
                  <a:srgbClr val="000000"/>
                </a:solidFill>
                <a:latin typeface="Arial" charset="0"/>
                <a:ea typeface="华文楷体" pitchFamily="2" charset="-122"/>
              </a:defRPr>
            </a:lvl4pPr>
            <a:lvl5pPr marL="2057400">
              <a:defRPr kumimoji="1" b="1">
                <a:solidFill>
                  <a:srgbClr val="000000"/>
                </a:solidFill>
                <a:latin typeface="Arial" charset="0"/>
                <a:ea typeface="华文楷体" pitchFamily="2" charset="-122"/>
              </a:defRPr>
            </a:lvl5pPr>
            <a:lvl6pPr marL="2514600" eaLnBrk="0" hangingPunct="0">
              <a:defRPr kumimoji="1" b="1">
                <a:solidFill>
                  <a:srgbClr val="000000"/>
                </a:solidFill>
                <a:latin typeface="Arial" charset="0"/>
                <a:ea typeface="华文楷体" pitchFamily="2" charset="-122"/>
              </a:defRPr>
            </a:lvl6pPr>
            <a:lvl7pPr marL="2971800" eaLnBrk="0" hangingPunct="0">
              <a:defRPr kumimoji="1" b="1">
                <a:solidFill>
                  <a:srgbClr val="000000"/>
                </a:solidFill>
                <a:latin typeface="Arial" charset="0"/>
                <a:ea typeface="华文楷体" pitchFamily="2" charset="-122"/>
              </a:defRPr>
            </a:lvl7pPr>
            <a:lvl8pPr marL="3429000" eaLnBrk="0" hangingPunct="0">
              <a:defRPr kumimoji="1" b="1">
                <a:solidFill>
                  <a:srgbClr val="000000"/>
                </a:solidFill>
                <a:latin typeface="Arial" charset="0"/>
                <a:ea typeface="华文楷体" pitchFamily="2" charset="-122"/>
              </a:defRPr>
            </a:lvl8pPr>
            <a:lvl9pPr marL="3886200" eaLnBrk="0" hangingPunct="0">
              <a:defRPr kumimoji="1" b="1">
                <a:solidFill>
                  <a:srgbClr val="000000"/>
                </a:solidFill>
                <a:latin typeface="Arial" charset="0"/>
                <a:ea typeface="华文楷体" pitchFamily="2" charset="-122"/>
              </a:defRPr>
            </a:lvl9pPr>
          </a:lstStyle>
          <a:p>
            <a:pPr algn="ctr">
              <a:spcBef>
                <a:spcPct val="50000"/>
              </a:spcBef>
              <a:defRPr/>
            </a:pPr>
            <a:r>
              <a:rPr lang="zh-CN" altLang="en-US" sz="2400" dirty="0">
                <a:solidFill>
                  <a:schemeClr val="tx1"/>
                </a:solidFill>
                <a:latin typeface="+mn-ea"/>
                <a:ea typeface="+mn-ea"/>
              </a:rPr>
              <a:t>暴露站问题</a:t>
            </a:r>
          </a:p>
        </p:txBody>
      </p:sp>
      <p:sp>
        <p:nvSpPr>
          <p:cNvPr id="37896" name="Text Box 8"/>
          <p:cNvSpPr txBox="1">
            <a:spLocks noChangeArrowheads="1"/>
          </p:cNvSpPr>
          <p:nvPr/>
        </p:nvSpPr>
        <p:spPr bwMode="auto">
          <a:xfrm>
            <a:off x="1692275" y="3644900"/>
            <a:ext cx="18732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defRPr kumimoji="1" sz="3200" b="1">
                <a:solidFill>
                  <a:srgbClr val="000000"/>
                </a:solidFill>
                <a:latin typeface="Arial" charset="0"/>
                <a:ea typeface="华文楷体" pitchFamily="2" charset="-122"/>
              </a:defRPr>
            </a:lvl1pPr>
            <a:lvl2pPr marL="742950">
              <a:defRPr kumimoji="1" sz="2800" b="1">
                <a:solidFill>
                  <a:srgbClr val="000000"/>
                </a:solidFill>
                <a:latin typeface="Arial" charset="0"/>
                <a:ea typeface="华文楷体" pitchFamily="2" charset="-122"/>
              </a:defRPr>
            </a:lvl2pPr>
            <a:lvl3pPr marL="1143000">
              <a:defRPr kumimoji="1" sz="2400" b="1">
                <a:solidFill>
                  <a:srgbClr val="000000"/>
                </a:solidFill>
                <a:latin typeface="Arial" charset="0"/>
                <a:ea typeface="华文楷体" pitchFamily="2" charset="-122"/>
              </a:defRPr>
            </a:lvl3pPr>
            <a:lvl4pPr marL="1600200">
              <a:defRPr kumimoji="1" sz="2000" b="1">
                <a:solidFill>
                  <a:srgbClr val="000000"/>
                </a:solidFill>
                <a:latin typeface="Arial" charset="0"/>
                <a:ea typeface="华文楷体" pitchFamily="2" charset="-122"/>
              </a:defRPr>
            </a:lvl4pPr>
            <a:lvl5pPr marL="2057400">
              <a:defRPr kumimoji="1" b="1">
                <a:solidFill>
                  <a:srgbClr val="000000"/>
                </a:solidFill>
                <a:latin typeface="Arial" charset="0"/>
                <a:ea typeface="华文楷体" pitchFamily="2" charset="-122"/>
              </a:defRPr>
            </a:lvl5pPr>
            <a:lvl6pPr marL="2514600" eaLnBrk="0" hangingPunct="0">
              <a:defRPr kumimoji="1" b="1">
                <a:solidFill>
                  <a:srgbClr val="000000"/>
                </a:solidFill>
                <a:latin typeface="Arial" charset="0"/>
                <a:ea typeface="华文楷体" pitchFamily="2" charset="-122"/>
              </a:defRPr>
            </a:lvl6pPr>
            <a:lvl7pPr marL="2971800" eaLnBrk="0" hangingPunct="0">
              <a:defRPr kumimoji="1" b="1">
                <a:solidFill>
                  <a:srgbClr val="000000"/>
                </a:solidFill>
                <a:latin typeface="Arial" charset="0"/>
                <a:ea typeface="华文楷体" pitchFamily="2" charset="-122"/>
              </a:defRPr>
            </a:lvl7pPr>
            <a:lvl8pPr marL="3429000" eaLnBrk="0" hangingPunct="0">
              <a:defRPr kumimoji="1" b="1">
                <a:solidFill>
                  <a:srgbClr val="000000"/>
                </a:solidFill>
                <a:latin typeface="Arial" charset="0"/>
                <a:ea typeface="华文楷体" pitchFamily="2" charset="-122"/>
              </a:defRPr>
            </a:lvl8pPr>
            <a:lvl9pPr marL="3886200" eaLnBrk="0" hangingPunct="0">
              <a:defRPr kumimoji="1" b="1">
                <a:solidFill>
                  <a:srgbClr val="000000"/>
                </a:solidFill>
                <a:latin typeface="Arial" charset="0"/>
                <a:ea typeface="华文楷体" pitchFamily="2" charset="-122"/>
              </a:defRPr>
            </a:lvl9pPr>
          </a:lstStyle>
          <a:p>
            <a:pPr algn="ctr">
              <a:spcBef>
                <a:spcPct val="50000"/>
              </a:spcBef>
              <a:defRPr/>
            </a:pPr>
            <a:r>
              <a:rPr lang="zh-CN" altLang="en-US" sz="2400" dirty="0">
                <a:solidFill>
                  <a:schemeClr val="tx1"/>
                </a:solidFill>
                <a:latin typeface="+mn-ea"/>
                <a:ea typeface="+mn-ea"/>
              </a:rPr>
              <a:t>隐蔽站问题</a:t>
            </a:r>
          </a:p>
        </p:txBody>
      </p:sp>
      <p:grpSp>
        <p:nvGrpSpPr>
          <p:cNvPr id="9" name="Group 8"/>
          <p:cNvGrpSpPr>
            <a:grpSpLocks/>
          </p:cNvGrpSpPr>
          <p:nvPr/>
        </p:nvGrpSpPr>
        <p:grpSpPr bwMode="auto">
          <a:xfrm>
            <a:off x="971600" y="1851266"/>
            <a:ext cx="3528392" cy="1721750"/>
            <a:chOff x="1020" y="2387"/>
            <a:chExt cx="3402" cy="1550"/>
          </a:xfrm>
        </p:grpSpPr>
        <p:pic>
          <p:nvPicPr>
            <p:cNvPr id="10" name="Picture 5"/>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t="6880" b="19786"/>
            <a:stretch>
              <a:fillRect/>
            </a:stretch>
          </p:blipFill>
          <p:spPr bwMode="auto">
            <a:xfrm>
              <a:off x="1240" y="2651"/>
              <a:ext cx="3182" cy="1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Oval 6"/>
            <p:cNvSpPr>
              <a:spLocks noChangeArrowheads="1"/>
            </p:cNvSpPr>
            <p:nvPr/>
          </p:nvSpPr>
          <p:spPr bwMode="auto">
            <a:xfrm>
              <a:off x="1020" y="2387"/>
              <a:ext cx="1701" cy="1512"/>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12" name="Oval 7"/>
            <p:cNvSpPr>
              <a:spLocks noChangeArrowheads="1"/>
            </p:cNvSpPr>
            <p:nvPr/>
          </p:nvSpPr>
          <p:spPr bwMode="auto">
            <a:xfrm>
              <a:off x="2500" y="2387"/>
              <a:ext cx="1701" cy="1542"/>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ln>
                  <a:solidFill>
                    <a:srgbClr val="0000FF"/>
                  </a:solidFill>
                </a:ln>
              </a:endParaRPr>
            </a:p>
          </p:txBody>
        </p:sp>
      </p:grpSp>
      <p:grpSp>
        <p:nvGrpSpPr>
          <p:cNvPr id="13" name="Group 4"/>
          <p:cNvGrpSpPr>
            <a:grpSpLocks/>
          </p:cNvGrpSpPr>
          <p:nvPr/>
        </p:nvGrpSpPr>
        <p:grpSpPr bwMode="auto">
          <a:xfrm>
            <a:off x="5108205" y="1825511"/>
            <a:ext cx="3571225" cy="1705293"/>
            <a:chOff x="1407" y="2439"/>
            <a:chExt cx="3259" cy="1571"/>
          </a:xfrm>
        </p:grpSpPr>
        <p:pic>
          <p:nvPicPr>
            <p:cNvPr id="14" name="Picture 5"/>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8247" b="17772"/>
            <a:stretch>
              <a:fillRect/>
            </a:stretch>
          </p:blipFill>
          <p:spPr bwMode="auto">
            <a:xfrm>
              <a:off x="1407" y="2617"/>
              <a:ext cx="3259" cy="13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Oval 6"/>
            <p:cNvSpPr>
              <a:spLocks noChangeArrowheads="1"/>
            </p:cNvSpPr>
            <p:nvPr/>
          </p:nvSpPr>
          <p:spPr bwMode="auto">
            <a:xfrm>
              <a:off x="2363" y="2440"/>
              <a:ext cx="1404" cy="1344"/>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16" name="Oval 7"/>
            <p:cNvSpPr>
              <a:spLocks noChangeArrowheads="1"/>
            </p:cNvSpPr>
            <p:nvPr/>
          </p:nvSpPr>
          <p:spPr bwMode="auto">
            <a:xfrm>
              <a:off x="1443" y="2440"/>
              <a:ext cx="1389" cy="1344"/>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17" name="Oval 8"/>
            <p:cNvSpPr>
              <a:spLocks noChangeArrowheads="1"/>
            </p:cNvSpPr>
            <p:nvPr/>
          </p:nvSpPr>
          <p:spPr bwMode="auto">
            <a:xfrm>
              <a:off x="3283" y="2439"/>
              <a:ext cx="1383" cy="1345"/>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grpSp>
    </p:spTree>
  </p:cSld>
  <p:clrMapOvr>
    <a:masterClrMapping/>
  </p:clrMapOvr>
  <p:transition spd="slow">
    <p:random/>
    <p:sndAc>
      <p:stSnd>
        <p:snd r:embed="rId2"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2" name="Rectangle 2"/>
          <p:cNvSpPr>
            <a:spLocks noGrp="1" noChangeArrowheads="1"/>
          </p:cNvSpPr>
          <p:nvPr>
            <p:ph type="title"/>
          </p:nvPr>
        </p:nvSpPr>
        <p:spPr>
          <a:xfrm>
            <a:off x="1258888" y="476250"/>
            <a:ext cx="6121400" cy="1008063"/>
          </a:xfrm>
        </p:spPr>
        <p:txBody>
          <a:bodyPr/>
          <a:lstStyle/>
          <a:p>
            <a:pPr eaLnBrk="1" hangingPunct="1">
              <a:defRPr/>
            </a:pPr>
            <a:r>
              <a:rPr lang="en-US" altLang="zh-CN" b="1" dirty="0"/>
              <a:t>MACA</a:t>
            </a:r>
            <a:br>
              <a:rPr lang="en-US" altLang="zh-CN" b="1" dirty="0"/>
            </a:br>
            <a:r>
              <a:rPr lang="zh-CN" altLang="en-US" sz="2000" b="1" dirty="0"/>
              <a:t>（</a:t>
            </a:r>
            <a:r>
              <a:rPr lang="en-US" altLang="zh-CN" sz="2000" b="1" dirty="0"/>
              <a:t>Multiple Access with Collision Avoidance</a:t>
            </a:r>
            <a:r>
              <a:rPr lang="zh-CN" altLang="en-US" sz="2000" b="1" dirty="0"/>
              <a:t>）</a:t>
            </a:r>
          </a:p>
        </p:txBody>
      </p:sp>
      <p:sp>
        <p:nvSpPr>
          <p:cNvPr id="37891"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3789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7893" name="Rectangle 5"/>
          <p:cNvSpPr>
            <a:spLocks noGrp="1" noChangeArrowheads="1"/>
          </p:cNvSpPr>
          <p:nvPr>
            <p:ph type="body" idx="1"/>
          </p:nvPr>
        </p:nvSpPr>
        <p:spPr>
          <a:xfrm>
            <a:off x="809625" y="1773238"/>
            <a:ext cx="7958138" cy="1223962"/>
          </a:xfrm>
        </p:spPr>
        <p:txBody>
          <a:bodyPr/>
          <a:lstStyle/>
          <a:p>
            <a:pPr eaLnBrk="1" hangingPunct="1">
              <a:lnSpc>
                <a:spcPct val="110000"/>
              </a:lnSpc>
            </a:pPr>
            <a:r>
              <a:rPr lang="zh-CN" altLang="en-US" sz="2000">
                <a:solidFill>
                  <a:srgbClr val="FF0000"/>
                </a:solidFill>
              </a:rPr>
              <a:t>思想</a:t>
            </a:r>
            <a:r>
              <a:rPr lang="zh-CN" altLang="en-US" sz="2000"/>
              <a:t>：发送方在发送前，先激发接收方（</a:t>
            </a:r>
            <a:r>
              <a:rPr lang="en-US" altLang="zh-CN" sz="2000">
                <a:solidFill>
                  <a:srgbClr val="0000FF"/>
                </a:solidFill>
              </a:rPr>
              <a:t>RTS</a:t>
            </a:r>
            <a:r>
              <a:rPr lang="zh-CN" altLang="en-US" sz="2000">
                <a:solidFill>
                  <a:srgbClr val="0000FF"/>
                </a:solidFill>
              </a:rPr>
              <a:t>帧</a:t>
            </a:r>
            <a:r>
              <a:rPr lang="zh-CN" altLang="en-US" sz="2000"/>
              <a:t>），使其发送一短帧（</a:t>
            </a:r>
            <a:r>
              <a:rPr lang="en-US" altLang="zh-CN" sz="2000">
                <a:solidFill>
                  <a:srgbClr val="0000FF"/>
                </a:solidFill>
              </a:rPr>
              <a:t>CTS</a:t>
            </a:r>
            <a:r>
              <a:rPr lang="zh-CN" altLang="en-US" sz="2000">
                <a:solidFill>
                  <a:srgbClr val="0000FF"/>
                </a:solidFill>
              </a:rPr>
              <a:t>帧</a:t>
            </a:r>
            <a:r>
              <a:rPr lang="zh-CN" altLang="en-US" sz="2000"/>
              <a:t>）， 因此接收方周围的站点就会检测到这个短帧，从而不会在即将到来的数据帧期间发送它们自己的帧。</a:t>
            </a:r>
          </a:p>
        </p:txBody>
      </p:sp>
      <p:pic>
        <p:nvPicPr>
          <p:cNvPr id="37894" name="Picture 6" descr="4-12"/>
          <p:cNvPicPr>
            <a:picLocks noChangeAspect="1" noChangeArrowheads="1"/>
          </p:cNvPicPr>
          <p:nvPr/>
        </p:nvPicPr>
        <p:blipFill>
          <a:blip r:embed="rId8">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2852738"/>
            <a:ext cx="7920038" cy="361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42" name="Rectangle 2"/>
          <p:cNvSpPr>
            <a:spLocks noGrp="1" noChangeArrowheads="1"/>
          </p:cNvSpPr>
          <p:nvPr>
            <p:ph type="title"/>
          </p:nvPr>
        </p:nvSpPr>
        <p:spPr/>
        <p:txBody>
          <a:bodyPr/>
          <a:lstStyle/>
          <a:p>
            <a:pPr eaLnBrk="1" hangingPunct="1">
              <a:defRPr/>
            </a:pPr>
            <a:r>
              <a:rPr lang="en-US" altLang="zh-CN" b="1" dirty="0"/>
              <a:t>MACA</a:t>
            </a:r>
            <a:br>
              <a:rPr lang="en-US" altLang="zh-CN" b="1" dirty="0"/>
            </a:br>
            <a:r>
              <a:rPr lang="zh-CN" altLang="en-US" sz="2000" b="1" dirty="0"/>
              <a:t>（</a:t>
            </a:r>
            <a:r>
              <a:rPr lang="en-US" altLang="zh-CN" sz="2000" b="1" dirty="0"/>
              <a:t>Multiple Access with Collision Detection</a:t>
            </a:r>
            <a:r>
              <a:rPr lang="zh-CN" altLang="en-US" sz="2000" b="1" dirty="0"/>
              <a:t>）</a:t>
            </a:r>
          </a:p>
        </p:txBody>
      </p:sp>
      <p:sp>
        <p:nvSpPr>
          <p:cNvPr id="38915"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3891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随机接入协议</a:t>
            </a:r>
            <a:endParaRPr lang="en-US" altLang="zh-CN" sz="1200" b="0">
              <a:solidFill>
                <a:schemeClr val="tx1"/>
              </a:solidFill>
              <a:latin typeface="Times New Roman" pitchFamily="18" charset="0"/>
              <a:ea typeface="幼圆" pitchFamily="49" charset="-122"/>
            </a:endParaRPr>
          </a:p>
        </p:txBody>
      </p:sp>
      <p:sp>
        <p:nvSpPr>
          <p:cNvPr id="38917" name="Rectangle 7"/>
          <p:cNvSpPr>
            <a:spLocks noGrp="1" noChangeArrowheads="1"/>
          </p:cNvSpPr>
          <p:nvPr>
            <p:ph type="body" idx="1"/>
          </p:nvPr>
        </p:nvSpPr>
        <p:spPr>
          <a:xfrm>
            <a:off x="809625" y="1773238"/>
            <a:ext cx="7958138" cy="4679950"/>
          </a:xfrm>
        </p:spPr>
        <p:txBody>
          <a:bodyPr/>
          <a:lstStyle/>
          <a:p>
            <a:pPr eaLnBrk="1" hangingPunct="1"/>
            <a:r>
              <a:rPr kumimoji="0" lang="zh-CN" altLang="en-US" sz="2800" dirty="0">
                <a:solidFill>
                  <a:srgbClr val="FF0000"/>
                </a:solidFill>
              </a:rPr>
              <a:t>工作过程</a:t>
            </a:r>
          </a:p>
          <a:p>
            <a:pPr lvl="1" eaLnBrk="1" hangingPunct="1"/>
            <a:r>
              <a:rPr lang="en-US" altLang="zh-CN" sz="2400" dirty="0">
                <a:solidFill>
                  <a:srgbClr val="0000FF"/>
                </a:solidFill>
              </a:rPr>
              <a:t>A</a:t>
            </a:r>
            <a:r>
              <a:rPr lang="zh-CN" altLang="en-US" sz="2400" dirty="0">
                <a:solidFill>
                  <a:srgbClr val="0000FF"/>
                </a:solidFill>
              </a:rPr>
              <a:t>向</a:t>
            </a:r>
            <a:r>
              <a:rPr lang="en-US" altLang="zh-CN" sz="2400" dirty="0">
                <a:solidFill>
                  <a:srgbClr val="0000FF"/>
                </a:solidFill>
              </a:rPr>
              <a:t>B</a:t>
            </a:r>
            <a:r>
              <a:rPr lang="zh-CN" altLang="en-US" sz="2400" dirty="0">
                <a:solidFill>
                  <a:srgbClr val="0000FF"/>
                </a:solidFill>
              </a:rPr>
              <a:t>发</a:t>
            </a:r>
            <a:r>
              <a:rPr lang="en-US" altLang="zh-CN" sz="2400" dirty="0">
                <a:solidFill>
                  <a:srgbClr val="0000FF"/>
                </a:solidFill>
              </a:rPr>
              <a:t>RTS</a:t>
            </a:r>
            <a:r>
              <a:rPr lang="zh-CN" altLang="en-US" sz="2400" dirty="0">
                <a:solidFill>
                  <a:srgbClr val="0000FF"/>
                </a:solidFill>
              </a:rPr>
              <a:t>帧（请求发送）</a:t>
            </a:r>
            <a:r>
              <a:rPr lang="zh-CN" altLang="en-US" sz="2400" dirty="0"/>
              <a:t>：侦听到</a:t>
            </a:r>
            <a:r>
              <a:rPr lang="en-US" altLang="zh-CN" sz="2400" dirty="0"/>
              <a:t>RTS</a:t>
            </a:r>
            <a:r>
              <a:rPr lang="zh-CN" altLang="en-US" sz="2400" dirty="0"/>
              <a:t>帧的站点均向</a:t>
            </a:r>
            <a:r>
              <a:rPr lang="en-US" altLang="zh-CN" sz="2400" dirty="0"/>
              <a:t>A</a:t>
            </a:r>
            <a:r>
              <a:rPr lang="zh-CN" altLang="en-US" sz="2400" dirty="0"/>
              <a:t>关闭，使</a:t>
            </a:r>
            <a:r>
              <a:rPr lang="en-US" altLang="zh-CN" sz="2400" dirty="0"/>
              <a:t>A</a:t>
            </a:r>
            <a:r>
              <a:rPr lang="zh-CN" altLang="en-US" sz="2400" dirty="0"/>
              <a:t>可以无冲突地收到响应帧。</a:t>
            </a:r>
          </a:p>
          <a:p>
            <a:pPr lvl="1" eaLnBrk="1" hangingPunct="1"/>
            <a:r>
              <a:rPr lang="en-US" altLang="zh-CN" sz="2400" dirty="0">
                <a:solidFill>
                  <a:srgbClr val="0000FF"/>
                </a:solidFill>
              </a:rPr>
              <a:t>B</a:t>
            </a:r>
            <a:r>
              <a:rPr lang="zh-CN" altLang="en-US" sz="2400" dirty="0">
                <a:solidFill>
                  <a:srgbClr val="0000FF"/>
                </a:solidFill>
              </a:rPr>
              <a:t>向</a:t>
            </a:r>
            <a:r>
              <a:rPr lang="en-US" altLang="zh-CN" sz="2400" dirty="0">
                <a:solidFill>
                  <a:srgbClr val="0000FF"/>
                </a:solidFill>
              </a:rPr>
              <a:t>A</a:t>
            </a:r>
            <a:r>
              <a:rPr lang="zh-CN" altLang="en-US" sz="2400" dirty="0">
                <a:solidFill>
                  <a:srgbClr val="0000FF"/>
                </a:solidFill>
              </a:rPr>
              <a:t>发</a:t>
            </a:r>
            <a:r>
              <a:rPr lang="en-US" altLang="zh-CN" sz="2400" dirty="0">
                <a:solidFill>
                  <a:srgbClr val="0000FF"/>
                </a:solidFill>
              </a:rPr>
              <a:t>CTS</a:t>
            </a:r>
            <a:r>
              <a:rPr lang="zh-CN" altLang="en-US" sz="2400" dirty="0">
                <a:solidFill>
                  <a:srgbClr val="0000FF"/>
                </a:solidFill>
              </a:rPr>
              <a:t>帧（允许发送）</a:t>
            </a:r>
            <a:r>
              <a:rPr lang="zh-CN" altLang="en-US" sz="2400" dirty="0"/>
              <a:t>：侦听到</a:t>
            </a:r>
            <a:r>
              <a:rPr lang="en-US" altLang="zh-CN" sz="2400" dirty="0"/>
              <a:t>CTS</a:t>
            </a:r>
            <a:r>
              <a:rPr lang="zh-CN" altLang="en-US" sz="2400" dirty="0"/>
              <a:t>帧的站点均向</a:t>
            </a:r>
            <a:r>
              <a:rPr lang="en-US" altLang="zh-CN" sz="2400" dirty="0"/>
              <a:t>B</a:t>
            </a:r>
            <a:r>
              <a:rPr lang="zh-CN" altLang="en-US" sz="2400" dirty="0"/>
              <a:t>关闭，并保持足够长的沉默，以保证</a:t>
            </a:r>
            <a:r>
              <a:rPr lang="en-US" altLang="zh-CN" sz="2400" dirty="0"/>
              <a:t>B</a:t>
            </a:r>
            <a:r>
              <a:rPr lang="zh-CN" altLang="en-US" sz="2400" dirty="0"/>
              <a:t>可以正常接收数据帧。</a:t>
            </a:r>
          </a:p>
          <a:p>
            <a:pPr eaLnBrk="1" hangingPunct="1"/>
            <a:r>
              <a:rPr kumimoji="0" lang="zh-CN" altLang="en-US" sz="2800" dirty="0">
                <a:solidFill>
                  <a:srgbClr val="FF0000"/>
                </a:solidFill>
              </a:rPr>
              <a:t>新问题</a:t>
            </a:r>
          </a:p>
          <a:p>
            <a:pPr lvl="1" eaLnBrk="1" hangingPunct="1"/>
            <a:r>
              <a:rPr lang="zh-CN" altLang="en-US" sz="2400" dirty="0"/>
              <a:t>冲突仍有可能发生，例如，</a:t>
            </a:r>
            <a:r>
              <a:rPr lang="en-US" altLang="zh-CN" sz="2400" dirty="0"/>
              <a:t>B</a:t>
            </a:r>
            <a:r>
              <a:rPr lang="zh-CN" altLang="en-US" sz="2400" dirty="0"/>
              <a:t>和</a:t>
            </a:r>
            <a:r>
              <a:rPr lang="en-US" altLang="zh-CN" sz="2400" dirty="0"/>
              <a:t>C</a:t>
            </a:r>
            <a:r>
              <a:rPr lang="zh-CN" altLang="en-US" sz="2400" dirty="0"/>
              <a:t>同时向</a:t>
            </a:r>
            <a:r>
              <a:rPr lang="en-US" altLang="zh-CN" sz="2400" dirty="0"/>
              <a:t>A</a:t>
            </a:r>
            <a:r>
              <a:rPr lang="zh-CN" altLang="en-US" sz="2400" dirty="0"/>
              <a:t>发</a:t>
            </a:r>
            <a:r>
              <a:rPr lang="en-US" altLang="zh-CN" sz="2400" dirty="0"/>
              <a:t>RTS</a:t>
            </a:r>
            <a:r>
              <a:rPr lang="zh-CN" altLang="en-US" sz="2400" dirty="0"/>
              <a:t>帧。</a:t>
            </a:r>
          </a:p>
          <a:p>
            <a:pPr eaLnBrk="1" hangingPunct="1"/>
            <a:r>
              <a:rPr kumimoji="0" lang="zh-CN" altLang="en-US" sz="2800" dirty="0">
                <a:solidFill>
                  <a:srgbClr val="FF0000"/>
                </a:solidFill>
              </a:rPr>
              <a:t>解决</a:t>
            </a:r>
          </a:p>
          <a:p>
            <a:pPr lvl="1" eaLnBrk="1" hangingPunct="1"/>
            <a:r>
              <a:rPr lang="zh-CN" altLang="en-US" sz="2400" dirty="0"/>
              <a:t>采用</a:t>
            </a:r>
            <a:r>
              <a:rPr lang="zh-CN" altLang="en-US" sz="2400" dirty="0">
                <a:solidFill>
                  <a:srgbClr val="0000FF"/>
                </a:solidFill>
              </a:rPr>
              <a:t>二进制指数退避算法</a:t>
            </a:r>
            <a:r>
              <a:rPr lang="zh-CN" altLang="en-US" sz="2400" dirty="0"/>
              <a:t>延迟一段时间重发</a:t>
            </a:r>
            <a:r>
              <a:rPr lang="en-US" altLang="zh-CN" sz="2400" dirty="0"/>
              <a:t>RTS</a:t>
            </a:r>
            <a:r>
              <a:rPr lang="zh-CN" altLang="en-US" sz="2400" dirty="0"/>
              <a:t>帧。</a:t>
            </a:r>
          </a:p>
        </p:txBody>
      </p:sp>
    </p:spTree>
  </p:cSld>
  <p:clrMapOvr>
    <a:masterClrMapping/>
  </p:clrMapOvr>
  <p:transition spd="slow">
    <p:random/>
    <p:sndAc>
      <p:stSnd>
        <p:snd r:embed="rId2"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82" name="Rectangle 2"/>
          <p:cNvSpPr>
            <a:spLocks noGrp="1" noChangeArrowheads="1"/>
          </p:cNvSpPr>
          <p:nvPr>
            <p:ph type="title"/>
          </p:nvPr>
        </p:nvSpPr>
        <p:spPr/>
        <p:txBody>
          <a:bodyPr/>
          <a:lstStyle/>
          <a:p>
            <a:pPr eaLnBrk="1" hangingPunct="1">
              <a:defRPr/>
            </a:pPr>
            <a:r>
              <a:rPr lang="zh-CN" altLang="en-US"/>
              <a:t>无冲突协议</a:t>
            </a:r>
          </a:p>
        </p:txBody>
      </p:sp>
      <p:sp>
        <p:nvSpPr>
          <p:cNvPr id="40963" name="Rectangle 5"/>
          <p:cNvSpPr>
            <a:spLocks noGrp="1" noChangeArrowheads="1"/>
          </p:cNvSpPr>
          <p:nvPr>
            <p:ph type="body" idx="1"/>
          </p:nvPr>
        </p:nvSpPr>
        <p:spPr>
          <a:xfrm>
            <a:off x="2555875" y="2276475"/>
            <a:ext cx="3978275" cy="3240088"/>
          </a:xfrm>
        </p:spPr>
        <p:txBody>
          <a:bodyPr/>
          <a:lstStyle/>
          <a:p>
            <a:pPr eaLnBrk="1" hangingPunct="1">
              <a:defRPr/>
            </a:pPr>
            <a:r>
              <a:rPr lang="zh-CN" altLang="en-US" dirty="0">
                <a:hlinkClick r:id="rId3" action="ppaction://hlinksldjump"/>
              </a:rPr>
              <a:t>位图协议</a:t>
            </a:r>
            <a:endParaRPr lang="en-US" altLang="zh-CN" dirty="0"/>
          </a:p>
          <a:p>
            <a:pPr marL="0" indent="0" eaLnBrk="1" hangingPunct="1">
              <a:buFont typeface="Wingdings" pitchFamily="2" charset="2"/>
              <a:buNone/>
              <a:defRPr/>
            </a:pPr>
            <a:r>
              <a:rPr lang="zh-CN" altLang="en-US" dirty="0"/>
              <a:t> </a:t>
            </a:r>
            <a:endParaRPr lang="en-US" altLang="zh-CN" dirty="0"/>
          </a:p>
          <a:p>
            <a:pPr eaLnBrk="1" hangingPunct="1">
              <a:defRPr/>
            </a:pPr>
            <a:r>
              <a:rPr lang="zh-CN" altLang="en-US" dirty="0">
                <a:hlinkClick r:id="rId4" action="ppaction://hlinksldjump"/>
              </a:rPr>
              <a:t>令牌传递</a:t>
            </a:r>
            <a:endParaRPr lang="zh-CN" altLang="en-US" dirty="0"/>
          </a:p>
          <a:p>
            <a:pPr marL="0" indent="0" eaLnBrk="1" hangingPunct="1">
              <a:buFont typeface="Wingdings" pitchFamily="2" charset="2"/>
              <a:buNone/>
              <a:defRPr/>
            </a:pPr>
            <a:endParaRPr lang="zh-CN" altLang="en-US" dirty="0"/>
          </a:p>
          <a:p>
            <a:pPr eaLnBrk="1" hangingPunct="1">
              <a:defRPr/>
            </a:pPr>
            <a:r>
              <a:rPr lang="zh-CN" altLang="en-US" dirty="0">
                <a:hlinkClick r:id="rId5" action="ppaction://hlinksldjump"/>
              </a:rPr>
              <a:t>二进制倒计数协议</a:t>
            </a:r>
            <a:endParaRPr lang="zh-CN" altLang="en-US" dirty="0"/>
          </a:p>
        </p:txBody>
      </p:sp>
      <p:sp>
        <p:nvSpPr>
          <p:cNvPr id="39940"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6"/>
              </a:buBlip>
              <a:defRPr kumimoji="1" sz="2800" b="1">
                <a:solidFill>
                  <a:srgbClr val="000000"/>
                </a:solidFill>
                <a:latin typeface="Arial" charset="0"/>
                <a:ea typeface="华文楷体" pitchFamily="2" charset="-122"/>
              </a:defRPr>
            </a:lvl2pPr>
            <a:lvl3pPr marL="1143000" indent="-228600" eaLnBrk="0" hangingPunct="0">
              <a:buSzPct val="65000"/>
              <a:buBlip>
                <a:blip r:embed="rId7"/>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8"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9" action="ppaction://hlinksldjump"/>
              </a:rPr>
              <a:t>多点访问协议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6" name="Rectangle 2"/>
          <p:cNvSpPr>
            <a:spLocks noGrp="1" noChangeArrowheads="1"/>
          </p:cNvSpPr>
          <p:nvPr>
            <p:ph type="title"/>
          </p:nvPr>
        </p:nvSpPr>
        <p:spPr/>
        <p:txBody>
          <a:bodyPr/>
          <a:lstStyle/>
          <a:p>
            <a:pPr eaLnBrk="1" hangingPunct="1">
              <a:defRPr/>
            </a:pPr>
            <a:r>
              <a:rPr lang="zh-CN" altLang="en-US"/>
              <a:t>位图协议</a:t>
            </a:r>
          </a:p>
        </p:txBody>
      </p:sp>
      <p:sp>
        <p:nvSpPr>
          <p:cNvPr id="40963"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40964" name="Rectangle 4"/>
          <p:cNvSpPr>
            <a:spLocks noGrp="1" noChangeArrowheads="1"/>
          </p:cNvSpPr>
          <p:nvPr>
            <p:ph type="body" idx="1"/>
          </p:nvPr>
        </p:nvSpPr>
        <p:spPr>
          <a:xfrm>
            <a:off x="809625" y="3644900"/>
            <a:ext cx="7958138" cy="2592388"/>
          </a:xfrm>
        </p:spPr>
        <p:txBody>
          <a:bodyPr/>
          <a:lstStyle/>
          <a:p>
            <a:pPr eaLnBrk="1" hangingPunct="1">
              <a:lnSpc>
                <a:spcPct val="120000"/>
              </a:lnSpc>
              <a:buFont typeface="Wingdings" pitchFamily="2" charset="2"/>
              <a:buNone/>
            </a:pPr>
            <a:r>
              <a:rPr lang="zh-CN" altLang="en-US" sz="2400" dirty="0"/>
              <a:t>      假设：有</a:t>
            </a:r>
            <a:r>
              <a:rPr lang="en-US" altLang="zh-CN" sz="2400" dirty="0"/>
              <a:t>N</a:t>
            </a:r>
            <a:r>
              <a:rPr lang="zh-CN" altLang="en-US" sz="2400" dirty="0"/>
              <a:t>个站，地址为</a:t>
            </a:r>
            <a:r>
              <a:rPr lang="en-US" altLang="zh-CN" sz="2400" dirty="0"/>
              <a:t>0 ~ N-1</a:t>
            </a:r>
            <a:r>
              <a:rPr lang="zh-CN" altLang="en-US" sz="2400" dirty="0"/>
              <a:t>，并唯一。</a:t>
            </a:r>
          </a:p>
          <a:p>
            <a:pPr eaLnBrk="1" hangingPunct="1">
              <a:lnSpc>
                <a:spcPct val="120000"/>
              </a:lnSpc>
            </a:pPr>
            <a:r>
              <a:rPr lang="zh-CN" altLang="en-US" sz="2400" dirty="0"/>
              <a:t>竞争周期由</a:t>
            </a:r>
            <a:r>
              <a:rPr lang="en-US" altLang="zh-CN" sz="2400" dirty="0"/>
              <a:t>N</a:t>
            </a:r>
            <a:r>
              <a:rPr lang="zh-CN" altLang="en-US" sz="2400" dirty="0"/>
              <a:t>个竞争时隙组成，一个站点独占一个；</a:t>
            </a:r>
          </a:p>
          <a:p>
            <a:pPr eaLnBrk="1" hangingPunct="1">
              <a:lnSpc>
                <a:spcPct val="120000"/>
              </a:lnSpc>
            </a:pPr>
            <a:r>
              <a:rPr lang="zh-CN" altLang="en-US" sz="2400" dirty="0"/>
              <a:t>在竞争期间，站点</a:t>
            </a:r>
            <a:r>
              <a:rPr lang="en-US" altLang="zh-CN" sz="2400" dirty="0"/>
              <a:t>j</a:t>
            </a:r>
            <a:r>
              <a:rPr lang="zh-CN" altLang="en-US" sz="2400" dirty="0"/>
              <a:t>有数据要发送，在竞争时隙</a:t>
            </a:r>
            <a:r>
              <a:rPr lang="en-US" altLang="zh-CN" sz="2400" dirty="0"/>
              <a:t>j</a:t>
            </a:r>
            <a:r>
              <a:rPr lang="zh-CN" altLang="en-US" sz="2400" dirty="0"/>
              <a:t>内填入一比特（</a:t>
            </a:r>
            <a:r>
              <a:rPr lang="zh-CN" altLang="en-US" sz="2400" dirty="0">
                <a:solidFill>
                  <a:srgbClr val="FF0000"/>
                </a:solidFill>
              </a:rPr>
              <a:t>预约</a:t>
            </a:r>
            <a:r>
              <a:rPr lang="zh-CN" altLang="en-US" sz="2400" dirty="0"/>
              <a:t>）；</a:t>
            </a:r>
          </a:p>
          <a:p>
            <a:pPr eaLnBrk="1" hangingPunct="1">
              <a:lnSpc>
                <a:spcPct val="120000"/>
              </a:lnSpc>
            </a:pPr>
            <a:r>
              <a:rPr lang="zh-CN" altLang="en-US" sz="2400" dirty="0"/>
              <a:t>在传输期间，预约的站点按地址顺序发送。 </a:t>
            </a:r>
          </a:p>
        </p:txBody>
      </p:sp>
      <p:sp>
        <p:nvSpPr>
          <p:cNvPr id="40965"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pic>
        <p:nvPicPr>
          <p:cNvPr id="40966" name="Picture 7" descr="4-06"/>
          <p:cNvPicPr>
            <a:picLocks noChangeAspect="1" noChangeArrowheads="1"/>
          </p:cNvPicPr>
          <p:nvPr/>
        </p:nvPicPr>
        <p:blipFill>
          <a:blip r:embed="rId8">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755650" y="1700213"/>
            <a:ext cx="8066088"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reeform 5"/>
          <p:cNvSpPr>
            <a:spLocks/>
          </p:cNvSpPr>
          <p:nvPr/>
        </p:nvSpPr>
        <p:spPr bwMode="auto">
          <a:xfrm>
            <a:off x="671512" y="5013176"/>
            <a:ext cx="168275" cy="863600"/>
          </a:xfrm>
          <a:custGeom>
            <a:avLst/>
            <a:gdLst>
              <a:gd name="T0" fmla="*/ 0 w 106"/>
              <a:gd name="T1" fmla="*/ 0 h 544"/>
              <a:gd name="T2" fmla="*/ 2147483646 w 106"/>
              <a:gd name="T3" fmla="*/ 2147483646 h 544"/>
              <a:gd name="T4" fmla="*/ 2147483646 w 106"/>
              <a:gd name="T5" fmla="*/ 2147483646 h 544"/>
              <a:gd name="T6" fmla="*/ 2147483646 w 106"/>
              <a:gd name="T7" fmla="*/ 2147483646 h 544"/>
              <a:gd name="T8" fmla="*/ 0 60000 65536"/>
              <a:gd name="T9" fmla="*/ 0 60000 65536"/>
              <a:gd name="T10" fmla="*/ 0 60000 65536"/>
              <a:gd name="T11" fmla="*/ 0 60000 65536"/>
              <a:gd name="T12" fmla="*/ 0 w 106"/>
              <a:gd name="T13" fmla="*/ 0 h 544"/>
              <a:gd name="T14" fmla="*/ 106 w 106"/>
              <a:gd name="T15" fmla="*/ 544 h 544"/>
            </a:gdLst>
            <a:ahLst/>
            <a:cxnLst>
              <a:cxn ang="T8">
                <a:pos x="T0" y="T1"/>
              </a:cxn>
              <a:cxn ang="T9">
                <a:pos x="T2" y="T3"/>
              </a:cxn>
              <a:cxn ang="T10">
                <a:pos x="T4" y="T5"/>
              </a:cxn>
              <a:cxn ang="T11">
                <a:pos x="T6" y="T7"/>
              </a:cxn>
            </a:cxnLst>
            <a:rect l="T12" t="T13" r="T14" b="T15"/>
            <a:pathLst>
              <a:path w="106" h="544">
                <a:moveTo>
                  <a:pt x="0" y="0"/>
                </a:moveTo>
                <a:cubicBezTo>
                  <a:pt x="38" y="11"/>
                  <a:pt x="76" y="22"/>
                  <a:pt x="91" y="90"/>
                </a:cubicBezTo>
                <a:cubicBezTo>
                  <a:pt x="106" y="158"/>
                  <a:pt x="91" y="332"/>
                  <a:pt x="91" y="408"/>
                </a:cubicBezTo>
                <a:cubicBezTo>
                  <a:pt x="91" y="484"/>
                  <a:pt x="91" y="521"/>
                  <a:pt x="91" y="544"/>
                </a:cubicBezTo>
              </a:path>
            </a:pathLst>
          </a:custGeom>
          <a:noFill/>
          <a:ln w="57150">
            <a:solidFill>
              <a:srgbClr val="7030A0"/>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 name="Freeform 6"/>
          <p:cNvSpPr>
            <a:spLocks/>
          </p:cNvSpPr>
          <p:nvPr/>
        </p:nvSpPr>
        <p:spPr bwMode="auto">
          <a:xfrm flipH="1" flipV="1">
            <a:off x="414972" y="5013176"/>
            <a:ext cx="168275" cy="863600"/>
          </a:xfrm>
          <a:custGeom>
            <a:avLst/>
            <a:gdLst>
              <a:gd name="T0" fmla="*/ 0 w 106"/>
              <a:gd name="T1" fmla="*/ 0 h 544"/>
              <a:gd name="T2" fmla="*/ 2147483646 w 106"/>
              <a:gd name="T3" fmla="*/ 2147483646 h 544"/>
              <a:gd name="T4" fmla="*/ 2147483646 w 106"/>
              <a:gd name="T5" fmla="*/ 2147483646 h 544"/>
              <a:gd name="T6" fmla="*/ 2147483646 w 106"/>
              <a:gd name="T7" fmla="*/ 2147483646 h 544"/>
              <a:gd name="T8" fmla="*/ 0 60000 65536"/>
              <a:gd name="T9" fmla="*/ 0 60000 65536"/>
              <a:gd name="T10" fmla="*/ 0 60000 65536"/>
              <a:gd name="T11" fmla="*/ 0 60000 65536"/>
              <a:gd name="T12" fmla="*/ 0 w 106"/>
              <a:gd name="T13" fmla="*/ 0 h 544"/>
              <a:gd name="T14" fmla="*/ 106 w 106"/>
              <a:gd name="T15" fmla="*/ 544 h 544"/>
            </a:gdLst>
            <a:ahLst/>
            <a:cxnLst>
              <a:cxn ang="T8">
                <a:pos x="T0" y="T1"/>
              </a:cxn>
              <a:cxn ang="T9">
                <a:pos x="T2" y="T3"/>
              </a:cxn>
              <a:cxn ang="T10">
                <a:pos x="T4" y="T5"/>
              </a:cxn>
              <a:cxn ang="T11">
                <a:pos x="T6" y="T7"/>
              </a:cxn>
            </a:cxnLst>
            <a:rect l="T12" t="T13" r="T14" b="T15"/>
            <a:pathLst>
              <a:path w="106" h="544">
                <a:moveTo>
                  <a:pt x="0" y="0"/>
                </a:moveTo>
                <a:cubicBezTo>
                  <a:pt x="38" y="11"/>
                  <a:pt x="76" y="22"/>
                  <a:pt x="91" y="90"/>
                </a:cubicBezTo>
                <a:cubicBezTo>
                  <a:pt x="106" y="158"/>
                  <a:pt x="91" y="332"/>
                  <a:pt x="91" y="408"/>
                </a:cubicBezTo>
                <a:cubicBezTo>
                  <a:pt x="91" y="484"/>
                  <a:pt x="91" y="521"/>
                  <a:pt x="91" y="544"/>
                </a:cubicBezTo>
              </a:path>
            </a:pathLst>
          </a:custGeom>
          <a:noFill/>
          <a:ln w="57150">
            <a:solidFill>
              <a:srgbClr val="7030A0"/>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nodeType="clickEffect">
                                  <p:stCondLst>
                                    <p:cond delay="0"/>
                                  </p:stCondLst>
                                  <p:endCondLst>
                                    <p:cond evt="onNext" delay="0">
                                      <p:tgtEl>
                                        <p:sldTgt/>
                                      </p:tgtEl>
                                    </p:cond>
                                  </p:end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par>
                                <p:cTn id="8" presetID="26" presetClass="emph" presetSubtype="0" repeatCount="indefinite" fill="hold" nodeType="withEffect">
                                  <p:stCondLst>
                                    <p:cond delay="0"/>
                                  </p:stCondLst>
                                  <p:endCondLst>
                                    <p:cond evt="onNext" delay="0">
                                      <p:tgtEl>
                                        <p:sldTgt/>
                                      </p:tgtEl>
                                    </p:cond>
                                  </p:endCondLst>
                                  <p:childTnLst>
                                    <p:animEffect transition="out" filter="fade">
                                      <p:cBhvr>
                                        <p:cTn id="9" dur="500" tmFilter="0, 0; .2, .5; .8, .5; 1, 0"/>
                                        <p:tgtEl>
                                          <p:spTgt spid="7"/>
                                        </p:tgtEl>
                                      </p:cBhvr>
                                    </p:animEffect>
                                    <p:animScale>
                                      <p:cBhvr>
                                        <p:cTn id="10"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ChangeArrowheads="1"/>
          </p:cNvSpPr>
          <p:nvPr>
            <p:ph type="title"/>
          </p:nvPr>
        </p:nvSpPr>
        <p:spPr/>
        <p:txBody>
          <a:bodyPr/>
          <a:lstStyle/>
          <a:p>
            <a:pPr eaLnBrk="1" hangingPunct="1">
              <a:defRPr/>
            </a:pPr>
            <a:r>
              <a:rPr lang="zh-CN" altLang="en-US"/>
              <a:t>位图协议的效率分析</a:t>
            </a:r>
          </a:p>
        </p:txBody>
      </p:sp>
      <p:sp>
        <p:nvSpPr>
          <p:cNvPr id="41987"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41988" name="Rectangle 4"/>
          <p:cNvSpPr>
            <a:spLocks noGrp="1" noChangeArrowheads="1"/>
          </p:cNvSpPr>
          <p:nvPr>
            <p:ph type="body" idx="1"/>
          </p:nvPr>
        </p:nvSpPr>
        <p:spPr>
          <a:xfrm>
            <a:off x="809625" y="1773238"/>
            <a:ext cx="7958138" cy="4608512"/>
          </a:xfrm>
        </p:spPr>
        <p:txBody>
          <a:bodyPr/>
          <a:lstStyle/>
          <a:p>
            <a:pPr eaLnBrk="1" hangingPunct="1"/>
            <a:r>
              <a:rPr lang="zh-CN" altLang="en-US" sz="2800" dirty="0">
                <a:solidFill>
                  <a:srgbClr val="FF0000"/>
                </a:solidFill>
              </a:rPr>
              <a:t>假设</a:t>
            </a:r>
          </a:p>
          <a:p>
            <a:pPr lvl="1" eaLnBrk="1" hangingPunct="1"/>
            <a:r>
              <a:rPr lang="zh-CN" altLang="en-US" sz="2400" dirty="0"/>
              <a:t>以位作为测量时间的基本单位，设每个数据帧由</a:t>
            </a:r>
            <a:r>
              <a:rPr lang="en-US" altLang="zh-CN" sz="2400" dirty="0"/>
              <a:t>d</a:t>
            </a:r>
            <a:r>
              <a:rPr lang="zh-CN" altLang="en-US" sz="2400" dirty="0"/>
              <a:t>个时间单位组成。 </a:t>
            </a:r>
          </a:p>
          <a:p>
            <a:pPr eaLnBrk="1" hangingPunct="1"/>
            <a:r>
              <a:rPr lang="zh-CN" altLang="en-US" sz="2800" dirty="0">
                <a:solidFill>
                  <a:srgbClr val="FF0000"/>
                </a:solidFill>
              </a:rPr>
              <a:t>低负荷情况</a:t>
            </a:r>
          </a:p>
          <a:p>
            <a:pPr lvl="1" eaLnBrk="1" hangingPunct="1"/>
            <a:r>
              <a:rPr lang="zh-CN" altLang="en-US" sz="2400" dirty="0"/>
              <a:t>效率为</a:t>
            </a:r>
            <a:r>
              <a:rPr lang="en-US" altLang="zh-CN" sz="2400" dirty="0"/>
              <a:t>d / (</a:t>
            </a:r>
            <a:r>
              <a:rPr lang="en-US" altLang="zh-CN" sz="2400" dirty="0" err="1"/>
              <a:t>N+d</a:t>
            </a:r>
            <a:r>
              <a:rPr lang="en-US" altLang="zh-CN" sz="2400" dirty="0"/>
              <a:t>)</a:t>
            </a:r>
            <a:r>
              <a:rPr lang="zh-CN" altLang="en-US" sz="2400" dirty="0"/>
              <a:t>（即：只有一个站点要发送数据）。</a:t>
            </a:r>
          </a:p>
          <a:p>
            <a:pPr eaLnBrk="1" hangingPunct="1"/>
            <a:r>
              <a:rPr lang="zh-CN" altLang="en-US" sz="2800" dirty="0">
                <a:solidFill>
                  <a:srgbClr val="FF0000"/>
                </a:solidFill>
              </a:rPr>
              <a:t>高负荷情况</a:t>
            </a:r>
          </a:p>
          <a:p>
            <a:pPr lvl="1" eaLnBrk="1" hangingPunct="1"/>
            <a:r>
              <a:rPr lang="zh-CN" altLang="en-US" sz="2400" dirty="0"/>
              <a:t>效率为</a:t>
            </a:r>
            <a:r>
              <a:rPr lang="en-US" altLang="zh-CN" sz="2400" dirty="0"/>
              <a:t>d / (d+1)</a:t>
            </a:r>
            <a:r>
              <a:rPr lang="zh-CN" altLang="en-US" sz="2400" dirty="0"/>
              <a:t>（即：所有站均为待发站，每帧额外开销为</a:t>
            </a:r>
            <a:r>
              <a:rPr lang="en-US" altLang="zh-CN" sz="2400" dirty="0"/>
              <a:t>1</a:t>
            </a:r>
            <a:r>
              <a:rPr lang="zh-CN" altLang="en-US" sz="2400" dirty="0"/>
              <a:t>比特）。</a:t>
            </a:r>
          </a:p>
          <a:p>
            <a:pPr eaLnBrk="1" hangingPunct="1"/>
            <a:r>
              <a:rPr lang="zh-CN" altLang="en-US" sz="2800" dirty="0">
                <a:solidFill>
                  <a:srgbClr val="FF0000"/>
                </a:solidFill>
              </a:rPr>
              <a:t>特点</a:t>
            </a:r>
          </a:p>
          <a:p>
            <a:pPr lvl="1" eaLnBrk="1" hangingPunct="1"/>
            <a:r>
              <a:rPr lang="zh-CN" altLang="en-US" sz="2400" dirty="0"/>
              <a:t>每站点需要</a:t>
            </a:r>
            <a:r>
              <a:rPr lang="en-US" altLang="zh-CN" sz="2400" dirty="0"/>
              <a:t>1bit</a:t>
            </a:r>
            <a:r>
              <a:rPr lang="zh-CN" altLang="en-US" sz="2400" dirty="0"/>
              <a:t>的额外开销，且无法考虑优先级。</a:t>
            </a:r>
          </a:p>
        </p:txBody>
      </p:sp>
      <p:sp>
        <p:nvSpPr>
          <p:cNvPr id="41989"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514" name="Rectangle 2"/>
          <p:cNvSpPr>
            <a:spLocks noGrp="1" noChangeArrowheads="1"/>
          </p:cNvSpPr>
          <p:nvPr>
            <p:ph type="title"/>
          </p:nvPr>
        </p:nvSpPr>
        <p:spPr/>
        <p:txBody>
          <a:bodyPr/>
          <a:lstStyle/>
          <a:p>
            <a:pPr eaLnBrk="1" hangingPunct="1">
              <a:defRPr/>
            </a:pPr>
            <a:r>
              <a:rPr lang="zh-CN" altLang="en-US" dirty="0"/>
              <a:t>信道冲突问题</a:t>
            </a:r>
          </a:p>
        </p:txBody>
      </p:sp>
      <p:sp>
        <p:nvSpPr>
          <p:cNvPr id="6147" name="Rectangle 3"/>
          <p:cNvSpPr>
            <a:spLocks noGrp="1" noChangeArrowheads="1"/>
          </p:cNvSpPr>
          <p:nvPr>
            <p:ph type="body" sz="half" idx="1"/>
          </p:nvPr>
        </p:nvSpPr>
        <p:spPr>
          <a:xfrm>
            <a:off x="809625" y="1773238"/>
            <a:ext cx="8010525" cy="1511300"/>
          </a:xfrm>
        </p:spPr>
        <p:txBody>
          <a:bodyPr/>
          <a:lstStyle/>
          <a:p>
            <a:pPr eaLnBrk="1" hangingPunct="1">
              <a:lnSpc>
                <a:spcPct val="120000"/>
              </a:lnSpc>
            </a:pPr>
            <a:r>
              <a:rPr lang="zh-CN" altLang="en-US" sz="2200">
                <a:solidFill>
                  <a:srgbClr val="FF0000"/>
                </a:solidFill>
              </a:rPr>
              <a:t>问题：</a:t>
            </a:r>
          </a:p>
          <a:p>
            <a:pPr eaLnBrk="1" hangingPunct="1">
              <a:lnSpc>
                <a:spcPct val="120000"/>
              </a:lnSpc>
              <a:buFont typeface="Wingdings" pitchFamily="2" charset="2"/>
              <a:buNone/>
            </a:pPr>
            <a:r>
              <a:rPr lang="en-US" altLang="zh-CN" sz="2200"/>
              <a:t>             LAN</a:t>
            </a:r>
            <a:r>
              <a:rPr lang="zh-CN" altLang="en-US" sz="2200"/>
              <a:t>（包括</a:t>
            </a:r>
            <a:r>
              <a:rPr lang="en-US" altLang="zh-CN" sz="2200"/>
              <a:t>WLAN</a:t>
            </a:r>
            <a:r>
              <a:rPr lang="zh-CN" altLang="en-US" sz="2200"/>
              <a:t>）多采用</a:t>
            </a:r>
            <a:r>
              <a:rPr lang="zh-CN" altLang="en-US" sz="2200">
                <a:solidFill>
                  <a:srgbClr val="0000FF"/>
                </a:solidFill>
              </a:rPr>
              <a:t>广播技术</a:t>
            </a:r>
            <a:r>
              <a:rPr lang="zh-CN" altLang="en-US" sz="2200"/>
              <a:t>，存在着</a:t>
            </a:r>
            <a:r>
              <a:rPr lang="zh-CN" altLang="en-US" sz="2200">
                <a:solidFill>
                  <a:srgbClr val="0000FF"/>
                </a:solidFill>
              </a:rPr>
              <a:t>广播信道（多路访问信道、随机访问信道）</a:t>
            </a:r>
            <a:r>
              <a:rPr lang="zh-CN" altLang="en-US" sz="2200">
                <a:solidFill>
                  <a:srgbClr val="FF0000"/>
                </a:solidFill>
              </a:rPr>
              <a:t>使用冲突</a:t>
            </a:r>
            <a:r>
              <a:rPr lang="zh-CN" altLang="en-US" sz="2200"/>
              <a:t>问题。</a:t>
            </a:r>
          </a:p>
        </p:txBody>
      </p:sp>
      <p:sp>
        <p:nvSpPr>
          <p:cNvPr id="614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6149"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graphicFrame>
        <p:nvGraphicFramePr>
          <p:cNvPr id="6150" name="Object 6"/>
          <p:cNvGraphicFramePr>
            <a:graphicFrameLocks noGrp="1" noChangeAspect="1"/>
          </p:cNvGraphicFramePr>
          <p:nvPr>
            <p:ph sz="half" idx="2"/>
          </p:nvPr>
        </p:nvGraphicFramePr>
        <p:xfrm>
          <a:off x="1042988" y="3284538"/>
          <a:ext cx="7651750" cy="3017837"/>
        </p:xfrm>
        <a:graphic>
          <a:graphicData uri="http://schemas.openxmlformats.org/presentationml/2006/ole">
            <mc:AlternateContent xmlns:mc="http://schemas.openxmlformats.org/markup-compatibility/2006">
              <mc:Choice xmlns:v="urn:schemas-microsoft-com:vml" Requires="v">
                <p:oleObj name="Visio" r:id="rId6" imgW="6906768" imgH="2726436" progId="Visio.Drawing.11">
                  <p:embed/>
                </p:oleObj>
              </mc:Choice>
              <mc:Fallback>
                <p:oleObj name="Visio" r:id="rId6" imgW="6906768" imgH="2726436" progId="Visio.Drawing.11">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2988" y="3284538"/>
                        <a:ext cx="7651750" cy="301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random/>
    <p:sndAc>
      <p:stSnd>
        <p:snd r:embed="rId2" name="camera.wav"/>
      </p:stSnd>
    </p:sndAc>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ChangeArrowheads="1"/>
          </p:cNvSpPr>
          <p:nvPr>
            <p:ph type="title"/>
          </p:nvPr>
        </p:nvSpPr>
        <p:spPr/>
        <p:txBody>
          <a:bodyPr/>
          <a:lstStyle/>
          <a:p>
            <a:pPr eaLnBrk="1" hangingPunct="1">
              <a:defRPr/>
            </a:pPr>
            <a:r>
              <a:rPr lang="zh-CN" altLang="en-US" dirty="0"/>
              <a:t>令牌传递</a:t>
            </a:r>
          </a:p>
        </p:txBody>
      </p:sp>
      <p:sp>
        <p:nvSpPr>
          <p:cNvPr id="43011"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43012" name="Text Box 5"/>
          <p:cNvSpPr txBox="1">
            <a:spLocks noChangeArrowheads="1"/>
          </p:cNvSpPr>
          <p:nvPr/>
        </p:nvSpPr>
        <p:spPr bwMode="auto">
          <a:xfrm>
            <a:off x="1346200" y="87313"/>
            <a:ext cx="66817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sp>
        <p:nvSpPr>
          <p:cNvPr id="43013" name="内容占位符 1"/>
          <p:cNvSpPr>
            <a:spLocks noGrp="1"/>
          </p:cNvSpPr>
          <p:nvPr>
            <p:ph idx="1"/>
          </p:nvPr>
        </p:nvSpPr>
        <p:spPr>
          <a:xfrm>
            <a:off x="809625" y="1773238"/>
            <a:ext cx="7958138" cy="4679950"/>
          </a:xfrm>
        </p:spPr>
        <p:txBody>
          <a:bodyPr/>
          <a:lstStyle/>
          <a:p>
            <a:r>
              <a:rPr lang="zh-CN" altLang="en-US" sz="2400" dirty="0">
                <a:solidFill>
                  <a:srgbClr val="FF0000"/>
                </a:solidFill>
              </a:rPr>
              <a:t>令牌：</a:t>
            </a:r>
            <a:r>
              <a:rPr lang="zh-CN" altLang="en-US" sz="2400" dirty="0"/>
              <a:t>一个特殊结构的帧，发送数据的权力象征，谁获得令牌就可以发送数据。</a:t>
            </a:r>
            <a:endParaRPr lang="en-US" altLang="zh-CN" sz="2400" dirty="0"/>
          </a:p>
          <a:p>
            <a:r>
              <a:rPr lang="zh-CN" altLang="en-US" sz="2400" dirty="0">
                <a:solidFill>
                  <a:srgbClr val="FF0000"/>
                </a:solidFill>
              </a:rPr>
              <a:t>算法</a:t>
            </a:r>
            <a:endParaRPr lang="en-US" altLang="zh-CN" sz="2400" dirty="0">
              <a:solidFill>
                <a:srgbClr val="FF0000"/>
              </a:solidFill>
            </a:endParaRPr>
          </a:p>
          <a:p>
            <a:pPr lvl="1"/>
            <a:r>
              <a:rPr lang="zh-CN" altLang="en-US" sz="2400" dirty="0"/>
              <a:t>网络中令牌只设置一个；</a:t>
            </a:r>
            <a:endParaRPr lang="en-US" altLang="zh-CN" sz="2400" dirty="0"/>
          </a:p>
          <a:p>
            <a:pPr lvl="1"/>
            <a:r>
              <a:rPr lang="zh-CN" altLang="en-US" sz="2400" dirty="0"/>
              <a:t>需发送数据的站点必须先获得令牌；</a:t>
            </a:r>
            <a:endParaRPr lang="en-US" altLang="zh-CN" sz="2400" dirty="0"/>
          </a:p>
          <a:p>
            <a:pPr lvl="1"/>
            <a:r>
              <a:rPr lang="zh-CN" altLang="en-US" sz="2400" dirty="0"/>
              <a:t>当令牌传到某一个站点后，如无数据则将令牌按顺序传到下一个站点；如有数据则发送，发送完毕将令牌传送到下一个站点。</a:t>
            </a:r>
            <a:endParaRPr lang="en-US" altLang="zh-CN" sz="2400" dirty="0"/>
          </a:p>
          <a:p>
            <a:r>
              <a:rPr lang="zh-CN" altLang="en-US" sz="2400" dirty="0">
                <a:solidFill>
                  <a:srgbClr val="FF0000"/>
                </a:solidFill>
              </a:rPr>
              <a:t>特点</a:t>
            </a:r>
            <a:endParaRPr lang="en-US" altLang="zh-CN" sz="2400" dirty="0">
              <a:solidFill>
                <a:srgbClr val="FF0000"/>
              </a:solidFill>
            </a:endParaRPr>
          </a:p>
          <a:p>
            <a:pPr lvl="1"/>
            <a:r>
              <a:rPr lang="zh-CN" altLang="en-US" sz="2400" dirty="0"/>
              <a:t>性能类似于位图协议；</a:t>
            </a:r>
            <a:endParaRPr lang="en-US" altLang="zh-CN" sz="2400" dirty="0"/>
          </a:p>
          <a:p>
            <a:pPr lvl="1"/>
            <a:r>
              <a:rPr lang="zh-CN" altLang="en-US" sz="2400" dirty="0"/>
              <a:t>发送机会均等。</a:t>
            </a:r>
          </a:p>
        </p:txBody>
      </p:sp>
    </p:spTree>
  </p:cSld>
  <p:clrMapOvr>
    <a:masterClrMapping/>
  </p:clrMapOvr>
  <p:transition spd="slow">
    <p:random/>
    <p:sndAc>
      <p:stSnd>
        <p:snd r:embed="rId2" name="camera.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ChangeArrowheads="1"/>
          </p:cNvSpPr>
          <p:nvPr>
            <p:ph type="title"/>
          </p:nvPr>
        </p:nvSpPr>
        <p:spPr/>
        <p:txBody>
          <a:bodyPr/>
          <a:lstStyle/>
          <a:p>
            <a:pPr eaLnBrk="1" hangingPunct="1">
              <a:defRPr/>
            </a:pPr>
            <a:r>
              <a:rPr lang="zh-CN" altLang="en-US" dirty="0"/>
              <a:t>例</a:t>
            </a:r>
            <a:r>
              <a:rPr lang="en-US" altLang="zh-CN" dirty="0"/>
              <a:t>1:</a:t>
            </a:r>
            <a:r>
              <a:rPr lang="zh-CN" altLang="en-US" dirty="0"/>
              <a:t>令牌环</a:t>
            </a:r>
            <a:br>
              <a:rPr lang="en-US" altLang="zh-CN" dirty="0"/>
            </a:br>
            <a:r>
              <a:rPr lang="zh-CN" altLang="en-US" sz="2800" dirty="0"/>
              <a:t>（</a:t>
            </a:r>
            <a:r>
              <a:rPr lang="en-US" altLang="zh-CN" sz="2800" dirty="0"/>
              <a:t>IEEE 802.5</a:t>
            </a:r>
            <a:r>
              <a:rPr lang="zh-CN" altLang="en-US" sz="2800" dirty="0"/>
              <a:t>）</a:t>
            </a:r>
          </a:p>
        </p:txBody>
      </p:sp>
      <p:sp>
        <p:nvSpPr>
          <p:cNvPr id="44036"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44037" name="Text Box 5"/>
          <p:cNvSpPr txBox="1">
            <a:spLocks noChangeArrowheads="1"/>
          </p:cNvSpPr>
          <p:nvPr/>
        </p:nvSpPr>
        <p:spPr bwMode="auto">
          <a:xfrm>
            <a:off x="1346200" y="87313"/>
            <a:ext cx="66817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pic>
        <p:nvPicPr>
          <p:cNvPr id="15" name="Picture 17"/>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00788" y="3644900"/>
            <a:ext cx="2570162"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866775" y="4437063"/>
            <a:ext cx="1947863" cy="307975"/>
          </a:xfrm>
          <a:prstGeom prst="rect">
            <a:avLst/>
          </a:prstGeom>
          <a:noFill/>
        </p:spPr>
        <p:txBody>
          <a:bodyPr>
            <a:spAutoFit/>
          </a:bodyPr>
          <a:lstStyle/>
          <a:p>
            <a:pPr>
              <a:defRPr/>
            </a:pPr>
            <a:r>
              <a:rPr lang="en-US" altLang="zh-CN" sz="1400" b="1" dirty="0">
                <a:latin typeface="+mn-lt"/>
                <a:ea typeface="+mn-ea"/>
              </a:rPr>
              <a:t>(a) </a:t>
            </a:r>
            <a:r>
              <a:rPr lang="zh-CN" altLang="en-US" sz="1400" b="1" dirty="0">
                <a:latin typeface="+mn-lt"/>
                <a:ea typeface="+mn-ea"/>
              </a:rPr>
              <a:t>发送者等待令牌</a:t>
            </a:r>
            <a:r>
              <a:rPr lang="en-US" altLang="zh-CN" sz="1400" b="1" dirty="0">
                <a:latin typeface="+mn-lt"/>
                <a:ea typeface="+mn-ea"/>
              </a:rPr>
              <a:t> </a:t>
            </a:r>
            <a:endParaRPr lang="zh-CN" altLang="en-US" sz="1400" b="1" dirty="0">
              <a:latin typeface="+mn-lt"/>
              <a:ea typeface="+mn-ea"/>
            </a:endParaRPr>
          </a:p>
        </p:txBody>
      </p:sp>
      <p:sp>
        <p:nvSpPr>
          <p:cNvPr id="17" name="TextBox 16"/>
          <p:cNvSpPr txBox="1"/>
          <p:nvPr/>
        </p:nvSpPr>
        <p:spPr>
          <a:xfrm>
            <a:off x="1498600" y="5894388"/>
            <a:ext cx="2136775" cy="523875"/>
          </a:xfrm>
          <a:prstGeom prst="rect">
            <a:avLst/>
          </a:prstGeom>
          <a:noFill/>
        </p:spPr>
        <p:txBody>
          <a:bodyPr>
            <a:spAutoFit/>
          </a:bodyPr>
          <a:lstStyle/>
          <a:p>
            <a:pPr marL="268288" indent="-268288">
              <a:defRPr/>
            </a:pPr>
            <a:r>
              <a:rPr lang="en-US" altLang="zh-CN" sz="1400" b="1" dirty="0">
                <a:latin typeface="+mn-lt"/>
                <a:ea typeface="+mn-ea"/>
              </a:rPr>
              <a:t>(b) </a:t>
            </a:r>
            <a:r>
              <a:rPr lang="zh-CN" altLang="en-US" sz="1400" b="1" dirty="0">
                <a:latin typeface="+mn-lt"/>
                <a:ea typeface="+mn-ea"/>
              </a:rPr>
              <a:t>发送者等到令牌，开始发送数据</a:t>
            </a:r>
            <a:r>
              <a:rPr lang="en-US" altLang="zh-CN" sz="1400" b="1" dirty="0">
                <a:latin typeface="+mn-lt"/>
                <a:ea typeface="+mn-ea"/>
              </a:rPr>
              <a:t> </a:t>
            </a:r>
            <a:endParaRPr lang="zh-CN" altLang="en-US" sz="1400" b="1" dirty="0">
              <a:latin typeface="+mn-lt"/>
              <a:ea typeface="+mn-ea"/>
            </a:endParaRPr>
          </a:p>
        </p:txBody>
      </p:sp>
      <p:sp>
        <p:nvSpPr>
          <p:cNvPr id="18" name="TextBox 17"/>
          <p:cNvSpPr txBox="1"/>
          <p:nvPr/>
        </p:nvSpPr>
        <p:spPr>
          <a:xfrm>
            <a:off x="6623050" y="1968500"/>
            <a:ext cx="1947863" cy="523875"/>
          </a:xfrm>
          <a:prstGeom prst="rect">
            <a:avLst/>
          </a:prstGeom>
          <a:noFill/>
        </p:spPr>
        <p:txBody>
          <a:bodyPr>
            <a:spAutoFit/>
          </a:bodyPr>
          <a:lstStyle/>
          <a:p>
            <a:pPr marL="268288" indent="-268288">
              <a:defRPr/>
            </a:pPr>
            <a:r>
              <a:rPr lang="en-US" altLang="zh-CN" sz="1400" b="1" dirty="0">
                <a:latin typeface="+mn-lt"/>
                <a:ea typeface="+mn-ea"/>
              </a:rPr>
              <a:t>(c) </a:t>
            </a:r>
            <a:r>
              <a:rPr lang="zh-CN" altLang="en-US" sz="1400" b="1" dirty="0">
                <a:latin typeface="+mn-lt"/>
                <a:ea typeface="+mn-ea"/>
              </a:rPr>
              <a:t>接收者复制发送给它的数据</a:t>
            </a:r>
            <a:r>
              <a:rPr lang="en-US" altLang="zh-CN" sz="1400" b="1" dirty="0">
                <a:latin typeface="+mn-lt"/>
                <a:ea typeface="+mn-ea"/>
              </a:rPr>
              <a:t> </a:t>
            </a:r>
            <a:endParaRPr lang="zh-CN" altLang="en-US" sz="1400" b="1" dirty="0">
              <a:latin typeface="+mn-lt"/>
              <a:ea typeface="+mn-ea"/>
            </a:endParaRPr>
          </a:p>
        </p:txBody>
      </p:sp>
      <p:sp>
        <p:nvSpPr>
          <p:cNvPr id="19" name="TextBox 18"/>
          <p:cNvSpPr txBox="1"/>
          <p:nvPr/>
        </p:nvSpPr>
        <p:spPr>
          <a:xfrm>
            <a:off x="5076825" y="5892800"/>
            <a:ext cx="2159000" cy="522288"/>
          </a:xfrm>
          <a:prstGeom prst="rect">
            <a:avLst/>
          </a:prstGeom>
          <a:noFill/>
        </p:spPr>
        <p:txBody>
          <a:bodyPr>
            <a:spAutoFit/>
          </a:bodyPr>
          <a:lstStyle/>
          <a:p>
            <a:pPr marL="268288" indent="-268288">
              <a:defRPr/>
            </a:pPr>
            <a:r>
              <a:rPr lang="en-US" altLang="zh-CN" sz="1400" b="1" dirty="0">
                <a:latin typeface="+mn-lt"/>
                <a:ea typeface="+mn-ea"/>
              </a:rPr>
              <a:t>(d) </a:t>
            </a:r>
            <a:r>
              <a:rPr lang="zh-CN" altLang="en-US" sz="1400" b="1" dirty="0">
                <a:latin typeface="+mn-lt"/>
                <a:ea typeface="+mn-ea"/>
              </a:rPr>
              <a:t>发送者吸收已发送的数据，并释放令牌</a:t>
            </a:r>
          </a:p>
        </p:txBody>
      </p:sp>
      <p:sp>
        <p:nvSpPr>
          <p:cNvPr id="20" name="内容占位符 1"/>
          <p:cNvSpPr>
            <a:spLocks noGrp="1"/>
          </p:cNvSpPr>
          <p:nvPr>
            <p:ph idx="1"/>
          </p:nvPr>
        </p:nvSpPr>
        <p:spPr>
          <a:xfrm>
            <a:off x="3563938" y="1844675"/>
            <a:ext cx="1154112" cy="503238"/>
          </a:xfrm>
          <a:solidFill>
            <a:srgbClr val="FFFF00"/>
          </a:solidFill>
          <a:ln>
            <a:solidFill>
              <a:srgbClr val="00002E"/>
            </a:solidFill>
            <a:miter lim="800000"/>
            <a:headEnd/>
            <a:tailEnd/>
          </a:ln>
        </p:spPr>
        <p:txBody>
          <a:bodyPr/>
          <a:lstStyle/>
          <a:p>
            <a:pPr marL="0" indent="0" algn="ctr">
              <a:buFont typeface="Wingdings" pitchFamily="2" charset="2"/>
              <a:buNone/>
            </a:pPr>
            <a:r>
              <a:rPr lang="en-US" altLang="zh-CN" sz="2400">
                <a:solidFill>
                  <a:srgbClr val="0000FF"/>
                </a:solidFill>
              </a:rPr>
              <a:t>A→C</a:t>
            </a:r>
            <a:endParaRPr lang="zh-CN" altLang="en-US" sz="2400">
              <a:solidFill>
                <a:srgbClr val="0000FF"/>
              </a:solidFill>
            </a:endParaRPr>
          </a:p>
        </p:txBody>
      </p:sp>
      <p:pic>
        <p:nvPicPr>
          <p:cNvPr id="21" name="Picture 14"/>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4213" y="1693863"/>
            <a:ext cx="2592387"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15"/>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27313" y="3603625"/>
            <a:ext cx="25622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16"/>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3438" y="1641475"/>
            <a:ext cx="2538412"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ChangeArrowheads="1"/>
          </p:cNvSpPr>
          <p:nvPr>
            <p:ph type="title"/>
          </p:nvPr>
        </p:nvSpPr>
        <p:spPr/>
        <p:txBody>
          <a:bodyPr/>
          <a:lstStyle/>
          <a:p>
            <a:pPr eaLnBrk="1" hangingPunct="1">
              <a:defRPr/>
            </a:pPr>
            <a:r>
              <a:rPr lang="zh-CN" altLang="en-US" dirty="0"/>
              <a:t>例</a:t>
            </a:r>
            <a:r>
              <a:rPr lang="en-US" altLang="zh-CN" dirty="0"/>
              <a:t>2:</a:t>
            </a:r>
            <a:r>
              <a:rPr lang="zh-CN" altLang="en-US" dirty="0"/>
              <a:t>令牌总线</a:t>
            </a:r>
            <a:br>
              <a:rPr lang="en-US" altLang="zh-CN" dirty="0"/>
            </a:br>
            <a:r>
              <a:rPr lang="zh-CN" altLang="en-US" sz="2800" dirty="0"/>
              <a:t>（</a:t>
            </a:r>
            <a:r>
              <a:rPr lang="en-US" altLang="zh-CN" sz="2800" dirty="0"/>
              <a:t>IEEE 802.4</a:t>
            </a:r>
            <a:r>
              <a:rPr lang="zh-CN" altLang="en-US" sz="2800" dirty="0"/>
              <a:t>）</a:t>
            </a:r>
          </a:p>
        </p:txBody>
      </p:sp>
      <p:sp>
        <p:nvSpPr>
          <p:cNvPr id="45059"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45060" name="Text Box 5"/>
          <p:cNvSpPr txBox="1">
            <a:spLocks noChangeArrowheads="1"/>
          </p:cNvSpPr>
          <p:nvPr/>
        </p:nvSpPr>
        <p:spPr bwMode="auto">
          <a:xfrm>
            <a:off x="1346200" y="87313"/>
            <a:ext cx="66817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sp>
        <p:nvSpPr>
          <p:cNvPr id="45061" name="内容占位符 1"/>
          <p:cNvSpPr>
            <a:spLocks noGrp="1"/>
          </p:cNvSpPr>
          <p:nvPr>
            <p:ph idx="1"/>
          </p:nvPr>
        </p:nvSpPr>
        <p:spPr>
          <a:xfrm>
            <a:off x="6372225" y="4437063"/>
            <a:ext cx="2376488" cy="360362"/>
          </a:xfrm>
        </p:spPr>
        <p:txBody>
          <a:bodyPr/>
          <a:lstStyle/>
          <a:p>
            <a:pPr marL="0" indent="0">
              <a:buFont typeface="Wingdings" pitchFamily="2" charset="2"/>
              <a:buNone/>
            </a:pPr>
            <a:r>
              <a:rPr lang="zh-CN" altLang="en-US" sz="2000">
                <a:solidFill>
                  <a:srgbClr val="0000FF"/>
                </a:solidFill>
              </a:rPr>
              <a:t>物理总线，逻辑环</a:t>
            </a:r>
          </a:p>
        </p:txBody>
      </p:sp>
      <p:pic>
        <p:nvPicPr>
          <p:cNvPr id="45062" name="Picture 7"/>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27175" y="1870075"/>
            <a:ext cx="6716713" cy="443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2690" name="Rectangle 2"/>
          <p:cNvSpPr>
            <a:spLocks noGrp="1" noChangeArrowheads="1"/>
          </p:cNvSpPr>
          <p:nvPr>
            <p:ph type="title"/>
          </p:nvPr>
        </p:nvSpPr>
        <p:spPr/>
        <p:txBody>
          <a:bodyPr/>
          <a:lstStyle/>
          <a:p>
            <a:pPr eaLnBrk="1" hangingPunct="1">
              <a:defRPr/>
            </a:pPr>
            <a:r>
              <a:rPr lang="zh-CN" altLang="en-US" dirty="0"/>
              <a:t>例</a:t>
            </a:r>
            <a:r>
              <a:rPr lang="en-US" altLang="zh-CN" dirty="0"/>
              <a:t>2:</a:t>
            </a:r>
            <a:r>
              <a:rPr lang="zh-CN" altLang="en-US" dirty="0"/>
              <a:t>令牌总线</a:t>
            </a:r>
            <a:br>
              <a:rPr lang="en-US" altLang="zh-CN" dirty="0"/>
            </a:br>
            <a:r>
              <a:rPr lang="zh-CN" altLang="en-US" sz="2800" dirty="0"/>
              <a:t>（</a:t>
            </a:r>
            <a:r>
              <a:rPr lang="en-US" altLang="zh-CN" sz="2800" dirty="0"/>
              <a:t>IEEE 802.4</a:t>
            </a:r>
            <a:r>
              <a:rPr lang="zh-CN" altLang="en-US" sz="2800" dirty="0"/>
              <a:t>）</a:t>
            </a:r>
          </a:p>
        </p:txBody>
      </p:sp>
      <p:sp>
        <p:nvSpPr>
          <p:cNvPr id="46083" name="Text Box 3"/>
          <p:cNvSpPr txBox="1">
            <a:spLocks noChangeArrowheads="1"/>
          </p:cNvSpPr>
          <p:nvPr/>
        </p:nvSpPr>
        <p:spPr bwMode="auto">
          <a:xfrm>
            <a:off x="830580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46084" name="Text Box 5"/>
          <p:cNvSpPr txBox="1">
            <a:spLocks noChangeArrowheads="1"/>
          </p:cNvSpPr>
          <p:nvPr/>
        </p:nvSpPr>
        <p:spPr bwMode="auto">
          <a:xfrm>
            <a:off x="1346200" y="87313"/>
            <a:ext cx="668178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pic>
        <p:nvPicPr>
          <p:cNvPr id="46085" name="Picture 6"/>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475" y="1822450"/>
            <a:ext cx="3748088" cy="333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2053"/>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87900" y="2781300"/>
            <a:ext cx="4100513" cy="365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7" name="内容占位符 1"/>
          <p:cNvSpPr>
            <a:spLocks noGrp="1"/>
          </p:cNvSpPr>
          <p:nvPr>
            <p:ph idx="1"/>
          </p:nvPr>
        </p:nvSpPr>
        <p:spPr>
          <a:xfrm>
            <a:off x="5637213" y="1989138"/>
            <a:ext cx="2376487" cy="503237"/>
          </a:xfrm>
          <a:solidFill>
            <a:srgbClr val="FFFF00"/>
          </a:solidFill>
          <a:ln>
            <a:solidFill>
              <a:srgbClr val="00002E"/>
            </a:solidFill>
            <a:miter lim="800000"/>
            <a:headEnd/>
            <a:tailEnd/>
          </a:ln>
        </p:spPr>
        <p:txBody>
          <a:bodyPr/>
          <a:lstStyle/>
          <a:p>
            <a:pPr marL="0" indent="0" algn="ctr">
              <a:buFont typeface="Wingdings" pitchFamily="2" charset="2"/>
              <a:buNone/>
            </a:pPr>
            <a:r>
              <a:rPr lang="zh-CN" altLang="en-US" sz="2400">
                <a:solidFill>
                  <a:srgbClr val="0000FF"/>
                </a:solidFill>
              </a:rPr>
              <a:t>令牌传递过程</a:t>
            </a:r>
          </a:p>
        </p:txBody>
      </p:sp>
    </p:spTree>
  </p:cSld>
  <p:clrMapOvr>
    <a:masterClrMapping/>
  </p:clrMapOvr>
  <p:transition spd="slow">
    <p:random/>
    <p:sndAc>
      <p:stSnd>
        <p:snd r:embed="rId2" name="camera.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3714" name="Rectangle 2"/>
          <p:cNvSpPr>
            <a:spLocks noGrp="1" noChangeArrowheads="1"/>
          </p:cNvSpPr>
          <p:nvPr>
            <p:ph type="title"/>
          </p:nvPr>
        </p:nvSpPr>
        <p:spPr/>
        <p:txBody>
          <a:bodyPr/>
          <a:lstStyle/>
          <a:p>
            <a:pPr eaLnBrk="1" hangingPunct="1">
              <a:defRPr/>
            </a:pPr>
            <a:r>
              <a:rPr lang="zh-CN" altLang="en-US"/>
              <a:t>二进制倒计数协议</a:t>
            </a:r>
          </a:p>
        </p:txBody>
      </p:sp>
      <p:sp>
        <p:nvSpPr>
          <p:cNvPr id="47107"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47108" name="Rectangle 4"/>
          <p:cNvSpPr>
            <a:spLocks noGrp="1" noChangeArrowheads="1"/>
          </p:cNvSpPr>
          <p:nvPr>
            <p:ph type="body" idx="1"/>
          </p:nvPr>
        </p:nvSpPr>
        <p:spPr>
          <a:xfrm>
            <a:off x="809625" y="1773238"/>
            <a:ext cx="7958138" cy="4680098"/>
          </a:xfrm>
        </p:spPr>
        <p:txBody>
          <a:bodyPr/>
          <a:lstStyle/>
          <a:p>
            <a:pPr eaLnBrk="1" hangingPunct="1">
              <a:lnSpc>
                <a:spcPct val="125000"/>
              </a:lnSpc>
            </a:pPr>
            <a:r>
              <a:rPr lang="zh-CN" altLang="en-US" sz="2400" dirty="0">
                <a:solidFill>
                  <a:srgbClr val="FF0000"/>
                </a:solidFill>
              </a:rPr>
              <a:t>算法</a:t>
            </a:r>
          </a:p>
          <a:p>
            <a:pPr lvl="1" eaLnBrk="1" hangingPunct="1">
              <a:lnSpc>
                <a:spcPct val="125000"/>
              </a:lnSpc>
            </a:pPr>
            <a:r>
              <a:rPr lang="zh-CN" altLang="en-US" sz="2400" dirty="0"/>
              <a:t>站点采用二进制编码，且长度相同；</a:t>
            </a:r>
          </a:p>
          <a:p>
            <a:pPr lvl="1" eaLnBrk="1" hangingPunct="1">
              <a:lnSpc>
                <a:spcPct val="125000"/>
              </a:lnSpc>
            </a:pPr>
            <a:r>
              <a:rPr lang="zh-CN" altLang="en-US" sz="2400" dirty="0"/>
              <a:t>在竞争期间，有数据要发送的站点按地址从高到低逐位进行广播发送，并将各站地址的对应位进行“或”运算，若结果与本站不符，则退出竞争；否则进行下轮竞争；</a:t>
            </a:r>
          </a:p>
          <a:p>
            <a:pPr lvl="1" eaLnBrk="1" hangingPunct="1">
              <a:lnSpc>
                <a:spcPct val="125000"/>
              </a:lnSpc>
            </a:pPr>
            <a:r>
              <a:rPr lang="zh-CN" altLang="en-US" sz="2400" dirty="0"/>
              <a:t>在传输期间，最高地址的站点获得发送权。</a:t>
            </a:r>
            <a:endParaRPr lang="en-US" altLang="zh-CN" sz="2400" dirty="0"/>
          </a:p>
          <a:p>
            <a:pPr eaLnBrk="1" hangingPunct="1">
              <a:lnSpc>
                <a:spcPct val="125000"/>
              </a:lnSpc>
            </a:pPr>
            <a:r>
              <a:rPr lang="zh-CN" altLang="en-US" sz="2400" dirty="0">
                <a:solidFill>
                  <a:srgbClr val="FF0000"/>
                </a:solidFill>
              </a:rPr>
              <a:t>特点</a:t>
            </a:r>
            <a:r>
              <a:rPr lang="zh-CN" altLang="en-US" sz="2400" dirty="0"/>
              <a:t>：高序号站点优先</a:t>
            </a:r>
            <a:endParaRPr lang="en-US" altLang="zh-CN" sz="2400" dirty="0"/>
          </a:p>
          <a:p>
            <a:pPr eaLnBrk="1" hangingPunct="1">
              <a:lnSpc>
                <a:spcPct val="125000"/>
              </a:lnSpc>
            </a:pPr>
            <a:r>
              <a:rPr lang="zh-CN" altLang="en-US" sz="2400" dirty="0">
                <a:solidFill>
                  <a:srgbClr val="0000FF"/>
                </a:solidFill>
              </a:rPr>
              <a:t>讨论</a:t>
            </a:r>
            <a:r>
              <a:rPr lang="zh-CN" altLang="en-US" sz="2400" dirty="0"/>
              <a:t>：如何防止低序号站点一直抢不到发送权？</a:t>
            </a:r>
          </a:p>
          <a:p>
            <a:pPr eaLnBrk="1" hangingPunct="1">
              <a:lnSpc>
                <a:spcPct val="125000"/>
              </a:lnSpc>
            </a:pPr>
            <a:endParaRPr lang="zh-CN" altLang="en-US" sz="2400" dirty="0"/>
          </a:p>
        </p:txBody>
      </p:sp>
      <p:sp>
        <p:nvSpPr>
          <p:cNvPr id="47109"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8" name="Rectangle 2"/>
          <p:cNvSpPr>
            <a:spLocks noGrp="1" noChangeArrowheads="1"/>
          </p:cNvSpPr>
          <p:nvPr>
            <p:ph type="title"/>
          </p:nvPr>
        </p:nvSpPr>
        <p:spPr/>
        <p:txBody>
          <a:bodyPr/>
          <a:lstStyle/>
          <a:p>
            <a:pPr eaLnBrk="1" hangingPunct="1">
              <a:defRPr/>
            </a:pPr>
            <a:r>
              <a:rPr lang="zh-CN" altLang="en-US"/>
              <a:t>算法举例</a:t>
            </a:r>
          </a:p>
        </p:txBody>
      </p:sp>
      <p:sp>
        <p:nvSpPr>
          <p:cNvPr id="48131"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48132"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pic>
        <p:nvPicPr>
          <p:cNvPr id="48133" name="Picture 6" descr="4-07"/>
          <p:cNvPicPr>
            <a:picLocks noChangeAspect="1" noChangeArrowheads="1"/>
          </p:cNvPicPr>
          <p:nvPr/>
        </p:nvPicPr>
        <p:blipFill>
          <a:blip r:embed="rId8">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1692275" y="1341438"/>
            <a:ext cx="5832475" cy="539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2" name="Rectangle 2"/>
          <p:cNvSpPr>
            <a:spLocks noGrp="1" noChangeArrowheads="1"/>
          </p:cNvSpPr>
          <p:nvPr>
            <p:ph type="title"/>
          </p:nvPr>
        </p:nvSpPr>
        <p:spPr/>
        <p:txBody>
          <a:bodyPr/>
          <a:lstStyle/>
          <a:p>
            <a:pPr eaLnBrk="1" hangingPunct="1">
              <a:defRPr/>
            </a:pPr>
            <a:r>
              <a:rPr lang="zh-CN" altLang="en-US"/>
              <a:t>性能分析及改进</a:t>
            </a:r>
          </a:p>
        </p:txBody>
      </p:sp>
      <p:sp>
        <p:nvSpPr>
          <p:cNvPr id="49155"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49156" name="Rectangle 4"/>
          <p:cNvSpPr>
            <a:spLocks noGrp="1" noChangeArrowheads="1"/>
          </p:cNvSpPr>
          <p:nvPr>
            <p:ph type="body" idx="1"/>
          </p:nvPr>
        </p:nvSpPr>
        <p:spPr/>
        <p:txBody>
          <a:bodyPr/>
          <a:lstStyle/>
          <a:p>
            <a:pPr eaLnBrk="1" hangingPunct="1">
              <a:lnSpc>
                <a:spcPct val="120000"/>
              </a:lnSpc>
            </a:pPr>
            <a:r>
              <a:rPr lang="zh-CN" altLang="en-US" dirty="0">
                <a:solidFill>
                  <a:srgbClr val="FF0000"/>
                </a:solidFill>
              </a:rPr>
              <a:t>性能分析</a:t>
            </a:r>
          </a:p>
          <a:p>
            <a:pPr lvl="1" eaLnBrk="1" hangingPunct="1">
              <a:lnSpc>
                <a:spcPct val="120000"/>
              </a:lnSpc>
            </a:pPr>
            <a:r>
              <a:rPr lang="zh-CN" altLang="en-US" dirty="0"/>
              <a:t>信道效率为</a:t>
            </a:r>
            <a:r>
              <a:rPr lang="en-US" altLang="zh-CN" dirty="0"/>
              <a:t>d / (d+log</a:t>
            </a:r>
            <a:r>
              <a:rPr lang="en-US" altLang="zh-CN" baseline="-25000" dirty="0"/>
              <a:t>2</a:t>
            </a:r>
            <a:r>
              <a:rPr lang="en-US" altLang="zh-CN" baseline="30000" dirty="0"/>
              <a:t>N</a:t>
            </a:r>
            <a:r>
              <a:rPr lang="en-US" altLang="zh-CN" dirty="0"/>
              <a:t>)</a:t>
            </a:r>
            <a:r>
              <a:rPr lang="zh-CN" altLang="en-US" dirty="0"/>
              <a:t>；</a:t>
            </a:r>
          </a:p>
          <a:p>
            <a:pPr lvl="1" eaLnBrk="1" hangingPunct="1">
              <a:lnSpc>
                <a:spcPct val="120000"/>
              </a:lnSpc>
            </a:pPr>
            <a:r>
              <a:rPr lang="zh-CN" altLang="en-US" dirty="0"/>
              <a:t>适当调整帧结构（将源地址字段放于帧首），可节省</a:t>
            </a:r>
            <a:r>
              <a:rPr lang="en-US" altLang="zh-CN" dirty="0"/>
              <a:t>log</a:t>
            </a:r>
            <a:r>
              <a:rPr lang="en-US" altLang="zh-CN" baseline="-25000" dirty="0"/>
              <a:t>2</a:t>
            </a:r>
            <a:r>
              <a:rPr lang="en-US" altLang="zh-CN" baseline="30000" dirty="0"/>
              <a:t>N</a:t>
            </a:r>
            <a:r>
              <a:rPr lang="zh-CN" altLang="en-US" dirty="0"/>
              <a:t>。</a:t>
            </a:r>
          </a:p>
          <a:p>
            <a:pPr eaLnBrk="1" hangingPunct="1">
              <a:lnSpc>
                <a:spcPct val="120000"/>
              </a:lnSpc>
            </a:pPr>
            <a:r>
              <a:rPr lang="zh-CN" altLang="en-US" dirty="0">
                <a:solidFill>
                  <a:srgbClr val="FF0000"/>
                </a:solidFill>
              </a:rPr>
              <a:t>改进</a:t>
            </a:r>
          </a:p>
          <a:p>
            <a:pPr lvl="1" eaLnBrk="1" hangingPunct="1">
              <a:lnSpc>
                <a:spcPct val="120000"/>
              </a:lnSpc>
            </a:pPr>
            <a:r>
              <a:rPr lang="zh-CN" altLang="en-US" dirty="0"/>
              <a:t>串行接口→并行接口；</a:t>
            </a:r>
          </a:p>
          <a:p>
            <a:pPr lvl="1" eaLnBrk="1" hangingPunct="1">
              <a:lnSpc>
                <a:spcPct val="120000"/>
              </a:lnSpc>
            </a:pPr>
            <a:r>
              <a:rPr lang="zh-CN" altLang="en-US" dirty="0"/>
              <a:t>使用虚拟站号，以保证公平。 </a:t>
            </a:r>
          </a:p>
        </p:txBody>
      </p:sp>
      <p:sp>
        <p:nvSpPr>
          <p:cNvPr id="49157"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无冲突的协议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6" name="Rectangle 2"/>
          <p:cNvSpPr>
            <a:spLocks noGrp="1" noChangeArrowheads="1"/>
          </p:cNvSpPr>
          <p:nvPr>
            <p:ph type="title"/>
          </p:nvPr>
        </p:nvSpPr>
        <p:spPr/>
        <p:txBody>
          <a:bodyPr/>
          <a:lstStyle/>
          <a:p>
            <a:pPr eaLnBrk="1" hangingPunct="1">
              <a:defRPr/>
            </a:pPr>
            <a:r>
              <a:rPr lang="zh-CN" altLang="en-US"/>
              <a:t>引  入</a:t>
            </a:r>
          </a:p>
        </p:txBody>
      </p:sp>
      <p:sp>
        <p:nvSpPr>
          <p:cNvPr id="50179"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6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sp>
        <p:nvSpPr>
          <p:cNvPr id="50180" name="Rectangle 5"/>
          <p:cNvSpPr>
            <a:spLocks noGrp="1" noChangeArrowheads="1"/>
          </p:cNvSpPr>
          <p:nvPr>
            <p:ph type="body" idx="1"/>
          </p:nvPr>
        </p:nvSpPr>
        <p:spPr>
          <a:xfrm>
            <a:off x="809625" y="1773238"/>
            <a:ext cx="7958138" cy="4679950"/>
          </a:xfrm>
        </p:spPr>
        <p:txBody>
          <a:bodyPr/>
          <a:lstStyle/>
          <a:p>
            <a:pPr eaLnBrk="1" hangingPunct="1">
              <a:lnSpc>
                <a:spcPct val="110000"/>
              </a:lnSpc>
            </a:pPr>
            <a:r>
              <a:rPr lang="zh-CN" altLang="en-US" sz="2400" dirty="0">
                <a:solidFill>
                  <a:srgbClr val="FF0000"/>
                </a:solidFill>
              </a:rPr>
              <a:t>竞争法</a:t>
            </a:r>
          </a:p>
          <a:p>
            <a:pPr lvl="1" eaLnBrk="1" hangingPunct="1">
              <a:lnSpc>
                <a:spcPct val="110000"/>
              </a:lnSpc>
            </a:pPr>
            <a:r>
              <a:rPr lang="zh-CN" altLang="en-US" sz="2000" dirty="0"/>
              <a:t>纯</a:t>
            </a:r>
            <a:r>
              <a:rPr lang="en-US" altLang="zh-CN" sz="2000" dirty="0"/>
              <a:t>ALOHA</a:t>
            </a:r>
            <a:r>
              <a:rPr lang="zh-CN" altLang="en-US" sz="2000" dirty="0"/>
              <a:t>、时隙</a:t>
            </a:r>
            <a:r>
              <a:rPr lang="en-US" altLang="zh-CN" sz="2000" dirty="0"/>
              <a:t>ALOHA</a:t>
            </a:r>
            <a:r>
              <a:rPr lang="zh-CN" altLang="en-US" sz="2000" dirty="0"/>
              <a:t>、</a:t>
            </a:r>
            <a:r>
              <a:rPr lang="en-US" altLang="zh-CN" sz="2000" dirty="0"/>
              <a:t>CSMA</a:t>
            </a:r>
            <a:r>
              <a:rPr lang="zh-CN" altLang="en-US" sz="2000" dirty="0"/>
              <a:t>、</a:t>
            </a:r>
            <a:r>
              <a:rPr lang="en-US" altLang="zh-CN" sz="2000" dirty="0"/>
              <a:t>CSMA/CD</a:t>
            </a:r>
            <a:r>
              <a:rPr lang="zh-CN" altLang="en-US" sz="2000" dirty="0"/>
              <a:t>、 </a:t>
            </a:r>
            <a:r>
              <a:rPr lang="en-US" altLang="zh-CN" sz="2000" dirty="0"/>
              <a:t>CSMA/CA</a:t>
            </a:r>
            <a:r>
              <a:rPr lang="zh-CN" altLang="en-US" sz="2000" dirty="0"/>
              <a:t> </a:t>
            </a:r>
          </a:p>
          <a:p>
            <a:pPr eaLnBrk="1" hangingPunct="1">
              <a:lnSpc>
                <a:spcPct val="110000"/>
              </a:lnSpc>
            </a:pPr>
            <a:r>
              <a:rPr lang="zh-CN" altLang="en-US" sz="2400" dirty="0">
                <a:solidFill>
                  <a:srgbClr val="FF0000"/>
                </a:solidFill>
              </a:rPr>
              <a:t>无冲突法</a:t>
            </a:r>
          </a:p>
          <a:p>
            <a:pPr lvl="1" eaLnBrk="1" hangingPunct="1">
              <a:lnSpc>
                <a:spcPct val="110000"/>
              </a:lnSpc>
            </a:pPr>
            <a:r>
              <a:rPr lang="zh-CN" altLang="en-US" sz="2000" dirty="0"/>
              <a:t>位图协议、令牌传递协议、二进制倒计数协议</a:t>
            </a:r>
          </a:p>
          <a:p>
            <a:pPr eaLnBrk="1" hangingPunct="1">
              <a:lnSpc>
                <a:spcPct val="110000"/>
              </a:lnSpc>
            </a:pPr>
            <a:r>
              <a:rPr lang="zh-CN" altLang="en-US" sz="2400" dirty="0">
                <a:solidFill>
                  <a:srgbClr val="FF0000"/>
                </a:solidFill>
              </a:rPr>
              <a:t>两者的比较</a:t>
            </a:r>
          </a:p>
          <a:p>
            <a:pPr lvl="1" eaLnBrk="1" hangingPunct="1">
              <a:lnSpc>
                <a:spcPct val="110000"/>
              </a:lnSpc>
            </a:pPr>
            <a:r>
              <a:rPr lang="zh-CN" altLang="en-US" sz="2000" dirty="0">
                <a:solidFill>
                  <a:srgbClr val="0000FF"/>
                </a:solidFill>
              </a:rPr>
              <a:t>轻负荷下的时延</a:t>
            </a:r>
            <a:r>
              <a:rPr lang="zh-CN" altLang="en-US" sz="2000" dirty="0"/>
              <a:t>：竞争法时延短；无冲突法时延长</a:t>
            </a:r>
          </a:p>
          <a:p>
            <a:pPr lvl="1" eaLnBrk="1" hangingPunct="1">
              <a:lnSpc>
                <a:spcPct val="110000"/>
              </a:lnSpc>
            </a:pPr>
            <a:r>
              <a:rPr lang="zh-CN" altLang="en-US" sz="2000" dirty="0">
                <a:solidFill>
                  <a:srgbClr val="0000FF"/>
                </a:solidFill>
              </a:rPr>
              <a:t>重负荷下的信道利用率</a:t>
            </a:r>
            <a:r>
              <a:rPr lang="zh-CN" altLang="en-US" sz="2000" dirty="0"/>
              <a:t>：竞争法利用率低；无冲突法利用率高</a:t>
            </a:r>
          </a:p>
          <a:p>
            <a:pPr eaLnBrk="1" hangingPunct="1">
              <a:lnSpc>
                <a:spcPct val="110000"/>
              </a:lnSpc>
            </a:pPr>
            <a:r>
              <a:rPr lang="zh-CN" altLang="en-US" sz="2400" dirty="0">
                <a:solidFill>
                  <a:srgbClr val="FF0000"/>
                </a:solidFill>
              </a:rPr>
              <a:t>引入</a:t>
            </a:r>
          </a:p>
          <a:p>
            <a:pPr lvl="1" eaLnBrk="1" hangingPunct="1">
              <a:lnSpc>
                <a:spcPct val="110000"/>
              </a:lnSpc>
            </a:pPr>
            <a:r>
              <a:rPr lang="zh-CN" altLang="en-US" sz="2000" dirty="0"/>
              <a:t>综合竞争法和无冲突法的优点，形成有限竞争法（即：在轻负荷时利用竞争法使时延较短，在重负荷时利用无冲突法使利用率较高）</a:t>
            </a:r>
          </a:p>
        </p:txBody>
      </p:sp>
      <p:sp>
        <p:nvSpPr>
          <p:cNvPr id="50181" name="Text Box 6"/>
          <p:cNvSpPr txBox="1">
            <a:spLocks noChangeArrowheads="1"/>
          </p:cNvSpPr>
          <p:nvPr/>
        </p:nvSpPr>
        <p:spPr bwMode="auto">
          <a:xfrm>
            <a:off x="1346200" y="87313"/>
            <a:ext cx="6610176"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a:lstStyle/>
          <a:p>
            <a:pPr eaLnBrk="1" hangingPunct="1">
              <a:defRPr/>
            </a:pPr>
            <a:r>
              <a:rPr lang="zh-CN" altLang="en-US" sz="4000" dirty="0"/>
              <a:t>启发</a:t>
            </a:r>
            <a:r>
              <a:rPr lang="en-US" altLang="zh-CN" sz="4000" dirty="0"/>
              <a:t>:</a:t>
            </a:r>
            <a:r>
              <a:rPr lang="zh-CN" altLang="en-US" sz="4000" dirty="0"/>
              <a:t>二战时美军士兵的病毒检测</a:t>
            </a:r>
          </a:p>
        </p:txBody>
      </p:sp>
      <p:sp>
        <p:nvSpPr>
          <p:cNvPr id="51203" name="Text Box 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6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
        <p:nvSpPr>
          <p:cNvPr id="51205" name="Text Box 5"/>
          <p:cNvSpPr txBox="1">
            <a:spLocks noChangeArrowheads="1"/>
          </p:cNvSpPr>
          <p:nvPr/>
        </p:nvSpPr>
        <p:spPr bwMode="auto">
          <a:xfrm>
            <a:off x="1346200" y="87313"/>
            <a:ext cx="695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pic>
        <p:nvPicPr>
          <p:cNvPr id="8" name="图片 7"/>
          <p:cNvPicPr>
            <a:picLocks noChangeAspect="1"/>
          </p:cNvPicPr>
          <p:nvPr/>
        </p:nvPicPr>
        <p:blipFill>
          <a:blip r:embed="rId7">
            <a:clrChange>
              <a:clrFrom>
                <a:srgbClr val="FFFFFF"/>
              </a:clrFrom>
              <a:clrTo>
                <a:srgbClr val="FFFFFF">
                  <a:alpha val="0"/>
                </a:srgbClr>
              </a:clrTo>
            </a:clrChange>
          </a:blip>
          <a:stretch>
            <a:fillRect/>
          </a:stretch>
        </p:blipFill>
        <p:spPr>
          <a:xfrm>
            <a:off x="747430" y="2078142"/>
            <a:ext cx="8157139" cy="3727122"/>
          </a:xfrm>
          <a:prstGeom prst="rect">
            <a:avLst/>
          </a:prstGeom>
        </p:spPr>
      </p:pic>
    </p:spTree>
  </p:cSld>
  <p:clrMapOvr>
    <a:masterClrMapping/>
  </p:clrMapOvr>
  <p:transition spd="slow">
    <p:random/>
    <p:sndAc>
      <p:stSnd>
        <p:snd r:embed="rId2" name="camera.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a:lstStyle/>
          <a:p>
            <a:pPr eaLnBrk="1" hangingPunct="1">
              <a:defRPr/>
            </a:pPr>
            <a:r>
              <a:rPr lang="zh-CN" altLang="en-US"/>
              <a:t>有限竞争协议</a:t>
            </a:r>
          </a:p>
        </p:txBody>
      </p:sp>
      <p:sp>
        <p:nvSpPr>
          <p:cNvPr id="51203" name="Text Box 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6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sp>
        <p:nvSpPr>
          <p:cNvPr id="51204" name="Rectangle 4"/>
          <p:cNvSpPr>
            <a:spLocks noGrp="1" noChangeArrowheads="1"/>
          </p:cNvSpPr>
          <p:nvPr>
            <p:ph type="body" idx="1"/>
          </p:nvPr>
        </p:nvSpPr>
        <p:spPr>
          <a:xfrm>
            <a:off x="809625" y="1773238"/>
            <a:ext cx="7958138" cy="4608512"/>
          </a:xfrm>
        </p:spPr>
        <p:txBody>
          <a:bodyPr/>
          <a:lstStyle/>
          <a:p>
            <a:pPr eaLnBrk="1" hangingPunct="1">
              <a:lnSpc>
                <a:spcPct val="110000"/>
              </a:lnSpc>
            </a:pPr>
            <a:r>
              <a:rPr lang="zh-CN" altLang="en-US" sz="2400" dirty="0">
                <a:solidFill>
                  <a:srgbClr val="FF0000"/>
                </a:solidFill>
              </a:rPr>
              <a:t>思想：</a:t>
            </a:r>
          </a:p>
          <a:p>
            <a:pPr lvl="1" eaLnBrk="1" hangingPunct="1">
              <a:lnSpc>
                <a:spcPct val="110000"/>
              </a:lnSpc>
            </a:pPr>
            <a:r>
              <a:rPr lang="zh-CN" altLang="en-US" sz="2400" dirty="0"/>
              <a:t>减少参与竞争的站点数，就可以增加站点获取信道的成功概率 </a:t>
            </a:r>
          </a:p>
          <a:p>
            <a:pPr eaLnBrk="1" hangingPunct="1">
              <a:lnSpc>
                <a:spcPct val="110000"/>
              </a:lnSpc>
            </a:pPr>
            <a:r>
              <a:rPr lang="zh-CN" altLang="en-US" sz="2400" dirty="0">
                <a:solidFill>
                  <a:srgbClr val="FF0000"/>
                </a:solidFill>
              </a:rPr>
              <a:t>步骤：</a:t>
            </a:r>
          </a:p>
          <a:p>
            <a:pPr lvl="1" eaLnBrk="1" hangingPunct="1">
              <a:lnSpc>
                <a:spcPct val="110000"/>
              </a:lnSpc>
            </a:pPr>
            <a:r>
              <a:rPr lang="zh-CN" altLang="en-US" sz="2400" dirty="0">
                <a:solidFill>
                  <a:srgbClr val="0000FF"/>
                </a:solidFill>
              </a:rPr>
              <a:t>站点分组</a:t>
            </a:r>
            <a:r>
              <a:rPr lang="zh-CN" altLang="en-US" sz="2400" dirty="0"/>
              <a:t>：采用动态分组的方法，在轻负荷时每组可多分一些站点，在重负荷时每组可少分一些站点</a:t>
            </a:r>
          </a:p>
          <a:p>
            <a:pPr lvl="1" eaLnBrk="1" hangingPunct="1">
              <a:lnSpc>
                <a:spcPct val="110000"/>
              </a:lnSpc>
            </a:pPr>
            <a:r>
              <a:rPr lang="zh-CN" altLang="en-US" sz="2400" dirty="0">
                <a:solidFill>
                  <a:srgbClr val="0000FF"/>
                </a:solidFill>
              </a:rPr>
              <a:t>竞争信道</a:t>
            </a:r>
            <a:r>
              <a:rPr lang="zh-CN" altLang="en-US" sz="2400" dirty="0"/>
              <a:t>：第</a:t>
            </a:r>
            <a:r>
              <a:rPr lang="en-US" altLang="zh-CN" sz="2400" dirty="0"/>
              <a:t>0</a:t>
            </a:r>
            <a:r>
              <a:rPr lang="zh-CN" altLang="en-US" sz="2400" dirty="0"/>
              <a:t>组内的站点在</a:t>
            </a:r>
            <a:r>
              <a:rPr lang="en-US" altLang="zh-CN" sz="2400" dirty="0"/>
              <a:t>0</a:t>
            </a:r>
            <a:r>
              <a:rPr lang="zh-CN" altLang="en-US" sz="2400" dirty="0"/>
              <a:t>号竞争时隙内竞争</a:t>
            </a:r>
          </a:p>
          <a:p>
            <a:pPr lvl="2" eaLnBrk="1" hangingPunct="1">
              <a:lnSpc>
                <a:spcPct val="110000"/>
              </a:lnSpc>
            </a:pPr>
            <a:r>
              <a:rPr lang="zh-CN" altLang="en-US" dirty="0"/>
              <a:t>若成功，则获得信道并传送数据</a:t>
            </a:r>
          </a:p>
          <a:p>
            <a:pPr lvl="2" eaLnBrk="1" hangingPunct="1">
              <a:lnSpc>
                <a:spcPct val="110000"/>
              </a:lnSpc>
            </a:pPr>
            <a:r>
              <a:rPr lang="zh-CN" altLang="en-US" dirty="0"/>
              <a:t>若空或冲突，由第</a:t>
            </a:r>
            <a:r>
              <a:rPr lang="en-US" altLang="zh-CN" dirty="0"/>
              <a:t>1</a:t>
            </a:r>
            <a:r>
              <a:rPr lang="zh-CN" altLang="en-US" dirty="0"/>
              <a:t>组内的站点在</a:t>
            </a:r>
            <a:r>
              <a:rPr lang="en-US" altLang="zh-CN" dirty="0"/>
              <a:t>1</a:t>
            </a:r>
            <a:r>
              <a:rPr lang="zh-CN" altLang="en-US" dirty="0"/>
              <a:t>号竞争时隙内竞争，重复本步骤</a:t>
            </a:r>
          </a:p>
        </p:txBody>
      </p:sp>
      <p:sp>
        <p:nvSpPr>
          <p:cNvPr id="51205" name="Text Box 5"/>
          <p:cNvSpPr txBox="1">
            <a:spLocks noChangeArrowheads="1"/>
          </p:cNvSpPr>
          <p:nvPr/>
        </p:nvSpPr>
        <p:spPr bwMode="auto">
          <a:xfrm>
            <a:off x="1346200" y="87313"/>
            <a:ext cx="695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spTree>
    <p:extLst>
      <p:ext uri="{BB962C8B-B14F-4D97-AF65-F5344CB8AC3E}">
        <p14:creationId xmlns:p14="http://schemas.microsoft.com/office/powerpoint/2010/main" val="2877254992"/>
      </p:ext>
    </p:extLst>
  </p:cSld>
  <p:clrMapOvr>
    <a:masterClrMapping/>
  </p:clrMapOvr>
  <p:transition spd="slow">
    <p:random/>
    <p:sndAc>
      <p:stSnd>
        <p:snd r:embed="rId2"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p:txBody>
          <a:bodyPr/>
          <a:lstStyle/>
          <a:p>
            <a:pPr eaLnBrk="1" hangingPunct="1">
              <a:defRPr/>
            </a:pPr>
            <a:r>
              <a:rPr lang="zh-CN" altLang="en-US" dirty="0"/>
              <a:t>信道分配技术</a:t>
            </a:r>
          </a:p>
        </p:txBody>
      </p:sp>
      <p:sp>
        <p:nvSpPr>
          <p:cNvPr id="7171" name="Rectangle 9"/>
          <p:cNvSpPr>
            <a:spLocks noGrp="1" noChangeArrowheads="1"/>
          </p:cNvSpPr>
          <p:nvPr>
            <p:ph type="body" idx="1"/>
          </p:nvPr>
        </p:nvSpPr>
        <p:spPr>
          <a:xfrm>
            <a:off x="2700338" y="2852738"/>
            <a:ext cx="3887787" cy="1943100"/>
          </a:xfrm>
        </p:spPr>
        <p:txBody>
          <a:bodyPr/>
          <a:lstStyle/>
          <a:p>
            <a:pPr eaLnBrk="1" hangingPunct="1"/>
            <a:r>
              <a:rPr lang="zh-CN" altLang="en-US">
                <a:hlinkClick r:id="rId3" action="ppaction://hlinksldjump"/>
              </a:rPr>
              <a:t>信道的静态分配</a:t>
            </a:r>
            <a:endParaRPr lang="zh-CN" altLang="en-US"/>
          </a:p>
          <a:p>
            <a:pPr eaLnBrk="1" hangingPunct="1"/>
            <a:endParaRPr lang="zh-CN" altLang="en-US"/>
          </a:p>
          <a:p>
            <a:pPr eaLnBrk="1" hangingPunct="1"/>
            <a:r>
              <a:rPr lang="zh-CN" altLang="en-US">
                <a:hlinkClick r:id="rId4" action="ppaction://hlinksldjump"/>
              </a:rPr>
              <a:t>信道的动态分配</a:t>
            </a:r>
            <a:endParaRPr lang="zh-CN" altLang="en-US"/>
          </a:p>
        </p:txBody>
      </p:sp>
      <p:sp>
        <p:nvSpPr>
          <p:cNvPr id="717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5"/>
              </a:buBlip>
              <a:defRPr kumimoji="1" sz="2800" b="1">
                <a:solidFill>
                  <a:srgbClr val="000000"/>
                </a:solidFill>
                <a:latin typeface="Arial" charset="0"/>
                <a:ea typeface="华文楷体" pitchFamily="2" charset="-122"/>
              </a:defRPr>
            </a:lvl2pPr>
            <a:lvl3pPr marL="1143000" indent="-228600" eaLnBrk="0" hangingPunct="0">
              <a:buSzPct val="65000"/>
              <a:buBlip>
                <a:blip r:embed="rId6"/>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7"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717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5"/>
              </a:buBlip>
              <a:defRPr kumimoji="1" sz="2800" b="1">
                <a:solidFill>
                  <a:srgbClr val="000000"/>
                </a:solidFill>
                <a:latin typeface="Arial" charset="0"/>
                <a:ea typeface="华文楷体" pitchFamily="2" charset="-122"/>
              </a:defRPr>
            </a:lvl2pPr>
            <a:lvl3pPr marL="1143000" indent="-228600" eaLnBrk="0" hangingPunct="0">
              <a:buSzPct val="65000"/>
              <a:buBlip>
                <a:blip r:embed="rId6"/>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3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1906" name="Rectangle 2"/>
          <p:cNvSpPr>
            <a:spLocks noGrp="1" noChangeArrowheads="1"/>
          </p:cNvSpPr>
          <p:nvPr>
            <p:ph type="title"/>
          </p:nvPr>
        </p:nvSpPr>
        <p:spPr/>
        <p:txBody>
          <a:bodyPr/>
          <a:lstStyle/>
          <a:p>
            <a:pPr eaLnBrk="1" hangingPunct="1">
              <a:defRPr/>
            </a:pPr>
            <a:r>
              <a:rPr lang="zh-CN" altLang="en-US" dirty="0"/>
              <a:t>例</a:t>
            </a:r>
            <a:r>
              <a:rPr lang="en-US" altLang="zh-CN" dirty="0">
                <a:latin typeface="隶书" pitchFamily="49" charset="-122"/>
              </a:rPr>
              <a:t>:</a:t>
            </a:r>
            <a:r>
              <a:rPr lang="zh-CN" altLang="en-US" dirty="0">
                <a:latin typeface="隶书" pitchFamily="49" charset="-122"/>
              </a:rPr>
              <a:t>自</a:t>
            </a:r>
            <a:r>
              <a:rPr lang="zh-CN" altLang="en-US" dirty="0"/>
              <a:t>适应树遍历协议</a:t>
            </a:r>
          </a:p>
        </p:txBody>
      </p:sp>
      <p:sp>
        <p:nvSpPr>
          <p:cNvPr id="52227" name="Text Box 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6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sp>
        <p:nvSpPr>
          <p:cNvPr id="52228" name="Rectangle 4"/>
          <p:cNvSpPr>
            <a:spLocks noGrp="1" noChangeArrowheads="1"/>
          </p:cNvSpPr>
          <p:nvPr>
            <p:ph type="body" idx="1"/>
          </p:nvPr>
        </p:nvSpPr>
        <p:spPr>
          <a:xfrm>
            <a:off x="3995936" y="1628800"/>
            <a:ext cx="4824537" cy="4824536"/>
          </a:xfrm>
        </p:spPr>
        <p:txBody>
          <a:bodyPr/>
          <a:lstStyle/>
          <a:p>
            <a:pPr eaLnBrk="1" hangingPunct="1"/>
            <a:r>
              <a:rPr lang="zh-CN" altLang="en-US" sz="2200" dirty="0">
                <a:solidFill>
                  <a:srgbClr val="FF0000"/>
                </a:solidFill>
              </a:rPr>
              <a:t>算法</a:t>
            </a:r>
          </a:p>
          <a:p>
            <a:pPr lvl="1" eaLnBrk="1" hangingPunct="1"/>
            <a:r>
              <a:rPr lang="zh-CN" altLang="en-US" sz="2200" dirty="0">
                <a:solidFill>
                  <a:srgbClr val="0000FF"/>
                </a:solidFill>
              </a:rPr>
              <a:t>站点分组</a:t>
            </a:r>
            <a:r>
              <a:rPr lang="zh-CN" altLang="en-US" sz="2200" dirty="0"/>
              <a:t>：采用二叉树（树叶：站点，树枝：分组）。</a:t>
            </a:r>
          </a:p>
          <a:p>
            <a:pPr lvl="1" eaLnBrk="1" hangingPunct="1"/>
            <a:r>
              <a:rPr lang="zh-CN" altLang="en-US" sz="2200" dirty="0">
                <a:solidFill>
                  <a:srgbClr val="0000FF"/>
                </a:solidFill>
              </a:rPr>
              <a:t>竞争信道</a:t>
            </a:r>
          </a:p>
          <a:p>
            <a:pPr lvl="2" eaLnBrk="1" hangingPunct="1"/>
            <a:r>
              <a:rPr lang="zh-CN" altLang="en-US" sz="2200" dirty="0"/>
              <a:t>在一次成功传输后的第一个竞争时隙</a:t>
            </a:r>
            <a:r>
              <a:rPr lang="en-US" altLang="zh-CN" sz="2200" dirty="0"/>
              <a:t>(</a:t>
            </a:r>
            <a:r>
              <a:rPr lang="zh-CN" altLang="en-US" sz="2200" dirty="0"/>
              <a:t>第</a:t>
            </a:r>
            <a:r>
              <a:rPr lang="en-US" altLang="zh-CN" sz="2200" dirty="0"/>
              <a:t>0</a:t>
            </a:r>
            <a:r>
              <a:rPr lang="zh-CN" altLang="en-US" sz="2200" dirty="0"/>
              <a:t>时隙</a:t>
            </a:r>
            <a:r>
              <a:rPr lang="en-US" altLang="zh-CN" sz="2200" dirty="0"/>
              <a:t>)</a:t>
            </a:r>
            <a:r>
              <a:rPr lang="zh-CN" altLang="en-US" sz="2200" dirty="0"/>
              <a:t>，所有站点同时竞争。</a:t>
            </a:r>
            <a:endParaRPr lang="en-US" altLang="zh-CN" sz="2200" dirty="0"/>
          </a:p>
          <a:p>
            <a:pPr lvl="2" eaLnBrk="1" hangingPunct="1"/>
            <a:r>
              <a:rPr lang="zh-CN" altLang="en-US" sz="2200" dirty="0"/>
              <a:t>若第</a:t>
            </a:r>
            <a:r>
              <a:rPr lang="en-US" altLang="zh-CN" sz="2200" dirty="0"/>
              <a:t>0</a:t>
            </a:r>
            <a:r>
              <a:rPr lang="zh-CN" altLang="en-US" sz="2200" dirty="0"/>
              <a:t>时隙无冲突，则要么无站需发送，要么仅有一个站需发送，且发送成功；</a:t>
            </a:r>
          </a:p>
          <a:p>
            <a:pPr lvl="2" eaLnBrk="1" hangingPunct="1"/>
            <a:r>
              <a:rPr lang="zh-CN" altLang="en-US" sz="2200" dirty="0"/>
              <a:t>若第</a:t>
            </a:r>
            <a:r>
              <a:rPr lang="en-US" altLang="zh-CN" sz="2200" dirty="0"/>
              <a:t>0</a:t>
            </a:r>
            <a:r>
              <a:rPr lang="zh-CN" altLang="en-US" sz="2200" dirty="0"/>
              <a:t>时隙发生冲突，则采用深度优先搜索法，从左至右搜索该树。</a:t>
            </a:r>
          </a:p>
        </p:txBody>
      </p:sp>
      <p:sp>
        <p:nvSpPr>
          <p:cNvPr id="52229" name="Text Box 5"/>
          <p:cNvSpPr txBox="1">
            <a:spLocks noChangeArrowheads="1"/>
          </p:cNvSpPr>
          <p:nvPr/>
        </p:nvSpPr>
        <p:spPr bwMode="auto">
          <a:xfrm>
            <a:off x="1346200" y="87313"/>
            <a:ext cx="675419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多点访问协议</a:t>
            </a:r>
            <a:endParaRPr lang="en-US" altLang="zh-CN" sz="1200" b="0">
              <a:solidFill>
                <a:schemeClr val="tx1"/>
              </a:solidFill>
              <a:latin typeface="Times New Roman" pitchFamily="18" charset="0"/>
              <a:ea typeface="幼圆" pitchFamily="49" charset="-122"/>
            </a:endParaRPr>
          </a:p>
        </p:txBody>
      </p:sp>
      <p:pic>
        <p:nvPicPr>
          <p:cNvPr id="17203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7095" y="2708920"/>
            <a:ext cx="4831684" cy="2923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3" name="camera.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3954" name="Rectangle 2"/>
          <p:cNvSpPr>
            <a:spLocks noGrp="1" noChangeArrowheads="1"/>
          </p:cNvSpPr>
          <p:nvPr>
            <p:ph type="title"/>
          </p:nvPr>
        </p:nvSpPr>
        <p:spPr/>
        <p:txBody>
          <a:bodyPr/>
          <a:lstStyle/>
          <a:p>
            <a:pPr eaLnBrk="1" hangingPunct="1">
              <a:defRPr/>
            </a:pPr>
            <a:r>
              <a:rPr lang="zh-CN" altLang="en-US" dirty="0"/>
              <a:t>例</a:t>
            </a:r>
            <a:r>
              <a:rPr lang="en-US" altLang="zh-CN" dirty="0">
                <a:latin typeface="隶书" pitchFamily="49" charset="-122"/>
              </a:rPr>
              <a:t>:</a:t>
            </a:r>
            <a:r>
              <a:rPr lang="zh-CN" altLang="en-US" dirty="0">
                <a:latin typeface="隶书" pitchFamily="49" charset="-122"/>
              </a:rPr>
              <a:t>自</a:t>
            </a:r>
            <a:r>
              <a:rPr lang="zh-CN" altLang="en-US" dirty="0"/>
              <a:t>适应树遍历协议</a:t>
            </a:r>
          </a:p>
        </p:txBody>
      </p:sp>
      <p:sp>
        <p:nvSpPr>
          <p:cNvPr id="54275" name="Text Box 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6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sp>
        <p:nvSpPr>
          <p:cNvPr id="54276" name="Rectangle 4"/>
          <p:cNvSpPr>
            <a:spLocks noGrp="1" noChangeArrowheads="1"/>
          </p:cNvSpPr>
          <p:nvPr>
            <p:ph type="body" idx="1"/>
          </p:nvPr>
        </p:nvSpPr>
        <p:spPr>
          <a:xfrm>
            <a:off x="4211960" y="1773238"/>
            <a:ext cx="4680519" cy="4752106"/>
          </a:xfrm>
        </p:spPr>
        <p:txBody>
          <a:bodyPr/>
          <a:lstStyle/>
          <a:p>
            <a:pPr eaLnBrk="1" hangingPunct="1"/>
            <a:r>
              <a:rPr lang="zh-CN" altLang="en-US" sz="2200" dirty="0">
                <a:solidFill>
                  <a:srgbClr val="FF0000"/>
                </a:solidFill>
              </a:rPr>
              <a:t>例：站点</a:t>
            </a:r>
            <a:r>
              <a:rPr lang="en-US" altLang="zh-CN" sz="2200" dirty="0">
                <a:solidFill>
                  <a:srgbClr val="FF0000"/>
                </a:solidFill>
              </a:rPr>
              <a:t>G</a:t>
            </a:r>
            <a:r>
              <a:rPr lang="zh-CN" altLang="en-US" sz="2200" dirty="0">
                <a:solidFill>
                  <a:srgbClr val="FF0000"/>
                </a:solidFill>
              </a:rPr>
              <a:t>和</a:t>
            </a:r>
            <a:r>
              <a:rPr lang="en-US" altLang="zh-CN" sz="2200" dirty="0">
                <a:solidFill>
                  <a:srgbClr val="FF0000"/>
                </a:solidFill>
              </a:rPr>
              <a:t>H</a:t>
            </a:r>
            <a:r>
              <a:rPr lang="zh-CN" altLang="en-US" sz="2200" dirty="0">
                <a:solidFill>
                  <a:srgbClr val="FF0000"/>
                </a:solidFill>
              </a:rPr>
              <a:t>请求获取信道</a:t>
            </a:r>
          </a:p>
          <a:p>
            <a:pPr lvl="1" eaLnBrk="1" hangingPunct="1"/>
            <a:r>
              <a:rPr lang="zh-CN" altLang="en-US" sz="2200" dirty="0"/>
              <a:t>在</a:t>
            </a:r>
            <a:r>
              <a:rPr lang="zh-CN" altLang="en-US" sz="2200" dirty="0">
                <a:solidFill>
                  <a:srgbClr val="0000FF"/>
                </a:solidFill>
              </a:rPr>
              <a:t>时隙</a:t>
            </a:r>
            <a:r>
              <a:rPr lang="en-US" altLang="zh-CN" sz="2200" dirty="0">
                <a:solidFill>
                  <a:srgbClr val="0000FF"/>
                </a:solidFill>
              </a:rPr>
              <a:t>0</a:t>
            </a:r>
            <a:r>
              <a:rPr lang="zh-CN" altLang="en-US" sz="2200" dirty="0"/>
              <a:t>，搜索节点</a:t>
            </a:r>
            <a:r>
              <a:rPr lang="en-US" altLang="zh-CN" sz="2200" dirty="0"/>
              <a:t>1</a:t>
            </a:r>
            <a:r>
              <a:rPr lang="zh-CN" altLang="en-US" sz="2200" dirty="0"/>
              <a:t> ，因有两个站点请求获得信道，所以冲突；</a:t>
            </a:r>
          </a:p>
          <a:p>
            <a:pPr lvl="1" eaLnBrk="1" hangingPunct="1"/>
            <a:r>
              <a:rPr lang="zh-CN" altLang="en-US" sz="2200" dirty="0"/>
              <a:t>在</a:t>
            </a:r>
            <a:r>
              <a:rPr lang="zh-CN" altLang="en-US" sz="2200" dirty="0">
                <a:solidFill>
                  <a:srgbClr val="0000FF"/>
                </a:solidFill>
              </a:rPr>
              <a:t>时隙</a:t>
            </a:r>
            <a:r>
              <a:rPr lang="en-US" altLang="zh-CN" sz="2200" dirty="0">
                <a:solidFill>
                  <a:srgbClr val="0000FF"/>
                </a:solidFill>
              </a:rPr>
              <a:t>1</a:t>
            </a:r>
            <a:r>
              <a:rPr lang="zh-CN" altLang="en-US" sz="2200" dirty="0"/>
              <a:t>，按深度优先搜索节点</a:t>
            </a:r>
            <a:r>
              <a:rPr lang="en-US" altLang="zh-CN" sz="2200" dirty="0"/>
              <a:t>2</a:t>
            </a:r>
            <a:r>
              <a:rPr lang="zh-CN" altLang="en-US" sz="2200" dirty="0"/>
              <a:t>，但发现节点</a:t>
            </a:r>
            <a:r>
              <a:rPr lang="en-US" altLang="zh-CN" sz="2200" dirty="0"/>
              <a:t>2</a:t>
            </a:r>
            <a:r>
              <a:rPr lang="zh-CN" altLang="en-US" sz="2200" dirty="0"/>
              <a:t>所属的站点无信道请求；</a:t>
            </a:r>
          </a:p>
          <a:p>
            <a:pPr lvl="1" eaLnBrk="1" hangingPunct="1"/>
            <a:r>
              <a:rPr lang="zh-CN" altLang="en-US" sz="2200" dirty="0"/>
              <a:t>在</a:t>
            </a:r>
            <a:r>
              <a:rPr lang="zh-CN" altLang="en-US" sz="2200" dirty="0">
                <a:solidFill>
                  <a:srgbClr val="0000FF"/>
                </a:solidFill>
              </a:rPr>
              <a:t>时隙</a:t>
            </a:r>
            <a:r>
              <a:rPr lang="en-US" altLang="zh-CN" sz="2200" dirty="0">
                <a:solidFill>
                  <a:srgbClr val="0000FF"/>
                </a:solidFill>
              </a:rPr>
              <a:t>2</a:t>
            </a:r>
            <a:r>
              <a:rPr lang="zh-CN" altLang="en-US" sz="2200" dirty="0"/>
              <a:t>，跳过节点</a:t>
            </a:r>
            <a:r>
              <a:rPr lang="en-US" altLang="zh-CN" sz="2200" dirty="0"/>
              <a:t>3</a:t>
            </a:r>
            <a:r>
              <a:rPr lang="zh-CN" altLang="en-US" sz="2200" dirty="0"/>
              <a:t>，搜索节点</a:t>
            </a:r>
            <a:r>
              <a:rPr lang="en-US" altLang="zh-CN" sz="2200" dirty="0"/>
              <a:t>3</a:t>
            </a:r>
            <a:r>
              <a:rPr lang="zh-CN" altLang="en-US" sz="2200" dirty="0"/>
              <a:t>下属节点</a:t>
            </a:r>
            <a:r>
              <a:rPr lang="en-US" altLang="zh-CN" sz="2200" dirty="0"/>
              <a:t>6</a:t>
            </a:r>
            <a:r>
              <a:rPr lang="zh-CN" altLang="en-US" sz="2200" dirty="0"/>
              <a:t>，但发现节点</a:t>
            </a:r>
            <a:r>
              <a:rPr lang="en-US" altLang="zh-CN" sz="2200" dirty="0"/>
              <a:t>6</a:t>
            </a:r>
            <a:r>
              <a:rPr lang="zh-CN" altLang="en-US" sz="2200" dirty="0"/>
              <a:t>所属的站点也无信道请求；</a:t>
            </a:r>
          </a:p>
          <a:p>
            <a:pPr lvl="1" eaLnBrk="1" hangingPunct="1"/>
            <a:r>
              <a:rPr lang="zh-CN" altLang="en-US" sz="2200" dirty="0"/>
              <a:t>在</a:t>
            </a:r>
            <a:r>
              <a:rPr lang="zh-CN" altLang="en-US" sz="2200" dirty="0">
                <a:solidFill>
                  <a:srgbClr val="0000FF"/>
                </a:solidFill>
              </a:rPr>
              <a:t>时隙</a:t>
            </a:r>
            <a:r>
              <a:rPr lang="en-US" altLang="zh-CN" sz="2200" dirty="0">
                <a:solidFill>
                  <a:srgbClr val="0000FF"/>
                </a:solidFill>
              </a:rPr>
              <a:t>3</a:t>
            </a:r>
            <a:r>
              <a:rPr lang="zh-CN" altLang="en-US" sz="2200" dirty="0"/>
              <a:t>，跳过节点</a:t>
            </a:r>
            <a:r>
              <a:rPr lang="en-US" altLang="zh-CN" sz="2200" dirty="0"/>
              <a:t>7</a:t>
            </a:r>
            <a:r>
              <a:rPr lang="zh-CN" altLang="en-US" sz="2200" dirty="0"/>
              <a:t>，搜索节点</a:t>
            </a:r>
            <a:r>
              <a:rPr lang="en-US" altLang="zh-CN" sz="2200" dirty="0"/>
              <a:t>7</a:t>
            </a:r>
            <a:r>
              <a:rPr lang="zh-CN" altLang="en-US" sz="2200" dirty="0"/>
              <a:t>下属站点</a:t>
            </a:r>
            <a:r>
              <a:rPr lang="en-US" altLang="zh-CN" sz="2200" dirty="0"/>
              <a:t>G</a:t>
            </a:r>
            <a:r>
              <a:rPr lang="zh-CN" altLang="en-US" sz="2200" dirty="0"/>
              <a:t>，</a:t>
            </a:r>
            <a:r>
              <a:rPr lang="en-US" altLang="zh-CN" sz="2200" dirty="0"/>
              <a:t>G</a:t>
            </a:r>
            <a:r>
              <a:rPr lang="zh-CN" altLang="en-US" sz="2200" dirty="0"/>
              <a:t>获得信道。</a:t>
            </a:r>
          </a:p>
        </p:txBody>
      </p:sp>
      <p:sp>
        <p:nvSpPr>
          <p:cNvPr id="54277" name="Text Box 5"/>
          <p:cNvSpPr txBox="1">
            <a:spLocks noChangeArrowheads="1"/>
          </p:cNvSpPr>
          <p:nvPr/>
        </p:nvSpPr>
        <p:spPr bwMode="auto">
          <a:xfrm>
            <a:off x="1346200" y="87313"/>
            <a:ext cx="689820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pic>
        <p:nvPicPr>
          <p:cNvPr id="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2593272"/>
            <a:ext cx="4831684" cy="2923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reeform 9"/>
          <p:cNvSpPr>
            <a:spLocks/>
          </p:cNvSpPr>
          <p:nvPr/>
        </p:nvSpPr>
        <p:spPr bwMode="auto">
          <a:xfrm>
            <a:off x="1334098" y="3069307"/>
            <a:ext cx="2160239" cy="1972237"/>
          </a:xfrm>
          <a:custGeom>
            <a:avLst/>
            <a:gdLst>
              <a:gd name="T0" fmla="*/ 2147483646 w 1701"/>
              <a:gd name="T1" fmla="*/ 0 h 1542"/>
              <a:gd name="T2" fmla="*/ 2147483646 w 1701"/>
              <a:gd name="T3" fmla="*/ 2147483646 h 1542"/>
              <a:gd name="T4" fmla="*/ 2147483646 w 1701"/>
              <a:gd name="T5" fmla="*/ 2147483646 h 1542"/>
              <a:gd name="T6" fmla="*/ 2147483646 w 1701"/>
              <a:gd name="T7" fmla="*/ 2147483646 h 1542"/>
              <a:gd name="T8" fmla="*/ 0 60000 65536"/>
              <a:gd name="T9" fmla="*/ 0 60000 65536"/>
              <a:gd name="T10" fmla="*/ 0 60000 65536"/>
              <a:gd name="T11" fmla="*/ 0 60000 65536"/>
              <a:gd name="T12" fmla="*/ 0 w 1701"/>
              <a:gd name="T13" fmla="*/ 0 h 1542"/>
              <a:gd name="T14" fmla="*/ 1701 w 1701"/>
              <a:gd name="T15" fmla="*/ 1542 h 1542"/>
            </a:gdLst>
            <a:ahLst/>
            <a:cxnLst>
              <a:cxn ang="T8">
                <a:pos x="T0" y="T1"/>
              </a:cxn>
              <a:cxn ang="T9">
                <a:pos x="T2" y="T3"/>
              </a:cxn>
              <a:cxn ang="T10">
                <a:pos x="T4" y="T5"/>
              </a:cxn>
              <a:cxn ang="T11">
                <a:pos x="T6" y="T7"/>
              </a:cxn>
            </a:cxnLst>
            <a:rect l="T12" t="T13" r="T14" b="T15"/>
            <a:pathLst>
              <a:path w="1701" h="1542">
                <a:moveTo>
                  <a:pt x="749" y="0"/>
                </a:moveTo>
                <a:cubicBezTo>
                  <a:pt x="374" y="181"/>
                  <a:pt x="0" y="363"/>
                  <a:pt x="68" y="544"/>
                </a:cubicBezTo>
                <a:cubicBezTo>
                  <a:pt x="136" y="725"/>
                  <a:pt x="885" y="922"/>
                  <a:pt x="1157" y="1088"/>
                </a:cubicBezTo>
                <a:cubicBezTo>
                  <a:pt x="1429" y="1254"/>
                  <a:pt x="1610" y="1466"/>
                  <a:pt x="1701" y="1542"/>
                </a:cubicBezTo>
              </a:path>
            </a:pathLst>
          </a:custGeom>
          <a:noFill/>
          <a:ln w="38100">
            <a:solidFill>
              <a:srgbClr val="008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8" name="组合 7"/>
          <p:cNvGrpSpPr/>
          <p:nvPr/>
        </p:nvGrpSpPr>
        <p:grpSpPr>
          <a:xfrm>
            <a:off x="3313932" y="4876173"/>
            <a:ext cx="721618" cy="381395"/>
            <a:chOff x="3455491" y="4991821"/>
            <a:chExt cx="721618" cy="381395"/>
          </a:xfrm>
        </p:grpSpPr>
        <p:sp>
          <p:nvSpPr>
            <p:cNvPr id="9" name="Oval 7"/>
            <p:cNvSpPr>
              <a:spLocks noChangeArrowheads="1"/>
            </p:cNvSpPr>
            <p:nvPr/>
          </p:nvSpPr>
          <p:spPr bwMode="auto">
            <a:xfrm>
              <a:off x="3455491" y="5013176"/>
              <a:ext cx="360809" cy="360040"/>
            </a:xfrm>
            <a:prstGeom prst="ellipse">
              <a:avLst/>
            </a:prstGeom>
            <a:solidFill>
              <a:srgbClr val="FFFF00">
                <a:alpha val="32000"/>
              </a:srgbClr>
            </a:solidFill>
            <a:ln w="28575" algn="ctr">
              <a:solidFill>
                <a:schemeClr val="accent2"/>
              </a:solidFill>
              <a:round/>
              <a:headEnd/>
              <a:tailEnd/>
            </a:ln>
          </p:spPr>
          <p:txBody>
            <a:bodyPr wrap="none" anchor="ctr"/>
            <a:lstStyle>
              <a:lvl1pPr>
                <a:lnSpc>
                  <a:spcPct val="140000"/>
                </a:lnSpc>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lnSpc>
                  <a:spcPct val="140000"/>
                </a:lnSpc>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lnSpc>
                  <a:spcPct val="140000"/>
                </a:lnSpc>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lnSpc>
                  <a:spcPct val="140000"/>
                </a:lnSpc>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lnSpc>
                  <a:spcPct val="140000"/>
                </a:lnSpc>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lnSpc>
                  <a:spcPct val="100000"/>
                </a:lnSpc>
                <a:spcBef>
                  <a:spcPct val="0"/>
                </a:spcBef>
                <a:buClrTx/>
                <a:buFontTx/>
                <a:buNone/>
              </a:pPr>
              <a:endParaRPr lang="zh-CN" altLang="en-US" sz="1800"/>
            </a:p>
          </p:txBody>
        </p:sp>
        <p:sp>
          <p:nvSpPr>
            <p:cNvPr id="10" name="Oval 7"/>
            <p:cNvSpPr>
              <a:spLocks noChangeArrowheads="1"/>
            </p:cNvSpPr>
            <p:nvPr/>
          </p:nvSpPr>
          <p:spPr bwMode="auto">
            <a:xfrm>
              <a:off x="3816300" y="4991821"/>
              <a:ext cx="360809" cy="360040"/>
            </a:xfrm>
            <a:prstGeom prst="ellipse">
              <a:avLst/>
            </a:prstGeom>
            <a:solidFill>
              <a:srgbClr val="FFFF00">
                <a:alpha val="32000"/>
              </a:srgbClr>
            </a:solidFill>
            <a:ln w="28575" algn="ctr">
              <a:solidFill>
                <a:schemeClr val="accent2"/>
              </a:solidFill>
              <a:round/>
              <a:headEnd/>
              <a:tailEnd/>
            </a:ln>
          </p:spPr>
          <p:txBody>
            <a:bodyPr wrap="none" anchor="ctr"/>
            <a:lstStyle>
              <a:lvl1pPr>
                <a:lnSpc>
                  <a:spcPct val="140000"/>
                </a:lnSpc>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742950" indent="-285750">
                <a:lnSpc>
                  <a:spcPct val="140000"/>
                </a:lnSpc>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143000" indent="-228600">
                <a:lnSpc>
                  <a:spcPct val="140000"/>
                </a:lnSpc>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00200" indent="-228600">
                <a:lnSpc>
                  <a:spcPct val="140000"/>
                </a:lnSpc>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57400" indent="-228600">
                <a:lnSpc>
                  <a:spcPct val="140000"/>
                </a:lnSpc>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146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29718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290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886200" indent="-228600" eaLnBrk="0" fontAlgn="base" hangingPunct="0">
                <a:lnSpc>
                  <a:spcPct val="140000"/>
                </a:lnSpc>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eaLnBrk="1" hangingPunct="1">
                <a:lnSpc>
                  <a:spcPct val="100000"/>
                </a:lnSpc>
                <a:spcBef>
                  <a:spcPct val="0"/>
                </a:spcBef>
                <a:buClrTx/>
                <a:buFontTx/>
                <a:buNone/>
              </a:pPr>
              <a:endParaRPr lang="zh-CN" altLang="en-US" sz="1800"/>
            </a:p>
          </p:txBody>
        </p:sp>
      </p:gr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Rectangle 2"/>
          <p:cNvSpPr>
            <a:spLocks noGrp="1" noChangeArrowheads="1"/>
          </p:cNvSpPr>
          <p:nvPr>
            <p:ph type="title"/>
          </p:nvPr>
        </p:nvSpPr>
        <p:spPr/>
        <p:txBody>
          <a:bodyPr/>
          <a:lstStyle/>
          <a:p>
            <a:pPr eaLnBrk="1" hangingPunct="1">
              <a:defRPr/>
            </a:pPr>
            <a:r>
              <a:rPr lang="zh-CN" altLang="en-US" dirty="0"/>
              <a:t>例</a:t>
            </a:r>
            <a:r>
              <a:rPr lang="en-US" altLang="zh-CN" dirty="0">
                <a:latin typeface="隶书" pitchFamily="49" charset="-122"/>
              </a:rPr>
              <a:t>:</a:t>
            </a:r>
            <a:r>
              <a:rPr lang="zh-CN" altLang="en-US" dirty="0">
                <a:latin typeface="隶书" pitchFamily="49" charset="-122"/>
              </a:rPr>
              <a:t>自</a:t>
            </a:r>
            <a:r>
              <a:rPr lang="zh-CN" altLang="en-US" dirty="0"/>
              <a:t>适应树遍历协议</a:t>
            </a:r>
          </a:p>
        </p:txBody>
      </p:sp>
      <p:sp>
        <p:nvSpPr>
          <p:cNvPr id="55299" name="Text Box 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6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6</a:t>
            </a:r>
          </a:p>
        </p:txBody>
      </p:sp>
      <p:sp>
        <p:nvSpPr>
          <p:cNvPr id="55300" name="Rectangle 4"/>
          <p:cNvSpPr>
            <a:spLocks noGrp="1" noChangeArrowheads="1"/>
          </p:cNvSpPr>
          <p:nvPr>
            <p:ph type="body" idx="1"/>
          </p:nvPr>
        </p:nvSpPr>
        <p:spPr/>
        <p:txBody>
          <a:bodyPr/>
          <a:lstStyle/>
          <a:p>
            <a:pPr eaLnBrk="1" hangingPunct="1">
              <a:lnSpc>
                <a:spcPct val="110000"/>
              </a:lnSpc>
            </a:pPr>
            <a:r>
              <a:rPr lang="zh-CN" altLang="en-US" dirty="0">
                <a:solidFill>
                  <a:srgbClr val="FF0000"/>
                </a:solidFill>
              </a:rPr>
              <a:t>问题及解决</a:t>
            </a:r>
          </a:p>
          <a:p>
            <a:pPr lvl="1" eaLnBrk="1" hangingPunct="1">
              <a:lnSpc>
                <a:spcPct val="110000"/>
              </a:lnSpc>
            </a:pPr>
            <a:r>
              <a:rPr lang="zh-CN" altLang="en-US" dirty="0">
                <a:solidFill>
                  <a:srgbClr val="0000FF"/>
                </a:solidFill>
              </a:rPr>
              <a:t>问题</a:t>
            </a:r>
          </a:p>
          <a:p>
            <a:pPr lvl="1" eaLnBrk="1" hangingPunct="1">
              <a:lnSpc>
                <a:spcPct val="110000"/>
              </a:lnSpc>
              <a:buFont typeface="Wingdings" pitchFamily="2" charset="2"/>
              <a:buNone/>
            </a:pPr>
            <a:r>
              <a:rPr lang="zh-CN" altLang="en-US" dirty="0"/>
              <a:t>          搜索应该从树的哪一级开始？（特别是重负荷时）</a:t>
            </a:r>
          </a:p>
          <a:p>
            <a:pPr lvl="1" eaLnBrk="1" hangingPunct="1">
              <a:lnSpc>
                <a:spcPct val="110000"/>
              </a:lnSpc>
            </a:pPr>
            <a:r>
              <a:rPr lang="zh-CN" altLang="en-US" dirty="0">
                <a:solidFill>
                  <a:srgbClr val="0000FF"/>
                </a:solidFill>
              </a:rPr>
              <a:t>解决</a:t>
            </a:r>
          </a:p>
          <a:p>
            <a:pPr lvl="1" eaLnBrk="1" hangingPunct="1">
              <a:lnSpc>
                <a:spcPct val="110000"/>
              </a:lnSpc>
              <a:buFont typeface="Wingdings" pitchFamily="2" charset="2"/>
              <a:buNone/>
            </a:pPr>
            <a:r>
              <a:rPr lang="en-US" altLang="zh-CN" dirty="0"/>
              <a:t>                    </a:t>
            </a:r>
            <a:r>
              <a:rPr lang="en-US" altLang="zh-CN" dirty="0" err="1"/>
              <a:t>i</a:t>
            </a:r>
            <a:r>
              <a:rPr lang="en-US" altLang="zh-CN" dirty="0"/>
              <a:t> = log</a:t>
            </a:r>
            <a:r>
              <a:rPr lang="en-US" altLang="zh-CN" baseline="-25000" dirty="0"/>
              <a:t>2</a:t>
            </a:r>
            <a:r>
              <a:rPr lang="en-US" altLang="zh-CN" baseline="30000" dirty="0"/>
              <a:t>q</a:t>
            </a:r>
          </a:p>
          <a:p>
            <a:pPr lvl="1" eaLnBrk="1" hangingPunct="1">
              <a:lnSpc>
                <a:spcPct val="110000"/>
              </a:lnSpc>
              <a:buFont typeface="Wingdings" pitchFamily="2" charset="2"/>
              <a:buNone/>
            </a:pPr>
            <a:r>
              <a:rPr lang="zh-CN" altLang="en-US" dirty="0"/>
              <a:t>（</a:t>
            </a:r>
            <a:r>
              <a:rPr lang="en-US" altLang="zh-CN" dirty="0" err="1"/>
              <a:t>i</a:t>
            </a:r>
            <a:r>
              <a:rPr lang="zh-CN" altLang="en-US" dirty="0"/>
              <a:t>：级数；</a:t>
            </a:r>
            <a:r>
              <a:rPr lang="en-US" altLang="zh-CN" dirty="0"/>
              <a:t>q</a:t>
            </a:r>
            <a:r>
              <a:rPr lang="zh-CN" altLang="en-US" dirty="0"/>
              <a:t>：准备发送的站点数）</a:t>
            </a:r>
          </a:p>
          <a:p>
            <a:pPr lvl="1" eaLnBrk="1" hangingPunct="1">
              <a:lnSpc>
                <a:spcPct val="110000"/>
              </a:lnSpc>
              <a:buFont typeface="Wingdings" pitchFamily="2" charset="2"/>
              <a:buNone/>
            </a:pPr>
            <a:r>
              <a:rPr lang="zh-CN" altLang="en-US" dirty="0"/>
              <a:t>  推导过程自己进行。 </a:t>
            </a:r>
          </a:p>
        </p:txBody>
      </p:sp>
      <p:sp>
        <p:nvSpPr>
          <p:cNvPr id="55301" name="Text Box 5"/>
          <p:cNvSpPr txBox="1">
            <a:spLocks noChangeArrowheads="1"/>
          </p:cNvSpPr>
          <p:nvPr/>
        </p:nvSpPr>
        <p:spPr bwMode="auto">
          <a:xfrm>
            <a:off x="1346200" y="87313"/>
            <a:ext cx="675419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多点访问协议</a:t>
            </a:r>
            <a:endParaRPr lang="en-US" altLang="zh-CN"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2"/>
          <p:cNvSpPr>
            <a:spLocks noGrp="1" noChangeArrowheads="1"/>
          </p:cNvSpPr>
          <p:nvPr>
            <p:ph type="title"/>
          </p:nvPr>
        </p:nvSpPr>
        <p:spPr/>
        <p:txBody>
          <a:bodyPr/>
          <a:lstStyle/>
          <a:p>
            <a:pPr eaLnBrk="1" hangingPunct="1">
              <a:defRPr/>
            </a:pPr>
            <a:r>
              <a:rPr lang="en-US" altLang="en-US">
                <a:effectLst/>
              </a:rPr>
              <a:t>以太网</a:t>
            </a:r>
            <a:br>
              <a:rPr lang="en-US" altLang="zh-CN" sz="4000">
                <a:effectLst/>
              </a:rPr>
            </a:br>
            <a:r>
              <a:rPr lang="zh-CN" altLang="en-US" sz="2800"/>
              <a:t>（</a:t>
            </a:r>
            <a:r>
              <a:rPr lang="en-US" altLang="zh-CN" sz="2800" b="1"/>
              <a:t>Ethernet</a:t>
            </a:r>
            <a:r>
              <a:rPr lang="zh-CN" altLang="en-US" sz="2800"/>
              <a:t>）</a:t>
            </a:r>
          </a:p>
        </p:txBody>
      </p:sp>
      <p:sp>
        <p:nvSpPr>
          <p:cNvPr id="563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56324" name="Rectangle 5"/>
          <p:cNvSpPr>
            <a:spLocks noGrp="1" noChangeArrowheads="1"/>
          </p:cNvSpPr>
          <p:nvPr>
            <p:ph type="body" idx="1"/>
          </p:nvPr>
        </p:nvSpPr>
        <p:spPr>
          <a:xfrm>
            <a:off x="2987675" y="2060575"/>
            <a:ext cx="2898775" cy="4103688"/>
          </a:xfrm>
        </p:spPr>
        <p:txBody>
          <a:bodyPr/>
          <a:lstStyle/>
          <a:p>
            <a:pPr eaLnBrk="1" hangingPunct="1">
              <a:lnSpc>
                <a:spcPct val="140000"/>
              </a:lnSpc>
            </a:pPr>
            <a:r>
              <a:rPr lang="zh-CN" altLang="en-US">
                <a:hlinkClick r:id="rId6" action="ppaction://hlinksldjump"/>
              </a:rPr>
              <a:t>概述</a:t>
            </a:r>
            <a:endParaRPr lang="zh-CN" altLang="en-US"/>
          </a:p>
          <a:p>
            <a:pPr eaLnBrk="1" hangingPunct="1">
              <a:lnSpc>
                <a:spcPct val="140000"/>
              </a:lnSpc>
            </a:pPr>
            <a:r>
              <a:rPr lang="zh-CN" altLang="en-US">
                <a:hlinkClick r:id="rId7" action="ppaction://hlinksldjump"/>
              </a:rPr>
              <a:t>传统以太网</a:t>
            </a:r>
            <a:endParaRPr lang="zh-CN" altLang="en-US"/>
          </a:p>
          <a:p>
            <a:pPr eaLnBrk="1" hangingPunct="1">
              <a:lnSpc>
                <a:spcPct val="140000"/>
              </a:lnSpc>
            </a:pPr>
            <a:r>
              <a:rPr lang="zh-CN" altLang="en-US">
                <a:hlinkClick r:id="rId8" action="ppaction://hlinksldjump"/>
              </a:rPr>
              <a:t>快速以太网</a:t>
            </a:r>
            <a:endParaRPr lang="zh-CN" altLang="en-US"/>
          </a:p>
          <a:p>
            <a:pPr eaLnBrk="1" hangingPunct="1">
              <a:lnSpc>
                <a:spcPct val="140000"/>
              </a:lnSpc>
            </a:pPr>
            <a:r>
              <a:rPr lang="zh-CN" altLang="en-US">
                <a:hlinkClick r:id="rId9" action="ppaction://hlinksldjump"/>
              </a:rPr>
              <a:t>千兆以太网</a:t>
            </a:r>
            <a:endParaRPr lang="zh-CN" altLang="en-US"/>
          </a:p>
          <a:p>
            <a:pPr eaLnBrk="1" hangingPunct="1">
              <a:lnSpc>
                <a:spcPct val="140000"/>
              </a:lnSpc>
            </a:pPr>
            <a:r>
              <a:rPr lang="en-US" altLang="zh-CN">
                <a:hlinkClick r:id="rId10" action="ppaction://hlinksldjump"/>
              </a:rPr>
              <a:t>10G</a:t>
            </a:r>
            <a:r>
              <a:rPr lang="zh-CN" altLang="en-US">
                <a:hlinkClick r:id="rId10" action="ppaction://hlinksldjump"/>
              </a:rPr>
              <a:t>以太网</a:t>
            </a:r>
            <a:endParaRPr lang="zh-CN" altLang="en-US"/>
          </a:p>
        </p:txBody>
      </p:sp>
    </p:spTree>
  </p:cSld>
  <p:clrMapOvr>
    <a:masterClrMapping/>
  </p:clrMapOvr>
  <p:transition spd="slow">
    <p:random/>
    <p:sndAc>
      <p:stSnd>
        <p:snd r:embed="rId2" name="camera.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2" name="Rectangle 2"/>
          <p:cNvSpPr>
            <a:spLocks noGrp="1" noChangeArrowheads="1"/>
          </p:cNvSpPr>
          <p:nvPr>
            <p:ph type="title"/>
          </p:nvPr>
        </p:nvSpPr>
        <p:spPr/>
        <p:txBody>
          <a:bodyPr/>
          <a:lstStyle/>
          <a:p>
            <a:pPr eaLnBrk="1" hangingPunct="1">
              <a:defRPr/>
            </a:pPr>
            <a:r>
              <a:rPr lang="zh-CN" altLang="en-US">
                <a:latin typeface="华文新魏" pitchFamily="2" charset="-122"/>
              </a:rPr>
              <a:t>概  述</a:t>
            </a:r>
          </a:p>
        </p:txBody>
      </p:sp>
      <p:sp>
        <p:nvSpPr>
          <p:cNvPr id="573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sp>
        <p:nvSpPr>
          <p:cNvPr id="896005" name="Rectangle 5"/>
          <p:cNvSpPr>
            <a:spLocks noGrp="1" noChangeArrowheads="1"/>
          </p:cNvSpPr>
          <p:nvPr>
            <p:ph type="body" idx="1"/>
          </p:nvPr>
        </p:nvSpPr>
        <p:spPr>
          <a:xfrm>
            <a:off x="809625" y="1773238"/>
            <a:ext cx="7958138" cy="4608512"/>
          </a:xfrm>
        </p:spPr>
        <p:txBody>
          <a:bodyPr/>
          <a:lstStyle/>
          <a:p>
            <a:pPr eaLnBrk="1" hangingPunct="1">
              <a:lnSpc>
                <a:spcPct val="95000"/>
              </a:lnSpc>
              <a:buClr>
                <a:srgbClr val="FF0000"/>
              </a:buClr>
              <a:defRPr/>
            </a:pPr>
            <a:r>
              <a:rPr lang="en-US" altLang="zh-CN" sz="2800" dirty="0">
                <a:solidFill>
                  <a:srgbClr val="FF0000"/>
                </a:solidFill>
                <a:effectLst>
                  <a:outerShdw blurRad="38100" dist="38100" dir="2700000" algn="tl">
                    <a:srgbClr val="C0C0C0"/>
                  </a:outerShdw>
                </a:effectLst>
              </a:rPr>
              <a:t>DIX Ethernet</a:t>
            </a:r>
            <a:r>
              <a:rPr lang="zh-CN" altLang="en-US" sz="2800" dirty="0">
                <a:solidFill>
                  <a:srgbClr val="FF0000"/>
                </a:solidFill>
                <a:effectLst>
                  <a:outerShdw blurRad="38100" dist="38100" dir="2700000" algn="tl">
                    <a:srgbClr val="C0C0C0"/>
                  </a:outerShdw>
                </a:effectLst>
              </a:rPr>
              <a:t>标准</a:t>
            </a:r>
          </a:p>
          <a:p>
            <a:pPr lvl="1" eaLnBrk="1" hangingPunct="1">
              <a:lnSpc>
                <a:spcPct val="95000"/>
              </a:lnSpc>
              <a:defRPr/>
            </a:pPr>
            <a:r>
              <a:rPr lang="zh-CN" altLang="en-US" sz="2400" dirty="0">
                <a:solidFill>
                  <a:schemeClr val="tx1"/>
                </a:solidFill>
              </a:rPr>
              <a:t>由</a:t>
            </a:r>
            <a:r>
              <a:rPr lang="en-US" altLang="zh-CN" sz="2400" dirty="0">
                <a:solidFill>
                  <a:schemeClr val="tx1"/>
                </a:solidFill>
              </a:rPr>
              <a:t>Digital</a:t>
            </a:r>
            <a:r>
              <a:rPr lang="zh-CN" altLang="en-US" sz="2400" dirty="0">
                <a:solidFill>
                  <a:schemeClr val="tx1"/>
                </a:solidFill>
              </a:rPr>
              <a:t>、</a:t>
            </a:r>
            <a:r>
              <a:rPr lang="en-US" altLang="zh-CN" sz="2400" dirty="0">
                <a:solidFill>
                  <a:schemeClr val="tx1"/>
                </a:solidFill>
              </a:rPr>
              <a:t>Intel</a:t>
            </a:r>
            <a:r>
              <a:rPr lang="zh-CN" altLang="en-US" sz="2400" dirty="0">
                <a:solidFill>
                  <a:schemeClr val="tx1"/>
                </a:solidFill>
              </a:rPr>
              <a:t>和</a:t>
            </a:r>
            <a:r>
              <a:rPr lang="en-US" altLang="zh-CN" sz="2400" dirty="0">
                <a:solidFill>
                  <a:schemeClr val="tx1"/>
                </a:solidFill>
              </a:rPr>
              <a:t>Xerox</a:t>
            </a:r>
            <a:r>
              <a:rPr lang="zh-CN" altLang="en-US" sz="2400" dirty="0">
                <a:solidFill>
                  <a:schemeClr val="tx1"/>
                </a:solidFill>
              </a:rPr>
              <a:t>联合制定。</a:t>
            </a:r>
            <a:r>
              <a:rPr lang="en-US" altLang="zh-CN" sz="2400" dirty="0">
                <a:solidFill>
                  <a:schemeClr val="tx1"/>
                </a:solidFill>
              </a:rPr>
              <a:t>1980.9</a:t>
            </a:r>
            <a:r>
              <a:rPr lang="zh-CN" altLang="en-US" sz="2400" dirty="0">
                <a:solidFill>
                  <a:schemeClr val="tx1"/>
                </a:solidFill>
              </a:rPr>
              <a:t>推出</a:t>
            </a:r>
            <a:r>
              <a:rPr lang="en-US" altLang="zh-CN" sz="2400" dirty="0">
                <a:solidFill>
                  <a:schemeClr val="tx1"/>
                </a:solidFill>
              </a:rPr>
              <a:t>DIX Ethernet V1</a:t>
            </a:r>
            <a:r>
              <a:rPr lang="zh-CN" altLang="en-US" sz="2400" dirty="0">
                <a:solidFill>
                  <a:schemeClr val="tx1"/>
                </a:solidFill>
              </a:rPr>
              <a:t>，</a:t>
            </a:r>
            <a:r>
              <a:rPr lang="en-US" altLang="zh-CN" sz="2400" dirty="0">
                <a:solidFill>
                  <a:schemeClr val="tx1"/>
                </a:solidFill>
              </a:rPr>
              <a:t>1982</a:t>
            </a:r>
            <a:r>
              <a:rPr lang="zh-CN" altLang="en-US" sz="2400" dirty="0">
                <a:solidFill>
                  <a:schemeClr val="tx1"/>
                </a:solidFill>
              </a:rPr>
              <a:t>年推出</a:t>
            </a:r>
            <a:r>
              <a:rPr lang="en-US" altLang="zh-CN" sz="2400" dirty="0">
                <a:solidFill>
                  <a:srgbClr val="0000FF"/>
                </a:solidFill>
              </a:rPr>
              <a:t>DIX Ethernet V2</a:t>
            </a:r>
            <a:r>
              <a:rPr lang="zh-CN" altLang="en-US" sz="2400" dirty="0">
                <a:solidFill>
                  <a:schemeClr val="tx1"/>
                </a:solidFill>
              </a:rPr>
              <a:t>（实际上也是最后的版本）。</a:t>
            </a:r>
          </a:p>
          <a:p>
            <a:pPr eaLnBrk="1" hangingPunct="1">
              <a:lnSpc>
                <a:spcPct val="95000"/>
              </a:lnSpc>
              <a:buClr>
                <a:srgbClr val="FF0000"/>
              </a:buClr>
              <a:defRPr/>
            </a:pPr>
            <a:r>
              <a:rPr lang="en-US" altLang="zh-CN" sz="2800" dirty="0">
                <a:solidFill>
                  <a:srgbClr val="FF0000"/>
                </a:solidFill>
                <a:effectLst>
                  <a:outerShdw blurRad="38100" dist="38100" dir="2700000" algn="tl">
                    <a:srgbClr val="C0C0C0"/>
                  </a:outerShdw>
                </a:effectLst>
              </a:rPr>
              <a:t>IEEE 802.3</a:t>
            </a:r>
            <a:r>
              <a:rPr lang="zh-CN" altLang="en-US" sz="2800" dirty="0">
                <a:solidFill>
                  <a:srgbClr val="FF0000"/>
                </a:solidFill>
                <a:effectLst>
                  <a:outerShdw blurRad="38100" dist="38100" dir="2700000" algn="tl">
                    <a:srgbClr val="C0C0C0"/>
                  </a:outerShdw>
                </a:effectLst>
              </a:rPr>
              <a:t>标准</a:t>
            </a:r>
          </a:p>
          <a:p>
            <a:pPr lvl="1" eaLnBrk="1" hangingPunct="1">
              <a:lnSpc>
                <a:spcPct val="95000"/>
              </a:lnSpc>
              <a:defRPr/>
            </a:pPr>
            <a:r>
              <a:rPr lang="zh-CN" altLang="en-US" sz="2400" dirty="0"/>
              <a:t>在</a:t>
            </a:r>
            <a:r>
              <a:rPr lang="en-US" altLang="zh-CN" sz="2400" dirty="0"/>
              <a:t>DIX Ethernet V2</a:t>
            </a:r>
            <a:r>
              <a:rPr lang="zh-CN" altLang="en-US" sz="2400" dirty="0"/>
              <a:t>的基础上，</a:t>
            </a:r>
            <a:r>
              <a:rPr lang="en-US" altLang="zh-CN" sz="2400" dirty="0"/>
              <a:t>IEEE802</a:t>
            </a:r>
            <a:r>
              <a:rPr lang="zh-CN" altLang="en-US" sz="2400" dirty="0"/>
              <a:t>委员会的</a:t>
            </a:r>
            <a:r>
              <a:rPr lang="en-US" altLang="zh-CN" sz="2400" dirty="0"/>
              <a:t>802</a:t>
            </a:r>
            <a:r>
              <a:rPr lang="zh-CN" altLang="en-US" sz="2400" dirty="0"/>
              <a:t>工作组于</a:t>
            </a:r>
            <a:r>
              <a:rPr lang="en-US" altLang="zh-CN" sz="2400" dirty="0"/>
              <a:t>1983</a:t>
            </a:r>
            <a:r>
              <a:rPr lang="zh-CN" altLang="en-US" sz="2400" dirty="0"/>
              <a:t>年制定了第一个</a:t>
            </a:r>
            <a:r>
              <a:rPr lang="en-US" altLang="zh-CN" sz="2400" dirty="0"/>
              <a:t>IEEE</a:t>
            </a:r>
            <a:r>
              <a:rPr lang="zh-CN" altLang="en-US" sz="2400" dirty="0"/>
              <a:t>以太网标准：</a:t>
            </a:r>
            <a:r>
              <a:rPr lang="en-US" altLang="zh-CN" sz="2400" dirty="0"/>
              <a:t>IEEE802.3</a:t>
            </a:r>
            <a:r>
              <a:rPr lang="zh-CN" altLang="en-US" sz="2400" dirty="0"/>
              <a:t>（对帧格式作了很小的一点变动）。</a:t>
            </a:r>
          </a:p>
          <a:p>
            <a:pPr eaLnBrk="1" hangingPunct="1">
              <a:lnSpc>
                <a:spcPct val="95000"/>
              </a:lnSpc>
              <a:defRPr/>
            </a:pPr>
            <a:r>
              <a:rPr lang="zh-CN" altLang="en-US" sz="2800" dirty="0">
                <a:solidFill>
                  <a:srgbClr val="0000FF"/>
                </a:solidFill>
              </a:rPr>
              <a:t>提示</a:t>
            </a:r>
          </a:p>
          <a:p>
            <a:pPr lvl="1" eaLnBrk="1" hangingPunct="1">
              <a:lnSpc>
                <a:spcPct val="95000"/>
              </a:lnSpc>
              <a:defRPr/>
            </a:pPr>
            <a:r>
              <a:rPr lang="zh-CN" altLang="en-US" sz="2400" dirty="0"/>
              <a:t>实际经常使用的是</a:t>
            </a:r>
            <a:r>
              <a:rPr lang="en-US" altLang="zh-CN" sz="2400" dirty="0"/>
              <a:t>DIX Ethernet V2</a:t>
            </a:r>
            <a:r>
              <a:rPr lang="zh-CN" altLang="en-US" sz="2400" dirty="0"/>
              <a:t>标准，但基于两个标准的硬件实现可以在同一个</a:t>
            </a:r>
            <a:r>
              <a:rPr lang="en-US" altLang="zh-CN" sz="2400" dirty="0"/>
              <a:t>LAN</a:t>
            </a:r>
            <a:r>
              <a:rPr lang="zh-CN" altLang="en-US" sz="2400" dirty="0"/>
              <a:t>内互操作。</a:t>
            </a:r>
          </a:p>
        </p:txBody>
      </p:sp>
      <p:sp>
        <p:nvSpPr>
          <p:cNvPr id="5"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2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2" name="Rectangle 2"/>
          <p:cNvSpPr>
            <a:spLocks noGrp="1" noChangeArrowheads="1"/>
          </p:cNvSpPr>
          <p:nvPr>
            <p:ph type="title"/>
          </p:nvPr>
        </p:nvSpPr>
        <p:spPr/>
        <p:txBody>
          <a:bodyPr/>
          <a:lstStyle/>
          <a:p>
            <a:pPr eaLnBrk="1" hangingPunct="1">
              <a:defRPr/>
            </a:pPr>
            <a:r>
              <a:rPr lang="zh-CN" altLang="en-US" dirty="0">
                <a:latin typeface="华文新魏" pitchFamily="2" charset="-122"/>
              </a:rPr>
              <a:t>以太网的前世今生</a:t>
            </a:r>
          </a:p>
        </p:txBody>
      </p:sp>
      <p:sp>
        <p:nvSpPr>
          <p:cNvPr id="573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endParaRPr lang="zh-CN" altLang="en-US" sz="1200" b="0">
              <a:solidFill>
                <a:schemeClr val="tx1"/>
              </a:solidFill>
              <a:latin typeface="Times New Roman" pitchFamily="18" charset="0"/>
              <a:ea typeface="幼圆" pitchFamily="49" charset="-122"/>
            </a:endParaRPr>
          </a:p>
        </p:txBody>
      </p:sp>
      <p:pic>
        <p:nvPicPr>
          <p:cNvPr id="6" name="图片 5">
            <a:extLst>
              <a:ext uri="{FF2B5EF4-FFF2-40B4-BE49-F238E27FC236}">
                <a16:creationId xmlns:a16="http://schemas.microsoft.com/office/drawing/2014/main" id="{967083B0-7473-4F7E-8582-86B1389C001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03329" y="1749870"/>
            <a:ext cx="5405140" cy="4723646"/>
          </a:xfrm>
          <a:prstGeom prst="rect">
            <a:avLst/>
          </a:prstGeom>
        </p:spPr>
      </p:pic>
      <p:sp>
        <p:nvSpPr>
          <p:cNvPr id="7"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2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Tree>
    <p:extLst>
      <p:ext uri="{BB962C8B-B14F-4D97-AF65-F5344CB8AC3E}">
        <p14:creationId xmlns:p14="http://schemas.microsoft.com/office/powerpoint/2010/main" val="832803516"/>
      </p:ext>
    </p:extLst>
  </p:cSld>
  <p:clrMapOvr>
    <a:masterClrMapping/>
  </p:clrMapOvr>
  <p:transition spd="slow">
    <p:random/>
    <p:sndAc>
      <p:stSnd>
        <p:snd r:embed="rId2" name="camera.wav"/>
      </p:stSnd>
    </p:sndAc>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050" name="Rectangle 2"/>
          <p:cNvSpPr>
            <a:spLocks noGrp="1" noChangeArrowheads="1"/>
          </p:cNvSpPr>
          <p:nvPr>
            <p:ph type="title"/>
          </p:nvPr>
        </p:nvSpPr>
        <p:spPr/>
        <p:txBody>
          <a:bodyPr/>
          <a:lstStyle/>
          <a:p>
            <a:pPr eaLnBrk="1" hangingPunct="1">
              <a:defRPr/>
            </a:pPr>
            <a:r>
              <a:rPr lang="zh-CN" altLang="en-US">
                <a:latin typeface="华文新魏" pitchFamily="2" charset="-122"/>
              </a:rPr>
              <a:t>传统以太网</a:t>
            </a:r>
          </a:p>
        </p:txBody>
      </p:sp>
      <p:sp>
        <p:nvSpPr>
          <p:cNvPr id="58371" name="Rectangle 6"/>
          <p:cNvSpPr>
            <a:spLocks noGrp="1" noChangeArrowheads="1"/>
          </p:cNvSpPr>
          <p:nvPr>
            <p:ph type="body" sz="half" idx="1"/>
          </p:nvPr>
        </p:nvSpPr>
        <p:spPr/>
        <p:txBody>
          <a:bodyPr/>
          <a:lstStyle/>
          <a:p>
            <a:pPr eaLnBrk="1" hangingPunct="1">
              <a:lnSpc>
                <a:spcPct val="175000"/>
              </a:lnSpc>
            </a:pPr>
            <a:r>
              <a:rPr lang="zh-CN" altLang="en-US" sz="3200"/>
              <a:t>物理层</a:t>
            </a:r>
          </a:p>
          <a:p>
            <a:pPr lvl="1" eaLnBrk="1" hangingPunct="1">
              <a:lnSpc>
                <a:spcPct val="175000"/>
              </a:lnSpc>
            </a:pPr>
            <a:r>
              <a:rPr lang="en-US" altLang="zh-CN" sz="2800">
                <a:hlinkClick r:id="rId3" action="ppaction://hlinksldjump"/>
              </a:rPr>
              <a:t>10BASE-5</a:t>
            </a:r>
            <a:endParaRPr lang="en-US" altLang="zh-CN" sz="2800"/>
          </a:p>
          <a:p>
            <a:pPr lvl="1" eaLnBrk="1" hangingPunct="1">
              <a:lnSpc>
                <a:spcPct val="175000"/>
              </a:lnSpc>
            </a:pPr>
            <a:r>
              <a:rPr lang="en-US" altLang="zh-CN" sz="2800">
                <a:hlinkClick r:id="rId4" action="ppaction://hlinksldjump"/>
              </a:rPr>
              <a:t>10BASE-2</a:t>
            </a:r>
            <a:endParaRPr lang="en-US" altLang="zh-CN" sz="2800"/>
          </a:p>
          <a:p>
            <a:pPr lvl="1" eaLnBrk="1" hangingPunct="1">
              <a:lnSpc>
                <a:spcPct val="175000"/>
              </a:lnSpc>
            </a:pPr>
            <a:r>
              <a:rPr lang="en-US" altLang="zh-CN" sz="2800">
                <a:hlinkClick r:id="rId5" action="ppaction://hlinksldjump"/>
              </a:rPr>
              <a:t>10BASE-T</a:t>
            </a:r>
            <a:endParaRPr lang="en-US" altLang="zh-CN" sz="2800"/>
          </a:p>
          <a:p>
            <a:pPr lvl="1" eaLnBrk="1" hangingPunct="1">
              <a:lnSpc>
                <a:spcPct val="175000"/>
              </a:lnSpc>
            </a:pPr>
            <a:r>
              <a:rPr lang="zh-CN" altLang="en-US" sz="2800">
                <a:hlinkClick r:id="rId6" action="ppaction://hlinksldjump"/>
              </a:rPr>
              <a:t>其它</a:t>
            </a:r>
            <a:endParaRPr lang="zh-CN" altLang="en-US"/>
          </a:p>
        </p:txBody>
      </p:sp>
      <p:sp>
        <p:nvSpPr>
          <p:cNvPr id="58372" name="Rectangle 7"/>
          <p:cNvSpPr>
            <a:spLocks noGrp="1" noChangeArrowheads="1"/>
          </p:cNvSpPr>
          <p:nvPr>
            <p:ph type="body" sz="half" idx="2"/>
          </p:nvPr>
        </p:nvSpPr>
        <p:spPr/>
        <p:txBody>
          <a:bodyPr/>
          <a:lstStyle/>
          <a:p>
            <a:pPr eaLnBrk="1" hangingPunct="1">
              <a:lnSpc>
                <a:spcPct val="140000"/>
              </a:lnSpc>
            </a:pPr>
            <a:r>
              <a:rPr lang="en-US" altLang="zh-CN" sz="3200"/>
              <a:t>MAC</a:t>
            </a:r>
            <a:r>
              <a:rPr lang="zh-CN" altLang="en-US" sz="3200"/>
              <a:t>子层</a:t>
            </a:r>
          </a:p>
          <a:p>
            <a:pPr lvl="1" eaLnBrk="1" hangingPunct="1">
              <a:lnSpc>
                <a:spcPct val="140000"/>
              </a:lnSpc>
            </a:pPr>
            <a:r>
              <a:rPr lang="en-US" altLang="zh-CN" sz="2800">
                <a:hlinkClick r:id="rId7" action="ppaction://hlinksldjump"/>
              </a:rPr>
              <a:t>CSMA/CD</a:t>
            </a:r>
            <a:endParaRPr lang="en-US" altLang="zh-CN" sz="2800"/>
          </a:p>
          <a:p>
            <a:pPr lvl="1" eaLnBrk="1" hangingPunct="1">
              <a:lnSpc>
                <a:spcPct val="140000"/>
              </a:lnSpc>
            </a:pPr>
            <a:r>
              <a:rPr lang="en-US" altLang="zh-CN" sz="2800">
                <a:hlinkClick r:id="rId8" action="ppaction://hlinksldjump"/>
              </a:rPr>
              <a:t>MAC</a:t>
            </a:r>
            <a:r>
              <a:rPr lang="zh-CN" altLang="en-US" sz="2800">
                <a:hlinkClick r:id="rId8" action="ppaction://hlinksldjump"/>
              </a:rPr>
              <a:t>地址</a:t>
            </a:r>
            <a:endParaRPr lang="zh-CN" altLang="en-US" sz="2800"/>
          </a:p>
          <a:p>
            <a:pPr lvl="1" eaLnBrk="1" hangingPunct="1">
              <a:lnSpc>
                <a:spcPct val="140000"/>
              </a:lnSpc>
            </a:pPr>
            <a:r>
              <a:rPr lang="en-US" altLang="zh-CN" sz="2800">
                <a:hlinkClick r:id="rId9" action="ppaction://hlinksldjump"/>
              </a:rPr>
              <a:t>MAC</a:t>
            </a:r>
            <a:r>
              <a:rPr lang="zh-CN" altLang="en-US" sz="2800">
                <a:hlinkClick r:id="rId9" action="ppaction://hlinksldjump"/>
              </a:rPr>
              <a:t>帧格式</a:t>
            </a:r>
            <a:endParaRPr lang="zh-CN" altLang="en-US" sz="2800"/>
          </a:p>
          <a:p>
            <a:pPr eaLnBrk="1" hangingPunct="1">
              <a:lnSpc>
                <a:spcPct val="140000"/>
              </a:lnSpc>
            </a:pPr>
            <a:r>
              <a:rPr lang="en-US" altLang="zh-CN" sz="3200">
                <a:hlinkClick r:id="rId10" action="ppaction://hlinksldjump"/>
              </a:rPr>
              <a:t>LLC</a:t>
            </a:r>
            <a:r>
              <a:rPr lang="zh-CN" altLang="en-US" sz="3200">
                <a:hlinkClick r:id="rId10" action="ppaction://hlinksldjump"/>
              </a:rPr>
              <a:t>子层</a:t>
            </a:r>
            <a:endParaRPr lang="zh-CN" altLang="en-US" sz="3200"/>
          </a:p>
          <a:p>
            <a:pPr eaLnBrk="1" hangingPunct="1">
              <a:lnSpc>
                <a:spcPct val="140000"/>
              </a:lnSpc>
            </a:pPr>
            <a:r>
              <a:rPr lang="zh-CN" altLang="en-US" sz="3200">
                <a:hlinkClick r:id="rId11" action="ppaction://hlinksldjump"/>
              </a:rPr>
              <a:t>交换式以太网</a:t>
            </a:r>
            <a:endParaRPr lang="zh-CN" altLang="en-US" sz="3200"/>
          </a:p>
        </p:txBody>
      </p:sp>
      <p:sp>
        <p:nvSpPr>
          <p:cNvPr id="5837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12"/>
              </a:buBlip>
              <a:defRPr kumimoji="1" sz="2800" b="1">
                <a:solidFill>
                  <a:srgbClr val="000000"/>
                </a:solidFill>
                <a:latin typeface="Arial" charset="0"/>
                <a:ea typeface="华文楷体" pitchFamily="2" charset="-122"/>
              </a:defRPr>
            </a:lvl2pPr>
            <a:lvl3pPr marL="1143000" indent="-228600" eaLnBrk="0" hangingPunct="0">
              <a:buSzPct val="65000"/>
              <a:buBlip>
                <a:blip r:embed="rId13"/>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14"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15" action="ppaction://hlinksldjump"/>
              </a:rPr>
              <a:t>以太网</a:t>
            </a:r>
            <a:endParaRPr lang="zh-CN" altLang="en-US" sz="1200" b="0">
              <a:solidFill>
                <a:schemeClr val="tx1"/>
              </a:solidFill>
              <a:latin typeface="Times New Roman" pitchFamily="18" charset="0"/>
              <a:ea typeface="幼圆" pitchFamily="49" charset="-122"/>
            </a:endParaRPr>
          </a:p>
        </p:txBody>
      </p:sp>
    </p:spTree>
  </p:cSld>
  <p:clrMapOvr>
    <a:masterClrMapping/>
  </p:clrMapOvr>
  <p:transition spd="slow">
    <p:random/>
    <p:sndAc>
      <p:stSnd>
        <p:snd r:embed="rId2" name="camera.wav"/>
      </p:stSnd>
    </p:sndAc>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2"/>
          <p:cNvSpPr>
            <a:spLocks noGrp="1" noChangeArrowheads="1"/>
          </p:cNvSpPr>
          <p:nvPr>
            <p:ph type="title"/>
          </p:nvPr>
        </p:nvSpPr>
        <p:spPr/>
        <p:txBody>
          <a:bodyPr/>
          <a:lstStyle/>
          <a:p>
            <a:pPr eaLnBrk="1" hangingPunct="1">
              <a:defRPr/>
            </a:pPr>
            <a:r>
              <a:rPr lang="en-US" altLang="zh-CN" b="1"/>
              <a:t>10BASE-5</a:t>
            </a:r>
            <a:br>
              <a:rPr lang="en-US" altLang="zh-CN" b="1"/>
            </a:br>
            <a:r>
              <a:rPr lang="zh-CN" altLang="en-US" sz="2800" b="1"/>
              <a:t>（</a:t>
            </a:r>
            <a:r>
              <a:rPr lang="en-US" altLang="zh-CN" sz="2800" b="1"/>
              <a:t>802.3</a:t>
            </a:r>
            <a:r>
              <a:rPr lang="zh-CN" altLang="en-US" sz="2800" b="1"/>
              <a:t>）</a:t>
            </a:r>
          </a:p>
        </p:txBody>
      </p:sp>
      <p:sp>
        <p:nvSpPr>
          <p:cNvPr id="593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5939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902149" name="Rectangle 5"/>
          <p:cNvSpPr>
            <a:spLocks noGrp="1" noChangeArrowheads="1"/>
          </p:cNvSpPr>
          <p:nvPr>
            <p:ph type="body" idx="1"/>
          </p:nvPr>
        </p:nvSpPr>
        <p:spPr>
          <a:xfrm>
            <a:off x="809625" y="3933825"/>
            <a:ext cx="7958138" cy="2303463"/>
          </a:xfrm>
        </p:spPr>
        <p:txBody>
          <a:bodyPr/>
          <a:lstStyle/>
          <a:p>
            <a:pPr eaLnBrk="1" hangingPunct="1">
              <a:lnSpc>
                <a:spcPct val="150000"/>
              </a:lnSpc>
              <a:defRPr/>
            </a:pPr>
            <a:r>
              <a:rPr lang="en-US" altLang="zh-CN" sz="2800">
                <a:solidFill>
                  <a:srgbClr val="FF0000"/>
                </a:solidFill>
                <a:effectLst>
                  <a:outerShdw blurRad="38100" dist="38100" dir="2700000" algn="tl">
                    <a:srgbClr val="C0C0C0"/>
                  </a:outerShdw>
                </a:effectLst>
              </a:rPr>
              <a:t>10</a:t>
            </a:r>
            <a:r>
              <a:rPr lang="zh-CN" altLang="en-US" sz="2800">
                <a:solidFill>
                  <a:srgbClr val="FF0000"/>
                </a:solidFill>
                <a:effectLst>
                  <a:outerShdw blurRad="38100" dist="38100" dir="2700000" algn="tl">
                    <a:srgbClr val="C0C0C0"/>
                  </a:outerShdw>
                </a:effectLst>
              </a:rPr>
              <a:t>：</a:t>
            </a:r>
            <a:r>
              <a:rPr lang="zh-CN" altLang="en-US" sz="2800"/>
              <a:t>表示数据速率为</a:t>
            </a:r>
            <a:r>
              <a:rPr lang="en-US" altLang="zh-CN" sz="2800"/>
              <a:t>10Mbps</a:t>
            </a:r>
            <a:r>
              <a:rPr lang="zh-CN" altLang="en-US" sz="2800"/>
              <a:t>。</a:t>
            </a:r>
          </a:p>
          <a:p>
            <a:pPr eaLnBrk="1" hangingPunct="1">
              <a:lnSpc>
                <a:spcPct val="150000"/>
              </a:lnSpc>
              <a:defRPr/>
            </a:pPr>
            <a:r>
              <a:rPr lang="en-US" altLang="zh-CN" sz="2800">
                <a:solidFill>
                  <a:srgbClr val="FF0000"/>
                </a:solidFill>
                <a:effectLst>
                  <a:outerShdw blurRad="38100" dist="38100" dir="2700000" algn="tl">
                    <a:srgbClr val="C0C0C0"/>
                  </a:outerShdw>
                </a:effectLst>
              </a:rPr>
              <a:t>BASE</a:t>
            </a:r>
            <a:r>
              <a:rPr lang="zh-CN" altLang="en-US" sz="2800">
                <a:solidFill>
                  <a:srgbClr val="FF0000"/>
                </a:solidFill>
                <a:effectLst>
                  <a:outerShdw blurRad="38100" dist="38100" dir="2700000" algn="tl">
                    <a:srgbClr val="C0C0C0"/>
                  </a:outerShdw>
                </a:effectLst>
              </a:rPr>
              <a:t>：</a:t>
            </a:r>
            <a:r>
              <a:rPr lang="zh-CN" altLang="en-US" sz="2800"/>
              <a:t>表示电缆上的信号是基带信号。</a:t>
            </a:r>
          </a:p>
          <a:p>
            <a:pPr eaLnBrk="1" hangingPunct="1">
              <a:lnSpc>
                <a:spcPct val="150000"/>
              </a:lnSpc>
              <a:defRPr/>
            </a:pPr>
            <a:r>
              <a:rPr lang="en-US" altLang="zh-CN" sz="2800">
                <a:solidFill>
                  <a:srgbClr val="FF0000"/>
                </a:solidFill>
                <a:effectLst>
                  <a:outerShdw blurRad="38100" dist="38100" dir="2700000" algn="tl">
                    <a:srgbClr val="C0C0C0"/>
                  </a:outerShdw>
                </a:effectLst>
              </a:rPr>
              <a:t>5</a:t>
            </a:r>
            <a:r>
              <a:rPr lang="zh-CN" altLang="en-US" sz="2800">
                <a:solidFill>
                  <a:srgbClr val="FF0000"/>
                </a:solidFill>
                <a:effectLst>
                  <a:outerShdw blurRad="38100" dist="38100" dir="2700000" algn="tl">
                    <a:srgbClr val="C0C0C0"/>
                  </a:outerShdw>
                </a:effectLst>
              </a:rPr>
              <a:t>：</a:t>
            </a:r>
            <a:r>
              <a:rPr lang="zh-CN" altLang="en-US" sz="2800"/>
              <a:t>表示网络段最大长度为</a:t>
            </a:r>
            <a:r>
              <a:rPr lang="en-US" altLang="zh-CN" sz="2800"/>
              <a:t>500m</a:t>
            </a:r>
            <a:r>
              <a:rPr lang="zh-CN" altLang="en-US" sz="2800"/>
              <a:t>。</a:t>
            </a:r>
          </a:p>
        </p:txBody>
      </p:sp>
      <p:sp>
        <p:nvSpPr>
          <p:cNvPr id="59398" name="Rectangle 6"/>
          <p:cNvSpPr>
            <a:spLocks noChangeArrowheads="1"/>
          </p:cNvSpPr>
          <p:nvPr/>
        </p:nvSpPr>
        <p:spPr bwMode="auto">
          <a:xfrm>
            <a:off x="1027113" y="2898775"/>
            <a:ext cx="177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速率（</a:t>
            </a:r>
            <a:r>
              <a:rPr lang="en-US" altLang="zh-CN" sz="2000">
                <a:solidFill>
                  <a:schemeClr val="tx1"/>
                </a:solidFill>
              </a:rPr>
              <a:t>Mb/s</a:t>
            </a:r>
            <a:r>
              <a:rPr lang="zh-CN" altLang="en-US" sz="2000">
                <a:solidFill>
                  <a:schemeClr val="tx1"/>
                </a:solidFill>
              </a:rPr>
              <a:t>）</a:t>
            </a:r>
          </a:p>
        </p:txBody>
      </p:sp>
      <p:sp>
        <p:nvSpPr>
          <p:cNvPr id="59399" name="Rectangle 7"/>
          <p:cNvSpPr>
            <a:spLocks noChangeArrowheads="1"/>
          </p:cNvSpPr>
          <p:nvPr/>
        </p:nvSpPr>
        <p:spPr bwMode="auto">
          <a:xfrm>
            <a:off x="3008313" y="2898775"/>
            <a:ext cx="1895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基带或宽带</a:t>
            </a:r>
          </a:p>
          <a:p>
            <a:pPr>
              <a:spcBef>
                <a:spcPct val="0"/>
              </a:spcBef>
              <a:buClrTx/>
              <a:buFontTx/>
              <a:buNone/>
            </a:pPr>
            <a:r>
              <a:rPr lang="en-US" altLang="zh-CN" sz="2000">
                <a:solidFill>
                  <a:schemeClr val="tx1"/>
                </a:solidFill>
              </a:rPr>
              <a:t>BASE/BROAD</a:t>
            </a:r>
          </a:p>
        </p:txBody>
      </p:sp>
      <p:sp>
        <p:nvSpPr>
          <p:cNvPr id="59400" name="Rectangle 8"/>
          <p:cNvSpPr>
            <a:spLocks noChangeArrowheads="1"/>
          </p:cNvSpPr>
          <p:nvPr/>
        </p:nvSpPr>
        <p:spPr bwMode="auto">
          <a:xfrm>
            <a:off x="5037138" y="2900363"/>
            <a:ext cx="35829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每段最大长度（单位</a:t>
            </a:r>
            <a:r>
              <a:rPr lang="en-US" altLang="zh-CN" sz="2000">
                <a:solidFill>
                  <a:schemeClr val="tx1"/>
                </a:solidFill>
              </a:rPr>
              <a:t>:</a:t>
            </a:r>
            <a:r>
              <a:rPr lang="zh-CN" altLang="en-US" sz="2000">
                <a:solidFill>
                  <a:schemeClr val="tx1"/>
                </a:solidFill>
              </a:rPr>
              <a:t>百米）或介质类型（</a:t>
            </a:r>
            <a:r>
              <a:rPr lang="en-US" altLang="zh-CN" sz="2000">
                <a:solidFill>
                  <a:schemeClr val="tx1"/>
                </a:solidFill>
              </a:rPr>
              <a:t>T</a:t>
            </a:r>
            <a:r>
              <a:rPr lang="zh-CN" altLang="en-US" sz="2000">
                <a:solidFill>
                  <a:schemeClr val="tx1"/>
                </a:solidFill>
              </a:rPr>
              <a:t>，</a:t>
            </a:r>
            <a:r>
              <a:rPr lang="en-US" altLang="zh-CN" sz="2000">
                <a:solidFill>
                  <a:schemeClr val="tx1"/>
                </a:solidFill>
              </a:rPr>
              <a:t>F</a:t>
            </a:r>
            <a:r>
              <a:rPr lang="zh-CN" altLang="en-US" sz="2000">
                <a:solidFill>
                  <a:schemeClr val="tx1"/>
                </a:solidFill>
              </a:rPr>
              <a:t>，</a:t>
            </a:r>
            <a:r>
              <a:rPr lang="en-US" altLang="zh-CN" sz="2000">
                <a:solidFill>
                  <a:schemeClr val="tx1"/>
                </a:solidFill>
              </a:rPr>
              <a:t>X</a:t>
            </a:r>
            <a:r>
              <a:rPr lang="zh-CN" altLang="en-US" sz="2000">
                <a:solidFill>
                  <a:schemeClr val="tx1"/>
                </a:solidFill>
              </a:rPr>
              <a:t>）</a:t>
            </a:r>
          </a:p>
        </p:txBody>
      </p:sp>
      <p:sp>
        <p:nvSpPr>
          <p:cNvPr id="59401" name="Rectangle 9"/>
          <p:cNvSpPr>
            <a:spLocks noChangeArrowheads="1"/>
          </p:cNvSpPr>
          <p:nvPr/>
        </p:nvSpPr>
        <p:spPr bwMode="auto">
          <a:xfrm>
            <a:off x="2627313" y="2060575"/>
            <a:ext cx="2057400" cy="482600"/>
          </a:xfrm>
          <a:prstGeom prst="rect">
            <a:avLst/>
          </a:prstGeom>
          <a:solidFill>
            <a:srgbClr val="FFFF00"/>
          </a:solidFill>
          <a:ln w="25399">
            <a:solidFill>
              <a:schemeClr val="tx1"/>
            </a:solidFill>
            <a:miter lim="800000"/>
            <a:headEnd/>
            <a:tailEnd/>
          </a:ln>
          <a:effectLst>
            <a:outerShdw dist="107763" dir="2700000" algn="ctr" rotWithShape="0">
              <a:schemeClr val="bg2">
                <a:alpha val="50000"/>
              </a:schemeClr>
            </a:outerShdw>
          </a:effec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en-US" altLang="zh-CN" sz="2400" u="sng">
                <a:solidFill>
                  <a:schemeClr val="tx1"/>
                </a:solidFill>
              </a:rPr>
              <a:t>10</a:t>
            </a:r>
            <a:r>
              <a:rPr lang="en-US" altLang="zh-CN" sz="2400">
                <a:solidFill>
                  <a:schemeClr val="tx1"/>
                </a:solidFill>
              </a:rPr>
              <a:t>  </a:t>
            </a:r>
            <a:r>
              <a:rPr lang="en-US" altLang="zh-CN" sz="2400" u="sng">
                <a:solidFill>
                  <a:schemeClr val="tx1"/>
                </a:solidFill>
              </a:rPr>
              <a:t>BASE</a:t>
            </a:r>
            <a:r>
              <a:rPr lang="en-US" altLang="zh-CN" sz="2400">
                <a:solidFill>
                  <a:schemeClr val="tx1"/>
                </a:solidFill>
              </a:rPr>
              <a:t> - </a:t>
            </a:r>
            <a:r>
              <a:rPr lang="en-US" altLang="zh-CN" sz="2400" u="sng">
                <a:solidFill>
                  <a:schemeClr val="tx1"/>
                </a:solidFill>
              </a:rPr>
              <a:t>5</a:t>
            </a:r>
          </a:p>
        </p:txBody>
      </p:sp>
      <p:sp>
        <p:nvSpPr>
          <p:cNvPr id="59402" name="Line 10"/>
          <p:cNvSpPr>
            <a:spLocks noChangeShapeType="1"/>
          </p:cNvSpPr>
          <p:nvPr/>
        </p:nvSpPr>
        <p:spPr bwMode="auto">
          <a:xfrm flipH="1">
            <a:off x="3668713" y="2468563"/>
            <a:ext cx="0" cy="431800"/>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3" name="Line 11"/>
          <p:cNvSpPr>
            <a:spLocks noChangeShapeType="1"/>
          </p:cNvSpPr>
          <p:nvPr/>
        </p:nvSpPr>
        <p:spPr bwMode="auto">
          <a:xfrm flipH="1">
            <a:off x="4603750" y="2324100"/>
            <a:ext cx="2449513" cy="0"/>
          </a:xfrm>
          <a:prstGeom prst="line">
            <a:avLst/>
          </a:prstGeom>
          <a:noFill/>
          <a:ln w="25399">
            <a:solidFill>
              <a:schemeClr val="tx2"/>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9404" name="Group 12"/>
          <p:cNvGrpSpPr>
            <a:grpSpLocks/>
          </p:cNvGrpSpPr>
          <p:nvPr/>
        </p:nvGrpSpPr>
        <p:grpSpPr bwMode="auto">
          <a:xfrm>
            <a:off x="1868488" y="2324100"/>
            <a:ext cx="914400" cy="519113"/>
            <a:chOff x="1200" y="1200"/>
            <a:chExt cx="576" cy="327"/>
          </a:xfrm>
        </p:grpSpPr>
        <p:sp>
          <p:nvSpPr>
            <p:cNvPr id="59406" name="Line 13"/>
            <p:cNvSpPr>
              <a:spLocks noChangeShapeType="1"/>
            </p:cNvSpPr>
            <p:nvPr/>
          </p:nvSpPr>
          <p:spPr bwMode="auto">
            <a:xfrm flipH="1">
              <a:off x="1200" y="1200"/>
              <a:ext cx="0" cy="327"/>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407" name="Line 14"/>
            <p:cNvSpPr>
              <a:spLocks noChangeShapeType="1"/>
            </p:cNvSpPr>
            <p:nvPr/>
          </p:nvSpPr>
          <p:spPr bwMode="auto">
            <a:xfrm flipH="1">
              <a:off x="1200" y="1200"/>
              <a:ext cx="576" cy="0"/>
            </a:xfrm>
            <a:prstGeom prst="line">
              <a:avLst/>
            </a:prstGeom>
            <a:noFill/>
            <a:ln w="25399">
              <a:solidFill>
                <a:schemeClr val="tx2"/>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9405" name="Line 15"/>
          <p:cNvSpPr>
            <a:spLocks noChangeShapeType="1"/>
          </p:cNvSpPr>
          <p:nvPr/>
        </p:nvSpPr>
        <p:spPr bwMode="auto">
          <a:xfrm flipH="1">
            <a:off x="7053263" y="2324100"/>
            <a:ext cx="0" cy="533400"/>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random/>
    <p:sndAc>
      <p:stSnd>
        <p:snd r:embed="rId2" name="camera.wav"/>
      </p:stSnd>
    </p:sndAc>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18" name="Rectangle 2"/>
          <p:cNvSpPr>
            <a:spLocks noGrp="1" noChangeArrowheads="1"/>
          </p:cNvSpPr>
          <p:nvPr>
            <p:ph type="title"/>
          </p:nvPr>
        </p:nvSpPr>
        <p:spPr/>
        <p:txBody>
          <a:bodyPr/>
          <a:lstStyle/>
          <a:p>
            <a:pPr eaLnBrk="1" hangingPunct="1">
              <a:defRPr/>
            </a:pPr>
            <a:r>
              <a:rPr lang="zh-CN" altLang="en-US"/>
              <a:t>网络结构</a:t>
            </a:r>
            <a:endParaRPr lang="zh-CN" altLang="en-US" sz="2800"/>
          </a:p>
        </p:txBody>
      </p:sp>
      <p:sp>
        <p:nvSpPr>
          <p:cNvPr id="604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042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905373" name="Rectangle 157"/>
          <p:cNvSpPr>
            <a:spLocks noGrp="1" noChangeArrowheads="1"/>
          </p:cNvSpPr>
          <p:nvPr>
            <p:ph type="body" idx="1"/>
          </p:nvPr>
        </p:nvSpPr>
        <p:spPr>
          <a:xfrm>
            <a:off x="755650" y="1666875"/>
            <a:ext cx="5903913" cy="1833563"/>
          </a:xfrm>
        </p:spPr>
        <p:txBody>
          <a:bodyPr/>
          <a:lstStyle/>
          <a:p>
            <a:pPr eaLnBrk="1" hangingPunct="1">
              <a:lnSpc>
                <a:spcPct val="110000"/>
              </a:lnSpc>
              <a:defRPr/>
            </a:pPr>
            <a:r>
              <a:rPr lang="zh-CN" altLang="en-US" sz="2400" dirty="0">
                <a:solidFill>
                  <a:srgbClr val="FF0000"/>
                </a:solidFill>
                <a:effectLst>
                  <a:outerShdw blurRad="38100" dist="38100" dir="2700000" algn="tl">
                    <a:srgbClr val="C0C0C0"/>
                  </a:outerShdw>
                </a:effectLst>
              </a:rPr>
              <a:t>粗缆以太网（</a:t>
            </a:r>
            <a:r>
              <a:rPr lang="en-US" altLang="zh-CN" sz="2400" dirty="0">
                <a:solidFill>
                  <a:srgbClr val="FF0000"/>
                </a:solidFill>
                <a:effectLst>
                  <a:outerShdw blurRad="38100" dist="38100" dir="2700000" algn="tl">
                    <a:srgbClr val="C0C0C0"/>
                  </a:outerShdw>
                </a:effectLst>
              </a:rPr>
              <a:t>10BASE-5</a:t>
            </a:r>
            <a:r>
              <a:rPr lang="zh-CN" altLang="en-US" sz="2400" dirty="0">
                <a:solidFill>
                  <a:srgbClr val="FF0000"/>
                </a:solidFill>
                <a:effectLst>
                  <a:outerShdw blurRad="38100" dist="38100" dir="2700000" algn="tl">
                    <a:srgbClr val="C0C0C0"/>
                  </a:outerShdw>
                </a:effectLst>
              </a:rPr>
              <a:t>）</a:t>
            </a:r>
            <a:r>
              <a:rPr lang="zh-CN" altLang="en-US" sz="2400" dirty="0"/>
              <a:t> </a:t>
            </a:r>
          </a:p>
          <a:p>
            <a:pPr lvl="1" eaLnBrk="1" hangingPunct="1">
              <a:lnSpc>
                <a:spcPct val="110000"/>
              </a:lnSpc>
              <a:defRPr/>
            </a:pPr>
            <a:r>
              <a:rPr lang="zh-CN" altLang="en-US" sz="2000" dirty="0">
                <a:solidFill>
                  <a:srgbClr val="0000FF"/>
                </a:solidFill>
              </a:rPr>
              <a:t>粗同轴电缆</a:t>
            </a:r>
            <a:r>
              <a:rPr lang="zh-CN" altLang="en-US" sz="2000" dirty="0"/>
              <a:t>：可靠性好，抗干扰能力强 ；</a:t>
            </a:r>
          </a:p>
          <a:p>
            <a:pPr lvl="1" eaLnBrk="1" hangingPunct="1">
              <a:lnSpc>
                <a:spcPct val="110000"/>
              </a:lnSpc>
              <a:defRPr/>
            </a:pPr>
            <a:r>
              <a:rPr lang="zh-CN" altLang="en-US" sz="2000" dirty="0">
                <a:solidFill>
                  <a:srgbClr val="0000FF"/>
                </a:solidFill>
              </a:rPr>
              <a:t>收发器</a:t>
            </a:r>
            <a:r>
              <a:rPr lang="zh-CN" altLang="en-US" sz="2000" dirty="0"/>
              <a:t> </a:t>
            </a:r>
            <a:r>
              <a:rPr lang="en-US" altLang="zh-CN" sz="2000" dirty="0"/>
              <a:t>:  </a:t>
            </a:r>
            <a:r>
              <a:rPr lang="zh-CN" altLang="en-US" sz="2000" dirty="0"/>
              <a:t>发送</a:t>
            </a:r>
            <a:r>
              <a:rPr lang="en-US" altLang="zh-CN" sz="2000" dirty="0"/>
              <a:t>/</a:t>
            </a:r>
            <a:r>
              <a:rPr lang="zh-CN" altLang="en-US" sz="2000" dirty="0"/>
              <a:t>接收，冲突检测，电气隔离；</a:t>
            </a:r>
          </a:p>
          <a:p>
            <a:pPr lvl="1" eaLnBrk="1" hangingPunct="1">
              <a:lnSpc>
                <a:spcPct val="110000"/>
              </a:lnSpc>
              <a:defRPr/>
            </a:pPr>
            <a:r>
              <a:rPr lang="zh-CN" altLang="en-US" sz="2000" dirty="0">
                <a:solidFill>
                  <a:srgbClr val="0000FF"/>
                </a:solidFill>
              </a:rPr>
              <a:t>拓扑</a:t>
            </a:r>
            <a:r>
              <a:rPr lang="zh-CN" altLang="en-US" sz="2000" dirty="0"/>
              <a:t>：总线型。</a:t>
            </a:r>
          </a:p>
        </p:txBody>
      </p:sp>
      <p:sp>
        <p:nvSpPr>
          <p:cNvPr id="60422" name="Oval 158"/>
          <p:cNvSpPr>
            <a:spLocks noChangeArrowheads="1"/>
          </p:cNvSpPr>
          <p:nvPr/>
        </p:nvSpPr>
        <p:spPr bwMode="auto">
          <a:xfrm>
            <a:off x="5775325" y="4841875"/>
            <a:ext cx="381000" cy="381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23" name="Line 159"/>
          <p:cNvSpPr>
            <a:spLocks noChangeShapeType="1"/>
          </p:cNvSpPr>
          <p:nvPr/>
        </p:nvSpPr>
        <p:spPr bwMode="auto">
          <a:xfrm flipH="1" flipV="1">
            <a:off x="5967413" y="5032375"/>
            <a:ext cx="4762" cy="31750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4" name="Line 160"/>
          <p:cNvSpPr>
            <a:spLocks noChangeShapeType="1"/>
          </p:cNvSpPr>
          <p:nvPr/>
        </p:nvSpPr>
        <p:spPr bwMode="auto">
          <a:xfrm flipH="1" flipV="1">
            <a:off x="4421188" y="4430713"/>
            <a:ext cx="3175" cy="271462"/>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5" name="Line 161"/>
          <p:cNvSpPr>
            <a:spLocks noChangeShapeType="1"/>
          </p:cNvSpPr>
          <p:nvPr/>
        </p:nvSpPr>
        <p:spPr bwMode="auto">
          <a:xfrm flipH="1" flipV="1">
            <a:off x="3333750" y="4405313"/>
            <a:ext cx="4763" cy="388937"/>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6" name="Line 162"/>
          <p:cNvSpPr>
            <a:spLocks noChangeShapeType="1"/>
          </p:cNvSpPr>
          <p:nvPr/>
        </p:nvSpPr>
        <p:spPr bwMode="auto">
          <a:xfrm flipH="1" flipV="1">
            <a:off x="4433888" y="4745038"/>
            <a:ext cx="3175" cy="271462"/>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7" name="Line 163"/>
          <p:cNvSpPr>
            <a:spLocks noChangeShapeType="1"/>
          </p:cNvSpPr>
          <p:nvPr/>
        </p:nvSpPr>
        <p:spPr bwMode="auto">
          <a:xfrm flipV="1">
            <a:off x="2370138" y="4438650"/>
            <a:ext cx="3175" cy="414338"/>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8" name="Line 164"/>
          <p:cNvSpPr>
            <a:spLocks noChangeShapeType="1"/>
          </p:cNvSpPr>
          <p:nvPr/>
        </p:nvSpPr>
        <p:spPr bwMode="auto">
          <a:xfrm flipH="1">
            <a:off x="787400" y="4379913"/>
            <a:ext cx="4306888" cy="0"/>
          </a:xfrm>
          <a:prstGeom prst="line">
            <a:avLst/>
          </a:prstGeom>
          <a:noFill/>
          <a:ln w="761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9" name="Rectangle 165"/>
          <p:cNvSpPr>
            <a:spLocks noChangeArrowheads="1"/>
          </p:cNvSpPr>
          <p:nvPr/>
        </p:nvSpPr>
        <p:spPr bwMode="auto">
          <a:xfrm>
            <a:off x="2247900" y="4292600"/>
            <a:ext cx="241300" cy="160338"/>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30" name="Rectangle 166"/>
          <p:cNvSpPr>
            <a:spLocks noChangeArrowheads="1"/>
          </p:cNvSpPr>
          <p:nvPr/>
        </p:nvSpPr>
        <p:spPr bwMode="auto">
          <a:xfrm>
            <a:off x="3221038" y="4294188"/>
            <a:ext cx="241300" cy="160337"/>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31" name="Rectangle 167"/>
          <p:cNvSpPr>
            <a:spLocks noChangeArrowheads="1"/>
          </p:cNvSpPr>
          <p:nvPr/>
        </p:nvSpPr>
        <p:spPr bwMode="auto">
          <a:xfrm>
            <a:off x="5080000" y="4306888"/>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32" name="Rectangle 168"/>
          <p:cNvSpPr>
            <a:spLocks noChangeArrowheads="1"/>
          </p:cNvSpPr>
          <p:nvPr/>
        </p:nvSpPr>
        <p:spPr bwMode="auto">
          <a:xfrm>
            <a:off x="688975" y="4310063"/>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33" name="Rectangle 169"/>
          <p:cNvSpPr>
            <a:spLocks noChangeArrowheads="1"/>
          </p:cNvSpPr>
          <p:nvPr/>
        </p:nvSpPr>
        <p:spPr bwMode="auto">
          <a:xfrm>
            <a:off x="4289425" y="4281488"/>
            <a:ext cx="241300" cy="160337"/>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34" name="Line 170"/>
          <p:cNvSpPr>
            <a:spLocks noChangeShapeType="1"/>
          </p:cNvSpPr>
          <p:nvPr/>
        </p:nvSpPr>
        <p:spPr bwMode="auto">
          <a:xfrm>
            <a:off x="746125" y="3724275"/>
            <a:ext cx="0" cy="53340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35" name="Rectangle 171"/>
          <p:cNvSpPr>
            <a:spLocks noChangeArrowheads="1"/>
          </p:cNvSpPr>
          <p:nvPr/>
        </p:nvSpPr>
        <p:spPr bwMode="auto">
          <a:xfrm>
            <a:off x="1714500" y="3571875"/>
            <a:ext cx="2386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最大段长度</a:t>
            </a:r>
            <a:r>
              <a:rPr lang="en-US" altLang="zh-CN" sz="2000">
                <a:solidFill>
                  <a:schemeClr val="tx1"/>
                </a:solidFill>
              </a:rPr>
              <a:t>500m</a:t>
            </a:r>
          </a:p>
          <a:p>
            <a:pPr algn="ctr">
              <a:spcBef>
                <a:spcPct val="0"/>
              </a:spcBef>
              <a:buClrTx/>
              <a:buFontTx/>
              <a:buNone/>
            </a:pPr>
            <a:r>
              <a:rPr lang="zh-CN" altLang="en-US" sz="2000">
                <a:solidFill>
                  <a:schemeClr val="tx1"/>
                </a:solidFill>
              </a:rPr>
              <a:t>每段最多站点数</a:t>
            </a:r>
            <a:r>
              <a:rPr lang="en-US" altLang="zh-CN" sz="2000">
                <a:solidFill>
                  <a:schemeClr val="tx1"/>
                </a:solidFill>
              </a:rPr>
              <a:t>100</a:t>
            </a:r>
          </a:p>
        </p:txBody>
      </p:sp>
      <p:pic>
        <p:nvPicPr>
          <p:cNvPr id="60436" name="Picture 17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49475" y="4745038"/>
            <a:ext cx="458788" cy="41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37" name="Picture 173"/>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30550" y="4756150"/>
            <a:ext cx="458788"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38" name="Rectangle 174"/>
          <p:cNvSpPr>
            <a:spLocks noChangeArrowheads="1"/>
          </p:cNvSpPr>
          <p:nvPr/>
        </p:nvSpPr>
        <p:spPr bwMode="auto">
          <a:xfrm>
            <a:off x="2270125" y="5338763"/>
            <a:ext cx="1076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a:t>
            </a:r>
            <a:r>
              <a:rPr lang="en-US" altLang="zh-CN" sz="2000">
                <a:solidFill>
                  <a:schemeClr val="tx1"/>
                </a:solidFill>
              </a:rPr>
              <a:t>2.5m</a:t>
            </a:r>
          </a:p>
        </p:txBody>
      </p:sp>
      <p:pic>
        <p:nvPicPr>
          <p:cNvPr id="60439" name="Picture 175"/>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65600" y="4610100"/>
            <a:ext cx="639763" cy="15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40" name="Line 176"/>
          <p:cNvSpPr>
            <a:spLocks noChangeShapeType="1"/>
          </p:cNvSpPr>
          <p:nvPr/>
        </p:nvSpPr>
        <p:spPr bwMode="auto">
          <a:xfrm flipH="1">
            <a:off x="4056063" y="5040313"/>
            <a:ext cx="2305050" cy="0"/>
          </a:xfrm>
          <a:prstGeom prst="line">
            <a:avLst/>
          </a:prstGeom>
          <a:noFill/>
          <a:ln w="761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41" name="Rectangle 177"/>
          <p:cNvSpPr>
            <a:spLocks noChangeArrowheads="1"/>
          </p:cNvSpPr>
          <p:nvPr/>
        </p:nvSpPr>
        <p:spPr bwMode="auto">
          <a:xfrm>
            <a:off x="4318000" y="4965700"/>
            <a:ext cx="241300" cy="160338"/>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42" name="Rectangle 178"/>
          <p:cNvSpPr>
            <a:spLocks noChangeArrowheads="1"/>
          </p:cNvSpPr>
          <p:nvPr/>
        </p:nvSpPr>
        <p:spPr bwMode="auto">
          <a:xfrm>
            <a:off x="6273800" y="4970463"/>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43" name="Rectangle 179"/>
          <p:cNvSpPr>
            <a:spLocks noChangeArrowheads="1"/>
          </p:cNvSpPr>
          <p:nvPr/>
        </p:nvSpPr>
        <p:spPr bwMode="auto">
          <a:xfrm>
            <a:off x="4005263" y="4976813"/>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44" name="Rectangle 180"/>
          <p:cNvSpPr>
            <a:spLocks noChangeArrowheads="1"/>
          </p:cNvSpPr>
          <p:nvPr/>
        </p:nvSpPr>
        <p:spPr bwMode="auto">
          <a:xfrm>
            <a:off x="5851525" y="4953000"/>
            <a:ext cx="241300" cy="160338"/>
          </a:xfrm>
          <a:prstGeom prst="rect">
            <a:avLst/>
          </a:prstGeom>
          <a:solidFill>
            <a:schemeClr val="fo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45" name="Line 181"/>
          <p:cNvSpPr>
            <a:spLocks noChangeShapeType="1"/>
          </p:cNvSpPr>
          <p:nvPr/>
        </p:nvSpPr>
        <p:spPr bwMode="auto">
          <a:xfrm>
            <a:off x="822325" y="6010275"/>
            <a:ext cx="0" cy="196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46" name="Line 182"/>
          <p:cNvSpPr>
            <a:spLocks noChangeShapeType="1"/>
          </p:cNvSpPr>
          <p:nvPr/>
        </p:nvSpPr>
        <p:spPr bwMode="auto">
          <a:xfrm>
            <a:off x="6308725" y="6010275"/>
            <a:ext cx="0" cy="196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47" name="Line 183"/>
          <p:cNvSpPr>
            <a:spLocks noChangeShapeType="1"/>
          </p:cNvSpPr>
          <p:nvPr/>
        </p:nvSpPr>
        <p:spPr bwMode="auto">
          <a:xfrm>
            <a:off x="2349500" y="5168900"/>
            <a:ext cx="0" cy="196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48" name="Line 184"/>
          <p:cNvSpPr>
            <a:spLocks noChangeShapeType="1"/>
          </p:cNvSpPr>
          <p:nvPr/>
        </p:nvSpPr>
        <p:spPr bwMode="auto">
          <a:xfrm>
            <a:off x="3319463" y="5181600"/>
            <a:ext cx="0" cy="196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49" name="Line 185"/>
          <p:cNvSpPr>
            <a:spLocks noChangeShapeType="1"/>
          </p:cNvSpPr>
          <p:nvPr/>
        </p:nvSpPr>
        <p:spPr bwMode="auto">
          <a:xfrm>
            <a:off x="2370138" y="5291138"/>
            <a:ext cx="946150" cy="0"/>
          </a:xfrm>
          <a:prstGeom prst="line">
            <a:avLst/>
          </a:prstGeom>
          <a:noFill/>
          <a:ln w="12699">
            <a:solidFill>
              <a:schemeClr val="tx1"/>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0" name="Line 186"/>
          <p:cNvSpPr>
            <a:spLocks noChangeShapeType="1"/>
          </p:cNvSpPr>
          <p:nvPr/>
        </p:nvSpPr>
        <p:spPr bwMode="auto">
          <a:xfrm>
            <a:off x="755650" y="3789363"/>
            <a:ext cx="936625"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1" name="Line 187"/>
          <p:cNvSpPr>
            <a:spLocks noChangeShapeType="1"/>
          </p:cNvSpPr>
          <p:nvPr/>
        </p:nvSpPr>
        <p:spPr bwMode="auto">
          <a:xfrm flipH="1">
            <a:off x="4140200" y="3789363"/>
            <a:ext cx="993775"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2" name="Line 188"/>
          <p:cNvSpPr>
            <a:spLocks noChangeShapeType="1"/>
          </p:cNvSpPr>
          <p:nvPr/>
        </p:nvSpPr>
        <p:spPr bwMode="auto">
          <a:xfrm flipV="1">
            <a:off x="755650" y="4076700"/>
            <a:ext cx="936625"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3" name="Line 189"/>
          <p:cNvSpPr>
            <a:spLocks noChangeShapeType="1"/>
          </p:cNvSpPr>
          <p:nvPr/>
        </p:nvSpPr>
        <p:spPr bwMode="auto">
          <a:xfrm flipV="1">
            <a:off x="1228725" y="4464050"/>
            <a:ext cx="3175" cy="414338"/>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4" name="Rectangle 190"/>
          <p:cNvSpPr>
            <a:spLocks noChangeArrowheads="1"/>
          </p:cNvSpPr>
          <p:nvPr/>
        </p:nvSpPr>
        <p:spPr bwMode="auto">
          <a:xfrm>
            <a:off x="1106488" y="4318000"/>
            <a:ext cx="241300" cy="160338"/>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pic>
        <p:nvPicPr>
          <p:cNvPr id="60455" name="Picture 191"/>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08063" y="4770438"/>
            <a:ext cx="458787" cy="41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56" name="Picture 19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67388" y="5327650"/>
            <a:ext cx="458787"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57" name="Line 193"/>
          <p:cNvSpPr>
            <a:spLocks noChangeShapeType="1"/>
          </p:cNvSpPr>
          <p:nvPr/>
        </p:nvSpPr>
        <p:spPr bwMode="auto">
          <a:xfrm>
            <a:off x="822325" y="6086475"/>
            <a:ext cx="13716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8" name="Line 194"/>
          <p:cNvSpPr>
            <a:spLocks noChangeShapeType="1"/>
          </p:cNvSpPr>
          <p:nvPr/>
        </p:nvSpPr>
        <p:spPr bwMode="auto">
          <a:xfrm flipH="1">
            <a:off x="4708525" y="6086475"/>
            <a:ext cx="16002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59" name="Line 195"/>
          <p:cNvSpPr>
            <a:spLocks noChangeShapeType="1"/>
          </p:cNvSpPr>
          <p:nvPr/>
        </p:nvSpPr>
        <p:spPr bwMode="auto">
          <a:xfrm>
            <a:off x="5148263" y="3716338"/>
            <a:ext cx="0" cy="576262"/>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60" name="Line 196"/>
          <p:cNvSpPr>
            <a:spLocks noChangeShapeType="1"/>
          </p:cNvSpPr>
          <p:nvPr/>
        </p:nvSpPr>
        <p:spPr bwMode="auto">
          <a:xfrm>
            <a:off x="4140200" y="4076700"/>
            <a:ext cx="990600"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61" name="Rectangle 197"/>
          <p:cNvSpPr>
            <a:spLocks noChangeArrowheads="1"/>
          </p:cNvSpPr>
          <p:nvPr/>
        </p:nvSpPr>
        <p:spPr bwMode="auto">
          <a:xfrm>
            <a:off x="2182813" y="5934075"/>
            <a:ext cx="25669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网络最大跨度 </a:t>
            </a:r>
            <a:r>
              <a:rPr lang="en-US" altLang="zh-CN" sz="2000">
                <a:solidFill>
                  <a:schemeClr val="tx1"/>
                </a:solidFill>
              </a:rPr>
              <a:t>2.5km </a:t>
            </a:r>
          </a:p>
        </p:txBody>
      </p:sp>
      <p:sp>
        <p:nvSpPr>
          <p:cNvPr id="60462" name="Rectangle 198"/>
          <p:cNvSpPr>
            <a:spLocks noChangeArrowheads="1"/>
          </p:cNvSpPr>
          <p:nvPr/>
        </p:nvSpPr>
        <p:spPr bwMode="auto">
          <a:xfrm>
            <a:off x="3695700" y="5516563"/>
            <a:ext cx="2173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网络最多</a:t>
            </a:r>
            <a:r>
              <a:rPr lang="en-US" altLang="zh-CN" sz="2000">
                <a:solidFill>
                  <a:schemeClr val="tx1"/>
                </a:solidFill>
              </a:rPr>
              <a:t>5</a:t>
            </a:r>
            <a:r>
              <a:rPr lang="zh-CN" altLang="en-US" sz="2000">
                <a:solidFill>
                  <a:schemeClr val="tx1"/>
                </a:solidFill>
              </a:rPr>
              <a:t>个网段 </a:t>
            </a:r>
          </a:p>
        </p:txBody>
      </p:sp>
      <p:sp>
        <p:nvSpPr>
          <p:cNvPr id="60463" name="Line 199"/>
          <p:cNvSpPr>
            <a:spLocks noChangeShapeType="1"/>
          </p:cNvSpPr>
          <p:nvPr/>
        </p:nvSpPr>
        <p:spPr bwMode="auto">
          <a:xfrm flipV="1">
            <a:off x="4860925" y="5095875"/>
            <a:ext cx="228600" cy="457200"/>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60464" name="Rectangle 200"/>
          <p:cNvSpPr>
            <a:spLocks noChangeArrowheads="1"/>
          </p:cNvSpPr>
          <p:nvPr/>
        </p:nvSpPr>
        <p:spPr bwMode="auto">
          <a:xfrm>
            <a:off x="0" y="5324475"/>
            <a:ext cx="1454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终端匹配器</a:t>
            </a:r>
          </a:p>
        </p:txBody>
      </p:sp>
      <p:sp>
        <p:nvSpPr>
          <p:cNvPr id="60465" name="Line 201"/>
          <p:cNvSpPr>
            <a:spLocks noChangeShapeType="1"/>
          </p:cNvSpPr>
          <p:nvPr/>
        </p:nvSpPr>
        <p:spPr bwMode="auto">
          <a:xfrm flipV="1">
            <a:off x="746125" y="4486275"/>
            <a:ext cx="0" cy="838200"/>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grpSp>
        <p:nvGrpSpPr>
          <p:cNvPr id="905418" name="Group 202"/>
          <p:cNvGrpSpPr>
            <a:grpSpLocks/>
          </p:cNvGrpSpPr>
          <p:nvPr/>
        </p:nvGrpSpPr>
        <p:grpSpPr bwMode="auto">
          <a:xfrm>
            <a:off x="5318125" y="3190875"/>
            <a:ext cx="3489325" cy="2622550"/>
            <a:chOff x="3312" y="1920"/>
            <a:chExt cx="2198" cy="1652"/>
          </a:xfrm>
        </p:grpSpPr>
        <p:sp>
          <p:nvSpPr>
            <p:cNvPr id="60496" name="AutoShape 203"/>
            <p:cNvSpPr>
              <a:spLocks noChangeArrowheads="1"/>
            </p:cNvSpPr>
            <p:nvPr/>
          </p:nvSpPr>
          <p:spPr bwMode="auto">
            <a:xfrm>
              <a:off x="3984" y="1920"/>
              <a:ext cx="960" cy="864"/>
            </a:xfrm>
            <a:prstGeom prst="wedgeEllipseCallout">
              <a:avLst>
                <a:gd name="adj1" fmla="val -67917"/>
                <a:gd name="adj2" fmla="val 7222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endParaRPr kumimoji="0" lang="zh-CN" altLang="en-US" sz="2000">
                <a:solidFill>
                  <a:schemeClr val="tx1"/>
                </a:solidFill>
              </a:endParaRPr>
            </a:p>
          </p:txBody>
        </p:sp>
        <p:grpSp>
          <p:nvGrpSpPr>
            <p:cNvPr id="60497" name="Group 204"/>
            <p:cNvGrpSpPr>
              <a:grpSpLocks/>
            </p:cNvGrpSpPr>
            <p:nvPr/>
          </p:nvGrpSpPr>
          <p:grpSpPr bwMode="auto">
            <a:xfrm>
              <a:off x="3312" y="2051"/>
              <a:ext cx="2198" cy="1521"/>
              <a:chOff x="3312" y="2051"/>
              <a:chExt cx="2198" cy="1521"/>
            </a:xfrm>
          </p:grpSpPr>
          <p:sp>
            <p:nvSpPr>
              <p:cNvPr id="60498" name="Rectangle 205"/>
              <p:cNvSpPr>
                <a:spLocks noChangeArrowheads="1"/>
              </p:cNvSpPr>
              <p:nvPr/>
            </p:nvSpPr>
            <p:spPr bwMode="auto">
              <a:xfrm>
                <a:off x="4377" y="2051"/>
                <a:ext cx="136" cy="91"/>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99" name="Rectangle 206"/>
              <p:cNvSpPr>
                <a:spLocks noChangeArrowheads="1"/>
              </p:cNvSpPr>
              <p:nvPr/>
            </p:nvSpPr>
            <p:spPr bwMode="auto">
              <a:xfrm flipH="1">
                <a:off x="3312" y="2106"/>
                <a:ext cx="48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2"/>
                    </a:solidFill>
                  </a:rPr>
                  <a:t> 粗缆</a:t>
                </a:r>
              </a:p>
            </p:txBody>
          </p:sp>
          <p:sp>
            <p:nvSpPr>
              <p:cNvPr id="60500" name="Rectangle 207"/>
              <p:cNvSpPr>
                <a:spLocks noChangeArrowheads="1"/>
              </p:cNvSpPr>
              <p:nvPr/>
            </p:nvSpPr>
            <p:spPr bwMode="auto">
              <a:xfrm>
                <a:off x="3803" y="2145"/>
                <a:ext cx="1315" cy="131"/>
              </a:xfrm>
              <a:prstGeom prst="rect">
                <a:avLst/>
              </a:prstGeom>
              <a:gradFill rotWithShape="0">
                <a:gsLst>
                  <a:gs pos="0">
                    <a:srgbClr val="B2B200"/>
                  </a:gs>
                  <a:gs pos="50000">
                    <a:srgbClr val="FFFF00"/>
                  </a:gs>
                  <a:gs pos="100000">
                    <a:srgbClr val="B2B200"/>
                  </a:gs>
                </a:gsLst>
                <a:lin ang="5400000" scaled="1"/>
              </a:gra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501" name="Rectangle 208"/>
              <p:cNvSpPr>
                <a:spLocks noChangeArrowheads="1"/>
              </p:cNvSpPr>
              <p:nvPr/>
            </p:nvSpPr>
            <p:spPr bwMode="auto">
              <a:xfrm>
                <a:off x="4129" y="2095"/>
                <a:ext cx="655" cy="246"/>
              </a:xfrm>
              <a:prstGeom prst="rect">
                <a:avLst/>
              </a:prstGeom>
              <a:solidFill>
                <a:schemeClr val="fo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502" name="Rectangle 209"/>
              <p:cNvSpPr>
                <a:spLocks noChangeArrowheads="1"/>
              </p:cNvSpPr>
              <p:nvPr/>
            </p:nvSpPr>
            <p:spPr bwMode="auto">
              <a:xfrm>
                <a:off x="4190" y="2350"/>
                <a:ext cx="543" cy="277"/>
              </a:xfrm>
              <a:prstGeom prst="rect">
                <a:avLst/>
              </a:prstGeom>
              <a:solidFill>
                <a:srgbClr val="FFCC00"/>
              </a:solidFill>
              <a:ln w="253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nvGrpSpPr>
              <p:cNvPr id="60503" name="Group 210"/>
              <p:cNvGrpSpPr>
                <a:grpSpLocks/>
              </p:cNvGrpSpPr>
              <p:nvPr/>
            </p:nvGrpSpPr>
            <p:grpSpPr bwMode="auto">
              <a:xfrm>
                <a:off x="4454" y="2704"/>
                <a:ext cx="567" cy="166"/>
                <a:chOff x="4438" y="2667"/>
                <a:chExt cx="567" cy="166"/>
              </a:xfrm>
            </p:grpSpPr>
            <p:sp>
              <p:nvSpPr>
                <p:cNvPr id="60570" name="Arc 211"/>
                <p:cNvSpPr>
                  <a:spLocks/>
                </p:cNvSpPr>
                <p:nvPr/>
              </p:nvSpPr>
              <p:spPr bwMode="auto">
                <a:xfrm>
                  <a:off x="4438" y="2667"/>
                  <a:ext cx="298" cy="87"/>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5399" cap="rnd">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71" name="Arc 212"/>
                <p:cNvSpPr>
                  <a:spLocks/>
                </p:cNvSpPr>
                <p:nvPr/>
              </p:nvSpPr>
              <p:spPr bwMode="auto">
                <a:xfrm>
                  <a:off x="4706" y="2746"/>
                  <a:ext cx="299" cy="87"/>
                </a:xfrm>
                <a:custGeom>
                  <a:avLst/>
                  <a:gdLst>
                    <a:gd name="T0" fmla="*/ 0 w 21672"/>
                    <a:gd name="T1" fmla="*/ 0 h 21600"/>
                    <a:gd name="T2" fmla="*/ 0 w 21672"/>
                    <a:gd name="T3" fmla="*/ 0 h 21600"/>
                    <a:gd name="T4" fmla="*/ 0 w 21672"/>
                    <a:gd name="T5" fmla="*/ 0 h 21600"/>
                    <a:gd name="T6" fmla="*/ 0 60000 65536"/>
                    <a:gd name="T7" fmla="*/ 0 60000 65536"/>
                    <a:gd name="T8" fmla="*/ 0 60000 65536"/>
                  </a:gdLst>
                  <a:ahLst/>
                  <a:cxnLst>
                    <a:cxn ang="T6">
                      <a:pos x="T0" y="T1"/>
                    </a:cxn>
                    <a:cxn ang="T7">
                      <a:pos x="T2" y="T3"/>
                    </a:cxn>
                    <a:cxn ang="T8">
                      <a:pos x="T4" y="T5"/>
                    </a:cxn>
                  </a:cxnLst>
                  <a:rect l="0" t="0" r="r" b="b"/>
                  <a:pathLst>
                    <a:path w="21672" h="21600" fill="none" extrusionOk="0">
                      <a:moveTo>
                        <a:pt x="0" y="0"/>
                      </a:moveTo>
                      <a:cubicBezTo>
                        <a:pt x="24" y="0"/>
                        <a:pt x="48" y="-1"/>
                        <a:pt x="72" y="0"/>
                      </a:cubicBezTo>
                      <a:cubicBezTo>
                        <a:pt x="12001" y="0"/>
                        <a:pt x="21672" y="9670"/>
                        <a:pt x="21672" y="21600"/>
                      </a:cubicBezTo>
                    </a:path>
                    <a:path w="21672" h="21600" stroke="0" extrusionOk="0">
                      <a:moveTo>
                        <a:pt x="0" y="0"/>
                      </a:moveTo>
                      <a:cubicBezTo>
                        <a:pt x="24" y="0"/>
                        <a:pt x="48" y="-1"/>
                        <a:pt x="72" y="0"/>
                      </a:cubicBezTo>
                      <a:cubicBezTo>
                        <a:pt x="12001" y="0"/>
                        <a:pt x="21672" y="9670"/>
                        <a:pt x="21672" y="21600"/>
                      </a:cubicBezTo>
                      <a:lnTo>
                        <a:pt x="72" y="21600"/>
                      </a:lnTo>
                      <a:lnTo>
                        <a:pt x="0" y="0"/>
                      </a:lnTo>
                      <a:close/>
                    </a:path>
                  </a:pathLst>
                </a:custGeom>
                <a:noFill/>
                <a:ln w="25399" cap="rnd">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0504" name="AutoShape 213"/>
              <p:cNvSpPr>
                <a:spLocks noChangeArrowheads="1"/>
              </p:cNvSpPr>
              <p:nvPr/>
            </p:nvSpPr>
            <p:spPr bwMode="auto">
              <a:xfrm rot="10800000" flipH="1" flipV="1">
                <a:off x="4356" y="2629"/>
                <a:ext cx="213" cy="7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62 w 21600"/>
                  <a:gd name="T13" fmla="*/ 4563 h 21600"/>
                  <a:gd name="T14" fmla="*/ 17138 w 21600"/>
                  <a:gd name="T15" fmla="*/ 17037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lnTo>
                      <a:pt x="0" y="0"/>
                    </a:lnTo>
                    <a:close/>
                  </a:path>
                </a:pathLst>
              </a:custGeom>
              <a:solidFill>
                <a:schemeClr val="bg2"/>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0505" name="Group 214"/>
              <p:cNvGrpSpPr>
                <a:grpSpLocks/>
              </p:cNvGrpSpPr>
              <p:nvPr/>
            </p:nvGrpSpPr>
            <p:grpSpPr bwMode="auto">
              <a:xfrm>
                <a:off x="4842" y="2930"/>
                <a:ext cx="422" cy="642"/>
                <a:chOff x="4858" y="2958"/>
                <a:chExt cx="330" cy="493"/>
              </a:xfrm>
            </p:grpSpPr>
            <p:sp>
              <p:nvSpPr>
                <p:cNvPr id="60510" name="Freeform 215"/>
                <p:cNvSpPr>
                  <a:spLocks/>
                </p:cNvSpPr>
                <p:nvPr/>
              </p:nvSpPr>
              <p:spPr bwMode="auto">
                <a:xfrm>
                  <a:off x="5130" y="3080"/>
                  <a:ext cx="40" cy="258"/>
                </a:xfrm>
                <a:custGeom>
                  <a:avLst/>
                  <a:gdLst>
                    <a:gd name="T0" fmla="*/ 0 w 40"/>
                    <a:gd name="T1" fmla="*/ 257 h 258"/>
                    <a:gd name="T2" fmla="*/ 0 w 40"/>
                    <a:gd name="T3" fmla="*/ 0 h 258"/>
                    <a:gd name="T4" fmla="*/ 39 w 40"/>
                    <a:gd name="T5" fmla="*/ 0 h 258"/>
                    <a:gd name="T6" fmla="*/ 39 w 40"/>
                    <a:gd name="T7" fmla="*/ 257 h 258"/>
                    <a:gd name="T8" fmla="*/ 0 w 40"/>
                    <a:gd name="T9" fmla="*/ 257 h 2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258">
                      <a:moveTo>
                        <a:pt x="0" y="257"/>
                      </a:moveTo>
                      <a:lnTo>
                        <a:pt x="0" y="0"/>
                      </a:lnTo>
                      <a:lnTo>
                        <a:pt x="39" y="0"/>
                      </a:lnTo>
                      <a:lnTo>
                        <a:pt x="39" y="257"/>
                      </a:lnTo>
                      <a:lnTo>
                        <a:pt x="0" y="257"/>
                      </a:lnTo>
                    </a:path>
                  </a:pathLst>
                </a:custGeom>
                <a:solidFill>
                  <a:srgbClr val="FFCC33"/>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0511" name="Group 216"/>
                <p:cNvGrpSpPr>
                  <a:grpSpLocks/>
                </p:cNvGrpSpPr>
                <p:nvPr/>
              </p:nvGrpSpPr>
              <p:grpSpPr bwMode="auto">
                <a:xfrm>
                  <a:off x="5135" y="3102"/>
                  <a:ext cx="28" cy="226"/>
                  <a:chOff x="5119" y="3065"/>
                  <a:chExt cx="28" cy="226"/>
                </a:xfrm>
              </p:grpSpPr>
              <p:sp>
                <p:nvSpPr>
                  <p:cNvPr id="60554" name="Line 217"/>
                  <p:cNvSpPr>
                    <a:spLocks noChangeShapeType="1"/>
                  </p:cNvSpPr>
                  <p:nvPr/>
                </p:nvSpPr>
                <p:spPr bwMode="auto">
                  <a:xfrm>
                    <a:off x="5119" y="3291"/>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55" name="Line 218"/>
                  <p:cNvSpPr>
                    <a:spLocks noChangeShapeType="1"/>
                  </p:cNvSpPr>
                  <p:nvPr/>
                </p:nvSpPr>
                <p:spPr bwMode="auto">
                  <a:xfrm>
                    <a:off x="5119" y="3276"/>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56" name="Line 219"/>
                  <p:cNvSpPr>
                    <a:spLocks noChangeShapeType="1"/>
                  </p:cNvSpPr>
                  <p:nvPr/>
                </p:nvSpPr>
                <p:spPr bwMode="auto">
                  <a:xfrm>
                    <a:off x="5119" y="3261"/>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57" name="Line 220"/>
                  <p:cNvSpPr>
                    <a:spLocks noChangeShapeType="1"/>
                  </p:cNvSpPr>
                  <p:nvPr/>
                </p:nvSpPr>
                <p:spPr bwMode="auto">
                  <a:xfrm>
                    <a:off x="5119" y="3245"/>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58" name="Line 221"/>
                  <p:cNvSpPr>
                    <a:spLocks noChangeShapeType="1"/>
                  </p:cNvSpPr>
                  <p:nvPr/>
                </p:nvSpPr>
                <p:spPr bwMode="auto">
                  <a:xfrm>
                    <a:off x="5119" y="3230"/>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59" name="Line 222"/>
                  <p:cNvSpPr>
                    <a:spLocks noChangeShapeType="1"/>
                  </p:cNvSpPr>
                  <p:nvPr/>
                </p:nvSpPr>
                <p:spPr bwMode="auto">
                  <a:xfrm>
                    <a:off x="5119" y="3215"/>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0" name="Line 223"/>
                  <p:cNvSpPr>
                    <a:spLocks noChangeShapeType="1"/>
                  </p:cNvSpPr>
                  <p:nvPr/>
                </p:nvSpPr>
                <p:spPr bwMode="auto">
                  <a:xfrm>
                    <a:off x="5119" y="3201"/>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1" name="Line 224"/>
                  <p:cNvSpPr>
                    <a:spLocks noChangeShapeType="1"/>
                  </p:cNvSpPr>
                  <p:nvPr/>
                </p:nvSpPr>
                <p:spPr bwMode="auto">
                  <a:xfrm>
                    <a:off x="5119" y="3186"/>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2" name="Line 225"/>
                  <p:cNvSpPr>
                    <a:spLocks noChangeShapeType="1"/>
                  </p:cNvSpPr>
                  <p:nvPr/>
                </p:nvSpPr>
                <p:spPr bwMode="auto">
                  <a:xfrm>
                    <a:off x="5119" y="3171"/>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3" name="Line 226"/>
                  <p:cNvSpPr>
                    <a:spLocks noChangeShapeType="1"/>
                  </p:cNvSpPr>
                  <p:nvPr/>
                </p:nvSpPr>
                <p:spPr bwMode="auto">
                  <a:xfrm>
                    <a:off x="5119" y="3155"/>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4" name="Line 227"/>
                  <p:cNvSpPr>
                    <a:spLocks noChangeShapeType="1"/>
                  </p:cNvSpPr>
                  <p:nvPr/>
                </p:nvSpPr>
                <p:spPr bwMode="auto">
                  <a:xfrm>
                    <a:off x="5119" y="3139"/>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5" name="Line 228"/>
                  <p:cNvSpPr>
                    <a:spLocks noChangeShapeType="1"/>
                  </p:cNvSpPr>
                  <p:nvPr/>
                </p:nvSpPr>
                <p:spPr bwMode="auto">
                  <a:xfrm>
                    <a:off x="5119" y="3125"/>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6" name="Line 229"/>
                  <p:cNvSpPr>
                    <a:spLocks noChangeShapeType="1"/>
                  </p:cNvSpPr>
                  <p:nvPr/>
                </p:nvSpPr>
                <p:spPr bwMode="auto">
                  <a:xfrm>
                    <a:off x="5119" y="3110"/>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7" name="Line 230"/>
                  <p:cNvSpPr>
                    <a:spLocks noChangeShapeType="1"/>
                  </p:cNvSpPr>
                  <p:nvPr/>
                </p:nvSpPr>
                <p:spPr bwMode="auto">
                  <a:xfrm>
                    <a:off x="5119" y="3095"/>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8" name="Line 231"/>
                  <p:cNvSpPr>
                    <a:spLocks noChangeShapeType="1"/>
                  </p:cNvSpPr>
                  <p:nvPr/>
                </p:nvSpPr>
                <p:spPr bwMode="auto">
                  <a:xfrm>
                    <a:off x="5119" y="3079"/>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69" name="Line 232"/>
                  <p:cNvSpPr>
                    <a:spLocks noChangeShapeType="1"/>
                  </p:cNvSpPr>
                  <p:nvPr/>
                </p:nvSpPr>
                <p:spPr bwMode="auto">
                  <a:xfrm>
                    <a:off x="5119" y="3065"/>
                    <a:ext cx="28"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0512" name="Rectangle 233"/>
                <p:cNvSpPr>
                  <a:spLocks noChangeArrowheads="1"/>
                </p:cNvSpPr>
                <p:nvPr/>
              </p:nvSpPr>
              <p:spPr bwMode="auto">
                <a:xfrm>
                  <a:off x="4858" y="3009"/>
                  <a:ext cx="274" cy="442"/>
                </a:xfrm>
                <a:prstGeom prst="rect">
                  <a:avLst/>
                </a:prstGeom>
                <a:solidFill>
                  <a:srgbClr val="ADD6A5"/>
                </a:solidFill>
                <a:ln w="12699">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513" name="Rectangle 234"/>
                <p:cNvSpPr>
                  <a:spLocks noChangeArrowheads="1"/>
                </p:cNvSpPr>
                <p:nvPr/>
              </p:nvSpPr>
              <p:spPr bwMode="auto">
                <a:xfrm>
                  <a:off x="4941" y="2978"/>
                  <a:ext cx="101" cy="18"/>
                </a:xfrm>
                <a:prstGeom prst="rect">
                  <a:avLst/>
                </a:prstGeom>
                <a:solidFill>
                  <a:srgbClr val="322D26"/>
                </a:solidFill>
                <a:ln w="12699">
                  <a:solidFill>
                    <a:srgbClr val="71675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514" name="Freeform 235"/>
                <p:cNvSpPr>
                  <a:spLocks/>
                </p:cNvSpPr>
                <p:nvPr/>
              </p:nvSpPr>
              <p:spPr bwMode="auto">
                <a:xfrm>
                  <a:off x="4867" y="2971"/>
                  <a:ext cx="321" cy="30"/>
                </a:xfrm>
                <a:custGeom>
                  <a:avLst/>
                  <a:gdLst>
                    <a:gd name="T0" fmla="*/ 0 w 321"/>
                    <a:gd name="T1" fmla="*/ 0 h 30"/>
                    <a:gd name="T2" fmla="*/ 0 w 321"/>
                    <a:gd name="T3" fmla="*/ 29 h 30"/>
                    <a:gd name="T4" fmla="*/ 320 w 321"/>
                    <a:gd name="T5" fmla="*/ 29 h 30"/>
                    <a:gd name="T6" fmla="*/ 0 60000 65536"/>
                    <a:gd name="T7" fmla="*/ 0 60000 65536"/>
                    <a:gd name="T8" fmla="*/ 0 60000 65536"/>
                  </a:gdLst>
                  <a:ahLst/>
                  <a:cxnLst>
                    <a:cxn ang="T6">
                      <a:pos x="T0" y="T1"/>
                    </a:cxn>
                    <a:cxn ang="T7">
                      <a:pos x="T2" y="T3"/>
                    </a:cxn>
                    <a:cxn ang="T8">
                      <a:pos x="T4" y="T5"/>
                    </a:cxn>
                  </a:cxnLst>
                  <a:rect l="0" t="0" r="r" b="b"/>
                  <a:pathLst>
                    <a:path w="321" h="30">
                      <a:moveTo>
                        <a:pt x="0" y="0"/>
                      </a:moveTo>
                      <a:lnTo>
                        <a:pt x="0" y="29"/>
                      </a:lnTo>
                      <a:lnTo>
                        <a:pt x="320" y="29"/>
                      </a:lnTo>
                    </a:path>
                  </a:pathLst>
                </a:custGeom>
                <a:noFill/>
                <a:ln w="253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0515" name="Group 236"/>
                <p:cNvGrpSpPr>
                  <a:grpSpLocks/>
                </p:cNvGrpSpPr>
                <p:nvPr/>
              </p:nvGrpSpPr>
              <p:grpSpPr bwMode="auto">
                <a:xfrm>
                  <a:off x="5082" y="2958"/>
                  <a:ext cx="35" cy="37"/>
                  <a:chOff x="5066" y="2921"/>
                  <a:chExt cx="35" cy="37"/>
                </a:xfrm>
              </p:grpSpPr>
              <p:sp>
                <p:nvSpPr>
                  <p:cNvPr id="60552" name="Freeform 237"/>
                  <p:cNvSpPr>
                    <a:spLocks/>
                  </p:cNvSpPr>
                  <p:nvPr/>
                </p:nvSpPr>
                <p:spPr bwMode="auto">
                  <a:xfrm>
                    <a:off x="5074" y="2921"/>
                    <a:ext cx="24" cy="27"/>
                  </a:xfrm>
                  <a:custGeom>
                    <a:avLst/>
                    <a:gdLst>
                      <a:gd name="T0" fmla="*/ 0 w 24"/>
                      <a:gd name="T1" fmla="*/ 26 h 27"/>
                      <a:gd name="T2" fmla="*/ 0 w 24"/>
                      <a:gd name="T3" fmla="*/ 0 h 27"/>
                      <a:gd name="T4" fmla="*/ 23 w 24"/>
                      <a:gd name="T5" fmla="*/ 0 h 27"/>
                      <a:gd name="T6" fmla="*/ 23 w 24"/>
                      <a:gd name="T7" fmla="*/ 26 h 27"/>
                      <a:gd name="T8" fmla="*/ 0 w 24"/>
                      <a:gd name="T9" fmla="*/ 26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7">
                        <a:moveTo>
                          <a:pt x="0" y="26"/>
                        </a:moveTo>
                        <a:lnTo>
                          <a:pt x="0" y="0"/>
                        </a:lnTo>
                        <a:lnTo>
                          <a:pt x="23" y="0"/>
                        </a:lnTo>
                        <a:lnTo>
                          <a:pt x="23" y="26"/>
                        </a:lnTo>
                        <a:lnTo>
                          <a:pt x="0" y="26"/>
                        </a:lnTo>
                      </a:path>
                    </a:pathLst>
                  </a:custGeom>
                  <a:solidFill>
                    <a:srgbClr val="E9E7D1"/>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53" name="Freeform 238"/>
                  <p:cNvSpPr>
                    <a:spLocks/>
                  </p:cNvSpPr>
                  <p:nvPr/>
                </p:nvSpPr>
                <p:spPr bwMode="auto">
                  <a:xfrm>
                    <a:off x="5066" y="2939"/>
                    <a:ext cx="35" cy="19"/>
                  </a:xfrm>
                  <a:custGeom>
                    <a:avLst/>
                    <a:gdLst>
                      <a:gd name="T0" fmla="*/ 0 w 35"/>
                      <a:gd name="T1" fmla="*/ 18 h 19"/>
                      <a:gd name="T2" fmla="*/ 0 w 35"/>
                      <a:gd name="T3" fmla="*/ 0 h 19"/>
                      <a:gd name="T4" fmla="*/ 34 w 35"/>
                      <a:gd name="T5" fmla="*/ 0 h 19"/>
                      <a:gd name="T6" fmla="*/ 34 w 35"/>
                      <a:gd name="T7" fmla="*/ 18 h 19"/>
                      <a:gd name="T8" fmla="*/ 0 w 35"/>
                      <a:gd name="T9" fmla="*/ 18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9">
                        <a:moveTo>
                          <a:pt x="0" y="18"/>
                        </a:moveTo>
                        <a:lnTo>
                          <a:pt x="0" y="0"/>
                        </a:lnTo>
                        <a:lnTo>
                          <a:pt x="34" y="0"/>
                        </a:lnTo>
                        <a:lnTo>
                          <a:pt x="34" y="18"/>
                        </a:lnTo>
                        <a:lnTo>
                          <a:pt x="0" y="18"/>
                        </a:lnTo>
                      </a:path>
                    </a:pathLst>
                  </a:custGeom>
                  <a:solidFill>
                    <a:srgbClr val="52493E"/>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16" name="Group 239"/>
                <p:cNvGrpSpPr>
                  <a:grpSpLocks/>
                </p:cNvGrpSpPr>
                <p:nvPr/>
              </p:nvGrpSpPr>
              <p:grpSpPr bwMode="auto">
                <a:xfrm>
                  <a:off x="4937" y="3252"/>
                  <a:ext cx="83" cy="74"/>
                  <a:chOff x="4921" y="3215"/>
                  <a:chExt cx="83" cy="74"/>
                </a:xfrm>
              </p:grpSpPr>
              <p:sp>
                <p:nvSpPr>
                  <p:cNvPr id="60550" name="Freeform 240"/>
                  <p:cNvSpPr>
                    <a:spLocks/>
                  </p:cNvSpPr>
                  <p:nvPr/>
                </p:nvSpPr>
                <p:spPr bwMode="auto">
                  <a:xfrm>
                    <a:off x="4927" y="3215"/>
                    <a:ext cx="77" cy="72"/>
                  </a:xfrm>
                  <a:custGeom>
                    <a:avLst/>
                    <a:gdLst>
                      <a:gd name="T0" fmla="*/ 0 w 77"/>
                      <a:gd name="T1" fmla="*/ 71 h 72"/>
                      <a:gd name="T2" fmla="*/ 0 w 77"/>
                      <a:gd name="T3" fmla="*/ 0 h 72"/>
                      <a:gd name="T4" fmla="*/ 76 w 77"/>
                      <a:gd name="T5" fmla="*/ 0 h 72"/>
                      <a:gd name="T6" fmla="*/ 76 w 77"/>
                      <a:gd name="T7" fmla="*/ 71 h 72"/>
                      <a:gd name="T8" fmla="*/ 0 w 77"/>
                      <a:gd name="T9" fmla="*/ 71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72">
                        <a:moveTo>
                          <a:pt x="0" y="71"/>
                        </a:moveTo>
                        <a:lnTo>
                          <a:pt x="0" y="0"/>
                        </a:lnTo>
                        <a:lnTo>
                          <a:pt x="76" y="0"/>
                        </a:lnTo>
                        <a:lnTo>
                          <a:pt x="76" y="71"/>
                        </a:lnTo>
                        <a:lnTo>
                          <a:pt x="0" y="7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51" name="Freeform 241"/>
                  <p:cNvSpPr>
                    <a:spLocks/>
                  </p:cNvSpPr>
                  <p:nvPr/>
                </p:nvSpPr>
                <p:spPr bwMode="auto">
                  <a:xfrm>
                    <a:off x="4921" y="3218"/>
                    <a:ext cx="78" cy="71"/>
                  </a:xfrm>
                  <a:custGeom>
                    <a:avLst/>
                    <a:gdLst>
                      <a:gd name="T0" fmla="*/ 0 w 78"/>
                      <a:gd name="T1" fmla="*/ 70 h 71"/>
                      <a:gd name="T2" fmla="*/ 0 w 78"/>
                      <a:gd name="T3" fmla="*/ 0 h 71"/>
                      <a:gd name="T4" fmla="*/ 77 w 78"/>
                      <a:gd name="T5" fmla="*/ 0 h 71"/>
                      <a:gd name="T6" fmla="*/ 77 w 78"/>
                      <a:gd name="T7" fmla="*/ 70 h 71"/>
                      <a:gd name="T8" fmla="*/ 0 w 78"/>
                      <a:gd name="T9" fmla="*/ 70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 h="71">
                        <a:moveTo>
                          <a:pt x="0" y="70"/>
                        </a:moveTo>
                        <a:lnTo>
                          <a:pt x="0" y="0"/>
                        </a:lnTo>
                        <a:lnTo>
                          <a:pt x="77" y="0"/>
                        </a:lnTo>
                        <a:lnTo>
                          <a:pt x="77" y="70"/>
                        </a:lnTo>
                        <a:lnTo>
                          <a:pt x="0" y="70"/>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17" name="Group 242"/>
                <p:cNvGrpSpPr>
                  <a:grpSpLocks/>
                </p:cNvGrpSpPr>
                <p:nvPr/>
              </p:nvGrpSpPr>
              <p:grpSpPr bwMode="auto">
                <a:xfrm>
                  <a:off x="5014" y="3123"/>
                  <a:ext cx="107" cy="93"/>
                  <a:chOff x="4998" y="3086"/>
                  <a:chExt cx="107" cy="93"/>
                </a:xfrm>
              </p:grpSpPr>
              <p:sp>
                <p:nvSpPr>
                  <p:cNvPr id="60548" name="Freeform 243"/>
                  <p:cNvSpPr>
                    <a:spLocks/>
                  </p:cNvSpPr>
                  <p:nvPr/>
                </p:nvSpPr>
                <p:spPr bwMode="auto">
                  <a:xfrm>
                    <a:off x="5002" y="3086"/>
                    <a:ext cx="103" cy="90"/>
                  </a:xfrm>
                  <a:custGeom>
                    <a:avLst/>
                    <a:gdLst>
                      <a:gd name="T0" fmla="*/ 0 w 103"/>
                      <a:gd name="T1" fmla="*/ 89 h 90"/>
                      <a:gd name="T2" fmla="*/ 0 w 103"/>
                      <a:gd name="T3" fmla="*/ 0 h 90"/>
                      <a:gd name="T4" fmla="*/ 102 w 103"/>
                      <a:gd name="T5" fmla="*/ 0 h 90"/>
                      <a:gd name="T6" fmla="*/ 102 w 103"/>
                      <a:gd name="T7" fmla="*/ 89 h 90"/>
                      <a:gd name="T8" fmla="*/ 0 w 103"/>
                      <a:gd name="T9" fmla="*/ 8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90">
                        <a:moveTo>
                          <a:pt x="0" y="89"/>
                        </a:moveTo>
                        <a:lnTo>
                          <a:pt x="0" y="0"/>
                        </a:lnTo>
                        <a:lnTo>
                          <a:pt x="102" y="0"/>
                        </a:lnTo>
                        <a:lnTo>
                          <a:pt x="102" y="89"/>
                        </a:lnTo>
                        <a:lnTo>
                          <a:pt x="0" y="89"/>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49" name="Freeform 244"/>
                  <p:cNvSpPr>
                    <a:spLocks/>
                  </p:cNvSpPr>
                  <p:nvPr/>
                </p:nvSpPr>
                <p:spPr bwMode="auto">
                  <a:xfrm>
                    <a:off x="4998" y="3089"/>
                    <a:ext cx="104" cy="90"/>
                  </a:xfrm>
                  <a:custGeom>
                    <a:avLst/>
                    <a:gdLst>
                      <a:gd name="T0" fmla="*/ 0 w 104"/>
                      <a:gd name="T1" fmla="*/ 89 h 90"/>
                      <a:gd name="T2" fmla="*/ 0 w 104"/>
                      <a:gd name="T3" fmla="*/ 0 h 90"/>
                      <a:gd name="T4" fmla="*/ 103 w 104"/>
                      <a:gd name="T5" fmla="*/ 0 h 90"/>
                      <a:gd name="T6" fmla="*/ 103 w 104"/>
                      <a:gd name="T7" fmla="*/ 89 h 90"/>
                      <a:gd name="T8" fmla="*/ 0 w 104"/>
                      <a:gd name="T9" fmla="*/ 89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 h="90">
                        <a:moveTo>
                          <a:pt x="0" y="89"/>
                        </a:moveTo>
                        <a:lnTo>
                          <a:pt x="0" y="0"/>
                        </a:lnTo>
                        <a:lnTo>
                          <a:pt x="103" y="0"/>
                        </a:lnTo>
                        <a:lnTo>
                          <a:pt x="103" y="89"/>
                        </a:lnTo>
                        <a:lnTo>
                          <a:pt x="0" y="89"/>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18" name="Group 245"/>
                <p:cNvGrpSpPr>
                  <a:grpSpLocks/>
                </p:cNvGrpSpPr>
                <p:nvPr/>
              </p:nvGrpSpPr>
              <p:grpSpPr bwMode="auto">
                <a:xfrm>
                  <a:off x="4937" y="3418"/>
                  <a:ext cx="128" cy="23"/>
                  <a:chOff x="4921" y="3381"/>
                  <a:chExt cx="128" cy="23"/>
                </a:xfrm>
              </p:grpSpPr>
              <p:sp>
                <p:nvSpPr>
                  <p:cNvPr id="60546" name="Freeform 246"/>
                  <p:cNvSpPr>
                    <a:spLocks/>
                  </p:cNvSpPr>
                  <p:nvPr/>
                </p:nvSpPr>
                <p:spPr bwMode="auto">
                  <a:xfrm>
                    <a:off x="4927" y="3381"/>
                    <a:ext cx="122" cy="20"/>
                  </a:xfrm>
                  <a:custGeom>
                    <a:avLst/>
                    <a:gdLst>
                      <a:gd name="T0" fmla="*/ 0 w 122"/>
                      <a:gd name="T1" fmla="*/ 19 h 20"/>
                      <a:gd name="T2" fmla="*/ 0 w 122"/>
                      <a:gd name="T3" fmla="*/ 0 h 20"/>
                      <a:gd name="T4" fmla="*/ 121 w 122"/>
                      <a:gd name="T5" fmla="*/ 0 h 20"/>
                      <a:gd name="T6" fmla="*/ 121 w 122"/>
                      <a:gd name="T7" fmla="*/ 19 h 20"/>
                      <a:gd name="T8" fmla="*/ 0 w 122"/>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20">
                        <a:moveTo>
                          <a:pt x="0" y="19"/>
                        </a:moveTo>
                        <a:lnTo>
                          <a:pt x="0" y="0"/>
                        </a:lnTo>
                        <a:lnTo>
                          <a:pt x="121" y="0"/>
                        </a:lnTo>
                        <a:lnTo>
                          <a:pt x="121" y="19"/>
                        </a:lnTo>
                        <a:lnTo>
                          <a:pt x="0" y="19"/>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47" name="Freeform 247"/>
                  <p:cNvSpPr>
                    <a:spLocks/>
                  </p:cNvSpPr>
                  <p:nvPr/>
                </p:nvSpPr>
                <p:spPr bwMode="auto">
                  <a:xfrm>
                    <a:off x="4921" y="3383"/>
                    <a:ext cx="123" cy="21"/>
                  </a:xfrm>
                  <a:custGeom>
                    <a:avLst/>
                    <a:gdLst>
                      <a:gd name="T0" fmla="*/ 0 w 123"/>
                      <a:gd name="T1" fmla="*/ 20 h 21"/>
                      <a:gd name="T2" fmla="*/ 0 w 123"/>
                      <a:gd name="T3" fmla="*/ 0 h 21"/>
                      <a:gd name="T4" fmla="*/ 122 w 123"/>
                      <a:gd name="T5" fmla="*/ 0 h 21"/>
                      <a:gd name="T6" fmla="*/ 122 w 123"/>
                      <a:gd name="T7" fmla="*/ 20 h 21"/>
                      <a:gd name="T8" fmla="*/ 0 w 123"/>
                      <a:gd name="T9" fmla="*/ 2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21">
                        <a:moveTo>
                          <a:pt x="0" y="20"/>
                        </a:moveTo>
                        <a:lnTo>
                          <a:pt x="0" y="0"/>
                        </a:lnTo>
                        <a:lnTo>
                          <a:pt x="122" y="0"/>
                        </a:lnTo>
                        <a:lnTo>
                          <a:pt x="122" y="20"/>
                        </a:lnTo>
                        <a:lnTo>
                          <a:pt x="0" y="20"/>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19" name="Group 248"/>
                <p:cNvGrpSpPr>
                  <a:grpSpLocks/>
                </p:cNvGrpSpPr>
                <p:nvPr/>
              </p:nvGrpSpPr>
              <p:grpSpPr bwMode="auto">
                <a:xfrm>
                  <a:off x="5075" y="3396"/>
                  <a:ext cx="31" cy="34"/>
                  <a:chOff x="5059" y="3359"/>
                  <a:chExt cx="31" cy="34"/>
                </a:xfrm>
              </p:grpSpPr>
              <p:sp>
                <p:nvSpPr>
                  <p:cNvPr id="60544" name="Freeform 249"/>
                  <p:cNvSpPr>
                    <a:spLocks/>
                  </p:cNvSpPr>
                  <p:nvPr/>
                </p:nvSpPr>
                <p:spPr bwMode="auto">
                  <a:xfrm>
                    <a:off x="5064" y="3359"/>
                    <a:ext cx="26" cy="31"/>
                  </a:xfrm>
                  <a:custGeom>
                    <a:avLst/>
                    <a:gdLst>
                      <a:gd name="T0" fmla="*/ 0 w 26"/>
                      <a:gd name="T1" fmla="*/ 30 h 31"/>
                      <a:gd name="T2" fmla="*/ 0 w 26"/>
                      <a:gd name="T3" fmla="*/ 0 h 31"/>
                      <a:gd name="T4" fmla="*/ 25 w 26"/>
                      <a:gd name="T5" fmla="*/ 0 h 31"/>
                      <a:gd name="T6" fmla="*/ 25 w 26"/>
                      <a:gd name="T7" fmla="*/ 30 h 31"/>
                      <a:gd name="T8" fmla="*/ 0 w 26"/>
                      <a:gd name="T9" fmla="*/ 3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1">
                        <a:moveTo>
                          <a:pt x="0" y="30"/>
                        </a:moveTo>
                        <a:lnTo>
                          <a:pt x="0" y="0"/>
                        </a:lnTo>
                        <a:lnTo>
                          <a:pt x="25" y="0"/>
                        </a:lnTo>
                        <a:lnTo>
                          <a:pt x="25" y="30"/>
                        </a:lnTo>
                        <a:lnTo>
                          <a:pt x="0" y="3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45" name="Freeform 250"/>
                  <p:cNvSpPr>
                    <a:spLocks/>
                  </p:cNvSpPr>
                  <p:nvPr/>
                </p:nvSpPr>
                <p:spPr bwMode="auto">
                  <a:xfrm>
                    <a:off x="5059" y="3362"/>
                    <a:ext cx="27" cy="31"/>
                  </a:xfrm>
                  <a:custGeom>
                    <a:avLst/>
                    <a:gdLst>
                      <a:gd name="T0" fmla="*/ 0 w 27"/>
                      <a:gd name="T1" fmla="*/ 30 h 31"/>
                      <a:gd name="T2" fmla="*/ 0 w 27"/>
                      <a:gd name="T3" fmla="*/ 0 h 31"/>
                      <a:gd name="T4" fmla="*/ 26 w 27"/>
                      <a:gd name="T5" fmla="*/ 0 h 31"/>
                      <a:gd name="T6" fmla="*/ 26 w 27"/>
                      <a:gd name="T7" fmla="*/ 30 h 31"/>
                      <a:gd name="T8" fmla="*/ 0 w 27"/>
                      <a:gd name="T9" fmla="*/ 3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31">
                        <a:moveTo>
                          <a:pt x="0" y="30"/>
                        </a:moveTo>
                        <a:lnTo>
                          <a:pt x="0" y="0"/>
                        </a:lnTo>
                        <a:lnTo>
                          <a:pt x="26" y="0"/>
                        </a:lnTo>
                        <a:lnTo>
                          <a:pt x="26" y="30"/>
                        </a:lnTo>
                        <a:lnTo>
                          <a:pt x="0" y="30"/>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0" name="Group 251"/>
                <p:cNvGrpSpPr>
                  <a:grpSpLocks/>
                </p:cNvGrpSpPr>
                <p:nvPr/>
              </p:nvGrpSpPr>
              <p:grpSpPr bwMode="auto">
                <a:xfrm>
                  <a:off x="4940" y="3346"/>
                  <a:ext cx="57" cy="24"/>
                  <a:chOff x="4924" y="3309"/>
                  <a:chExt cx="57" cy="24"/>
                </a:xfrm>
              </p:grpSpPr>
              <p:sp>
                <p:nvSpPr>
                  <p:cNvPr id="60542" name="Freeform 252"/>
                  <p:cNvSpPr>
                    <a:spLocks/>
                  </p:cNvSpPr>
                  <p:nvPr/>
                </p:nvSpPr>
                <p:spPr bwMode="auto">
                  <a:xfrm>
                    <a:off x="4928" y="3309"/>
                    <a:ext cx="53" cy="22"/>
                  </a:xfrm>
                  <a:custGeom>
                    <a:avLst/>
                    <a:gdLst>
                      <a:gd name="T0" fmla="*/ 0 w 53"/>
                      <a:gd name="T1" fmla="*/ 21 h 22"/>
                      <a:gd name="T2" fmla="*/ 0 w 53"/>
                      <a:gd name="T3" fmla="*/ 0 h 22"/>
                      <a:gd name="T4" fmla="*/ 52 w 53"/>
                      <a:gd name="T5" fmla="*/ 0 h 22"/>
                      <a:gd name="T6" fmla="*/ 52 w 53"/>
                      <a:gd name="T7" fmla="*/ 21 h 22"/>
                      <a:gd name="T8" fmla="*/ 0 w 53"/>
                      <a:gd name="T9" fmla="*/ 21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2">
                        <a:moveTo>
                          <a:pt x="0" y="21"/>
                        </a:moveTo>
                        <a:lnTo>
                          <a:pt x="0" y="0"/>
                        </a:lnTo>
                        <a:lnTo>
                          <a:pt x="52" y="0"/>
                        </a:lnTo>
                        <a:lnTo>
                          <a:pt x="52" y="21"/>
                        </a:lnTo>
                        <a:lnTo>
                          <a:pt x="0" y="2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43" name="Freeform 253"/>
                  <p:cNvSpPr>
                    <a:spLocks/>
                  </p:cNvSpPr>
                  <p:nvPr/>
                </p:nvSpPr>
                <p:spPr bwMode="auto">
                  <a:xfrm>
                    <a:off x="4924" y="3312"/>
                    <a:ext cx="53" cy="21"/>
                  </a:xfrm>
                  <a:custGeom>
                    <a:avLst/>
                    <a:gdLst>
                      <a:gd name="T0" fmla="*/ 0 w 53"/>
                      <a:gd name="T1" fmla="*/ 20 h 21"/>
                      <a:gd name="T2" fmla="*/ 0 w 53"/>
                      <a:gd name="T3" fmla="*/ 0 h 21"/>
                      <a:gd name="T4" fmla="*/ 52 w 53"/>
                      <a:gd name="T5" fmla="*/ 0 h 21"/>
                      <a:gd name="T6" fmla="*/ 52 w 53"/>
                      <a:gd name="T7" fmla="*/ 20 h 21"/>
                      <a:gd name="T8" fmla="*/ 0 w 53"/>
                      <a:gd name="T9" fmla="*/ 2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1">
                        <a:moveTo>
                          <a:pt x="0" y="20"/>
                        </a:moveTo>
                        <a:lnTo>
                          <a:pt x="0" y="0"/>
                        </a:lnTo>
                        <a:lnTo>
                          <a:pt x="52" y="0"/>
                        </a:lnTo>
                        <a:lnTo>
                          <a:pt x="52" y="20"/>
                        </a:lnTo>
                        <a:lnTo>
                          <a:pt x="0" y="20"/>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1" name="Group 254"/>
                <p:cNvGrpSpPr>
                  <a:grpSpLocks/>
                </p:cNvGrpSpPr>
                <p:nvPr/>
              </p:nvGrpSpPr>
              <p:grpSpPr bwMode="auto">
                <a:xfrm>
                  <a:off x="4996" y="3344"/>
                  <a:ext cx="56" cy="25"/>
                  <a:chOff x="4980" y="3307"/>
                  <a:chExt cx="56" cy="25"/>
                </a:xfrm>
              </p:grpSpPr>
              <p:sp>
                <p:nvSpPr>
                  <p:cNvPr id="60540" name="Freeform 255"/>
                  <p:cNvSpPr>
                    <a:spLocks/>
                  </p:cNvSpPr>
                  <p:nvPr/>
                </p:nvSpPr>
                <p:spPr bwMode="auto">
                  <a:xfrm>
                    <a:off x="4984" y="3307"/>
                    <a:ext cx="52" cy="21"/>
                  </a:xfrm>
                  <a:custGeom>
                    <a:avLst/>
                    <a:gdLst>
                      <a:gd name="T0" fmla="*/ 0 w 52"/>
                      <a:gd name="T1" fmla="*/ 20 h 21"/>
                      <a:gd name="T2" fmla="*/ 0 w 52"/>
                      <a:gd name="T3" fmla="*/ 0 h 21"/>
                      <a:gd name="T4" fmla="*/ 51 w 52"/>
                      <a:gd name="T5" fmla="*/ 0 h 21"/>
                      <a:gd name="T6" fmla="*/ 51 w 52"/>
                      <a:gd name="T7" fmla="*/ 20 h 21"/>
                      <a:gd name="T8" fmla="*/ 0 w 52"/>
                      <a:gd name="T9" fmla="*/ 2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21">
                        <a:moveTo>
                          <a:pt x="0" y="20"/>
                        </a:moveTo>
                        <a:lnTo>
                          <a:pt x="0" y="0"/>
                        </a:lnTo>
                        <a:lnTo>
                          <a:pt x="51" y="0"/>
                        </a:lnTo>
                        <a:lnTo>
                          <a:pt x="51" y="20"/>
                        </a:lnTo>
                        <a:lnTo>
                          <a:pt x="0" y="2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41" name="Freeform 256"/>
                  <p:cNvSpPr>
                    <a:spLocks/>
                  </p:cNvSpPr>
                  <p:nvPr/>
                </p:nvSpPr>
                <p:spPr bwMode="auto">
                  <a:xfrm>
                    <a:off x="4980" y="3310"/>
                    <a:ext cx="54" cy="22"/>
                  </a:xfrm>
                  <a:custGeom>
                    <a:avLst/>
                    <a:gdLst>
                      <a:gd name="T0" fmla="*/ 0 w 54"/>
                      <a:gd name="T1" fmla="*/ 21 h 22"/>
                      <a:gd name="T2" fmla="*/ 0 w 54"/>
                      <a:gd name="T3" fmla="*/ 0 h 22"/>
                      <a:gd name="T4" fmla="*/ 53 w 54"/>
                      <a:gd name="T5" fmla="*/ 0 h 22"/>
                      <a:gd name="T6" fmla="*/ 53 w 54"/>
                      <a:gd name="T7" fmla="*/ 21 h 22"/>
                      <a:gd name="T8" fmla="*/ 0 w 54"/>
                      <a:gd name="T9" fmla="*/ 21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22">
                        <a:moveTo>
                          <a:pt x="0" y="21"/>
                        </a:moveTo>
                        <a:lnTo>
                          <a:pt x="0" y="0"/>
                        </a:lnTo>
                        <a:lnTo>
                          <a:pt x="53" y="0"/>
                        </a:lnTo>
                        <a:lnTo>
                          <a:pt x="53" y="21"/>
                        </a:lnTo>
                        <a:lnTo>
                          <a:pt x="0" y="21"/>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2" name="Group 257"/>
                <p:cNvGrpSpPr>
                  <a:grpSpLocks/>
                </p:cNvGrpSpPr>
                <p:nvPr/>
              </p:nvGrpSpPr>
              <p:grpSpPr bwMode="auto">
                <a:xfrm>
                  <a:off x="4937" y="3225"/>
                  <a:ext cx="47" cy="19"/>
                  <a:chOff x="4921" y="3188"/>
                  <a:chExt cx="47" cy="19"/>
                </a:xfrm>
              </p:grpSpPr>
              <p:sp>
                <p:nvSpPr>
                  <p:cNvPr id="60538" name="Freeform 258"/>
                  <p:cNvSpPr>
                    <a:spLocks/>
                  </p:cNvSpPr>
                  <p:nvPr/>
                </p:nvSpPr>
                <p:spPr bwMode="auto">
                  <a:xfrm>
                    <a:off x="4926" y="3188"/>
                    <a:ext cx="42" cy="17"/>
                  </a:xfrm>
                  <a:custGeom>
                    <a:avLst/>
                    <a:gdLst>
                      <a:gd name="T0" fmla="*/ 0 w 42"/>
                      <a:gd name="T1" fmla="*/ 16 h 17"/>
                      <a:gd name="T2" fmla="*/ 0 w 42"/>
                      <a:gd name="T3" fmla="*/ 0 h 17"/>
                      <a:gd name="T4" fmla="*/ 41 w 42"/>
                      <a:gd name="T5" fmla="*/ 0 h 17"/>
                      <a:gd name="T6" fmla="*/ 41 w 42"/>
                      <a:gd name="T7" fmla="*/ 16 h 17"/>
                      <a:gd name="T8" fmla="*/ 0 w 42"/>
                      <a:gd name="T9" fmla="*/ 1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7">
                        <a:moveTo>
                          <a:pt x="0" y="16"/>
                        </a:moveTo>
                        <a:lnTo>
                          <a:pt x="0" y="0"/>
                        </a:lnTo>
                        <a:lnTo>
                          <a:pt x="41" y="0"/>
                        </a:lnTo>
                        <a:lnTo>
                          <a:pt x="41" y="16"/>
                        </a:lnTo>
                        <a:lnTo>
                          <a:pt x="0" y="1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39" name="Freeform 259"/>
                  <p:cNvSpPr>
                    <a:spLocks/>
                  </p:cNvSpPr>
                  <p:nvPr/>
                </p:nvSpPr>
                <p:spPr bwMode="auto">
                  <a:xfrm>
                    <a:off x="4921" y="3190"/>
                    <a:ext cx="44" cy="17"/>
                  </a:xfrm>
                  <a:custGeom>
                    <a:avLst/>
                    <a:gdLst>
                      <a:gd name="T0" fmla="*/ 0 w 44"/>
                      <a:gd name="T1" fmla="*/ 16 h 17"/>
                      <a:gd name="T2" fmla="*/ 0 w 44"/>
                      <a:gd name="T3" fmla="*/ 0 h 17"/>
                      <a:gd name="T4" fmla="*/ 43 w 44"/>
                      <a:gd name="T5" fmla="*/ 0 h 17"/>
                      <a:gd name="T6" fmla="*/ 43 w 44"/>
                      <a:gd name="T7" fmla="*/ 16 h 17"/>
                      <a:gd name="T8" fmla="*/ 0 w 44"/>
                      <a:gd name="T9" fmla="*/ 1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17">
                        <a:moveTo>
                          <a:pt x="0" y="16"/>
                        </a:moveTo>
                        <a:lnTo>
                          <a:pt x="0" y="0"/>
                        </a:lnTo>
                        <a:lnTo>
                          <a:pt x="43" y="0"/>
                        </a:lnTo>
                        <a:lnTo>
                          <a:pt x="43" y="16"/>
                        </a:lnTo>
                        <a:lnTo>
                          <a:pt x="0" y="16"/>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3" name="Group 260"/>
                <p:cNvGrpSpPr>
                  <a:grpSpLocks/>
                </p:cNvGrpSpPr>
                <p:nvPr/>
              </p:nvGrpSpPr>
              <p:grpSpPr bwMode="auto">
                <a:xfrm>
                  <a:off x="4937" y="3387"/>
                  <a:ext cx="128" cy="24"/>
                  <a:chOff x="4921" y="3350"/>
                  <a:chExt cx="128" cy="24"/>
                </a:xfrm>
              </p:grpSpPr>
              <p:sp>
                <p:nvSpPr>
                  <p:cNvPr id="60536" name="Freeform 261"/>
                  <p:cNvSpPr>
                    <a:spLocks/>
                  </p:cNvSpPr>
                  <p:nvPr/>
                </p:nvSpPr>
                <p:spPr bwMode="auto">
                  <a:xfrm>
                    <a:off x="4927" y="3350"/>
                    <a:ext cx="122" cy="22"/>
                  </a:xfrm>
                  <a:custGeom>
                    <a:avLst/>
                    <a:gdLst>
                      <a:gd name="T0" fmla="*/ 0 w 122"/>
                      <a:gd name="T1" fmla="*/ 21 h 22"/>
                      <a:gd name="T2" fmla="*/ 0 w 122"/>
                      <a:gd name="T3" fmla="*/ 0 h 22"/>
                      <a:gd name="T4" fmla="*/ 121 w 122"/>
                      <a:gd name="T5" fmla="*/ 0 h 22"/>
                      <a:gd name="T6" fmla="*/ 121 w 122"/>
                      <a:gd name="T7" fmla="*/ 21 h 22"/>
                      <a:gd name="T8" fmla="*/ 0 w 122"/>
                      <a:gd name="T9" fmla="*/ 21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22">
                        <a:moveTo>
                          <a:pt x="0" y="21"/>
                        </a:moveTo>
                        <a:lnTo>
                          <a:pt x="0" y="0"/>
                        </a:lnTo>
                        <a:lnTo>
                          <a:pt x="121" y="0"/>
                        </a:lnTo>
                        <a:lnTo>
                          <a:pt x="121" y="21"/>
                        </a:lnTo>
                        <a:lnTo>
                          <a:pt x="0" y="2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37" name="Freeform 262"/>
                  <p:cNvSpPr>
                    <a:spLocks/>
                  </p:cNvSpPr>
                  <p:nvPr/>
                </p:nvSpPr>
                <p:spPr bwMode="auto">
                  <a:xfrm>
                    <a:off x="4921" y="3353"/>
                    <a:ext cx="123" cy="21"/>
                  </a:xfrm>
                  <a:custGeom>
                    <a:avLst/>
                    <a:gdLst>
                      <a:gd name="T0" fmla="*/ 0 w 123"/>
                      <a:gd name="T1" fmla="*/ 20 h 21"/>
                      <a:gd name="T2" fmla="*/ 0 w 123"/>
                      <a:gd name="T3" fmla="*/ 0 h 21"/>
                      <a:gd name="T4" fmla="*/ 122 w 123"/>
                      <a:gd name="T5" fmla="*/ 0 h 21"/>
                      <a:gd name="T6" fmla="*/ 122 w 123"/>
                      <a:gd name="T7" fmla="*/ 20 h 21"/>
                      <a:gd name="T8" fmla="*/ 0 w 123"/>
                      <a:gd name="T9" fmla="*/ 2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21">
                        <a:moveTo>
                          <a:pt x="0" y="20"/>
                        </a:moveTo>
                        <a:lnTo>
                          <a:pt x="0" y="0"/>
                        </a:lnTo>
                        <a:lnTo>
                          <a:pt x="122" y="0"/>
                        </a:lnTo>
                        <a:lnTo>
                          <a:pt x="122" y="20"/>
                        </a:lnTo>
                        <a:lnTo>
                          <a:pt x="0" y="20"/>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4" name="Group 263"/>
                <p:cNvGrpSpPr>
                  <a:grpSpLocks/>
                </p:cNvGrpSpPr>
                <p:nvPr/>
              </p:nvGrpSpPr>
              <p:grpSpPr bwMode="auto">
                <a:xfrm>
                  <a:off x="4885" y="3297"/>
                  <a:ext cx="33" cy="25"/>
                  <a:chOff x="4869" y="3260"/>
                  <a:chExt cx="33" cy="25"/>
                </a:xfrm>
              </p:grpSpPr>
              <p:sp>
                <p:nvSpPr>
                  <p:cNvPr id="60534" name="Freeform 264"/>
                  <p:cNvSpPr>
                    <a:spLocks/>
                  </p:cNvSpPr>
                  <p:nvPr/>
                </p:nvSpPr>
                <p:spPr bwMode="auto">
                  <a:xfrm>
                    <a:off x="4875" y="3260"/>
                    <a:ext cx="27" cy="23"/>
                  </a:xfrm>
                  <a:custGeom>
                    <a:avLst/>
                    <a:gdLst>
                      <a:gd name="T0" fmla="*/ 0 w 27"/>
                      <a:gd name="T1" fmla="*/ 22 h 23"/>
                      <a:gd name="T2" fmla="*/ 0 w 27"/>
                      <a:gd name="T3" fmla="*/ 0 h 23"/>
                      <a:gd name="T4" fmla="*/ 26 w 27"/>
                      <a:gd name="T5" fmla="*/ 0 h 23"/>
                      <a:gd name="T6" fmla="*/ 26 w 27"/>
                      <a:gd name="T7" fmla="*/ 22 h 23"/>
                      <a:gd name="T8" fmla="*/ 0 w 27"/>
                      <a:gd name="T9" fmla="*/ 22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3">
                        <a:moveTo>
                          <a:pt x="0" y="22"/>
                        </a:moveTo>
                        <a:lnTo>
                          <a:pt x="0" y="0"/>
                        </a:lnTo>
                        <a:lnTo>
                          <a:pt x="26" y="0"/>
                        </a:lnTo>
                        <a:lnTo>
                          <a:pt x="26" y="22"/>
                        </a:lnTo>
                        <a:lnTo>
                          <a:pt x="0" y="2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35" name="Freeform 265"/>
                  <p:cNvSpPr>
                    <a:spLocks/>
                  </p:cNvSpPr>
                  <p:nvPr/>
                </p:nvSpPr>
                <p:spPr bwMode="auto">
                  <a:xfrm>
                    <a:off x="4869" y="3262"/>
                    <a:ext cx="30" cy="23"/>
                  </a:xfrm>
                  <a:custGeom>
                    <a:avLst/>
                    <a:gdLst>
                      <a:gd name="T0" fmla="*/ 0 w 30"/>
                      <a:gd name="T1" fmla="*/ 22 h 23"/>
                      <a:gd name="T2" fmla="*/ 0 w 30"/>
                      <a:gd name="T3" fmla="*/ 0 h 23"/>
                      <a:gd name="T4" fmla="*/ 29 w 30"/>
                      <a:gd name="T5" fmla="*/ 0 h 23"/>
                      <a:gd name="T6" fmla="*/ 29 w 30"/>
                      <a:gd name="T7" fmla="*/ 22 h 23"/>
                      <a:gd name="T8" fmla="*/ 0 w 30"/>
                      <a:gd name="T9" fmla="*/ 22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23">
                        <a:moveTo>
                          <a:pt x="0" y="22"/>
                        </a:moveTo>
                        <a:lnTo>
                          <a:pt x="0" y="0"/>
                        </a:lnTo>
                        <a:lnTo>
                          <a:pt x="29" y="0"/>
                        </a:lnTo>
                        <a:lnTo>
                          <a:pt x="29" y="22"/>
                        </a:lnTo>
                        <a:lnTo>
                          <a:pt x="0" y="22"/>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5" name="Group 266"/>
                <p:cNvGrpSpPr>
                  <a:grpSpLocks/>
                </p:cNvGrpSpPr>
                <p:nvPr/>
              </p:nvGrpSpPr>
              <p:grpSpPr bwMode="auto">
                <a:xfrm>
                  <a:off x="4912" y="3080"/>
                  <a:ext cx="32" cy="30"/>
                  <a:chOff x="4896" y="3043"/>
                  <a:chExt cx="32" cy="30"/>
                </a:xfrm>
              </p:grpSpPr>
              <p:sp>
                <p:nvSpPr>
                  <p:cNvPr id="60532" name="Freeform 267"/>
                  <p:cNvSpPr>
                    <a:spLocks/>
                  </p:cNvSpPr>
                  <p:nvPr/>
                </p:nvSpPr>
                <p:spPr bwMode="auto">
                  <a:xfrm>
                    <a:off x="4900" y="3043"/>
                    <a:ext cx="28" cy="25"/>
                  </a:xfrm>
                  <a:custGeom>
                    <a:avLst/>
                    <a:gdLst>
                      <a:gd name="T0" fmla="*/ 0 w 28"/>
                      <a:gd name="T1" fmla="*/ 24 h 25"/>
                      <a:gd name="T2" fmla="*/ 0 w 28"/>
                      <a:gd name="T3" fmla="*/ 0 h 25"/>
                      <a:gd name="T4" fmla="*/ 27 w 28"/>
                      <a:gd name="T5" fmla="*/ 0 h 25"/>
                      <a:gd name="T6" fmla="*/ 27 w 28"/>
                      <a:gd name="T7" fmla="*/ 24 h 25"/>
                      <a:gd name="T8" fmla="*/ 0 w 28"/>
                      <a:gd name="T9" fmla="*/ 24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5">
                        <a:moveTo>
                          <a:pt x="0" y="24"/>
                        </a:moveTo>
                        <a:lnTo>
                          <a:pt x="0" y="0"/>
                        </a:lnTo>
                        <a:lnTo>
                          <a:pt x="27" y="0"/>
                        </a:lnTo>
                        <a:lnTo>
                          <a:pt x="27" y="24"/>
                        </a:lnTo>
                        <a:lnTo>
                          <a:pt x="0" y="2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33" name="Freeform 268"/>
                  <p:cNvSpPr>
                    <a:spLocks/>
                  </p:cNvSpPr>
                  <p:nvPr/>
                </p:nvSpPr>
                <p:spPr bwMode="auto">
                  <a:xfrm>
                    <a:off x="4896" y="3046"/>
                    <a:ext cx="27" cy="27"/>
                  </a:xfrm>
                  <a:custGeom>
                    <a:avLst/>
                    <a:gdLst>
                      <a:gd name="T0" fmla="*/ 0 w 27"/>
                      <a:gd name="T1" fmla="*/ 26 h 27"/>
                      <a:gd name="T2" fmla="*/ 0 w 27"/>
                      <a:gd name="T3" fmla="*/ 0 h 27"/>
                      <a:gd name="T4" fmla="*/ 26 w 27"/>
                      <a:gd name="T5" fmla="*/ 0 h 27"/>
                      <a:gd name="T6" fmla="*/ 26 w 27"/>
                      <a:gd name="T7" fmla="*/ 26 h 27"/>
                      <a:gd name="T8" fmla="*/ 0 w 27"/>
                      <a:gd name="T9" fmla="*/ 26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7">
                        <a:moveTo>
                          <a:pt x="0" y="26"/>
                        </a:moveTo>
                        <a:lnTo>
                          <a:pt x="0" y="0"/>
                        </a:lnTo>
                        <a:lnTo>
                          <a:pt x="26" y="0"/>
                        </a:lnTo>
                        <a:lnTo>
                          <a:pt x="26" y="26"/>
                        </a:lnTo>
                        <a:lnTo>
                          <a:pt x="0" y="26"/>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6" name="Group 269"/>
                <p:cNvGrpSpPr>
                  <a:grpSpLocks/>
                </p:cNvGrpSpPr>
                <p:nvPr/>
              </p:nvGrpSpPr>
              <p:grpSpPr bwMode="auto">
                <a:xfrm>
                  <a:off x="4998" y="3021"/>
                  <a:ext cx="25" cy="40"/>
                  <a:chOff x="4982" y="2984"/>
                  <a:chExt cx="25" cy="40"/>
                </a:xfrm>
              </p:grpSpPr>
              <p:sp>
                <p:nvSpPr>
                  <p:cNvPr id="60530" name="Freeform 270"/>
                  <p:cNvSpPr>
                    <a:spLocks/>
                  </p:cNvSpPr>
                  <p:nvPr/>
                </p:nvSpPr>
                <p:spPr bwMode="auto">
                  <a:xfrm>
                    <a:off x="4987" y="2984"/>
                    <a:ext cx="20" cy="36"/>
                  </a:xfrm>
                  <a:custGeom>
                    <a:avLst/>
                    <a:gdLst>
                      <a:gd name="T0" fmla="*/ 0 w 20"/>
                      <a:gd name="T1" fmla="*/ 35 h 36"/>
                      <a:gd name="T2" fmla="*/ 0 w 20"/>
                      <a:gd name="T3" fmla="*/ 0 h 36"/>
                      <a:gd name="T4" fmla="*/ 19 w 20"/>
                      <a:gd name="T5" fmla="*/ 0 h 36"/>
                      <a:gd name="T6" fmla="*/ 19 w 20"/>
                      <a:gd name="T7" fmla="*/ 35 h 36"/>
                      <a:gd name="T8" fmla="*/ 0 w 20"/>
                      <a:gd name="T9" fmla="*/ 35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36">
                        <a:moveTo>
                          <a:pt x="0" y="35"/>
                        </a:moveTo>
                        <a:lnTo>
                          <a:pt x="0" y="0"/>
                        </a:lnTo>
                        <a:lnTo>
                          <a:pt x="19" y="0"/>
                        </a:lnTo>
                        <a:lnTo>
                          <a:pt x="19" y="35"/>
                        </a:lnTo>
                        <a:lnTo>
                          <a:pt x="0" y="3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31" name="Freeform 271"/>
                  <p:cNvSpPr>
                    <a:spLocks/>
                  </p:cNvSpPr>
                  <p:nvPr/>
                </p:nvSpPr>
                <p:spPr bwMode="auto">
                  <a:xfrm>
                    <a:off x="4982" y="2987"/>
                    <a:ext cx="21" cy="37"/>
                  </a:xfrm>
                  <a:custGeom>
                    <a:avLst/>
                    <a:gdLst>
                      <a:gd name="T0" fmla="*/ 0 w 21"/>
                      <a:gd name="T1" fmla="*/ 36 h 37"/>
                      <a:gd name="T2" fmla="*/ 0 w 21"/>
                      <a:gd name="T3" fmla="*/ 0 h 37"/>
                      <a:gd name="T4" fmla="*/ 20 w 21"/>
                      <a:gd name="T5" fmla="*/ 0 h 37"/>
                      <a:gd name="T6" fmla="*/ 20 w 21"/>
                      <a:gd name="T7" fmla="*/ 36 h 37"/>
                      <a:gd name="T8" fmla="*/ 0 w 21"/>
                      <a:gd name="T9" fmla="*/ 3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37">
                        <a:moveTo>
                          <a:pt x="0" y="36"/>
                        </a:moveTo>
                        <a:lnTo>
                          <a:pt x="0" y="0"/>
                        </a:lnTo>
                        <a:lnTo>
                          <a:pt x="20" y="0"/>
                        </a:lnTo>
                        <a:lnTo>
                          <a:pt x="20" y="36"/>
                        </a:lnTo>
                        <a:lnTo>
                          <a:pt x="0" y="36"/>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0527" name="Group 272"/>
                <p:cNvGrpSpPr>
                  <a:grpSpLocks/>
                </p:cNvGrpSpPr>
                <p:nvPr/>
              </p:nvGrpSpPr>
              <p:grpSpPr bwMode="auto">
                <a:xfrm>
                  <a:off x="5035" y="3021"/>
                  <a:ext cx="25" cy="40"/>
                  <a:chOff x="5019" y="2984"/>
                  <a:chExt cx="25" cy="40"/>
                </a:xfrm>
              </p:grpSpPr>
              <p:sp>
                <p:nvSpPr>
                  <p:cNvPr id="60528" name="Freeform 273"/>
                  <p:cNvSpPr>
                    <a:spLocks/>
                  </p:cNvSpPr>
                  <p:nvPr/>
                </p:nvSpPr>
                <p:spPr bwMode="auto">
                  <a:xfrm>
                    <a:off x="5024" y="2984"/>
                    <a:ext cx="20" cy="36"/>
                  </a:xfrm>
                  <a:custGeom>
                    <a:avLst/>
                    <a:gdLst>
                      <a:gd name="T0" fmla="*/ 0 w 20"/>
                      <a:gd name="T1" fmla="*/ 35 h 36"/>
                      <a:gd name="T2" fmla="*/ 0 w 20"/>
                      <a:gd name="T3" fmla="*/ 0 h 36"/>
                      <a:gd name="T4" fmla="*/ 19 w 20"/>
                      <a:gd name="T5" fmla="*/ 0 h 36"/>
                      <a:gd name="T6" fmla="*/ 19 w 20"/>
                      <a:gd name="T7" fmla="*/ 35 h 36"/>
                      <a:gd name="T8" fmla="*/ 0 w 20"/>
                      <a:gd name="T9" fmla="*/ 35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36">
                        <a:moveTo>
                          <a:pt x="0" y="35"/>
                        </a:moveTo>
                        <a:lnTo>
                          <a:pt x="0" y="0"/>
                        </a:lnTo>
                        <a:lnTo>
                          <a:pt x="19" y="0"/>
                        </a:lnTo>
                        <a:lnTo>
                          <a:pt x="19" y="35"/>
                        </a:lnTo>
                        <a:lnTo>
                          <a:pt x="0" y="3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0529" name="Freeform 274"/>
                  <p:cNvSpPr>
                    <a:spLocks/>
                  </p:cNvSpPr>
                  <p:nvPr/>
                </p:nvSpPr>
                <p:spPr bwMode="auto">
                  <a:xfrm>
                    <a:off x="5019" y="2987"/>
                    <a:ext cx="20" cy="37"/>
                  </a:xfrm>
                  <a:custGeom>
                    <a:avLst/>
                    <a:gdLst>
                      <a:gd name="T0" fmla="*/ 0 w 20"/>
                      <a:gd name="T1" fmla="*/ 36 h 37"/>
                      <a:gd name="T2" fmla="*/ 0 w 20"/>
                      <a:gd name="T3" fmla="*/ 0 h 37"/>
                      <a:gd name="T4" fmla="*/ 19 w 20"/>
                      <a:gd name="T5" fmla="*/ 0 h 37"/>
                      <a:gd name="T6" fmla="*/ 19 w 20"/>
                      <a:gd name="T7" fmla="*/ 36 h 37"/>
                      <a:gd name="T8" fmla="*/ 0 w 20"/>
                      <a:gd name="T9" fmla="*/ 36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37">
                        <a:moveTo>
                          <a:pt x="0" y="36"/>
                        </a:moveTo>
                        <a:lnTo>
                          <a:pt x="0" y="0"/>
                        </a:lnTo>
                        <a:lnTo>
                          <a:pt x="19" y="0"/>
                        </a:lnTo>
                        <a:lnTo>
                          <a:pt x="19" y="36"/>
                        </a:lnTo>
                        <a:lnTo>
                          <a:pt x="0" y="36"/>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60506" name="AutoShape 275"/>
              <p:cNvSpPr>
                <a:spLocks noChangeArrowheads="1"/>
              </p:cNvSpPr>
              <p:nvPr/>
            </p:nvSpPr>
            <p:spPr bwMode="auto">
              <a:xfrm flipV="1">
                <a:off x="4923" y="2870"/>
                <a:ext cx="171" cy="6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388 h 21600"/>
                  <a:gd name="T14" fmla="*/ 17053 w 21600"/>
                  <a:gd name="T15" fmla="*/ 17213 h 21600"/>
                </a:gdLst>
                <a:ahLst/>
                <a:cxnLst>
                  <a:cxn ang="T8">
                    <a:pos x="T0" y="T1"/>
                  </a:cxn>
                  <a:cxn ang="T9">
                    <a:pos x="T2" y="T3"/>
                  </a:cxn>
                  <a:cxn ang="T10">
                    <a:pos x="T4" y="T5"/>
                  </a:cxn>
                  <a:cxn ang="T11">
                    <a:pos x="T6" y="T7"/>
                  </a:cxn>
                </a:cxnLst>
                <a:rect l="T12" t="T13" r="T14" b="T15"/>
                <a:pathLst>
                  <a:path w="21600" h="21600">
                    <a:moveTo>
                      <a:pt x="0" y="0"/>
                    </a:moveTo>
                    <a:lnTo>
                      <a:pt x="5399" y="21600"/>
                    </a:lnTo>
                    <a:lnTo>
                      <a:pt x="16201" y="21600"/>
                    </a:lnTo>
                    <a:lnTo>
                      <a:pt x="21600" y="0"/>
                    </a:lnTo>
                    <a:lnTo>
                      <a:pt x="0" y="0"/>
                    </a:lnTo>
                    <a:close/>
                  </a:path>
                </a:pathLst>
              </a:custGeom>
              <a:solidFill>
                <a:schemeClr val="bg2"/>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507" name="Rectangle 276"/>
              <p:cNvSpPr>
                <a:spLocks noChangeArrowheads="1"/>
              </p:cNvSpPr>
              <p:nvPr/>
            </p:nvSpPr>
            <p:spPr bwMode="auto">
              <a:xfrm flipH="1">
                <a:off x="4177" y="2360"/>
                <a:ext cx="615"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800" dirty="0">
                    <a:solidFill>
                      <a:schemeClr val="tx2"/>
                    </a:solidFill>
                  </a:rPr>
                  <a:t>收发器</a:t>
                </a:r>
              </a:p>
            </p:txBody>
          </p:sp>
          <p:sp>
            <p:nvSpPr>
              <p:cNvPr id="60508" name="Rectangle 277"/>
              <p:cNvSpPr>
                <a:spLocks noChangeArrowheads="1"/>
              </p:cNvSpPr>
              <p:nvPr/>
            </p:nvSpPr>
            <p:spPr bwMode="auto">
              <a:xfrm flipH="1">
                <a:off x="4754" y="2592"/>
                <a:ext cx="75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solidFill>
                      <a:schemeClr val="tx2"/>
                    </a:solidFill>
                  </a:rPr>
                  <a:t>AUI </a:t>
                </a:r>
                <a:r>
                  <a:rPr lang="zh-CN" altLang="en-US" sz="2000">
                    <a:solidFill>
                      <a:schemeClr val="tx2"/>
                    </a:solidFill>
                  </a:rPr>
                  <a:t>电缆</a:t>
                </a:r>
              </a:p>
            </p:txBody>
          </p:sp>
          <p:sp>
            <p:nvSpPr>
              <p:cNvPr id="60509" name="Rectangle 278"/>
              <p:cNvSpPr>
                <a:spLocks noChangeArrowheads="1"/>
              </p:cNvSpPr>
              <p:nvPr/>
            </p:nvSpPr>
            <p:spPr bwMode="auto">
              <a:xfrm flipH="1">
                <a:off x="4464" y="3120"/>
                <a:ext cx="39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solidFill>
                      <a:schemeClr val="tx2"/>
                    </a:solidFill>
                  </a:rPr>
                  <a:t>NIC</a:t>
                </a:r>
              </a:p>
            </p:txBody>
          </p:sp>
        </p:grpSp>
      </p:grpSp>
      <p:grpSp>
        <p:nvGrpSpPr>
          <p:cNvPr id="905495" name="Group 279"/>
          <p:cNvGrpSpPr>
            <a:grpSpLocks/>
          </p:cNvGrpSpPr>
          <p:nvPr/>
        </p:nvGrpSpPr>
        <p:grpSpPr bwMode="auto">
          <a:xfrm>
            <a:off x="6962775" y="1722438"/>
            <a:ext cx="1936750" cy="1662112"/>
            <a:chOff x="4348" y="995"/>
            <a:chExt cx="1220" cy="1047"/>
          </a:xfrm>
        </p:grpSpPr>
        <p:sp>
          <p:nvSpPr>
            <p:cNvPr id="60469" name="AutoShape 280"/>
            <p:cNvSpPr>
              <a:spLocks noChangeArrowheads="1"/>
            </p:cNvSpPr>
            <p:nvPr/>
          </p:nvSpPr>
          <p:spPr bwMode="auto">
            <a:xfrm>
              <a:off x="4348" y="1200"/>
              <a:ext cx="1220" cy="702"/>
            </a:xfrm>
            <a:prstGeom prst="wedgeRoundRectCallout">
              <a:avLst>
                <a:gd name="adj1" fmla="val -41671"/>
                <a:gd name="adj2" fmla="val 66667"/>
                <a:gd name="adj3" fmla="val 16667"/>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70" name="Rectangle 281"/>
            <p:cNvSpPr>
              <a:spLocks noChangeArrowheads="1"/>
            </p:cNvSpPr>
            <p:nvPr/>
          </p:nvSpPr>
          <p:spPr bwMode="auto">
            <a:xfrm flipH="1">
              <a:off x="4469" y="995"/>
              <a:ext cx="103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solidFill>
                    <a:schemeClr val="tx2"/>
                  </a:solidFill>
                  <a:ea typeface="华文新魏" pitchFamily="2" charset="-122"/>
                </a:rPr>
                <a:t>Vampire tap</a:t>
              </a:r>
            </a:p>
          </p:txBody>
        </p:sp>
        <p:grpSp>
          <p:nvGrpSpPr>
            <p:cNvPr id="60471" name="Group 282"/>
            <p:cNvGrpSpPr>
              <a:grpSpLocks/>
            </p:cNvGrpSpPr>
            <p:nvPr/>
          </p:nvGrpSpPr>
          <p:grpSpPr bwMode="auto">
            <a:xfrm flipV="1">
              <a:off x="4422" y="1228"/>
              <a:ext cx="1089" cy="608"/>
              <a:chOff x="4422" y="1228"/>
              <a:chExt cx="1089" cy="608"/>
            </a:xfrm>
          </p:grpSpPr>
          <p:sp>
            <p:nvSpPr>
              <p:cNvPr id="60472" name="Rectangle 283"/>
              <p:cNvSpPr>
                <a:spLocks noChangeArrowheads="1"/>
              </p:cNvSpPr>
              <p:nvPr/>
            </p:nvSpPr>
            <p:spPr bwMode="auto">
              <a:xfrm>
                <a:off x="4617" y="1326"/>
                <a:ext cx="707" cy="48"/>
              </a:xfrm>
              <a:prstGeom prst="rect">
                <a:avLst/>
              </a:prstGeom>
              <a:solidFill>
                <a:srgbClr val="A844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73" name="Rectangle 284"/>
              <p:cNvSpPr>
                <a:spLocks noChangeArrowheads="1"/>
              </p:cNvSpPr>
              <p:nvPr/>
            </p:nvSpPr>
            <p:spPr bwMode="auto">
              <a:xfrm>
                <a:off x="4614" y="1674"/>
                <a:ext cx="707" cy="48"/>
              </a:xfrm>
              <a:prstGeom prst="rect">
                <a:avLst/>
              </a:prstGeom>
              <a:solidFill>
                <a:srgbClr val="A844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74" name="Rectangle 285" descr="80%"/>
              <p:cNvSpPr>
                <a:spLocks noChangeArrowheads="1"/>
              </p:cNvSpPr>
              <p:nvPr/>
            </p:nvSpPr>
            <p:spPr bwMode="auto">
              <a:xfrm>
                <a:off x="4472" y="1347"/>
                <a:ext cx="987" cy="327"/>
              </a:xfrm>
              <a:prstGeom prst="rect">
                <a:avLst/>
              </a:prstGeom>
              <a:pattFill prst="pct80">
                <a:fgClr>
                  <a:srgbClr val="FFFF00"/>
                </a:fgClr>
                <a:bgClr>
                  <a:srgbClr val="B2B200"/>
                </a:bgClr>
              </a:patt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75" name="Rectangle 286"/>
              <p:cNvSpPr>
                <a:spLocks noChangeArrowheads="1"/>
              </p:cNvSpPr>
              <p:nvPr/>
            </p:nvSpPr>
            <p:spPr bwMode="auto">
              <a:xfrm>
                <a:off x="4617" y="1228"/>
                <a:ext cx="708" cy="97"/>
              </a:xfrm>
              <a:prstGeom prst="rect">
                <a:avLst/>
              </a:prstGeom>
              <a:solidFill>
                <a:schemeClr val="fo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76" name="Rectangle 287"/>
              <p:cNvSpPr>
                <a:spLocks noChangeArrowheads="1"/>
              </p:cNvSpPr>
              <p:nvPr/>
            </p:nvSpPr>
            <p:spPr bwMode="auto">
              <a:xfrm>
                <a:off x="4422" y="1452"/>
                <a:ext cx="1089" cy="91"/>
              </a:xfrm>
              <a:prstGeom prst="rect">
                <a:avLst/>
              </a:prstGeom>
              <a:solidFill>
                <a:srgbClr val="00CC00"/>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77" name="Line 288"/>
              <p:cNvSpPr>
                <a:spLocks noChangeShapeType="1"/>
              </p:cNvSpPr>
              <p:nvPr/>
            </p:nvSpPr>
            <p:spPr bwMode="auto">
              <a:xfrm>
                <a:off x="4616" y="1328"/>
                <a:ext cx="0" cy="363"/>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78" name="Line 289"/>
              <p:cNvSpPr>
                <a:spLocks noChangeShapeType="1"/>
              </p:cNvSpPr>
              <p:nvPr/>
            </p:nvSpPr>
            <p:spPr bwMode="auto">
              <a:xfrm>
                <a:off x="5323" y="1325"/>
                <a:ext cx="0" cy="363"/>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79" name="Rectangle 290"/>
              <p:cNvSpPr>
                <a:spLocks noChangeArrowheads="1"/>
              </p:cNvSpPr>
              <p:nvPr/>
            </p:nvSpPr>
            <p:spPr bwMode="auto">
              <a:xfrm flipV="1">
                <a:off x="4911" y="1787"/>
                <a:ext cx="136" cy="47"/>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80" name="Line 291"/>
              <p:cNvSpPr>
                <a:spLocks noChangeShapeType="1"/>
              </p:cNvSpPr>
              <p:nvPr/>
            </p:nvSpPr>
            <p:spPr bwMode="auto">
              <a:xfrm>
                <a:off x="4980" y="1809"/>
                <a:ext cx="0" cy="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60481" name="Rectangle 292" descr="轮廓式菱形"/>
              <p:cNvSpPr>
                <a:spLocks noChangeArrowheads="1"/>
              </p:cNvSpPr>
              <p:nvPr/>
            </p:nvSpPr>
            <p:spPr bwMode="auto">
              <a:xfrm>
                <a:off x="4476" y="1614"/>
                <a:ext cx="984" cy="23"/>
              </a:xfrm>
              <a:prstGeom prst="rect">
                <a:avLst/>
              </a:prstGeom>
              <a:pattFill prst="openDmnd">
                <a:fgClr>
                  <a:schemeClr val="tx2"/>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82" name="Rectangle 293" descr="轮廓式菱形"/>
              <p:cNvSpPr>
                <a:spLocks noChangeArrowheads="1"/>
              </p:cNvSpPr>
              <p:nvPr/>
            </p:nvSpPr>
            <p:spPr bwMode="auto">
              <a:xfrm>
                <a:off x="4482" y="1380"/>
                <a:ext cx="975" cy="23"/>
              </a:xfrm>
              <a:prstGeom prst="rect">
                <a:avLst/>
              </a:prstGeom>
              <a:pattFill prst="openDmnd">
                <a:fgClr>
                  <a:schemeClr val="tx2"/>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83" name="Rectangle 294"/>
              <p:cNvSpPr>
                <a:spLocks noChangeArrowheads="1"/>
              </p:cNvSpPr>
              <p:nvPr/>
            </p:nvSpPr>
            <p:spPr bwMode="auto">
              <a:xfrm>
                <a:off x="4479" y="1350"/>
                <a:ext cx="975" cy="2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84" name="Rectangle 295"/>
              <p:cNvSpPr>
                <a:spLocks noChangeArrowheads="1"/>
              </p:cNvSpPr>
              <p:nvPr/>
            </p:nvSpPr>
            <p:spPr bwMode="auto">
              <a:xfrm>
                <a:off x="4479" y="1641"/>
                <a:ext cx="975" cy="27"/>
              </a:xfrm>
              <a:prstGeom prst="rect">
                <a:avLst/>
              </a:prstGeom>
              <a:solidFill>
                <a:schemeClr val="bg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85" name="AutoShape 296"/>
              <p:cNvSpPr>
                <a:spLocks noChangeArrowheads="1"/>
              </p:cNvSpPr>
              <p:nvPr/>
            </p:nvSpPr>
            <p:spPr bwMode="auto">
              <a:xfrm rot="-5400000">
                <a:off x="4891" y="1599"/>
                <a:ext cx="175" cy="73"/>
              </a:xfrm>
              <a:prstGeom prst="homePlate">
                <a:avLst>
                  <a:gd name="adj" fmla="val 79909"/>
                </a:avLst>
              </a:prstGeom>
              <a:solidFill>
                <a:schemeClr val="fo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0486" name="Line 297"/>
              <p:cNvSpPr>
                <a:spLocks noChangeShapeType="1"/>
              </p:cNvSpPr>
              <p:nvPr/>
            </p:nvSpPr>
            <p:spPr bwMode="auto">
              <a:xfrm>
                <a:off x="4736" y="1606"/>
                <a:ext cx="0" cy="11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87" name="Line 298"/>
              <p:cNvSpPr>
                <a:spLocks noChangeShapeType="1"/>
              </p:cNvSpPr>
              <p:nvPr/>
            </p:nvSpPr>
            <p:spPr bwMode="auto">
              <a:xfrm>
                <a:off x="5242" y="1602"/>
                <a:ext cx="0" cy="112"/>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88" name="Rectangle 299"/>
              <p:cNvSpPr>
                <a:spLocks noChangeArrowheads="1"/>
              </p:cNvSpPr>
              <p:nvPr/>
            </p:nvSpPr>
            <p:spPr bwMode="auto">
              <a:xfrm>
                <a:off x="4614" y="1691"/>
                <a:ext cx="708" cy="97"/>
              </a:xfrm>
              <a:prstGeom prst="rect">
                <a:avLst/>
              </a:prstGeom>
              <a:solidFill>
                <a:schemeClr val="folHlink"/>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nvGrpSpPr>
              <p:cNvPr id="60489" name="Group 300"/>
              <p:cNvGrpSpPr>
                <a:grpSpLocks/>
              </p:cNvGrpSpPr>
              <p:nvPr/>
            </p:nvGrpSpPr>
            <p:grpSpPr bwMode="auto">
              <a:xfrm>
                <a:off x="4941" y="1680"/>
                <a:ext cx="76" cy="108"/>
                <a:chOff x="4941" y="1689"/>
                <a:chExt cx="76" cy="108"/>
              </a:xfrm>
            </p:grpSpPr>
            <p:sp>
              <p:nvSpPr>
                <p:cNvPr id="60490" name="Line 301"/>
                <p:cNvSpPr>
                  <a:spLocks noChangeShapeType="1"/>
                </p:cNvSpPr>
                <p:nvPr/>
              </p:nvSpPr>
              <p:spPr bwMode="auto">
                <a:xfrm>
                  <a:off x="4941" y="1692"/>
                  <a:ext cx="0" cy="96"/>
                </a:xfrm>
                <a:prstGeom prst="line">
                  <a:avLst/>
                </a:prstGeom>
                <a:noFill/>
                <a:ln w="12699">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91" name="Line 302"/>
                <p:cNvSpPr>
                  <a:spLocks noChangeShapeType="1"/>
                </p:cNvSpPr>
                <p:nvPr/>
              </p:nvSpPr>
              <p:spPr bwMode="auto">
                <a:xfrm>
                  <a:off x="5016" y="1689"/>
                  <a:ext cx="0" cy="96"/>
                </a:xfrm>
                <a:prstGeom prst="line">
                  <a:avLst/>
                </a:prstGeom>
                <a:noFill/>
                <a:ln w="12699">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92" name="Line 303"/>
                <p:cNvSpPr>
                  <a:spLocks noChangeShapeType="1"/>
                </p:cNvSpPr>
                <p:nvPr/>
              </p:nvSpPr>
              <p:spPr bwMode="auto">
                <a:xfrm flipV="1">
                  <a:off x="4944" y="1692"/>
                  <a:ext cx="73" cy="36"/>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60493" name="Line 304"/>
                <p:cNvSpPr>
                  <a:spLocks noChangeShapeType="1"/>
                </p:cNvSpPr>
                <p:nvPr/>
              </p:nvSpPr>
              <p:spPr bwMode="auto">
                <a:xfrm flipV="1">
                  <a:off x="4944" y="1713"/>
                  <a:ext cx="73" cy="36"/>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60494" name="Line 305"/>
                <p:cNvSpPr>
                  <a:spLocks noChangeShapeType="1"/>
                </p:cNvSpPr>
                <p:nvPr/>
              </p:nvSpPr>
              <p:spPr bwMode="auto">
                <a:xfrm flipV="1">
                  <a:off x="4944" y="1737"/>
                  <a:ext cx="73" cy="36"/>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60495" name="Line 306"/>
                <p:cNvSpPr>
                  <a:spLocks noChangeShapeType="1"/>
                </p:cNvSpPr>
                <p:nvPr/>
              </p:nvSpPr>
              <p:spPr bwMode="auto">
                <a:xfrm flipV="1">
                  <a:off x="4944" y="1761"/>
                  <a:ext cx="73" cy="36"/>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grpSp>
        </p:grpSp>
      </p:grpSp>
      <p:sp>
        <p:nvSpPr>
          <p:cNvPr id="60468" name="Rectangle 307"/>
          <p:cNvSpPr>
            <a:spLocks noChangeArrowheads="1"/>
          </p:cNvSpPr>
          <p:nvPr/>
        </p:nvSpPr>
        <p:spPr bwMode="auto">
          <a:xfrm>
            <a:off x="4703763" y="450850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4"/>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5"/>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中继器</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nodeType="clickEffect">
                                  <p:stCondLst>
                                    <p:cond delay="0"/>
                                  </p:stCondLst>
                                  <p:childTnLst>
                                    <p:set>
                                      <p:cBhvr>
                                        <p:cTn id="6" dur="1" fill="hold">
                                          <p:stCondLst>
                                            <p:cond delay="0"/>
                                          </p:stCondLst>
                                        </p:cTn>
                                        <p:tgtEl>
                                          <p:spTgt spid="905418"/>
                                        </p:tgtEl>
                                        <p:attrNameLst>
                                          <p:attrName>style.visibility</p:attrName>
                                        </p:attrNameLst>
                                      </p:cBhvr>
                                      <p:to>
                                        <p:strVal val="visible"/>
                                      </p:to>
                                    </p:set>
                                    <p:animEffect transition="in" filter="strips(upRight)">
                                      <p:cBhvr>
                                        <p:cTn id="7" dur="500"/>
                                        <p:tgtEl>
                                          <p:spTgt spid="905418"/>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3" fill="hold" nodeType="clickEffect">
                                  <p:stCondLst>
                                    <p:cond delay="0"/>
                                  </p:stCondLst>
                                  <p:childTnLst>
                                    <p:set>
                                      <p:cBhvr>
                                        <p:cTn id="11" dur="1" fill="hold">
                                          <p:stCondLst>
                                            <p:cond delay="0"/>
                                          </p:stCondLst>
                                        </p:cTn>
                                        <p:tgtEl>
                                          <p:spTgt spid="905495"/>
                                        </p:tgtEl>
                                        <p:attrNameLst>
                                          <p:attrName>style.visibility</p:attrName>
                                        </p:attrNameLst>
                                      </p:cBhvr>
                                      <p:to>
                                        <p:strVal val="visible"/>
                                      </p:to>
                                    </p:set>
                                    <p:animEffect transition="in" filter="strips(upRight)">
                                      <p:cBhvr>
                                        <p:cTn id="12" dur="500"/>
                                        <p:tgtEl>
                                          <p:spTgt spid="905495"/>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6242" name="Rectangle 2"/>
          <p:cNvSpPr>
            <a:spLocks noGrp="1" noChangeArrowheads="1"/>
          </p:cNvSpPr>
          <p:nvPr>
            <p:ph type="title"/>
          </p:nvPr>
        </p:nvSpPr>
        <p:spPr/>
        <p:txBody>
          <a:bodyPr/>
          <a:lstStyle/>
          <a:p>
            <a:pPr eaLnBrk="1" hangingPunct="1">
              <a:defRPr/>
            </a:pPr>
            <a:r>
              <a:rPr lang="zh-CN" altLang="en-US">
                <a:latin typeface="华文新魏" pitchFamily="2" charset="-122"/>
              </a:rPr>
              <a:t>组网部件</a:t>
            </a:r>
          </a:p>
        </p:txBody>
      </p:sp>
      <p:sp>
        <p:nvSpPr>
          <p:cNvPr id="614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144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906245" name="Rectangle 5"/>
          <p:cNvSpPr>
            <a:spLocks noGrp="1" noChangeArrowheads="1"/>
          </p:cNvSpPr>
          <p:nvPr>
            <p:ph type="body" idx="1"/>
          </p:nvPr>
        </p:nvSpPr>
        <p:spPr>
          <a:xfrm>
            <a:off x="809625" y="1773238"/>
            <a:ext cx="7958138" cy="4679950"/>
          </a:xfrm>
        </p:spPr>
        <p:txBody>
          <a:bodyPr/>
          <a:lstStyle/>
          <a:p>
            <a:pPr eaLnBrk="1" hangingPunct="1">
              <a:defRPr/>
            </a:pPr>
            <a:r>
              <a:rPr lang="zh-CN" altLang="en-US" sz="2800">
                <a:solidFill>
                  <a:srgbClr val="FF0000"/>
                </a:solidFill>
                <a:effectLst>
                  <a:outerShdw blurRad="38100" dist="38100" dir="2700000" algn="tl">
                    <a:srgbClr val="C0C0C0"/>
                  </a:outerShdw>
                </a:effectLst>
              </a:rPr>
              <a:t>计算机</a:t>
            </a:r>
          </a:p>
          <a:p>
            <a:pPr lvl="1" eaLnBrk="1" hangingPunct="1">
              <a:defRPr/>
            </a:pPr>
            <a:r>
              <a:rPr lang="zh-CN" altLang="en-US" sz="2400"/>
              <a:t>网络服务的提供者，也是网络服务的使用者。</a:t>
            </a:r>
          </a:p>
          <a:p>
            <a:pPr eaLnBrk="1" hangingPunct="1">
              <a:defRPr/>
            </a:pPr>
            <a:r>
              <a:rPr lang="zh-CN" altLang="en-US" sz="2800">
                <a:solidFill>
                  <a:srgbClr val="FF0000"/>
                </a:solidFill>
                <a:effectLst>
                  <a:outerShdw blurRad="38100" dist="38100" dir="2700000" algn="tl">
                    <a:srgbClr val="C0C0C0"/>
                  </a:outerShdw>
                </a:effectLst>
              </a:rPr>
              <a:t>同轴电缆</a:t>
            </a:r>
          </a:p>
          <a:p>
            <a:pPr lvl="1" eaLnBrk="1" hangingPunct="1">
              <a:defRPr/>
            </a:pPr>
            <a:r>
              <a:rPr lang="en-US" altLang="zh-CN" sz="2400"/>
              <a:t>50Ω</a:t>
            </a:r>
            <a:r>
              <a:rPr lang="zh-CN" altLang="en-US" sz="2400"/>
              <a:t>粗同轴电缆，每隔</a:t>
            </a:r>
            <a:r>
              <a:rPr lang="en-US" altLang="zh-CN" sz="2400"/>
              <a:t>2.5m</a:t>
            </a:r>
            <a:r>
              <a:rPr lang="zh-CN" altLang="en-US" sz="2400"/>
              <a:t>一个标记标明接头处。</a:t>
            </a:r>
          </a:p>
          <a:p>
            <a:pPr eaLnBrk="1" hangingPunct="1">
              <a:defRPr/>
            </a:pPr>
            <a:r>
              <a:rPr lang="zh-CN" altLang="en-US" sz="2800">
                <a:solidFill>
                  <a:srgbClr val="FF0000"/>
                </a:solidFill>
                <a:effectLst>
                  <a:outerShdw blurRad="38100" dist="38100" dir="2700000" algn="tl">
                    <a:srgbClr val="C0C0C0"/>
                  </a:outerShdw>
                </a:effectLst>
              </a:rPr>
              <a:t>收发器</a:t>
            </a:r>
          </a:p>
          <a:p>
            <a:pPr lvl="1" eaLnBrk="1" hangingPunct="1">
              <a:defRPr/>
            </a:pPr>
            <a:r>
              <a:rPr lang="zh-CN" altLang="en-US" sz="2400"/>
              <a:t>用插入式分接头牢牢地夹在电缆的接头处，主要进行数据的接收</a:t>
            </a:r>
            <a:r>
              <a:rPr lang="en-US" altLang="zh-CN" sz="2400"/>
              <a:t>/</a:t>
            </a:r>
            <a:r>
              <a:rPr lang="zh-CN" altLang="en-US" sz="2400"/>
              <a:t>发送。</a:t>
            </a:r>
          </a:p>
          <a:p>
            <a:pPr eaLnBrk="1" hangingPunct="1">
              <a:defRPr/>
            </a:pPr>
            <a:r>
              <a:rPr lang="zh-CN" altLang="en-US" sz="2800">
                <a:solidFill>
                  <a:srgbClr val="FF0000"/>
                </a:solidFill>
                <a:effectLst>
                  <a:outerShdw blurRad="38100" dist="38100" dir="2700000" algn="tl">
                    <a:srgbClr val="C0C0C0"/>
                  </a:outerShdw>
                </a:effectLst>
              </a:rPr>
              <a:t>收发器电缆</a:t>
            </a:r>
          </a:p>
          <a:p>
            <a:pPr lvl="1" eaLnBrk="1" hangingPunct="1">
              <a:defRPr/>
            </a:pPr>
            <a:r>
              <a:rPr lang="zh-CN" altLang="en-US" sz="2400"/>
              <a:t>最长</a:t>
            </a:r>
            <a:r>
              <a:rPr lang="en-US" altLang="zh-CN" sz="2400"/>
              <a:t>50m</a:t>
            </a:r>
            <a:r>
              <a:rPr lang="zh-CN" altLang="en-US" sz="2400"/>
              <a:t>，内有</a:t>
            </a:r>
            <a:r>
              <a:rPr lang="en-US" altLang="zh-CN" sz="2400"/>
              <a:t>5</a:t>
            </a:r>
            <a:r>
              <a:rPr lang="zh-CN" altLang="en-US" sz="2400"/>
              <a:t>对独立的屏蔽双绞线，用于连接收发器和网卡。</a:t>
            </a:r>
          </a:p>
        </p:txBody>
      </p:sp>
    </p:spTree>
  </p:cSld>
  <p:clrMapOvr>
    <a:masterClrMapping/>
  </p:clrMapOvr>
  <p:transition spd="slow">
    <p:random/>
    <p:sndAc>
      <p:stSnd>
        <p:snd r:embed="rId2"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Rectangle 2"/>
          <p:cNvSpPr>
            <a:spLocks noGrp="1" noChangeArrowheads="1"/>
          </p:cNvSpPr>
          <p:nvPr>
            <p:ph type="title"/>
          </p:nvPr>
        </p:nvSpPr>
        <p:spPr/>
        <p:txBody>
          <a:bodyPr/>
          <a:lstStyle/>
          <a:p>
            <a:pPr eaLnBrk="1" hangingPunct="1">
              <a:defRPr/>
            </a:pPr>
            <a:r>
              <a:rPr lang="zh-CN" altLang="en-US"/>
              <a:t>信道的静态分配</a:t>
            </a:r>
          </a:p>
        </p:txBody>
      </p:sp>
      <p:sp>
        <p:nvSpPr>
          <p:cNvPr id="8195" name="Rectangle 3"/>
          <p:cNvSpPr>
            <a:spLocks noGrp="1" noChangeArrowheads="1"/>
          </p:cNvSpPr>
          <p:nvPr>
            <p:ph type="body" idx="1"/>
          </p:nvPr>
        </p:nvSpPr>
        <p:spPr/>
        <p:txBody>
          <a:bodyPr/>
          <a:lstStyle/>
          <a:p>
            <a:pPr eaLnBrk="1" hangingPunct="1">
              <a:lnSpc>
                <a:spcPct val="130000"/>
              </a:lnSpc>
            </a:pPr>
            <a:r>
              <a:rPr lang="zh-CN" altLang="en-US" sz="2600" dirty="0">
                <a:solidFill>
                  <a:srgbClr val="FF0000"/>
                </a:solidFill>
              </a:rPr>
              <a:t>使用多路复用技术</a:t>
            </a:r>
          </a:p>
          <a:p>
            <a:pPr lvl="1" eaLnBrk="1" hangingPunct="1">
              <a:lnSpc>
                <a:spcPct val="130000"/>
              </a:lnSpc>
            </a:pPr>
            <a:r>
              <a:rPr lang="zh-CN" altLang="en-US" sz="2600" dirty="0">
                <a:solidFill>
                  <a:srgbClr val="0000FF"/>
                </a:solidFill>
              </a:rPr>
              <a:t>思想</a:t>
            </a:r>
            <a:r>
              <a:rPr lang="zh-CN" altLang="en-US" sz="2600" dirty="0"/>
              <a:t>：将信道采用多路复用技术划分成多个子信道，每个用户分配一个。</a:t>
            </a:r>
          </a:p>
          <a:p>
            <a:pPr lvl="1" eaLnBrk="1" hangingPunct="1">
              <a:lnSpc>
                <a:spcPct val="130000"/>
              </a:lnSpc>
            </a:pPr>
            <a:r>
              <a:rPr lang="zh-CN" altLang="en-US" sz="2600" dirty="0">
                <a:solidFill>
                  <a:srgbClr val="0000FF"/>
                </a:solidFill>
              </a:rPr>
              <a:t>技术</a:t>
            </a:r>
            <a:r>
              <a:rPr kumimoji="0" lang="zh-CN" altLang="en-US" sz="2600" dirty="0"/>
              <a:t>：</a:t>
            </a:r>
            <a:r>
              <a:rPr kumimoji="0" lang="en-US" altLang="zh-CN" sz="2600" dirty="0"/>
              <a:t>F</a:t>
            </a:r>
            <a:r>
              <a:rPr lang="en-US" altLang="zh-CN" sz="2600" dirty="0"/>
              <a:t>DM</a:t>
            </a:r>
            <a:r>
              <a:rPr lang="zh-CN" altLang="en-US" sz="2600" dirty="0"/>
              <a:t>、</a:t>
            </a:r>
            <a:r>
              <a:rPr lang="en-US" altLang="zh-CN" sz="2600" dirty="0"/>
              <a:t>TDM</a:t>
            </a:r>
            <a:r>
              <a:rPr lang="zh-CN" altLang="en-US" sz="2600" dirty="0"/>
              <a:t>、</a:t>
            </a:r>
            <a:r>
              <a:rPr lang="en-US" altLang="zh-CN" sz="2600" dirty="0"/>
              <a:t>CDM</a:t>
            </a:r>
            <a:r>
              <a:rPr lang="zh-CN" altLang="en-US" sz="2600" dirty="0"/>
              <a:t>、</a:t>
            </a:r>
            <a:r>
              <a:rPr lang="en-US" altLang="zh-CN" sz="2600" dirty="0"/>
              <a:t>WDM</a:t>
            </a:r>
            <a:r>
              <a:rPr lang="zh-CN" altLang="en-US" sz="2600" dirty="0"/>
              <a:t>等。</a:t>
            </a:r>
          </a:p>
          <a:p>
            <a:pPr lvl="1" eaLnBrk="1" hangingPunct="1">
              <a:lnSpc>
                <a:spcPct val="130000"/>
              </a:lnSpc>
            </a:pPr>
            <a:r>
              <a:rPr lang="zh-CN" altLang="en-US" sz="2600" dirty="0">
                <a:solidFill>
                  <a:srgbClr val="0000FF"/>
                </a:solidFill>
              </a:rPr>
              <a:t>问题</a:t>
            </a:r>
            <a:r>
              <a:rPr lang="zh-CN" altLang="en-US" sz="2600" dirty="0"/>
              <a:t>：总存在信道</a:t>
            </a:r>
            <a:r>
              <a:rPr lang="zh-CN" altLang="en-US" sz="2600" dirty="0">
                <a:highlight>
                  <a:srgbClr val="FFFF00"/>
                </a:highlight>
              </a:rPr>
              <a:t>浪费或不够用</a:t>
            </a:r>
            <a:r>
              <a:rPr lang="zh-CN" altLang="en-US" sz="2600" dirty="0"/>
              <a:t>。</a:t>
            </a:r>
          </a:p>
          <a:p>
            <a:pPr lvl="1" eaLnBrk="1" hangingPunct="1">
              <a:lnSpc>
                <a:spcPct val="130000"/>
              </a:lnSpc>
            </a:pPr>
            <a:r>
              <a:rPr lang="zh-CN" altLang="en-US" sz="2600" dirty="0">
                <a:solidFill>
                  <a:srgbClr val="0000FF"/>
                </a:solidFill>
              </a:rPr>
              <a:t>适用</a:t>
            </a:r>
            <a:r>
              <a:rPr lang="zh-CN" altLang="en-US" sz="2600" dirty="0"/>
              <a:t>：用户数量比较少而且固定不变，并且每个用户都有稳定的流量或者负载繁重的环境。</a:t>
            </a:r>
          </a:p>
        </p:txBody>
      </p:sp>
      <p:sp>
        <p:nvSpPr>
          <p:cNvPr id="81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信道分配技术</a:t>
            </a:r>
            <a:endParaRPr lang="en-US" altLang="zh-CN" sz="1200" b="0" dirty="0">
              <a:solidFill>
                <a:schemeClr val="tx1"/>
              </a:solidFill>
              <a:latin typeface="Times New Roman" pitchFamily="18" charset="0"/>
              <a:ea typeface="幼圆" pitchFamily="49" charset="-122"/>
            </a:endParaRPr>
          </a:p>
        </p:txBody>
      </p:sp>
      <p:sp>
        <p:nvSpPr>
          <p:cNvPr id="819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p:txBody>
          <a:bodyPr/>
          <a:lstStyle/>
          <a:p>
            <a:pPr eaLnBrk="1" hangingPunct="1">
              <a:defRPr/>
            </a:pPr>
            <a:r>
              <a:rPr lang="zh-CN" altLang="en-US">
                <a:latin typeface="华文新魏" pitchFamily="2" charset="-122"/>
              </a:rPr>
              <a:t>组网部件</a:t>
            </a:r>
          </a:p>
        </p:txBody>
      </p:sp>
      <p:sp>
        <p:nvSpPr>
          <p:cNvPr id="624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246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907269" name="Rectangle 5"/>
          <p:cNvSpPr>
            <a:spLocks noGrp="1" noChangeArrowheads="1"/>
          </p:cNvSpPr>
          <p:nvPr>
            <p:ph type="body" idx="1"/>
          </p:nvPr>
        </p:nvSpPr>
        <p:spPr>
          <a:xfrm>
            <a:off x="809625" y="1773238"/>
            <a:ext cx="7958138" cy="4679950"/>
          </a:xfrm>
        </p:spPr>
        <p:txBody>
          <a:bodyPr/>
          <a:lstStyle/>
          <a:p>
            <a:pPr eaLnBrk="1" hangingPunct="1">
              <a:lnSpc>
                <a:spcPct val="110000"/>
              </a:lnSpc>
              <a:defRPr/>
            </a:pPr>
            <a:r>
              <a:rPr lang="zh-CN" altLang="en-US" sz="2800">
                <a:solidFill>
                  <a:srgbClr val="FF0000"/>
                </a:solidFill>
                <a:effectLst>
                  <a:outerShdw blurRad="38100" dist="38100" dir="2700000" algn="tl">
                    <a:srgbClr val="C0C0C0"/>
                  </a:outerShdw>
                </a:effectLst>
              </a:rPr>
              <a:t>网卡</a:t>
            </a:r>
          </a:p>
          <a:p>
            <a:pPr lvl="1" eaLnBrk="1" hangingPunct="1">
              <a:lnSpc>
                <a:spcPct val="110000"/>
              </a:lnSpc>
              <a:defRPr/>
            </a:pPr>
            <a:r>
              <a:rPr lang="zh-CN" altLang="en-US" sz="2400"/>
              <a:t>网卡又称为</a:t>
            </a:r>
            <a:r>
              <a:rPr lang="zh-CN" altLang="en-US" sz="2400">
                <a:solidFill>
                  <a:srgbClr val="0000FF"/>
                </a:solidFill>
              </a:rPr>
              <a:t>通信适配器</a:t>
            </a:r>
            <a:r>
              <a:rPr lang="en-US" altLang="zh-CN" sz="2400"/>
              <a:t>(adapter)</a:t>
            </a:r>
            <a:r>
              <a:rPr lang="zh-CN" altLang="en-US" sz="2400"/>
              <a:t>或</a:t>
            </a:r>
            <a:r>
              <a:rPr lang="zh-CN" altLang="en-US" sz="2400">
                <a:solidFill>
                  <a:srgbClr val="0000FF"/>
                </a:solidFill>
              </a:rPr>
              <a:t>网络接口卡 </a:t>
            </a:r>
            <a:r>
              <a:rPr lang="en-US" altLang="zh-CN" sz="2400">
                <a:solidFill>
                  <a:srgbClr val="0000FF"/>
                </a:solidFill>
              </a:rPr>
              <a:t>NIC</a:t>
            </a:r>
            <a:r>
              <a:rPr lang="en-US" altLang="zh-CN" sz="2400"/>
              <a:t> (Network Interface Card)</a:t>
            </a:r>
            <a:r>
              <a:rPr lang="zh-CN" altLang="en-US" sz="2400"/>
              <a:t>，此场合下的网卡需带有</a:t>
            </a:r>
            <a:r>
              <a:rPr lang="en-US" altLang="zh-CN" sz="2400"/>
              <a:t>AUI</a:t>
            </a:r>
            <a:r>
              <a:rPr lang="zh-CN" altLang="en-US" sz="2400"/>
              <a:t>接口。网卡插入主机的扩展槽中，主要完成物理层（发送</a:t>
            </a:r>
            <a:r>
              <a:rPr lang="en-US" altLang="zh-CN" sz="2400"/>
              <a:t>/</a:t>
            </a:r>
            <a:r>
              <a:rPr lang="zh-CN" altLang="en-US" sz="2400"/>
              <a:t>接收数据）和数据链路层（实现</a:t>
            </a:r>
            <a:r>
              <a:rPr lang="en-US" altLang="zh-CN" sz="2400"/>
              <a:t>CSMA/CD</a:t>
            </a:r>
            <a:r>
              <a:rPr lang="zh-CN" altLang="en-US" sz="2400"/>
              <a:t>、差错控制等）的功能。</a:t>
            </a:r>
          </a:p>
          <a:p>
            <a:pPr eaLnBrk="1" hangingPunct="1">
              <a:lnSpc>
                <a:spcPct val="110000"/>
              </a:lnSpc>
              <a:defRPr/>
            </a:pPr>
            <a:r>
              <a:rPr lang="zh-CN" altLang="en-US" sz="2800">
                <a:solidFill>
                  <a:srgbClr val="FF0000"/>
                </a:solidFill>
                <a:effectLst>
                  <a:outerShdw blurRad="38100" dist="38100" dir="2700000" algn="tl">
                    <a:srgbClr val="C0C0C0"/>
                  </a:outerShdw>
                </a:effectLst>
              </a:rPr>
              <a:t>中继器</a:t>
            </a:r>
          </a:p>
          <a:p>
            <a:pPr lvl="1" eaLnBrk="1" hangingPunct="1">
              <a:lnSpc>
                <a:spcPct val="110000"/>
              </a:lnSpc>
              <a:defRPr/>
            </a:pPr>
            <a:r>
              <a:rPr lang="zh-CN" altLang="en-US" sz="2400"/>
              <a:t>中继器工作在物理层，用于互连两个相同类型的网段（例如：两个以太网段），主要功能是</a:t>
            </a:r>
            <a:r>
              <a:rPr lang="zh-CN" altLang="en-US" sz="2400">
                <a:solidFill>
                  <a:srgbClr val="0000FF"/>
                </a:solidFill>
              </a:rPr>
              <a:t>延伸网段</a:t>
            </a:r>
            <a:r>
              <a:rPr lang="zh-CN" altLang="en-US" sz="2400"/>
              <a:t>和</a:t>
            </a:r>
            <a:r>
              <a:rPr lang="zh-CN" altLang="en-US" sz="2400">
                <a:solidFill>
                  <a:srgbClr val="0000FF"/>
                </a:solidFill>
              </a:rPr>
              <a:t>改变传输媒体</a:t>
            </a:r>
            <a:r>
              <a:rPr lang="zh-CN" altLang="en-US" sz="2400"/>
              <a:t>，从而实现信息的转发。</a:t>
            </a:r>
          </a:p>
        </p:txBody>
      </p:sp>
    </p:spTree>
  </p:cSld>
  <p:clrMapOvr>
    <a:masterClrMapping/>
  </p:clrMapOvr>
  <p:transition spd="slow">
    <p:random/>
    <p:sndAc>
      <p:stSnd>
        <p:snd r:embed="rId2" name="camera.wav"/>
      </p:stSnd>
    </p:sndAc>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Rectangle 2"/>
          <p:cNvSpPr>
            <a:spLocks noGrp="1" noChangeArrowheads="1"/>
          </p:cNvSpPr>
          <p:nvPr>
            <p:ph type="title"/>
          </p:nvPr>
        </p:nvSpPr>
        <p:spPr/>
        <p:txBody>
          <a:bodyPr/>
          <a:lstStyle/>
          <a:p>
            <a:pPr eaLnBrk="1" hangingPunct="1">
              <a:defRPr/>
            </a:pPr>
            <a:r>
              <a:rPr lang="zh-CN" altLang="en-US">
                <a:latin typeface="华文新魏" pitchFamily="2" charset="-122"/>
              </a:rPr>
              <a:t>组网规则</a:t>
            </a:r>
          </a:p>
        </p:txBody>
      </p:sp>
      <p:sp>
        <p:nvSpPr>
          <p:cNvPr id="634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349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
        <p:nvSpPr>
          <p:cNvPr id="908293" name="Rectangle 5"/>
          <p:cNvSpPr>
            <a:spLocks noGrp="1" noChangeArrowheads="1"/>
          </p:cNvSpPr>
          <p:nvPr>
            <p:ph type="body" idx="1"/>
          </p:nvPr>
        </p:nvSpPr>
        <p:spPr/>
        <p:txBody>
          <a:bodyPr/>
          <a:lstStyle/>
          <a:p>
            <a:pPr eaLnBrk="1" hangingPunct="1">
              <a:lnSpc>
                <a:spcPct val="105000"/>
              </a:lnSpc>
              <a:defRPr/>
            </a:pPr>
            <a:r>
              <a:rPr lang="en-US" altLang="zh-CN" sz="2800" dirty="0">
                <a:solidFill>
                  <a:srgbClr val="FF0000"/>
                </a:solidFill>
                <a:effectLst>
                  <a:outerShdw blurRad="38100" dist="38100" dir="2700000" algn="tl">
                    <a:srgbClr val="C0C0C0"/>
                  </a:outerShdw>
                </a:effectLst>
              </a:rPr>
              <a:t>5-4-3</a:t>
            </a:r>
            <a:r>
              <a:rPr lang="zh-CN" altLang="en-US" sz="2800" dirty="0">
                <a:solidFill>
                  <a:srgbClr val="FF0000"/>
                </a:solidFill>
                <a:effectLst>
                  <a:outerShdw blurRad="38100" dist="38100" dir="2700000" algn="tl">
                    <a:srgbClr val="C0C0C0"/>
                  </a:outerShdw>
                </a:effectLst>
              </a:rPr>
              <a:t>规则</a:t>
            </a:r>
          </a:p>
          <a:p>
            <a:pPr lvl="1" eaLnBrk="1" hangingPunct="1">
              <a:lnSpc>
                <a:spcPct val="105000"/>
              </a:lnSpc>
              <a:defRPr/>
            </a:pPr>
            <a:r>
              <a:rPr lang="zh-CN" altLang="en-US" sz="2400" dirty="0"/>
              <a:t>源和目的间的任意路径要满足以下条件：</a:t>
            </a:r>
            <a:r>
              <a:rPr lang="zh-CN" altLang="en-US" sz="2400" dirty="0">
                <a:solidFill>
                  <a:schemeClr val="tx2"/>
                </a:solidFill>
              </a:rPr>
              <a:t>最多经过</a:t>
            </a:r>
            <a:r>
              <a:rPr lang="en-US" altLang="zh-CN" sz="2400" dirty="0">
                <a:solidFill>
                  <a:schemeClr val="tx2"/>
                </a:solidFill>
              </a:rPr>
              <a:t>5</a:t>
            </a:r>
            <a:r>
              <a:rPr lang="zh-CN" altLang="en-US" sz="2400" dirty="0">
                <a:solidFill>
                  <a:schemeClr val="tx2"/>
                </a:solidFill>
              </a:rPr>
              <a:t>个网络段</a:t>
            </a:r>
            <a:r>
              <a:rPr lang="zh-CN" altLang="en-US" sz="2400" dirty="0"/>
              <a:t>，</a:t>
            </a:r>
            <a:r>
              <a:rPr lang="zh-CN" altLang="en-US" sz="2400" dirty="0">
                <a:solidFill>
                  <a:schemeClr val="tx2"/>
                </a:solidFill>
              </a:rPr>
              <a:t>最多经过</a:t>
            </a:r>
            <a:r>
              <a:rPr lang="en-US" altLang="zh-CN" sz="2400" dirty="0">
                <a:solidFill>
                  <a:schemeClr val="tx2"/>
                </a:solidFill>
              </a:rPr>
              <a:t>4</a:t>
            </a:r>
            <a:r>
              <a:rPr lang="zh-CN" altLang="en-US" sz="2400" dirty="0">
                <a:solidFill>
                  <a:schemeClr val="tx2"/>
                </a:solidFill>
              </a:rPr>
              <a:t>个中继器进行连接</a:t>
            </a:r>
            <a:r>
              <a:rPr lang="zh-CN" altLang="en-US" sz="2400" dirty="0"/>
              <a:t>，</a:t>
            </a:r>
            <a:r>
              <a:rPr lang="zh-CN" altLang="en-US" sz="2400" dirty="0">
                <a:solidFill>
                  <a:schemeClr val="tx2"/>
                </a:solidFill>
              </a:rPr>
              <a:t>最多经过</a:t>
            </a:r>
            <a:r>
              <a:rPr lang="en-US" altLang="zh-CN" sz="2400" dirty="0">
                <a:solidFill>
                  <a:schemeClr val="tx2"/>
                </a:solidFill>
              </a:rPr>
              <a:t>3</a:t>
            </a:r>
            <a:r>
              <a:rPr lang="zh-CN" altLang="en-US" sz="2400" dirty="0">
                <a:solidFill>
                  <a:schemeClr val="tx2"/>
                </a:solidFill>
              </a:rPr>
              <a:t>个含有工作站的网络段</a:t>
            </a:r>
            <a:r>
              <a:rPr lang="zh-CN" altLang="en-US" sz="2400" dirty="0"/>
              <a:t>。</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每个网络段不能超过</a:t>
            </a:r>
            <a:r>
              <a:rPr lang="en-US" altLang="zh-CN" sz="2800" dirty="0">
                <a:solidFill>
                  <a:srgbClr val="FF0000"/>
                </a:solidFill>
                <a:effectLst>
                  <a:outerShdw blurRad="38100" dist="38100" dir="2700000" algn="tl">
                    <a:srgbClr val="C0C0C0"/>
                  </a:outerShdw>
                </a:effectLst>
              </a:rPr>
              <a:t>500m</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整个网络长度不能超过</a:t>
            </a:r>
            <a:r>
              <a:rPr lang="en-US" altLang="zh-CN" sz="2800" dirty="0">
                <a:solidFill>
                  <a:srgbClr val="FF0000"/>
                </a:solidFill>
                <a:effectLst>
                  <a:outerShdw blurRad="38100" dist="38100" dir="2700000" algn="tl">
                    <a:srgbClr val="C0C0C0"/>
                  </a:outerShdw>
                </a:effectLst>
              </a:rPr>
              <a:t>2500m</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网络段最多只能连入</a:t>
            </a:r>
            <a:r>
              <a:rPr lang="en-US" altLang="zh-CN" sz="2800" dirty="0">
                <a:solidFill>
                  <a:srgbClr val="FF0000"/>
                </a:solidFill>
                <a:effectLst>
                  <a:outerShdw blurRad="38100" dist="38100" dir="2700000" algn="tl">
                    <a:srgbClr val="C0C0C0"/>
                  </a:outerShdw>
                </a:effectLst>
              </a:rPr>
              <a:t>100</a:t>
            </a:r>
            <a:r>
              <a:rPr lang="zh-CN" altLang="en-US" sz="2800" dirty="0">
                <a:solidFill>
                  <a:srgbClr val="FF0000"/>
                </a:solidFill>
                <a:effectLst>
                  <a:outerShdw blurRad="38100" dist="38100" dir="2700000" algn="tl">
                    <a:srgbClr val="C0C0C0"/>
                  </a:outerShdw>
                </a:effectLst>
              </a:rPr>
              <a:t>个节点</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两个相邻收发器之间的最小距离为</a:t>
            </a:r>
            <a:r>
              <a:rPr lang="en-US" altLang="zh-CN" sz="2800" dirty="0">
                <a:solidFill>
                  <a:srgbClr val="FF0000"/>
                </a:solidFill>
                <a:effectLst>
                  <a:outerShdw blurRad="38100" dist="38100" dir="2700000" algn="tl">
                    <a:srgbClr val="C0C0C0"/>
                  </a:outerShdw>
                </a:effectLst>
              </a:rPr>
              <a:t>2.5m</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收发器电缆的最大长度为</a:t>
            </a:r>
            <a:r>
              <a:rPr lang="en-US" altLang="zh-CN" sz="2800" dirty="0">
                <a:solidFill>
                  <a:srgbClr val="FF0000"/>
                </a:solidFill>
                <a:effectLst>
                  <a:outerShdw blurRad="38100" dist="38100" dir="2700000" algn="tl">
                    <a:srgbClr val="C0C0C0"/>
                  </a:outerShdw>
                </a:effectLst>
              </a:rPr>
              <a:t>50m</a:t>
            </a:r>
            <a:endParaRPr lang="zh-CN" altLang="en-US" sz="2800" dirty="0">
              <a:solidFill>
                <a:srgbClr val="FF0000"/>
              </a:solidFill>
              <a:effectLst>
                <a:outerShdw blurRad="38100" dist="38100" dir="2700000" algn="tl">
                  <a:srgbClr val="C0C0C0"/>
                </a:outerShdw>
              </a:effectLst>
            </a:endParaRPr>
          </a:p>
        </p:txBody>
      </p:sp>
    </p:spTree>
  </p:cSld>
  <p:clrMapOvr>
    <a:masterClrMapping/>
  </p:clrMapOvr>
  <p:transition spd="slow">
    <p:random/>
    <p:sndAc>
      <p:stSnd>
        <p:snd r:embed="rId2" name="camera.wav"/>
      </p:stSnd>
    </p:sndAc>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1058" name="Rectangle 2"/>
          <p:cNvSpPr>
            <a:spLocks noGrp="1" noChangeArrowheads="1"/>
          </p:cNvSpPr>
          <p:nvPr>
            <p:ph type="title"/>
          </p:nvPr>
        </p:nvSpPr>
        <p:spPr/>
        <p:txBody>
          <a:bodyPr/>
          <a:lstStyle/>
          <a:p>
            <a:pPr eaLnBrk="1" hangingPunct="1">
              <a:defRPr/>
            </a:pPr>
            <a:r>
              <a:rPr lang="zh-CN" altLang="en-US"/>
              <a:t>图示</a:t>
            </a:r>
            <a:r>
              <a:rPr lang="en-US" altLang="zh-CN" b="1"/>
              <a:t>5-4-3</a:t>
            </a:r>
            <a:r>
              <a:rPr lang="zh-CN" altLang="en-US"/>
              <a:t>规则</a:t>
            </a:r>
          </a:p>
        </p:txBody>
      </p:sp>
      <p:sp>
        <p:nvSpPr>
          <p:cNvPr id="645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451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pic>
        <p:nvPicPr>
          <p:cNvPr id="64517" name="Picture 39"/>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r="845" b="980"/>
          <a:stretch>
            <a:fillRect/>
          </a:stretch>
        </p:blipFill>
        <p:spPr bwMode="auto">
          <a:xfrm>
            <a:off x="1908175" y="1700213"/>
            <a:ext cx="521335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p:txBody>
          <a:bodyPr/>
          <a:lstStyle/>
          <a:p>
            <a:pPr eaLnBrk="1" hangingPunct="1">
              <a:defRPr/>
            </a:pPr>
            <a:r>
              <a:rPr lang="en-US" altLang="zh-CN" b="1"/>
              <a:t>10BASE-2</a:t>
            </a:r>
            <a:br>
              <a:rPr lang="en-US" altLang="zh-CN" b="1"/>
            </a:br>
            <a:r>
              <a:rPr lang="zh-CN" altLang="en-US" sz="2800" b="1"/>
              <a:t>（</a:t>
            </a:r>
            <a:r>
              <a:rPr lang="en-US" altLang="zh-CN" sz="2800" b="1"/>
              <a:t>802.3a</a:t>
            </a:r>
            <a:r>
              <a:rPr lang="zh-CN" altLang="en-US" sz="2800" b="1"/>
              <a:t>）</a:t>
            </a:r>
          </a:p>
        </p:txBody>
      </p:sp>
      <p:sp>
        <p:nvSpPr>
          <p:cNvPr id="655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554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936965" name="Rectangle 5"/>
          <p:cNvSpPr>
            <a:spLocks noGrp="1" noChangeArrowheads="1"/>
          </p:cNvSpPr>
          <p:nvPr>
            <p:ph type="body" idx="1"/>
          </p:nvPr>
        </p:nvSpPr>
        <p:spPr>
          <a:xfrm>
            <a:off x="755650" y="3789363"/>
            <a:ext cx="7958138" cy="2590800"/>
          </a:xfrm>
        </p:spPr>
        <p:txBody>
          <a:bodyPr/>
          <a:lstStyle/>
          <a:p>
            <a:pPr eaLnBrk="1" hangingPunct="1">
              <a:lnSpc>
                <a:spcPct val="130000"/>
              </a:lnSpc>
              <a:defRPr/>
            </a:pPr>
            <a:r>
              <a:rPr lang="en-US" altLang="zh-CN" sz="2800">
                <a:solidFill>
                  <a:srgbClr val="FF0000"/>
                </a:solidFill>
                <a:effectLst>
                  <a:outerShdw blurRad="38100" dist="38100" dir="2700000" algn="tl">
                    <a:srgbClr val="C0C0C0"/>
                  </a:outerShdw>
                </a:effectLst>
              </a:rPr>
              <a:t>10</a:t>
            </a:r>
            <a:r>
              <a:rPr lang="zh-CN" altLang="en-US" sz="2800">
                <a:solidFill>
                  <a:srgbClr val="FF0000"/>
                </a:solidFill>
                <a:effectLst>
                  <a:outerShdw blurRad="38100" dist="38100" dir="2700000" algn="tl">
                    <a:srgbClr val="C0C0C0"/>
                  </a:outerShdw>
                </a:effectLst>
              </a:rPr>
              <a:t>：</a:t>
            </a:r>
            <a:r>
              <a:rPr lang="zh-CN" altLang="en-US" sz="2800"/>
              <a:t>表示数据速率为</a:t>
            </a:r>
            <a:r>
              <a:rPr lang="en-US" altLang="zh-CN" sz="2800"/>
              <a:t>10Mbps</a:t>
            </a:r>
            <a:r>
              <a:rPr lang="zh-CN" altLang="en-US" sz="2800"/>
              <a:t>。</a:t>
            </a:r>
          </a:p>
          <a:p>
            <a:pPr eaLnBrk="1" hangingPunct="1">
              <a:lnSpc>
                <a:spcPct val="130000"/>
              </a:lnSpc>
              <a:defRPr/>
            </a:pPr>
            <a:r>
              <a:rPr lang="en-US" altLang="zh-CN" sz="2800">
                <a:solidFill>
                  <a:srgbClr val="FF0000"/>
                </a:solidFill>
                <a:effectLst>
                  <a:outerShdw blurRad="38100" dist="38100" dir="2700000" algn="tl">
                    <a:srgbClr val="C0C0C0"/>
                  </a:outerShdw>
                </a:effectLst>
              </a:rPr>
              <a:t>BASE</a:t>
            </a:r>
            <a:r>
              <a:rPr lang="zh-CN" altLang="en-US" sz="2800">
                <a:solidFill>
                  <a:srgbClr val="FF0000"/>
                </a:solidFill>
                <a:effectLst>
                  <a:outerShdw blurRad="38100" dist="38100" dir="2700000" algn="tl">
                    <a:srgbClr val="C0C0C0"/>
                  </a:outerShdw>
                </a:effectLst>
              </a:rPr>
              <a:t>：</a:t>
            </a:r>
            <a:r>
              <a:rPr lang="zh-CN" altLang="en-US" sz="2800"/>
              <a:t>表示电缆上的信号是基带信号。</a:t>
            </a:r>
          </a:p>
          <a:p>
            <a:pPr eaLnBrk="1" hangingPunct="1">
              <a:lnSpc>
                <a:spcPct val="130000"/>
              </a:lnSpc>
              <a:defRPr/>
            </a:pPr>
            <a:r>
              <a:rPr lang="en-US" altLang="zh-CN" sz="2800">
                <a:solidFill>
                  <a:srgbClr val="FF0000"/>
                </a:solidFill>
                <a:effectLst>
                  <a:outerShdw blurRad="38100" dist="38100" dir="2700000" algn="tl">
                    <a:srgbClr val="C0C0C0"/>
                  </a:outerShdw>
                </a:effectLst>
              </a:rPr>
              <a:t>2</a:t>
            </a:r>
            <a:r>
              <a:rPr lang="zh-CN" altLang="en-US" sz="2800">
                <a:solidFill>
                  <a:srgbClr val="FF0000"/>
                </a:solidFill>
                <a:effectLst>
                  <a:outerShdw blurRad="38100" dist="38100" dir="2700000" algn="tl">
                    <a:srgbClr val="C0C0C0"/>
                  </a:outerShdw>
                </a:effectLst>
              </a:rPr>
              <a:t>：</a:t>
            </a:r>
            <a:r>
              <a:rPr lang="zh-CN" altLang="en-US" sz="2800"/>
              <a:t>表示网络段最大长度为</a:t>
            </a:r>
            <a:r>
              <a:rPr lang="en-US" altLang="en-US" sz="2800"/>
              <a:t>200m（实际为185m）</a:t>
            </a:r>
            <a:r>
              <a:rPr lang="zh-CN" altLang="en-US" sz="2800"/>
              <a:t>。</a:t>
            </a:r>
          </a:p>
        </p:txBody>
      </p:sp>
      <p:sp>
        <p:nvSpPr>
          <p:cNvPr id="65542" name="Rectangle 6"/>
          <p:cNvSpPr>
            <a:spLocks noChangeArrowheads="1"/>
          </p:cNvSpPr>
          <p:nvPr/>
        </p:nvSpPr>
        <p:spPr bwMode="auto">
          <a:xfrm>
            <a:off x="1027113" y="2898775"/>
            <a:ext cx="177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速率（</a:t>
            </a:r>
            <a:r>
              <a:rPr lang="en-US" altLang="zh-CN" sz="2000">
                <a:solidFill>
                  <a:schemeClr val="tx1"/>
                </a:solidFill>
              </a:rPr>
              <a:t>Mb/s</a:t>
            </a:r>
            <a:r>
              <a:rPr lang="zh-CN" altLang="en-US" sz="2000">
                <a:solidFill>
                  <a:schemeClr val="tx1"/>
                </a:solidFill>
              </a:rPr>
              <a:t>）</a:t>
            </a:r>
          </a:p>
        </p:txBody>
      </p:sp>
      <p:sp>
        <p:nvSpPr>
          <p:cNvPr id="65543" name="Rectangle 7"/>
          <p:cNvSpPr>
            <a:spLocks noChangeArrowheads="1"/>
          </p:cNvSpPr>
          <p:nvPr/>
        </p:nvSpPr>
        <p:spPr bwMode="auto">
          <a:xfrm>
            <a:off x="3008313" y="2898775"/>
            <a:ext cx="1895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基带或宽带</a:t>
            </a:r>
          </a:p>
          <a:p>
            <a:pPr>
              <a:spcBef>
                <a:spcPct val="0"/>
              </a:spcBef>
              <a:buClrTx/>
              <a:buFontTx/>
              <a:buNone/>
            </a:pPr>
            <a:r>
              <a:rPr lang="en-US" altLang="zh-CN" sz="2000">
                <a:solidFill>
                  <a:schemeClr val="tx1"/>
                </a:solidFill>
              </a:rPr>
              <a:t>BASE/BROAD</a:t>
            </a:r>
          </a:p>
        </p:txBody>
      </p:sp>
      <p:sp>
        <p:nvSpPr>
          <p:cNvPr id="65544" name="Rectangle 8"/>
          <p:cNvSpPr>
            <a:spLocks noChangeArrowheads="1"/>
          </p:cNvSpPr>
          <p:nvPr/>
        </p:nvSpPr>
        <p:spPr bwMode="auto">
          <a:xfrm>
            <a:off x="5037138" y="2900363"/>
            <a:ext cx="35829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每段最大长度（单位</a:t>
            </a:r>
            <a:r>
              <a:rPr lang="en-US" altLang="zh-CN" sz="2000">
                <a:solidFill>
                  <a:schemeClr val="tx1"/>
                </a:solidFill>
              </a:rPr>
              <a:t>:</a:t>
            </a:r>
            <a:r>
              <a:rPr lang="zh-CN" altLang="en-US" sz="2000">
                <a:solidFill>
                  <a:schemeClr val="tx1"/>
                </a:solidFill>
              </a:rPr>
              <a:t>百米）或介质类型（</a:t>
            </a:r>
            <a:r>
              <a:rPr lang="en-US" altLang="zh-CN" sz="2000">
                <a:solidFill>
                  <a:schemeClr val="tx1"/>
                </a:solidFill>
              </a:rPr>
              <a:t>T</a:t>
            </a:r>
            <a:r>
              <a:rPr lang="zh-CN" altLang="en-US" sz="2000">
                <a:solidFill>
                  <a:schemeClr val="tx1"/>
                </a:solidFill>
              </a:rPr>
              <a:t>，</a:t>
            </a:r>
            <a:r>
              <a:rPr lang="en-US" altLang="zh-CN" sz="2000">
                <a:solidFill>
                  <a:schemeClr val="tx1"/>
                </a:solidFill>
              </a:rPr>
              <a:t>F</a:t>
            </a:r>
            <a:r>
              <a:rPr lang="zh-CN" altLang="en-US" sz="2000">
                <a:solidFill>
                  <a:schemeClr val="tx1"/>
                </a:solidFill>
              </a:rPr>
              <a:t>，</a:t>
            </a:r>
            <a:r>
              <a:rPr lang="en-US" altLang="zh-CN" sz="2000">
                <a:solidFill>
                  <a:schemeClr val="tx1"/>
                </a:solidFill>
              </a:rPr>
              <a:t>X</a:t>
            </a:r>
            <a:r>
              <a:rPr lang="zh-CN" altLang="en-US" sz="2000">
                <a:solidFill>
                  <a:schemeClr val="tx1"/>
                </a:solidFill>
              </a:rPr>
              <a:t>）</a:t>
            </a:r>
          </a:p>
        </p:txBody>
      </p:sp>
      <p:sp>
        <p:nvSpPr>
          <p:cNvPr id="65545" name="Rectangle 9"/>
          <p:cNvSpPr>
            <a:spLocks noChangeArrowheads="1"/>
          </p:cNvSpPr>
          <p:nvPr/>
        </p:nvSpPr>
        <p:spPr bwMode="auto">
          <a:xfrm>
            <a:off x="2627313" y="2060575"/>
            <a:ext cx="2057400" cy="482600"/>
          </a:xfrm>
          <a:prstGeom prst="rect">
            <a:avLst/>
          </a:prstGeom>
          <a:solidFill>
            <a:srgbClr val="FFFF00"/>
          </a:solidFill>
          <a:ln w="25399">
            <a:solidFill>
              <a:schemeClr val="tx1"/>
            </a:solidFill>
            <a:miter lim="800000"/>
            <a:headEnd/>
            <a:tailEnd/>
          </a:ln>
          <a:effectLst>
            <a:outerShdw dist="107763" dir="2700000" algn="ctr" rotWithShape="0">
              <a:schemeClr val="bg2">
                <a:alpha val="50000"/>
              </a:schemeClr>
            </a:outerShdw>
          </a:effec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en-US" altLang="zh-CN" sz="2400" u="sng">
                <a:solidFill>
                  <a:schemeClr val="tx1"/>
                </a:solidFill>
              </a:rPr>
              <a:t>10</a:t>
            </a:r>
            <a:r>
              <a:rPr lang="en-US" altLang="zh-CN" sz="2400">
                <a:solidFill>
                  <a:schemeClr val="tx1"/>
                </a:solidFill>
              </a:rPr>
              <a:t>  </a:t>
            </a:r>
            <a:r>
              <a:rPr lang="en-US" altLang="zh-CN" sz="2400" u="sng">
                <a:solidFill>
                  <a:schemeClr val="tx1"/>
                </a:solidFill>
              </a:rPr>
              <a:t>BASE</a:t>
            </a:r>
            <a:r>
              <a:rPr lang="en-US" altLang="zh-CN" sz="2400">
                <a:solidFill>
                  <a:schemeClr val="tx1"/>
                </a:solidFill>
              </a:rPr>
              <a:t> - </a:t>
            </a:r>
            <a:r>
              <a:rPr lang="en-US" altLang="zh-CN" sz="2400" u="sng">
                <a:solidFill>
                  <a:schemeClr val="tx1"/>
                </a:solidFill>
              </a:rPr>
              <a:t>2</a:t>
            </a:r>
          </a:p>
        </p:txBody>
      </p:sp>
      <p:sp>
        <p:nvSpPr>
          <p:cNvPr id="65546" name="Line 10"/>
          <p:cNvSpPr>
            <a:spLocks noChangeShapeType="1"/>
          </p:cNvSpPr>
          <p:nvPr/>
        </p:nvSpPr>
        <p:spPr bwMode="auto">
          <a:xfrm flipH="1">
            <a:off x="3668713" y="2468563"/>
            <a:ext cx="0" cy="431800"/>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547" name="Line 11"/>
          <p:cNvSpPr>
            <a:spLocks noChangeShapeType="1"/>
          </p:cNvSpPr>
          <p:nvPr/>
        </p:nvSpPr>
        <p:spPr bwMode="auto">
          <a:xfrm flipH="1">
            <a:off x="4603750" y="2324100"/>
            <a:ext cx="2449513" cy="0"/>
          </a:xfrm>
          <a:prstGeom prst="line">
            <a:avLst/>
          </a:prstGeom>
          <a:noFill/>
          <a:ln w="25399">
            <a:solidFill>
              <a:schemeClr val="tx2"/>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5548" name="Group 12"/>
          <p:cNvGrpSpPr>
            <a:grpSpLocks/>
          </p:cNvGrpSpPr>
          <p:nvPr/>
        </p:nvGrpSpPr>
        <p:grpSpPr bwMode="auto">
          <a:xfrm>
            <a:off x="1868488" y="2324100"/>
            <a:ext cx="914400" cy="519113"/>
            <a:chOff x="1200" y="1200"/>
            <a:chExt cx="576" cy="327"/>
          </a:xfrm>
        </p:grpSpPr>
        <p:sp>
          <p:nvSpPr>
            <p:cNvPr id="65550" name="Line 13"/>
            <p:cNvSpPr>
              <a:spLocks noChangeShapeType="1"/>
            </p:cNvSpPr>
            <p:nvPr/>
          </p:nvSpPr>
          <p:spPr bwMode="auto">
            <a:xfrm flipH="1">
              <a:off x="1200" y="1200"/>
              <a:ext cx="0" cy="327"/>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551" name="Line 14"/>
            <p:cNvSpPr>
              <a:spLocks noChangeShapeType="1"/>
            </p:cNvSpPr>
            <p:nvPr/>
          </p:nvSpPr>
          <p:spPr bwMode="auto">
            <a:xfrm flipH="1">
              <a:off x="1200" y="1200"/>
              <a:ext cx="576" cy="0"/>
            </a:xfrm>
            <a:prstGeom prst="line">
              <a:avLst/>
            </a:prstGeom>
            <a:noFill/>
            <a:ln w="25399">
              <a:solidFill>
                <a:schemeClr val="tx2"/>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5549" name="Line 15"/>
          <p:cNvSpPr>
            <a:spLocks noChangeShapeType="1"/>
          </p:cNvSpPr>
          <p:nvPr/>
        </p:nvSpPr>
        <p:spPr bwMode="auto">
          <a:xfrm flipH="1">
            <a:off x="7053263" y="2324100"/>
            <a:ext cx="0" cy="533400"/>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random/>
    <p:sndAc>
      <p:stSnd>
        <p:snd r:embed="rId2" name="camera.wav"/>
      </p:stSnd>
    </p:sndAc>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p:txBody>
          <a:bodyPr/>
          <a:lstStyle/>
          <a:p>
            <a:pPr eaLnBrk="1" hangingPunct="1">
              <a:defRPr/>
            </a:pPr>
            <a:r>
              <a:rPr lang="zh-CN" altLang="en-US">
                <a:latin typeface="华文新魏" pitchFamily="2" charset="-122"/>
              </a:rPr>
              <a:t>网络结构</a:t>
            </a:r>
          </a:p>
        </p:txBody>
      </p:sp>
      <p:sp>
        <p:nvSpPr>
          <p:cNvPr id="665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656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grpSp>
        <p:nvGrpSpPr>
          <p:cNvPr id="909318" name="Group 6"/>
          <p:cNvGrpSpPr>
            <a:grpSpLocks/>
          </p:cNvGrpSpPr>
          <p:nvPr/>
        </p:nvGrpSpPr>
        <p:grpSpPr bwMode="auto">
          <a:xfrm>
            <a:off x="5795963" y="1989138"/>
            <a:ext cx="3246437" cy="3602037"/>
            <a:chOff x="3515" y="1117"/>
            <a:chExt cx="2045" cy="2269"/>
          </a:xfrm>
        </p:grpSpPr>
        <p:sp>
          <p:nvSpPr>
            <p:cNvPr id="66653" name="Oval 7"/>
            <p:cNvSpPr>
              <a:spLocks noChangeArrowheads="1"/>
            </p:cNvSpPr>
            <p:nvPr/>
          </p:nvSpPr>
          <p:spPr bwMode="auto">
            <a:xfrm>
              <a:off x="3515" y="2954"/>
              <a:ext cx="464" cy="432"/>
            </a:xfrm>
            <a:prstGeom prst="ellipse">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nvGrpSpPr>
            <p:cNvPr id="66654" name="Group 8"/>
            <p:cNvGrpSpPr>
              <a:grpSpLocks/>
            </p:cNvGrpSpPr>
            <p:nvPr/>
          </p:nvGrpSpPr>
          <p:grpSpPr bwMode="auto">
            <a:xfrm>
              <a:off x="3515" y="1117"/>
              <a:ext cx="2045" cy="1824"/>
              <a:chOff x="3515" y="1117"/>
              <a:chExt cx="2045" cy="1824"/>
            </a:xfrm>
          </p:grpSpPr>
          <p:sp>
            <p:nvSpPr>
              <p:cNvPr id="66655" name="AutoShape 9"/>
              <p:cNvSpPr>
                <a:spLocks noChangeArrowheads="1"/>
              </p:cNvSpPr>
              <p:nvPr/>
            </p:nvSpPr>
            <p:spPr bwMode="auto">
              <a:xfrm>
                <a:off x="3515" y="1117"/>
                <a:ext cx="2016" cy="1824"/>
              </a:xfrm>
              <a:prstGeom prst="wedgeEllipseCallout">
                <a:avLst>
                  <a:gd name="adj1" fmla="val -41269"/>
                  <a:gd name="adj2" fmla="val 50875"/>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endParaRPr lang="zh-CN" altLang="en-US" sz="2000"/>
              </a:p>
            </p:txBody>
          </p:sp>
          <p:sp>
            <p:nvSpPr>
              <p:cNvPr id="66656" name="Rectangle 10"/>
              <p:cNvSpPr>
                <a:spLocks noChangeArrowheads="1"/>
              </p:cNvSpPr>
              <p:nvPr/>
            </p:nvSpPr>
            <p:spPr bwMode="auto">
              <a:xfrm>
                <a:off x="3560" y="1888"/>
                <a:ext cx="43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t>细缆</a:t>
                </a:r>
              </a:p>
            </p:txBody>
          </p:sp>
          <p:sp>
            <p:nvSpPr>
              <p:cNvPr id="66657" name="Rectangle 11"/>
              <p:cNvSpPr>
                <a:spLocks noChangeArrowheads="1"/>
              </p:cNvSpPr>
              <p:nvPr/>
            </p:nvSpPr>
            <p:spPr bwMode="auto">
              <a:xfrm>
                <a:off x="4776" y="1873"/>
                <a:ext cx="78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t>BNC</a:t>
                </a:r>
                <a:r>
                  <a:rPr lang="zh-CN" altLang="en-US" sz="2000"/>
                  <a:t>接头</a:t>
                </a:r>
              </a:p>
            </p:txBody>
          </p:sp>
          <p:sp>
            <p:nvSpPr>
              <p:cNvPr id="66658" name="Rectangle 12"/>
              <p:cNvSpPr>
                <a:spLocks noChangeArrowheads="1"/>
              </p:cNvSpPr>
              <p:nvPr/>
            </p:nvSpPr>
            <p:spPr bwMode="auto">
              <a:xfrm>
                <a:off x="4776" y="2321"/>
                <a:ext cx="39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t>NIC</a:t>
                </a:r>
              </a:p>
            </p:txBody>
          </p:sp>
          <p:sp>
            <p:nvSpPr>
              <p:cNvPr id="66659" name="Line 13"/>
              <p:cNvSpPr>
                <a:spLocks noChangeShapeType="1"/>
              </p:cNvSpPr>
              <p:nvPr/>
            </p:nvSpPr>
            <p:spPr bwMode="auto">
              <a:xfrm flipV="1">
                <a:off x="3787" y="1706"/>
                <a:ext cx="91" cy="227"/>
              </a:xfrm>
              <a:prstGeom prst="line">
                <a:avLst/>
              </a:prstGeom>
              <a:noFill/>
              <a:ln w="12699">
                <a:solidFill>
                  <a:srgbClr val="FF330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660" name="Line 14"/>
              <p:cNvSpPr>
                <a:spLocks noChangeShapeType="1"/>
              </p:cNvSpPr>
              <p:nvPr/>
            </p:nvSpPr>
            <p:spPr bwMode="auto">
              <a:xfrm flipH="1" flipV="1">
                <a:off x="4688" y="1788"/>
                <a:ext cx="327" cy="116"/>
              </a:xfrm>
              <a:prstGeom prst="line">
                <a:avLst/>
              </a:prstGeom>
              <a:noFill/>
              <a:ln w="12699">
                <a:solidFill>
                  <a:srgbClr val="FF330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09327" name="Rectangle 15"/>
              <p:cNvSpPr>
                <a:spLocks noChangeArrowheads="1"/>
              </p:cNvSpPr>
              <p:nvPr/>
            </p:nvSpPr>
            <p:spPr bwMode="auto">
              <a:xfrm>
                <a:off x="3696" y="1600"/>
                <a:ext cx="1609" cy="100"/>
              </a:xfrm>
              <a:prstGeom prst="rect">
                <a:avLst/>
              </a:prstGeom>
              <a:gradFill rotWithShape="0">
                <a:gsLst>
                  <a:gs pos="0">
                    <a:schemeClr val="folHlink"/>
                  </a:gs>
                  <a:gs pos="100000">
                    <a:schemeClr val="folHlink">
                      <a:gamma/>
                      <a:shade val="69804"/>
                      <a:invGamma/>
                    </a:schemeClr>
                  </a:gs>
                </a:gsLst>
                <a:path path="shape">
                  <a:fillToRect l="50000" t="50000" r="50000" b="50000"/>
                </a:path>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66662" name="Freeform 16"/>
              <p:cNvSpPr>
                <a:spLocks/>
              </p:cNvSpPr>
              <p:nvPr/>
            </p:nvSpPr>
            <p:spPr bwMode="auto">
              <a:xfrm>
                <a:off x="4064" y="2105"/>
                <a:ext cx="81" cy="481"/>
              </a:xfrm>
              <a:custGeom>
                <a:avLst/>
                <a:gdLst>
                  <a:gd name="T0" fmla="*/ 574162 w 48"/>
                  <a:gd name="T1" fmla="*/ 123582 h 347"/>
                  <a:gd name="T2" fmla="*/ 574162 w 48"/>
                  <a:gd name="T3" fmla="*/ 0 h 347"/>
                  <a:gd name="T4" fmla="*/ 0 w 48"/>
                  <a:gd name="T5" fmla="*/ 0 h 347"/>
                  <a:gd name="T6" fmla="*/ 0 w 48"/>
                  <a:gd name="T7" fmla="*/ 123582 h 347"/>
                  <a:gd name="T8" fmla="*/ 574162 w 48"/>
                  <a:gd name="T9" fmla="*/ 123582 h 3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347">
                    <a:moveTo>
                      <a:pt x="47" y="346"/>
                    </a:moveTo>
                    <a:lnTo>
                      <a:pt x="47" y="0"/>
                    </a:lnTo>
                    <a:lnTo>
                      <a:pt x="0" y="0"/>
                    </a:lnTo>
                    <a:lnTo>
                      <a:pt x="0" y="346"/>
                    </a:lnTo>
                    <a:lnTo>
                      <a:pt x="47" y="346"/>
                    </a:lnTo>
                  </a:path>
                </a:pathLst>
              </a:custGeom>
              <a:solidFill>
                <a:srgbClr val="FFCC33"/>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663" name="Group 17"/>
              <p:cNvGrpSpPr>
                <a:grpSpLocks/>
              </p:cNvGrpSpPr>
              <p:nvPr/>
            </p:nvGrpSpPr>
            <p:grpSpPr bwMode="auto">
              <a:xfrm>
                <a:off x="4076" y="2145"/>
                <a:ext cx="57" cy="424"/>
                <a:chOff x="3560" y="1837"/>
                <a:chExt cx="34" cy="305"/>
              </a:xfrm>
            </p:grpSpPr>
            <p:sp>
              <p:nvSpPr>
                <p:cNvPr id="66714" name="Line 18"/>
                <p:cNvSpPr>
                  <a:spLocks noChangeShapeType="1"/>
                </p:cNvSpPr>
                <p:nvPr/>
              </p:nvSpPr>
              <p:spPr bwMode="auto">
                <a:xfrm flipH="1">
                  <a:off x="3560" y="2142"/>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15" name="Line 19"/>
                <p:cNvSpPr>
                  <a:spLocks noChangeShapeType="1"/>
                </p:cNvSpPr>
                <p:nvPr/>
              </p:nvSpPr>
              <p:spPr bwMode="auto">
                <a:xfrm flipH="1">
                  <a:off x="3560" y="2121"/>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16" name="Line 20"/>
                <p:cNvSpPr>
                  <a:spLocks noChangeShapeType="1"/>
                </p:cNvSpPr>
                <p:nvPr/>
              </p:nvSpPr>
              <p:spPr bwMode="auto">
                <a:xfrm flipH="1">
                  <a:off x="3560" y="2101"/>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17" name="Line 21"/>
                <p:cNvSpPr>
                  <a:spLocks noChangeShapeType="1"/>
                </p:cNvSpPr>
                <p:nvPr/>
              </p:nvSpPr>
              <p:spPr bwMode="auto">
                <a:xfrm flipH="1">
                  <a:off x="3560" y="2080"/>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18" name="Line 22"/>
                <p:cNvSpPr>
                  <a:spLocks noChangeShapeType="1"/>
                </p:cNvSpPr>
                <p:nvPr/>
              </p:nvSpPr>
              <p:spPr bwMode="auto">
                <a:xfrm flipH="1">
                  <a:off x="3560" y="2060"/>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19" name="Line 23"/>
                <p:cNvSpPr>
                  <a:spLocks noChangeShapeType="1"/>
                </p:cNvSpPr>
                <p:nvPr/>
              </p:nvSpPr>
              <p:spPr bwMode="auto">
                <a:xfrm flipH="1">
                  <a:off x="3560" y="2040"/>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0" name="Line 24"/>
                <p:cNvSpPr>
                  <a:spLocks noChangeShapeType="1"/>
                </p:cNvSpPr>
                <p:nvPr/>
              </p:nvSpPr>
              <p:spPr bwMode="auto">
                <a:xfrm flipH="1">
                  <a:off x="3560" y="2020"/>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1" name="Line 25"/>
                <p:cNvSpPr>
                  <a:spLocks noChangeShapeType="1"/>
                </p:cNvSpPr>
                <p:nvPr/>
              </p:nvSpPr>
              <p:spPr bwMode="auto">
                <a:xfrm flipH="1">
                  <a:off x="3560" y="2000"/>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2" name="Line 26"/>
                <p:cNvSpPr>
                  <a:spLocks noChangeShapeType="1"/>
                </p:cNvSpPr>
                <p:nvPr/>
              </p:nvSpPr>
              <p:spPr bwMode="auto">
                <a:xfrm flipH="1">
                  <a:off x="3560" y="1980"/>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3" name="Line 27"/>
                <p:cNvSpPr>
                  <a:spLocks noChangeShapeType="1"/>
                </p:cNvSpPr>
                <p:nvPr/>
              </p:nvSpPr>
              <p:spPr bwMode="auto">
                <a:xfrm flipH="1">
                  <a:off x="3560" y="1959"/>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4" name="Line 28"/>
                <p:cNvSpPr>
                  <a:spLocks noChangeShapeType="1"/>
                </p:cNvSpPr>
                <p:nvPr/>
              </p:nvSpPr>
              <p:spPr bwMode="auto">
                <a:xfrm flipH="1">
                  <a:off x="3560" y="1937"/>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5" name="Line 29"/>
                <p:cNvSpPr>
                  <a:spLocks noChangeShapeType="1"/>
                </p:cNvSpPr>
                <p:nvPr/>
              </p:nvSpPr>
              <p:spPr bwMode="auto">
                <a:xfrm flipH="1">
                  <a:off x="3560" y="1918"/>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6" name="Line 30"/>
                <p:cNvSpPr>
                  <a:spLocks noChangeShapeType="1"/>
                </p:cNvSpPr>
                <p:nvPr/>
              </p:nvSpPr>
              <p:spPr bwMode="auto">
                <a:xfrm flipH="1">
                  <a:off x="3560" y="1898"/>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7" name="Line 31"/>
                <p:cNvSpPr>
                  <a:spLocks noChangeShapeType="1"/>
                </p:cNvSpPr>
                <p:nvPr/>
              </p:nvSpPr>
              <p:spPr bwMode="auto">
                <a:xfrm flipH="1">
                  <a:off x="3560" y="1878"/>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8" name="Line 32"/>
                <p:cNvSpPr>
                  <a:spLocks noChangeShapeType="1"/>
                </p:cNvSpPr>
                <p:nvPr/>
              </p:nvSpPr>
              <p:spPr bwMode="auto">
                <a:xfrm flipH="1">
                  <a:off x="3560" y="1856"/>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729" name="Line 33"/>
                <p:cNvSpPr>
                  <a:spLocks noChangeShapeType="1"/>
                </p:cNvSpPr>
                <p:nvPr/>
              </p:nvSpPr>
              <p:spPr bwMode="auto">
                <a:xfrm flipH="1">
                  <a:off x="3560" y="1837"/>
                  <a:ext cx="34" cy="0"/>
                </a:xfrm>
                <a:prstGeom prst="line">
                  <a:avLst/>
                </a:prstGeom>
                <a:noFill/>
                <a:ln w="12699">
                  <a:solidFill>
                    <a:srgbClr val="CC99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6664" name="Rectangle 34"/>
              <p:cNvSpPr>
                <a:spLocks noChangeArrowheads="1"/>
              </p:cNvSpPr>
              <p:nvPr/>
            </p:nvSpPr>
            <p:spPr bwMode="auto">
              <a:xfrm>
                <a:off x="4138" y="1968"/>
                <a:ext cx="550" cy="833"/>
              </a:xfrm>
              <a:prstGeom prst="rect">
                <a:avLst/>
              </a:prstGeom>
              <a:solidFill>
                <a:srgbClr val="ADD6A5"/>
              </a:solidFill>
              <a:ln w="12699">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65" name="Freeform 35"/>
              <p:cNvSpPr>
                <a:spLocks/>
              </p:cNvSpPr>
              <p:nvPr/>
            </p:nvSpPr>
            <p:spPr bwMode="auto">
              <a:xfrm>
                <a:off x="4028" y="1900"/>
                <a:ext cx="643" cy="55"/>
              </a:xfrm>
              <a:custGeom>
                <a:avLst/>
                <a:gdLst>
                  <a:gd name="T0" fmla="*/ 4686152 w 381"/>
                  <a:gd name="T1" fmla="*/ 0 h 40"/>
                  <a:gd name="T2" fmla="*/ 4686152 w 381"/>
                  <a:gd name="T3" fmla="*/ 12096 h 40"/>
                  <a:gd name="T4" fmla="*/ 0 w 381"/>
                  <a:gd name="T5" fmla="*/ 12096 h 40"/>
                  <a:gd name="T6" fmla="*/ 0 60000 65536"/>
                  <a:gd name="T7" fmla="*/ 0 60000 65536"/>
                  <a:gd name="T8" fmla="*/ 0 60000 65536"/>
                </a:gdLst>
                <a:ahLst/>
                <a:cxnLst>
                  <a:cxn ang="T6">
                    <a:pos x="T0" y="T1"/>
                  </a:cxn>
                  <a:cxn ang="T7">
                    <a:pos x="T2" y="T3"/>
                  </a:cxn>
                  <a:cxn ang="T8">
                    <a:pos x="T4" y="T5"/>
                  </a:cxn>
                </a:cxnLst>
                <a:rect l="0" t="0" r="r" b="b"/>
                <a:pathLst>
                  <a:path w="381" h="40">
                    <a:moveTo>
                      <a:pt x="380" y="0"/>
                    </a:moveTo>
                    <a:lnTo>
                      <a:pt x="380" y="39"/>
                    </a:lnTo>
                    <a:lnTo>
                      <a:pt x="0" y="39"/>
                    </a:lnTo>
                  </a:path>
                </a:pathLst>
              </a:custGeom>
              <a:noFill/>
              <a:ln w="25399"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66666" name="Group 36"/>
              <p:cNvGrpSpPr>
                <a:grpSpLocks/>
              </p:cNvGrpSpPr>
              <p:nvPr/>
            </p:nvGrpSpPr>
            <p:grpSpPr bwMode="auto">
              <a:xfrm>
                <a:off x="4363" y="2428"/>
                <a:ext cx="166" cy="136"/>
                <a:chOff x="3731" y="2040"/>
                <a:chExt cx="98" cy="99"/>
              </a:xfrm>
            </p:grpSpPr>
            <p:sp>
              <p:nvSpPr>
                <p:cNvPr id="66712" name="Freeform 37"/>
                <p:cNvSpPr>
                  <a:spLocks/>
                </p:cNvSpPr>
                <p:nvPr/>
              </p:nvSpPr>
              <p:spPr bwMode="auto">
                <a:xfrm>
                  <a:off x="3731" y="2040"/>
                  <a:ext cx="92" cy="96"/>
                </a:xfrm>
                <a:custGeom>
                  <a:avLst/>
                  <a:gdLst>
                    <a:gd name="T0" fmla="*/ 91 w 92"/>
                    <a:gd name="T1" fmla="*/ 95 h 96"/>
                    <a:gd name="T2" fmla="*/ 91 w 92"/>
                    <a:gd name="T3" fmla="*/ 0 h 96"/>
                    <a:gd name="T4" fmla="*/ 0 w 92"/>
                    <a:gd name="T5" fmla="*/ 0 h 96"/>
                    <a:gd name="T6" fmla="*/ 0 w 92"/>
                    <a:gd name="T7" fmla="*/ 95 h 96"/>
                    <a:gd name="T8" fmla="*/ 91 w 92"/>
                    <a:gd name="T9" fmla="*/ 95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6">
                      <a:moveTo>
                        <a:pt x="91" y="95"/>
                      </a:moveTo>
                      <a:lnTo>
                        <a:pt x="91" y="0"/>
                      </a:lnTo>
                      <a:lnTo>
                        <a:pt x="0" y="0"/>
                      </a:lnTo>
                      <a:lnTo>
                        <a:pt x="0" y="95"/>
                      </a:lnTo>
                      <a:lnTo>
                        <a:pt x="91" y="9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13" name="Freeform 38"/>
                <p:cNvSpPr>
                  <a:spLocks/>
                </p:cNvSpPr>
                <p:nvPr/>
              </p:nvSpPr>
              <p:spPr bwMode="auto">
                <a:xfrm>
                  <a:off x="3737" y="2044"/>
                  <a:ext cx="92" cy="95"/>
                </a:xfrm>
                <a:custGeom>
                  <a:avLst/>
                  <a:gdLst>
                    <a:gd name="T0" fmla="*/ 91 w 92"/>
                    <a:gd name="T1" fmla="*/ 94 h 95"/>
                    <a:gd name="T2" fmla="*/ 91 w 92"/>
                    <a:gd name="T3" fmla="*/ 0 h 95"/>
                    <a:gd name="T4" fmla="*/ 0 w 92"/>
                    <a:gd name="T5" fmla="*/ 0 h 95"/>
                    <a:gd name="T6" fmla="*/ 0 w 92"/>
                    <a:gd name="T7" fmla="*/ 94 h 95"/>
                    <a:gd name="T8" fmla="*/ 91 w 92"/>
                    <a:gd name="T9" fmla="*/ 94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5">
                      <a:moveTo>
                        <a:pt x="91" y="94"/>
                      </a:moveTo>
                      <a:lnTo>
                        <a:pt x="91" y="0"/>
                      </a:lnTo>
                      <a:lnTo>
                        <a:pt x="0" y="0"/>
                      </a:lnTo>
                      <a:lnTo>
                        <a:pt x="0" y="94"/>
                      </a:lnTo>
                      <a:lnTo>
                        <a:pt x="91" y="94"/>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67" name="Group 39"/>
              <p:cNvGrpSpPr>
                <a:grpSpLocks/>
              </p:cNvGrpSpPr>
              <p:nvPr/>
            </p:nvGrpSpPr>
            <p:grpSpPr bwMode="auto">
              <a:xfrm>
                <a:off x="4162" y="2184"/>
                <a:ext cx="213" cy="175"/>
                <a:chOff x="3611" y="1865"/>
                <a:chExt cx="127" cy="126"/>
              </a:xfrm>
            </p:grpSpPr>
            <p:sp>
              <p:nvSpPr>
                <p:cNvPr id="66710" name="Freeform 40"/>
                <p:cNvSpPr>
                  <a:spLocks/>
                </p:cNvSpPr>
                <p:nvPr/>
              </p:nvSpPr>
              <p:spPr bwMode="auto">
                <a:xfrm>
                  <a:off x="3611" y="1865"/>
                  <a:ext cx="122" cy="122"/>
                </a:xfrm>
                <a:custGeom>
                  <a:avLst/>
                  <a:gdLst>
                    <a:gd name="T0" fmla="*/ 121 w 122"/>
                    <a:gd name="T1" fmla="*/ 121 h 122"/>
                    <a:gd name="T2" fmla="*/ 121 w 122"/>
                    <a:gd name="T3" fmla="*/ 0 h 122"/>
                    <a:gd name="T4" fmla="*/ 0 w 122"/>
                    <a:gd name="T5" fmla="*/ 0 h 122"/>
                    <a:gd name="T6" fmla="*/ 0 w 122"/>
                    <a:gd name="T7" fmla="*/ 121 h 122"/>
                    <a:gd name="T8" fmla="*/ 121 w 122"/>
                    <a:gd name="T9" fmla="*/ 121 h 1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 h="122">
                      <a:moveTo>
                        <a:pt x="121" y="121"/>
                      </a:moveTo>
                      <a:lnTo>
                        <a:pt x="121" y="0"/>
                      </a:lnTo>
                      <a:lnTo>
                        <a:pt x="0" y="0"/>
                      </a:lnTo>
                      <a:lnTo>
                        <a:pt x="0" y="121"/>
                      </a:lnTo>
                      <a:lnTo>
                        <a:pt x="121" y="12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11" name="Freeform 41"/>
                <p:cNvSpPr>
                  <a:spLocks/>
                </p:cNvSpPr>
                <p:nvPr/>
              </p:nvSpPr>
              <p:spPr bwMode="auto">
                <a:xfrm>
                  <a:off x="3615" y="1869"/>
                  <a:ext cx="123" cy="122"/>
                </a:xfrm>
                <a:custGeom>
                  <a:avLst/>
                  <a:gdLst>
                    <a:gd name="T0" fmla="*/ 122 w 123"/>
                    <a:gd name="T1" fmla="*/ 121 h 122"/>
                    <a:gd name="T2" fmla="*/ 122 w 123"/>
                    <a:gd name="T3" fmla="*/ 0 h 122"/>
                    <a:gd name="T4" fmla="*/ 0 w 123"/>
                    <a:gd name="T5" fmla="*/ 0 h 122"/>
                    <a:gd name="T6" fmla="*/ 0 w 123"/>
                    <a:gd name="T7" fmla="*/ 121 h 122"/>
                    <a:gd name="T8" fmla="*/ 122 w 123"/>
                    <a:gd name="T9" fmla="*/ 121 h 1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122">
                      <a:moveTo>
                        <a:pt x="122" y="121"/>
                      </a:moveTo>
                      <a:lnTo>
                        <a:pt x="122" y="0"/>
                      </a:lnTo>
                      <a:lnTo>
                        <a:pt x="0" y="0"/>
                      </a:lnTo>
                      <a:lnTo>
                        <a:pt x="0" y="121"/>
                      </a:lnTo>
                      <a:lnTo>
                        <a:pt x="122" y="121"/>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68" name="Group 42"/>
              <p:cNvGrpSpPr>
                <a:grpSpLocks/>
              </p:cNvGrpSpPr>
              <p:nvPr/>
            </p:nvGrpSpPr>
            <p:grpSpPr bwMode="auto">
              <a:xfrm>
                <a:off x="4274" y="2737"/>
                <a:ext cx="255" cy="43"/>
                <a:chOff x="3678" y="2263"/>
                <a:chExt cx="151" cy="31"/>
              </a:xfrm>
            </p:grpSpPr>
            <p:sp>
              <p:nvSpPr>
                <p:cNvPr id="66708" name="Freeform 43"/>
                <p:cNvSpPr>
                  <a:spLocks/>
                </p:cNvSpPr>
                <p:nvPr/>
              </p:nvSpPr>
              <p:spPr bwMode="auto">
                <a:xfrm>
                  <a:off x="3678" y="2263"/>
                  <a:ext cx="145" cy="27"/>
                </a:xfrm>
                <a:custGeom>
                  <a:avLst/>
                  <a:gdLst>
                    <a:gd name="T0" fmla="*/ 144 w 145"/>
                    <a:gd name="T1" fmla="*/ 26 h 27"/>
                    <a:gd name="T2" fmla="*/ 144 w 145"/>
                    <a:gd name="T3" fmla="*/ 0 h 27"/>
                    <a:gd name="T4" fmla="*/ 0 w 145"/>
                    <a:gd name="T5" fmla="*/ 0 h 27"/>
                    <a:gd name="T6" fmla="*/ 0 w 145"/>
                    <a:gd name="T7" fmla="*/ 26 h 27"/>
                    <a:gd name="T8" fmla="*/ 144 w 145"/>
                    <a:gd name="T9" fmla="*/ 26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27">
                      <a:moveTo>
                        <a:pt x="144" y="26"/>
                      </a:moveTo>
                      <a:lnTo>
                        <a:pt x="144" y="0"/>
                      </a:lnTo>
                      <a:lnTo>
                        <a:pt x="0" y="0"/>
                      </a:lnTo>
                      <a:lnTo>
                        <a:pt x="0" y="26"/>
                      </a:lnTo>
                      <a:lnTo>
                        <a:pt x="144" y="2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09" name="Freeform 44"/>
                <p:cNvSpPr>
                  <a:spLocks/>
                </p:cNvSpPr>
                <p:nvPr/>
              </p:nvSpPr>
              <p:spPr bwMode="auto">
                <a:xfrm>
                  <a:off x="3684" y="2266"/>
                  <a:ext cx="145" cy="28"/>
                </a:xfrm>
                <a:custGeom>
                  <a:avLst/>
                  <a:gdLst>
                    <a:gd name="T0" fmla="*/ 144 w 145"/>
                    <a:gd name="T1" fmla="*/ 27 h 28"/>
                    <a:gd name="T2" fmla="*/ 144 w 145"/>
                    <a:gd name="T3" fmla="*/ 0 h 28"/>
                    <a:gd name="T4" fmla="*/ 0 w 145"/>
                    <a:gd name="T5" fmla="*/ 0 h 28"/>
                    <a:gd name="T6" fmla="*/ 0 w 145"/>
                    <a:gd name="T7" fmla="*/ 27 h 28"/>
                    <a:gd name="T8" fmla="*/ 144 w 145"/>
                    <a:gd name="T9" fmla="*/ 2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28">
                      <a:moveTo>
                        <a:pt x="144" y="27"/>
                      </a:moveTo>
                      <a:lnTo>
                        <a:pt x="144" y="0"/>
                      </a:lnTo>
                      <a:lnTo>
                        <a:pt x="0" y="0"/>
                      </a:lnTo>
                      <a:lnTo>
                        <a:pt x="0" y="27"/>
                      </a:lnTo>
                      <a:lnTo>
                        <a:pt x="144" y="27"/>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69" name="Group 45"/>
              <p:cNvGrpSpPr>
                <a:grpSpLocks/>
              </p:cNvGrpSpPr>
              <p:nvPr/>
            </p:nvGrpSpPr>
            <p:grpSpPr bwMode="auto">
              <a:xfrm>
                <a:off x="4192" y="2697"/>
                <a:ext cx="63" cy="62"/>
                <a:chOff x="3629" y="2234"/>
                <a:chExt cx="37" cy="45"/>
              </a:xfrm>
            </p:grpSpPr>
            <p:sp>
              <p:nvSpPr>
                <p:cNvPr id="66706" name="Freeform 46"/>
                <p:cNvSpPr>
                  <a:spLocks/>
                </p:cNvSpPr>
                <p:nvPr/>
              </p:nvSpPr>
              <p:spPr bwMode="auto">
                <a:xfrm>
                  <a:off x="3629" y="2234"/>
                  <a:ext cx="31" cy="41"/>
                </a:xfrm>
                <a:custGeom>
                  <a:avLst/>
                  <a:gdLst>
                    <a:gd name="T0" fmla="*/ 30 w 31"/>
                    <a:gd name="T1" fmla="*/ 40 h 41"/>
                    <a:gd name="T2" fmla="*/ 30 w 31"/>
                    <a:gd name="T3" fmla="*/ 0 h 41"/>
                    <a:gd name="T4" fmla="*/ 0 w 31"/>
                    <a:gd name="T5" fmla="*/ 0 h 41"/>
                    <a:gd name="T6" fmla="*/ 0 w 31"/>
                    <a:gd name="T7" fmla="*/ 40 h 41"/>
                    <a:gd name="T8" fmla="*/ 30 w 31"/>
                    <a:gd name="T9" fmla="*/ 40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41">
                      <a:moveTo>
                        <a:pt x="30" y="40"/>
                      </a:moveTo>
                      <a:lnTo>
                        <a:pt x="30" y="0"/>
                      </a:lnTo>
                      <a:lnTo>
                        <a:pt x="0" y="0"/>
                      </a:lnTo>
                      <a:lnTo>
                        <a:pt x="0" y="40"/>
                      </a:lnTo>
                      <a:lnTo>
                        <a:pt x="30"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07" name="Freeform 47"/>
                <p:cNvSpPr>
                  <a:spLocks/>
                </p:cNvSpPr>
                <p:nvPr/>
              </p:nvSpPr>
              <p:spPr bwMode="auto">
                <a:xfrm>
                  <a:off x="3634" y="2237"/>
                  <a:ext cx="32" cy="42"/>
                </a:xfrm>
                <a:custGeom>
                  <a:avLst/>
                  <a:gdLst>
                    <a:gd name="T0" fmla="*/ 31 w 32"/>
                    <a:gd name="T1" fmla="*/ 41 h 42"/>
                    <a:gd name="T2" fmla="*/ 31 w 32"/>
                    <a:gd name="T3" fmla="*/ 0 h 42"/>
                    <a:gd name="T4" fmla="*/ 0 w 32"/>
                    <a:gd name="T5" fmla="*/ 0 h 42"/>
                    <a:gd name="T6" fmla="*/ 0 w 32"/>
                    <a:gd name="T7" fmla="*/ 41 h 42"/>
                    <a:gd name="T8" fmla="*/ 31 w 32"/>
                    <a:gd name="T9" fmla="*/ 41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42">
                      <a:moveTo>
                        <a:pt x="31" y="41"/>
                      </a:moveTo>
                      <a:lnTo>
                        <a:pt x="31" y="0"/>
                      </a:lnTo>
                      <a:lnTo>
                        <a:pt x="0" y="0"/>
                      </a:lnTo>
                      <a:lnTo>
                        <a:pt x="0" y="41"/>
                      </a:lnTo>
                      <a:lnTo>
                        <a:pt x="31" y="41"/>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0" name="Group 48"/>
              <p:cNvGrpSpPr>
                <a:grpSpLocks/>
              </p:cNvGrpSpPr>
              <p:nvPr/>
            </p:nvGrpSpPr>
            <p:grpSpPr bwMode="auto">
              <a:xfrm>
                <a:off x="4411" y="2602"/>
                <a:ext cx="113" cy="45"/>
                <a:chOff x="3759" y="2166"/>
                <a:chExt cx="67" cy="32"/>
              </a:xfrm>
            </p:grpSpPr>
            <p:sp>
              <p:nvSpPr>
                <p:cNvPr id="66704" name="Freeform 49"/>
                <p:cNvSpPr>
                  <a:spLocks/>
                </p:cNvSpPr>
                <p:nvPr/>
              </p:nvSpPr>
              <p:spPr bwMode="auto">
                <a:xfrm>
                  <a:off x="3759" y="2166"/>
                  <a:ext cx="62" cy="29"/>
                </a:xfrm>
                <a:custGeom>
                  <a:avLst/>
                  <a:gdLst>
                    <a:gd name="T0" fmla="*/ 61 w 62"/>
                    <a:gd name="T1" fmla="*/ 28 h 29"/>
                    <a:gd name="T2" fmla="*/ 61 w 62"/>
                    <a:gd name="T3" fmla="*/ 0 h 29"/>
                    <a:gd name="T4" fmla="*/ 0 w 62"/>
                    <a:gd name="T5" fmla="*/ 0 h 29"/>
                    <a:gd name="T6" fmla="*/ 0 w 62"/>
                    <a:gd name="T7" fmla="*/ 28 h 29"/>
                    <a:gd name="T8" fmla="*/ 61 w 62"/>
                    <a:gd name="T9" fmla="*/ 28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 h="29">
                      <a:moveTo>
                        <a:pt x="61" y="28"/>
                      </a:moveTo>
                      <a:lnTo>
                        <a:pt x="61" y="0"/>
                      </a:lnTo>
                      <a:lnTo>
                        <a:pt x="0" y="0"/>
                      </a:lnTo>
                      <a:lnTo>
                        <a:pt x="0" y="28"/>
                      </a:lnTo>
                      <a:lnTo>
                        <a:pt x="61" y="2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05" name="Freeform 50"/>
                <p:cNvSpPr>
                  <a:spLocks/>
                </p:cNvSpPr>
                <p:nvPr/>
              </p:nvSpPr>
              <p:spPr bwMode="auto">
                <a:xfrm>
                  <a:off x="3763" y="2170"/>
                  <a:ext cx="63" cy="28"/>
                </a:xfrm>
                <a:custGeom>
                  <a:avLst/>
                  <a:gdLst>
                    <a:gd name="T0" fmla="*/ 62 w 63"/>
                    <a:gd name="T1" fmla="*/ 27 h 28"/>
                    <a:gd name="T2" fmla="*/ 62 w 63"/>
                    <a:gd name="T3" fmla="*/ 0 h 28"/>
                    <a:gd name="T4" fmla="*/ 0 w 63"/>
                    <a:gd name="T5" fmla="*/ 0 h 28"/>
                    <a:gd name="T6" fmla="*/ 0 w 63"/>
                    <a:gd name="T7" fmla="*/ 27 h 28"/>
                    <a:gd name="T8" fmla="*/ 62 w 63"/>
                    <a:gd name="T9" fmla="*/ 2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28">
                      <a:moveTo>
                        <a:pt x="62" y="27"/>
                      </a:moveTo>
                      <a:lnTo>
                        <a:pt x="62" y="0"/>
                      </a:lnTo>
                      <a:lnTo>
                        <a:pt x="0" y="0"/>
                      </a:lnTo>
                      <a:lnTo>
                        <a:pt x="0" y="27"/>
                      </a:lnTo>
                      <a:lnTo>
                        <a:pt x="62" y="27"/>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1" name="Group 51"/>
              <p:cNvGrpSpPr>
                <a:grpSpLocks/>
              </p:cNvGrpSpPr>
              <p:nvPr/>
            </p:nvGrpSpPr>
            <p:grpSpPr bwMode="auto">
              <a:xfrm>
                <a:off x="4298" y="2598"/>
                <a:ext cx="113" cy="47"/>
                <a:chOff x="3692" y="2163"/>
                <a:chExt cx="67" cy="34"/>
              </a:xfrm>
            </p:grpSpPr>
            <p:sp>
              <p:nvSpPr>
                <p:cNvPr id="66702" name="Freeform 52"/>
                <p:cNvSpPr>
                  <a:spLocks/>
                </p:cNvSpPr>
                <p:nvPr/>
              </p:nvSpPr>
              <p:spPr bwMode="auto">
                <a:xfrm>
                  <a:off x="3692" y="2163"/>
                  <a:ext cx="62" cy="28"/>
                </a:xfrm>
                <a:custGeom>
                  <a:avLst/>
                  <a:gdLst>
                    <a:gd name="T0" fmla="*/ 61 w 62"/>
                    <a:gd name="T1" fmla="*/ 27 h 28"/>
                    <a:gd name="T2" fmla="*/ 61 w 62"/>
                    <a:gd name="T3" fmla="*/ 0 h 28"/>
                    <a:gd name="T4" fmla="*/ 0 w 62"/>
                    <a:gd name="T5" fmla="*/ 0 h 28"/>
                    <a:gd name="T6" fmla="*/ 0 w 62"/>
                    <a:gd name="T7" fmla="*/ 27 h 28"/>
                    <a:gd name="T8" fmla="*/ 61 w 62"/>
                    <a:gd name="T9" fmla="*/ 2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 h="28">
                      <a:moveTo>
                        <a:pt x="61" y="27"/>
                      </a:moveTo>
                      <a:lnTo>
                        <a:pt x="61" y="0"/>
                      </a:lnTo>
                      <a:lnTo>
                        <a:pt x="0" y="0"/>
                      </a:lnTo>
                      <a:lnTo>
                        <a:pt x="0" y="27"/>
                      </a:lnTo>
                      <a:lnTo>
                        <a:pt x="61" y="2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03" name="Freeform 53"/>
                <p:cNvSpPr>
                  <a:spLocks/>
                </p:cNvSpPr>
                <p:nvPr/>
              </p:nvSpPr>
              <p:spPr bwMode="auto">
                <a:xfrm>
                  <a:off x="3696" y="2168"/>
                  <a:ext cx="63" cy="29"/>
                </a:xfrm>
                <a:custGeom>
                  <a:avLst/>
                  <a:gdLst>
                    <a:gd name="T0" fmla="*/ 62 w 63"/>
                    <a:gd name="T1" fmla="*/ 28 h 29"/>
                    <a:gd name="T2" fmla="*/ 62 w 63"/>
                    <a:gd name="T3" fmla="*/ 0 h 29"/>
                    <a:gd name="T4" fmla="*/ 0 w 63"/>
                    <a:gd name="T5" fmla="*/ 0 h 29"/>
                    <a:gd name="T6" fmla="*/ 0 w 63"/>
                    <a:gd name="T7" fmla="*/ 28 h 29"/>
                    <a:gd name="T8" fmla="*/ 62 w 63"/>
                    <a:gd name="T9" fmla="*/ 28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29">
                      <a:moveTo>
                        <a:pt x="62" y="28"/>
                      </a:moveTo>
                      <a:lnTo>
                        <a:pt x="62" y="0"/>
                      </a:lnTo>
                      <a:lnTo>
                        <a:pt x="0" y="0"/>
                      </a:lnTo>
                      <a:lnTo>
                        <a:pt x="0" y="28"/>
                      </a:lnTo>
                      <a:lnTo>
                        <a:pt x="62" y="28"/>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2" name="Group 54"/>
              <p:cNvGrpSpPr>
                <a:grpSpLocks/>
              </p:cNvGrpSpPr>
              <p:nvPr/>
            </p:nvGrpSpPr>
            <p:grpSpPr bwMode="auto">
              <a:xfrm>
                <a:off x="4435" y="2375"/>
                <a:ext cx="94" cy="34"/>
                <a:chOff x="3773" y="2003"/>
                <a:chExt cx="56" cy="24"/>
              </a:xfrm>
            </p:grpSpPr>
            <p:sp>
              <p:nvSpPr>
                <p:cNvPr id="66700" name="Freeform 55"/>
                <p:cNvSpPr>
                  <a:spLocks/>
                </p:cNvSpPr>
                <p:nvPr/>
              </p:nvSpPr>
              <p:spPr bwMode="auto">
                <a:xfrm>
                  <a:off x="3773" y="2003"/>
                  <a:ext cx="50" cy="22"/>
                </a:xfrm>
                <a:custGeom>
                  <a:avLst/>
                  <a:gdLst>
                    <a:gd name="T0" fmla="*/ 49 w 50"/>
                    <a:gd name="T1" fmla="*/ 21 h 22"/>
                    <a:gd name="T2" fmla="*/ 49 w 50"/>
                    <a:gd name="T3" fmla="*/ 0 h 22"/>
                    <a:gd name="T4" fmla="*/ 0 w 50"/>
                    <a:gd name="T5" fmla="*/ 0 h 22"/>
                    <a:gd name="T6" fmla="*/ 0 w 50"/>
                    <a:gd name="T7" fmla="*/ 21 h 22"/>
                    <a:gd name="T8" fmla="*/ 49 w 50"/>
                    <a:gd name="T9" fmla="*/ 21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22">
                      <a:moveTo>
                        <a:pt x="49" y="21"/>
                      </a:moveTo>
                      <a:lnTo>
                        <a:pt x="49" y="0"/>
                      </a:lnTo>
                      <a:lnTo>
                        <a:pt x="0" y="0"/>
                      </a:lnTo>
                      <a:lnTo>
                        <a:pt x="0" y="21"/>
                      </a:lnTo>
                      <a:lnTo>
                        <a:pt x="49" y="2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701" name="Freeform 56"/>
                <p:cNvSpPr>
                  <a:spLocks/>
                </p:cNvSpPr>
                <p:nvPr/>
              </p:nvSpPr>
              <p:spPr bwMode="auto">
                <a:xfrm>
                  <a:off x="3778" y="2006"/>
                  <a:ext cx="51" cy="21"/>
                </a:xfrm>
                <a:custGeom>
                  <a:avLst/>
                  <a:gdLst>
                    <a:gd name="T0" fmla="*/ 50 w 51"/>
                    <a:gd name="T1" fmla="*/ 20 h 21"/>
                    <a:gd name="T2" fmla="*/ 50 w 51"/>
                    <a:gd name="T3" fmla="*/ 0 h 21"/>
                    <a:gd name="T4" fmla="*/ 0 w 51"/>
                    <a:gd name="T5" fmla="*/ 0 h 21"/>
                    <a:gd name="T6" fmla="*/ 0 w 51"/>
                    <a:gd name="T7" fmla="*/ 20 h 21"/>
                    <a:gd name="T8" fmla="*/ 50 w 51"/>
                    <a:gd name="T9" fmla="*/ 20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21">
                      <a:moveTo>
                        <a:pt x="50" y="20"/>
                      </a:moveTo>
                      <a:lnTo>
                        <a:pt x="50" y="0"/>
                      </a:lnTo>
                      <a:lnTo>
                        <a:pt x="0" y="0"/>
                      </a:lnTo>
                      <a:lnTo>
                        <a:pt x="0" y="20"/>
                      </a:lnTo>
                      <a:lnTo>
                        <a:pt x="50" y="20"/>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3" name="Group 57"/>
              <p:cNvGrpSpPr>
                <a:grpSpLocks/>
              </p:cNvGrpSpPr>
              <p:nvPr/>
            </p:nvGrpSpPr>
            <p:grpSpPr bwMode="auto">
              <a:xfrm>
                <a:off x="4274" y="2680"/>
                <a:ext cx="255" cy="43"/>
                <a:chOff x="3678" y="2222"/>
                <a:chExt cx="151" cy="31"/>
              </a:xfrm>
            </p:grpSpPr>
            <p:sp>
              <p:nvSpPr>
                <p:cNvPr id="66698" name="Freeform 58"/>
                <p:cNvSpPr>
                  <a:spLocks/>
                </p:cNvSpPr>
                <p:nvPr/>
              </p:nvSpPr>
              <p:spPr bwMode="auto">
                <a:xfrm>
                  <a:off x="3678" y="2222"/>
                  <a:ext cx="145" cy="29"/>
                </a:xfrm>
                <a:custGeom>
                  <a:avLst/>
                  <a:gdLst>
                    <a:gd name="T0" fmla="*/ 144 w 145"/>
                    <a:gd name="T1" fmla="*/ 28 h 29"/>
                    <a:gd name="T2" fmla="*/ 144 w 145"/>
                    <a:gd name="T3" fmla="*/ 0 h 29"/>
                    <a:gd name="T4" fmla="*/ 0 w 145"/>
                    <a:gd name="T5" fmla="*/ 0 h 29"/>
                    <a:gd name="T6" fmla="*/ 0 w 145"/>
                    <a:gd name="T7" fmla="*/ 28 h 29"/>
                    <a:gd name="T8" fmla="*/ 144 w 145"/>
                    <a:gd name="T9" fmla="*/ 28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29">
                      <a:moveTo>
                        <a:pt x="144" y="28"/>
                      </a:moveTo>
                      <a:lnTo>
                        <a:pt x="144" y="0"/>
                      </a:lnTo>
                      <a:lnTo>
                        <a:pt x="0" y="0"/>
                      </a:lnTo>
                      <a:lnTo>
                        <a:pt x="0" y="28"/>
                      </a:lnTo>
                      <a:lnTo>
                        <a:pt x="144" y="2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9" name="Freeform 59"/>
                <p:cNvSpPr>
                  <a:spLocks/>
                </p:cNvSpPr>
                <p:nvPr/>
              </p:nvSpPr>
              <p:spPr bwMode="auto">
                <a:xfrm>
                  <a:off x="3684" y="2225"/>
                  <a:ext cx="145" cy="28"/>
                </a:xfrm>
                <a:custGeom>
                  <a:avLst/>
                  <a:gdLst>
                    <a:gd name="T0" fmla="*/ 144 w 145"/>
                    <a:gd name="T1" fmla="*/ 27 h 28"/>
                    <a:gd name="T2" fmla="*/ 144 w 145"/>
                    <a:gd name="T3" fmla="*/ 0 h 28"/>
                    <a:gd name="T4" fmla="*/ 0 w 145"/>
                    <a:gd name="T5" fmla="*/ 0 h 28"/>
                    <a:gd name="T6" fmla="*/ 0 w 145"/>
                    <a:gd name="T7" fmla="*/ 27 h 28"/>
                    <a:gd name="T8" fmla="*/ 144 w 145"/>
                    <a:gd name="T9" fmla="*/ 27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5" h="28">
                      <a:moveTo>
                        <a:pt x="144" y="27"/>
                      </a:moveTo>
                      <a:lnTo>
                        <a:pt x="144" y="0"/>
                      </a:lnTo>
                      <a:lnTo>
                        <a:pt x="0" y="0"/>
                      </a:lnTo>
                      <a:lnTo>
                        <a:pt x="0" y="27"/>
                      </a:lnTo>
                      <a:lnTo>
                        <a:pt x="144" y="27"/>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4" name="Group 60"/>
              <p:cNvGrpSpPr>
                <a:grpSpLocks/>
              </p:cNvGrpSpPr>
              <p:nvPr/>
            </p:nvGrpSpPr>
            <p:grpSpPr bwMode="auto">
              <a:xfrm>
                <a:off x="4569" y="2511"/>
                <a:ext cx="65" cy="45"/>
                <a:chOff x="3852" y="2100"/>
                <a:chExt cx="39" cy="33"/>
              </a:xfrm>
            </p:grpSpPr>
            <p:sp>
              <p:nvSpPr>
                <p:cNvPr id="66696" name="Freeform 61"/>
                <p:cNvSpPr>
                  <a:spLocks/>
                </p:cNvSpPr>
                <p:nvPr/>
              </p:nvSpPr>
              <p:spPr bwMode="auto">
                <a:xfrm>
                  <a:off x="3852" y="2100"/>
                  <a:ext cx="32" cy="31"/>
                </a:xfrm>
                <a:custGeom>
                  <a:avLst/>
                  <a:gdLst>
                    <a:gd name="T0" fmla="*/ 31 w 32"/>
                    <a:gd name="T1" fmla="*/ 30 h 31"/>
                    <a:gd name="T2" fmla="*/ 31 w 32"/>
                    <a:gd name="T3" fmla="*/ 0 h 31"/>
                    <a:gd name="T4" fmla="*/ 0 w 32"/>
                    <a:gd name="T5" fmla="*/ 0 h 31"/>
                    <a:gd name="T6" fmla="*/ 0 w 32"/>
                    <a:gd name="T7" fmla="*/ 30 h 31"/>
                    <a:gd name="T8" fmla="*/ 31 w 32"/>
                    <a:gd name="T9" fmla="*/ 3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1">
                      <a:moveTo>
                        <a:pt x="31" y="30"/>
                      </a:moveTo>
                      <a:lnTo>
                        <a:pt x="31" y="0"/>
                      </a:lnTo>
                      <a:lnTo>
                        <a:pt x="0" y="0"/>
                      </a:lnTo>
                      <a:lnTo>
                        <a:pt x="0" y="30"/>
                      </a:lnTo>
                      <a:lnTo>
                        <a:pt x="31" y="3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7" name="Freeform 62"/>
                <p:cNvSpPr>
                  <a:spLocks/>
                </p:cNvSpPr>
                <p:nvPr/>
              </p:nvSpPr>
              <p:spPr bwMode="auto">
                <a:xfrm>
                  <a:off x="3856" y="2103"/>
                  <a:ext cx="35" cy="30"/>
                </a:xfrm>
                <a:custGeom>
                  <a:avLst/>
                  <a:gdLst>
                    <a:gd name="T0" fmla="*/ 34 w 35"/>
                    <a:gd name="T1" fmla="*/ 29 h 30"/>
                    <a:gd name="T2" fmla="*/ 34 w 35"/>
                    <a:gd name="T3" fmla="*/ 0 h 30"/>
                    <a:gd name="T4" fmla="*/ 0 w 35"/>
                    <a:gd name="T5" fmla="*/ 0 h 30"/>
                    <a:gd name="T6" fmla="*/ 0 w 35"/>
                    <a:gd name="T7" fmla="*/ 29 h 30"/>
                    <a:gd name="T8" fmla="*/ 34 w 35"/>
                    <a:gd name="T9" fmla="*/ 29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0">
                      <a:moveTo>
                        <a:pt x="34" y="29"/>
                      </a:moveTo>
                      <a:lnTo>
                        <a:pt x="34" y="0"/>
                      </a:lnTo>
                      <a:lnTo>
                        <a:pt x="0" y="0"/>
                      </a:lnTo>
                      <a:lnTo>
                        <a:pt x="0" y="29"/>
                      </a:lnTo>
                      <a:lnTo>
                        <a:pt x="34" y="29"/>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5" name="Group 63"/>
              <p:cNvGrpSpPr>
                <a:grpSpLocks/>
              </p:cNvGrpSpPr>
              <p:nvPr/>
            </p:nvGrpSpPr>
            <p:grpSpPr bwMode="auto">
              <a:xfrm>
                <a:off x="4516" y="2103"/>
                <a:ext cx="63" cy="56"/>
                <a:chOff x="3821" y="1807"/>
                <a:chExt cx="38" cy="40"/>
              </a:xfrm>
            </p:grpSpPr>
            <p:sp>
              <p:nvSpPr>
                <p:cNvPr id="66694" name="Freeform 64"/>
                <p:cNvSpPr>
                  <a:spLocks/>
                </p:cNvSpPr>
                <p:nvPr/>
              </p:nvSpPr>
              <p:spPr bwMode="auto">
                <a:xfrm>
                  <a:off x="3821" y="1807"/>
                  <a:ext cx="34" cy="34"/>
                </a:xfrm>
                <a:custGeom>
                  <a:avLst/>
                  <a:gdLst>
                    <a:gd name="T0" fmla="*/ 33 w 34"/>
                    <a:gd name="T1" fmla="*/ 33 h 34"/>
                    <a:gd name="T2" fmla="*/ 33 w 34"/>
                    <a:gd name="T3" fmla="*/ 0 h 34"/>
                    <a:gd name="T4" fmla="*/ 0 w 34"/>
                    <a:gd name="T5" fmla="*/ 0 h 34"/>
                    <a:gd name="T6" fmla="*/ 0 w 34"/>
                    <a:gd name="T7" fmla="*/ 33 h 34"/>
                    <a:gd name="T8" fmla="*/ 33 w 34"/>
                    <a:gd name="T9" fmla="*/ 33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34">
                      <a:moveTo>
                        <a:pt x="33" y="33"/>
                      </a:moveTo>
                      <a:lnTo>
                        <a:pt x="33" y="0"/>
                      </a:lnTo>
                      <a:lnTo>
                        <a:pt x="0" y="0"/>
                      </a:lnTo>
                      <a:lnTo>
                        <a:pt x="0" y="33"/>
                      </a:lnTo>
                      <a:lnTo>
                        <a:pt x="33" y="3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5" name="Freeform 65"/>
                <p:cNvSpPr>
                  <a:spLocks/>
                </p:cNvSpPr>
                <p:nvPr/>
              </p:nvSpPr>
              <p:spPr bwMode="auto">
                <a:xfrm>
                  <a:off x="3827" y="1812"/>
                  <a:ext cx="32" cy="35"/>
                </a:xfrm>
                <a:custGeom>
                  <a:avLst/>
                  <a:gdLst>
                    <a:gd name="T0" fmla="*/ 31 w 32"/>
                    <a:gd name="T1" fmla="*/ 34 h 35"/>
                    <a:gd name="T2" fmla="*/ 31 w 32"/>
                    <a:gd name="T3" fmla="*/ 0 h 35"/>
                    <a:gd name="T4" fmla="*/ 0 w 32"/>
                    <a:gd name="T5" fmla="*/ 0 h 35"/>
                    <a:gd name="T6" fmla="*/ 0 w 32"/>
                    <a:gd name="T7" fmla="*/ 34 h 35"/>
                    <a:gd name="T8" fmla="*/ 31 w 32"/>
                    <a:gd name="T9" fmla="*/ 34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35">
                      <a:moveTo>
                        <a:pt x="31" y="34"/>
                      </a:moveTo>
                      <a:lnTo>
                        <a:pt x="31" y="0"/>
                      </a:lnTo>
                      <a:lnTo>
                        <a:pt x="0" y="0"/>
                      </a:lnTo>
                      <a:lnTo>
                        <a:pt x="0" y="34"/>
                      </a:lnTo>
                      <a:lnTo>
                        <a:pt x="31" y="34"/>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6" name="Group 66"/>
              <p:cNvGrpSpPr>
                <a:grpSpLocks/>
              </p:cNvGrpSpPr>
              <p:nvPr/>
            </p:nvGrpSpPr>
            <p:grpSpPr bwMode="auto">
              <a:xfrm>
                <a:off x="4359" y="1994"/>
                <a:ext cx="49" cy="73"/>
                <a:chOff x="3728" y="1728"/>
                <a:chExt cx="29" cy="53"/>
              </a:xfrm>
            </p:grpSpPr>
            <p:sp>
              <p:nvSpPr>
                <p:cNvPr id="66692" name="Freeform 67"/>
                <p:cNvSpPr>
                  <a:spLocks/>
                </p:cNvSpPr>
                <p:nvPr/>
              </p:nvSpPr>
              <p:spPr bwMode="auto">
                <a:xfrm>
                  <a:off x="3728" y="1728"/>
                  <a:ext cx="23" cy="48"/>
                </a:xfrm>
                <a:custGeom>
                  <a:avLst/>
                  <a:gdLst>
                    <a:gd name="T0" fmla="*/ 22 w 23"/>
                    <a:gd name="T1" fmla="*/ 47 h 48"/>
                    <a:gd name="T2" fmla="*/ 22 w 23"/>
                    <a:gd name="T3" fmla="*/ 0 h 48"/>
                    <a:gd name="T4" fmla="*/ 0 w 23"/>
                    <a:gd name="T5" fmla="*/ 0 h 48"/>
                    <a:gd name="T6" fmla="*/ 0 w 23"/>
                    <a:gd name="T7" fmla="*/ 47 h 48"/>
                    <a:gd name="T8" fmla="*/ 22 w 23"/>
                    <a:gd name="T9" fmla="*/ 47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48">
                      <a:moveTo>
                        <a:pt x="22" y="47"/>
                      </a:moveTo>
                      <a:lnTo>
                        <a:pt x="22" y="0"/>
                      </a:lnTo>
                      <a:lnTo>
                        <a:pt x="0" y="0"/>
                      </a:lnTo>
                      <a:lnTo>
                        <a:pt x="0" y="47"/>
                      </a:lnTo>
                      <a:lnTo>
                        <a:pt x="22" y="4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3" name="Freeform 68"/>
                <p:cNvSpPr>
                  <a:spLocks/>
                </p:cNvSpPr>
                <p:nvPr/>
              </p:nvSpPr>
              <p:spPr bwMode="auto">
                <a:xfrm>
                  <a:off x="3733" y="1732"/>
                  <a:ext cx="24" cy="49"/>
                </a:xfrm>
                <a:custGeom>
                  <a:avLst/>
                  <a:gdLst>
                    <a:gd name="T0" fmla="*/ 23 w 24"/>
                    <a:gd name="T1" fmla="*/ 48 h 49"/>
                    <a:gd name="T2" fmla="*/ 23 w 24"/>
                    <a:gd name="T3" fmla="*/ 0 h 49"/>
                    <a:gd name="T4" fmla="*/ 0 w 24"/>
                    <a:gd name="T5" fmla="*/ 0 h 49"/>
                    <a:gd name="T6" fmla="*/ 0 w 24"/>
                    <a:gd name="T7" fmla="*/ 48 h 49"/>
                    <a:gd name="T8" fmla="*/ 23 w 24"/>
                    <a:gd name="T9" fmla="*/ 48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49">
                      <a:moveTo>
                        <a:pt x="23" y="48"/>
                      </a:moveTo>
                      <a:lnTo>
                        <a:pt x="23" y="0"/>
                      </a:lnTo>
                      <a:lnTo>
                        <a:pt x="0" y="0"/>
                      </a:lnTo>
                      <a:lnTo>
                        <a:pt x="0" y="48"/>
                      </a:lnTo>
                      <a:lnTo>
                        <a:pt x="23" y="48"/>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7" name="Group 69"/>
              <p:cNvGrpSpPr>
                <a:grpSpLocks/>
              </p:cNvGrpSpPr>
              <p:nvPr/>
            </p:nvGrpSpPr>
            <p:grpSpPr bwMode="auto">
              <a:xfrm>
                <a:off x="4285" y="1994"/>
                <a:ext cx="49" cy="73"/>
                <a:chOff x="3684" y="1728"/>
                <a:chExt cx="29" cy="53"/>
              </a:xfrm>
            </p:grpSpPr>
            <p:sp>
              <p:nvSpPr>
                <p:cNvPr id="66690" name="Freeform 70"/>
                <p:cNvSpPr>
                  <a:spLocks/>
                </p:cNvSpPr>
                <p:nvPr/>
              </p:nvSpPr>
              <p:spPr bwMode="auto">
                <a:xfrm>
                  <a:off x="3684" y="1728"/>
                  <a:ext cx="23" cy="48"/>
                </a:xfrm>
                <a:custGeom>
                  <a:avLst/>
                  <a:gdLst>
                    <a:gd name="T0" fmla="*/ 22 w 23"/>
                    <a:gd name="T1" fmla="*/ 47 h 48"/>
                    <a:gd name="T2" fmla="*/ 22 w 23"/>
                    <a:gd name="T3" fmla="*/ 0 h 48"/>
                    <a:gd name="T4" fmla="*/ 0 w 23"/>
                    <a:gd name="T5" fmla="*/ 0 h 48"/>
                    <a:gd name="T6" fmla="*/ 0 w 23"/>
                    <a:gd name="T7" fmla="*/ 47 h 48"/>
                    <a:gd name="T8" fmla="*/ 22 w 23"/>
                    <a:gd name="T9" fmla="*/ 47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48">
                      <a:moveTo>
                        <a:pt x="22" y="47"/>
                      </a:moveTo>
                      <a:lnTo>
                        <a:pt x="22" y="0"/>
                      </a:lnTo>
                      <a:lnTo>
                        <a:pt x="0" y="0"/>
                      </a:lnTo>
                      <a:lnTo>
                        <a:pt x="0" y="47"/>
                      </a:lnTo>
                      <a:lnTo>
                        <a:pt x="22" y="4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91" name="Freeform 71"/>
                <p:cNvSpPr>
                  <a:spLocks/>
                </p:cNvSpPr>
                <p:nvPr/>
              </p:nvSpPr>
              <p:spPr bwMode="auto">
                <a:xfrm>
                  <a:off x="3690" y="1732"/>
                  <a:ext cx="23" cy="49"/>
                </a:xfrm>
                <a:custGeom>
                  <a:avLst/>
                  <a:gdLst>
                    <a:gd name="T0" fmla="*/ 22 w 23"/>
                    <a:gd name="T1" fmla="*/ 48 h 49"/>
                    <a:gd name="T2" fmla="*/ 22 w 23"/>
                    <a:gd name="T3" fmla="*/ 0 h 49"/>
                    <a:gd name="T4" fmla="*/ 0 w 23"/>
                    <a:gd name="T5" fmla="*/ 0 h 49"/>
                    <a:gd name="T6" fmla="*/ 0 w 23"/>
                    <a:gd name="T7" fmla="*/ 48 h 49"/>
                    <a:gd name="T8" fmla="*/ 22 w 23"/>
                    <a:gd name="T9" fmla="*/ 48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49">
                      <a:moveTo>
                        <a:pt x="22" y="48"/>
                      </a:moveTo>
                      <a:lnTo>
                        <a:pt x="22" y="0"/>
                      </a:lnTo>
                      <a:lnTo>
                        <a:pt x="0" y="0"/>
                      </a:lnTo>
                      <a:lnTo>
                        <a:pt x="0" y="48"/>
                      </a:lnTo>
                      <a:lnTo>
                        <a:pt x="22" y="48"/>
                      </a:lnTo>
                    </a:path>
                  </a:pathLst>
                </a:custGeom>
                <a:solidFill>
                  <a:srgbClr val="716759"/>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6678" name="Group 72"/>
              <p:cNvGrpSpPr>
                <a:grpSpLocks/>
              </p:cNvGrpSpPr>
              <p:nvPr/>
            </p:nvGrpSpPr>
            <p:grpSpPr bwMode="auto">
              <a:xfrm>
                <a:off x="4354" y="1573"/>
                <a:ext cx="293" cy="271"/>
                <a:chOff x="3691" y="1371"/>
                <a:chExt cx="239" cy="217"/>
              </a:xfrm>
            </p:grpSpPr>
            <p:grpSp>
              <p:nvGrpSpPr>
                <p:cNvPr id="66682" name="Group 73"/>
                <p:cNvGrpSpPr>
                  <a:grpSpLocks/>
                </p:cNvGrpSpPr>
                <p:nvPr/>
              </p:nvGrpSpPr>
              <p:grpSpPr bwMode="auto">
                <a:xfrm>
                  <a:off x="3768" y="1461"/>
                  <a:ext cx="100" cy="127"/>
                  <a:chOff x="3768" y="1461"/>
                  <a:chExt cx="100" cy="127"/>
                </a:xfrm>
              </p:grpSpPr>
              <p:sp>
                <p:nvSpPr>
                  <p:cNvPr id="66687" name="Rectangle 74"/>
                  <p:cNvSpPr>
                    <a:spLocks noChangeArrowheads="1"/>
                  </p:cNvSpPr>
                  <p:nvPr/>
                </p:nvSpPr>
                <p:spPr bwMode="auto">
                  <a:xfrm>
                    <a:off x="3777" y="1471"/>
                    <a:ext cx="84" cy="91"/>
                  </a:xfrm>
                  <a:prstGeom prst="rect">
                    <a:avLst/>
                  </a:prstGeom>
                  <a:solidFill>
                    <a:srgbClr val="CCCC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88" name="Rectangle 75"/>
                  <p:cNvSpPr>
                    <a:spLocks noChangeArrowheads="1"/>
                  </p:cNvSpPr>
                  <p:nvPr/>
                </p:nvSpPr>
                <p:spPr bwMode="auto">
                  <a:xfrm>
                    <a:off x="3770" y="1461"/>
                    <a:ext cx="98" cy="31"/>
                  </a:xfrm>
                  <a:prstGeom prst="rect">
                    <a:avLst/>
                  </a:prstGeom>
                  <a:solidFill>
                    <a:srgbClr val="CCCC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89" name="Rectangle 76"/>
                  <p:cNvSpPr>
                    <a:spLocks noChangeArrowheads="1"/>
                  </p:cNvSpPr>
                  <p:nvPr/>
                </p:nvSpPr>
                <p:spPr bwMode="auto">
                  <a:xfrm>
                    <a:off x="3768" y="1558"/>
                    <a:ext cx="98" cy="30"/>
                  </a:xfrm>
                  <a:prstGeom prst="rect">
                    <a:avLst/>
                  </a:prstGeom>
                  <a:solidFill>
                    <a:srgbClr val="CCCC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grpSp>
              <p:nvGrpSpPr>
                <p:cNvPr id="66683" name="Group 77"/>
                <p:cNvGrpSpPr>
                  <a:grpSpLocks/>
                </p:cNvGrpSpPr>
                <p:nvPr/>
              </p:nvGrpSpPr>
              <p:grpSpPr bwMode="auto">
                <a:xfrm>
                  <a:off x="3691" y="1371"/>
                  <a:ext cx="239" cy="127"/>
                  <a:chOff x="3691" y="1371"/>
                  <a:chExt cx="239" cy="127"/>
                </a:xfrm>
              </p:grpSpPr>
              <p:sp>
                <p:nvSpPr>
                  <p:cNvPr id="66684" name="Rectangle 78"/>
                  <p:cNvSpPr>
                    <a:spLocks noChangeArrowheads="1"/>
                  </p:cNvSpPr>
                  <p:nvPr/>
                </p:nvSpPr>
                <p:spPr bwMode="auto">
                  <a:xfrm>
                    <a:off x="3738" y="1382"/>
                    <a:ext cx="175" cy="106"/>
                  </a:xfrm>
                  <a:prstGeom prst="rect">
                    <a:avLst/>
                  </a:prstGeom>
                  <a:solidFill>
                    <a:srgbClr val="CCCC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85" name="Rectangle 79"/>
                  <p:cNvSpPr>
                    <a:spLocks noChangeArrowheads="1"/>
                  </p:cNvSpPr>
                  <p:nvPr/>
                </p:nvSpPr>
                <p:spPr bwMode="auto">
                  <a:xfrm>
                    <a:off x="3867" y="1373"/>
                    <a:ext cx="63" cy="125"/>
                  </a:xfrm>
                  <a:prstGeom prst="rect">
                    <a:avLst/>
                  </a:prstGeom>
                  <a:solidFill>
                    <a:srgbClr val="CCCC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86" name="Rectangle 80"/>
                  <p:cNvSpPr>
                    <a:spLocks noChangeArrowheads="1"/>
                  </p:cNvSpPr>
                  <p:nvPr/>
                </p:nvSpPr>
                <p:spPr bwMode="auto">
                  <a:xfrm>
                    <a:off x="3691" y="1371"/>
                    <a:ext cx="61" cy="124"/>
                  </a:xfrm>
                  <a:prstGeom prst="rect">
                    <a:avLst/>
                  </a:prstGeom>
                  <a:solidFill>
                    <a:srgbClr val="CCCCFF"/>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grpSp>
          <p:grpSp>
            <p:nvGrpSpPr>
              <p:cNvPr id="66679" name="Group 81"/>
              <p:cNvGrpSpPr>
                <a:grpSpLocks/>
              </p:cNvGrpSpPr>
              <p:nvPr/>
            </p:nvGrpSpPr>
            <p:grpSpPr bwMode="auto">
              <a:xfrm>
                <a:off x="4466" y="1879"/>
                <a:ext cx="93" cy="98"/>
                <a:chOff x="3543" y="912"/>
                <a:chExt cx="93" cy="98"/>
              </a:xfrm>
            </p:grpSpPr>
            <p:sp>
              <p:nvSpPr>
                <p:cNvPr id="66680" name="Freeform 82"/>
                <p:cNvSpPr>
                  <a:spLocks/>
                </p:cNvSpPr>
                <p:nvPr/>
              </p:nvSpPr>
              <p:spPr bwMode="auto">
                <a:xfrm>
                  <a:off x="3552" y="912"/>
                  <a:ext cx="77" cy="98"/>
                </a:xfrm>
                <a:custGeom>
                  <a:avLst/>
                  <a:gdLst>
                    <a:gd name="T0" fmla="*/ 2147483647 w 28"/>
                    <a:gd name="T1" fmla="*/ 2147483647 h 36"/>
                    <a:gd name="T2" fmla="*/ 2147483647 w 28"/>
                    <a:gd name="T3" fmla="*/ 0 h 36"/>
                    <a:gd name="T4" fmla="*/ 0 w 28"/>
                    <a:gd name="T5" fmla="*/ 0 h 36"/>
                    <a:gd name="T6" fmla="*/ 0 w 28"/>
                    <a:gd name="T7" fmla="*/ 2147483647 h 36"/>
                    <a:gd name="T8" fmla="*/ 2147483647 w 28"/>
                    <a:gd name="T9" fmla="*/ 2147483647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36">
                      <a:moveTo>
                        <a:pt x="27" y="35"/>
                      </a:moveTo>
                      <a:lnTo>
                        <a:pt x="27" y="0"/>
                      </a:lnTo>
                      <a:lnTo>
                        <a:pt x="0" y="0"/>
                      </a:lnTo>
                      <a:lnTo>
                        <a:pt x="0" y="35"/>
                      </a:lnTo>
                      <a:lnTo>
                        <a:pt x="27" y="35"/>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681" name="Line 83"/>
                <p:cNvSpPr>
                  <a:spLocks noChangeShapeType="1"/>
                </p:cNvSpPr>
                <p:nvPr/>
              </p:nvSpPr>
              <p:spPr bwMode="auto">
                <a:xfrm>
                  <a:off x="3543" y="939"/>
                  <a:ext cx="93"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grpSp>
        </p:grpSp>
      </p:grpSp>
      <p:sp>
        <p:nvSpPr>
          <p:cNvPr id="909396" name="Rectangle 84"/>
          <p:cNvSpPr>
            <a:spLocks noGrp="1" noChangeArrowheads="1"/>
          </p:cNvSpPr>
          <p:nvPr>
            <p:ph type="body" idx="1"/>
          </p:nvPr>
        </p:nvSpPr>
        <p:spPr>
          <a:xfrm>
            <a:off x="684213" y="1739900"/>
            <a:ext cx="4967287" cy="1976438"/>
          </a:xfrm>
        </p:spPr>
        <p:txBody>
          <a:bodyPr/>
          <a:lstStyle/>
          <a:p>
            <a:pPr eaLnBrk="1" hangingPunct="1">
              <a:defRPr/>
            </a:pPr>
            <a:r>
              <a:rPr lang="zh-CN" altLang="en-US" sz="2400">
                <a:solidFill>
                  <a:srgbClr val="FF0000"/>
                </a:solidFill>
                <a:effectLst>
                  <a:outerShdw blurRad="38100" dist="38100" dir="2700000" algn="tl">
                    <a:srgbClr val="C0C0C0"/>
                  </a:outerShdw>
                </a:effectLst>
              </a:rPr>
              <a:t>细缆以太网（</a:t>
            </a:r>
            <a:r>
              <a:rPr lang="en-US" altLang="zh-CN" sz="2400">
                <a:solidFill>
                  <a:srgbClr val="FF0000"/>
                </a:solidFill>
                <a:effectLst>
                  <a:outerShdw blurRad="38100" dist="38100" dir="2700000" algn="tl">
                    <a:srgbClr val="C0C0C0"/>
                  </a:outerShdw>
                </a:effectLst>
              </a:rPr>
              <a:t>10BASE-2</a:t>
            </a:r>
            <a:r>
              <a:rPr lang="zh-CN" altLang="en-US" sz="2400">
                <a:solidFill>
                  <a:srgbClr val="FF0000"/>
                </a:solidFill>
                <a:effectLst>
                  <a:outerShdw blurRad="38100" dist="38100" dir="2700000" algn="tl">
                    <a:srgbClr val="C0C0C0"/>
                  </a:outerShdw>
                </a:effectLst>
              </a:rPr>
              <a:t>）</a:t>
            </a:r>
          </a:p>
          <a:p>
            <a:pPr lvl="1" eaLnBrk="1" hangingPunct="1">
              <a:defRPr/>
            </a:pPr>
            <a:r>
              <a:rPr lang="zh-CN" altLang="en-US" sz="2000"/>
              <a:t>细同轴电缆，可靠性稍差； </a:t>
            </a:r>
          </a:p>
          <a:p>
            <a:pPr lvl="1" eaLnBrk="1" hangingPunct="1">
              <a:defRPr/>
            </a:pPr>
            <a:r>
              <a:rPr lang="zh-CN" altLang="en-US" sz="2000"/>
              <a:t>无外置收发器 ；</a:t>
            </a:r>
          </a:p>
          <a:p>
            <a:pPr lvl="1" eaLnBrk="1" hangingPunct="1">
              <a:defRPr/>
            </a:pPr>
            <a:r>
              <a:rPr lang="zh-CN" altLang="en-US" sz="2000"/>
              <a:t>轻便、灵活、成本较低；</a:t>
            </a:r>
          </a:p>
          <a:p>
            <a:pPr lvl="1" eaLnBrk="1" hangingPunct="1">
              <a:defRPr/>
            </a:pPr>
            <a:r>
              <a:rPr lang="zh-CN" altLang="en-US" sz="2000"/>
              <a:t>总线型拓扑。</a:t>
            </a:r>
          </a:p>
        </p:txBody>
      </p:sp>
      <p:sp>
        <p:nvSpPr>
          <p:cNvPr id="66567" name="Line 85"/>
          <p:cNvSpPr>
            <a:spLocks noChangeShapeType="1"/>
          </p:cNvSpPr>
          <p:nvPr/>
        </p:nvSpPr>
        <p:spPr bwMode="auto">
          <a:xfrm flipH="1">
            <a:off x="908050" y="4521200"/>
            <a:ext cx="4306888" cy="0"/>
          </a:xfrm>
          <a:prstGeom prst="line">
            <a:avLst/>
          </a:prstGeom>
          <a:noFill/>
          <a:ln w="507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68" name="Rectangle 86"/>
          <p:cNvSpPr>
            <a:spLocks noChangeArrowheads="1"/>
          </p:cNvSpPr>
          <p:nvPr/>
        </p:nvSpPr>
        <p:spPr bwMode="auto">
          <a:xfrm>
            <a:off x="5200650" y="4448175"/>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569" name="Rectangle 87"/>
          <p:cNvSpPr>
            <a:spLocks noChangeArrowheads="1"/>
          </p:cNvSpPr>
          <p:nvPr/>
        </p:nvSpPr>
        <p:spPr bwMode="auto">
          <a:xfrm>
            <a:off x="809625" y="4451350"/>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570" name="Line 88"/>
          <p:cNvSpPr>
            <a:spLocks noChangeShapeType="1"/>
          </p:cNvSpPr>
          <p:nvPr/>
        </p:nvSpPr>
        <p:spPr bwMode="auto">
          <a:xfrm flipH="1">
            <a:off x="866775" y="3865563"/>
            <a:ext cx="0" cy="53340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71" name="Line 89"/>
          <p:cNvSpPr>
            <a:spLocks noChangeShapeType="1"/>
          </p:cNvSpPr>
          <p:nvPr/>
        </p:nvSpPr>
        <p:spPr bwMode="auto">
          <a:xfrm>
            <a:off x="5286375" y="3865563"/>
            <a:ext cx="0" cy="53340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72" name="Rectangle 90"/>
          <p:cNvSpPr>
            <a:spLocks noChangeArrowheads="1"/>
          </p:cNvSpPr>
          <p:nvPr/>
        </p:nvSpPr>
        <p:spPr bwMode="auto">
          <a:xfrm>
            <a:off x="1838325" y="3789363"/>
            <a:ext cx="24272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每段最大长度 </a:t>
            </a:r>
            <a:r>
              <a:rPr lang="en-US" altLang="zh-CN" sz="2000">
                <a:solidFill>
                  <a:schemeClr val="tx1"/>
                </a:solidFill>
              </a:rPr>
              <a:t>185m</a:t>
            </a:r>
          </a:p>
          <a:p>
            <a:pPr algn="ctr">
              <a:spcBef>
                <a:spcPct val="0"/>
              </a:spcBef>
              <a:buClrTx/>
              <a:buFontTx/>
              <a:buNone/>
            </a:pPr>
            <a:r>
              <a:rPr lang="zh-CN" altLang="en-US" sz="2000">
                <a:solidFill>
                  <a:schemeClr val="tx1"/>
                </a:solidFill>
              </a:rPr>
              <a:t>每段最多站点数 </a:t>
            </a:r>
            <a:r>
              <a:rPr lang="en-US" altLang="zh-CN" sz="2000">
                <a:solidFill>
                  <a:schemeClr val="tx1"/>
                </a:solidFill>
              </a:rPr>
              <a:t>32</a:t>
            </a:r>
          </a:p>
        </p:txBody>
      </p:sp>
      <p:sp>
        <p:nvSpPr>
          <p:cNvPr id="66573" name="Rectangle 91"/>
          <p:cNvSpPr>
            <a:spLocks noChangeArrowheads="1"/>
          </p:cNvSpPr>
          <p:nvPr/>
        </p:nvSpPr>
        <p:spPr bwMode="auto">
          <a:xfrm>
            <a:off x="1258888" y="5300663"/>
            <a:ext cx="11922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a:t>
            </a:r>
            <a:r>
              <a:rPr lang="en-US" altLang="zh-CN" sz="2000">
                <a:solidFill>
                  <a:schemeClr val="tx1"/>
                </a:solidFill>
              </a:rPr>
              <a:t>0.5 m</a:t>
            </a:r>
          </a:p>
        </p:txBody>
      </p:sp>
      <p:sp>
        <p:nvSpPr>
          <p:cNvPr id="66574" name="Line 92"/>
          <p:cNvSpPr>
            <a:spLocks noChangeShapeType="1"/>
          </p:cNvSpPr>
          <p:nvPr/>
        </p:nvSpPr>
        <p:spPr bwMode="auto">
          <a:xfrm flipH="1">
            <a:off x="4211638" y="5018088"/>
            <a:ext cx="2562225" cy="0"/>
          </a:xfrm>
          <a:prstGeom prst="line">
            <a:avLst/>
          </a:prstGeom>
          <a:noFill/>
          <a:ln w="761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75" name="Rectangle 93"/>
          <p:cNvSpPr>
            <a:spLocks noChangeArrowheads="1"/>
          </p:cNvSpPr>
          <p:nvPr/>
        </p:nvSpPr>
        <p:spPr bwMode="auto">
          <a:xfrm>
            <a:off x="6751638" y="4948238"/>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576" name="Rectangle 94"/>
          <p:cNvSpPr>
            <a:spLocks noChangeArrowheads="1"/>
          </p:cNvSpPr>
          <p:nvPr/>
        </p:nvSpPr>
        <p:spPr bwMode="auto">
          <a:xfrm>
            <a:off x="4184650" y="4953000"/>
            <a:ext cx="117475" cy="123825"/>
          </a:xfrm>
          <a:prstGeom prst="rect">
            <a:avLst/>
          </a:prstGeom>
          <a:solidFill>
            <a:srgbClr val="99FF99"/>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577" name="Line 95"/>
          <p:cNvSpPr>
            <a:spLocks noChangeShapeType="1"/>
          </p:cNvSpPr>
          <p:nvPr/>
        </p:nvSpPr>
        <p:spPr bwMode="auto">
          <a:xfrm>
            <a:off x="893763" y="5988050"/>
            <a:ext cx="0" cy="257175"/>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78" name="Line 96"/>
          <p:cNvSpPr>
            <a:spLocks noChangeShapeType="1"/>
          </p:cNvSpPr>
          <p:nvPr/>
        </p:nvSpPr>
        <p:spPr bwMode="auto">
          <a:xfrm>
            <a:off x="6837363" y="5940425"/>
            <a:ext cx="0" cy="30480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79" name="Line 97"/>
          <p:cNvSpPr>
            <a:spLocks noChangeShapeType="1"/>
          </p:cNvSpPr>
          <p:nvPr/>
        </p:nvSpPr>
        <p:spPr bwMode="auto">
          <a:xfrm>
            <a:off x="1327150" y="5194300"/>
            <a:ext cx="0" cy="196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0" name="Line 98"/>
          <p:cNvSpPr>
            <a:spLocks noChangeShapeType="1"/>
          </p:cNvSpPr>
          <p:nvPr/>
        </p:nvSpPr>
        <p:spPr bwMode="auto">
          <a:xfrm>
            <a:off x="2466975" y="5197475"/>
            <a:ext cx="0" cy="196850"/>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1" name="Line 99"/>
          <p:cNvSpPr>
            <a:spLocks noChangeShapeType="1"/>
          </p:cNvSpPr>
          <p:nvPr/>
        </p:nvSpPr>
        <p:spPr bwMode="auto">
          <a:xfrm>
            <a:off x="1323975" y="5313363"/>
            <a:ext cx="1143000" cy="0"/>
          </a:xfrm>
          <a:prstGeom prst="line">
            <a:avLst/>
          </a:prstGeom>
          <a:noFill/>
          <a:ln w="12699">
            <a:solidFill>
              <a:schemeClr val="tx1"/>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2" name="Line 100"/>
          <p:cNvSpPr>
            <a:spLocks noChangeShapeType="1"/>
          </p:cNvSpPr>
          <p:nvPr/>
        </p:nvSpPr>
        <p:spPr bwMode="auto">
          <a:xfrm flipV="1">
            <a:off x="866775" y="4017963"/>
            <a:ext cx="1066800" cy="0"/>
          </a:xfrm>
          <a:prstGeom prst="line">
            <a:avLst/>
          </a:prstGeom>
          <a:noFill/>
          <a:ln w="12700">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3" name="Line 101"/>
          <p:cNvSpPr>
            <a:spLocks noChangeShapeType="1"/>
          </p:cNvSpPr>
          <p:nvPr/>
        </p:nvSpPr>
        <p:spPr bwMode="auto">
          <a:xfrm flipH="1" flipV="1">
            <a:off x="4295775" y="4017963"/>
            <a:ext cx="9906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4" name="Line 102"/>
          <p:cNvSpPr>
            <a:spLocks noChangeShapeType="1"/>
          </p:cNvSpPr>
          <p:nvPr/>
        </p:nvSpPr>
        <p:spPr bwMode="auto">
          <a:xfrm flipV="1">
            <a:off x="866775" y="4246563"/>
            <a:ext cx="10668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5" name="Line 103"/>
          <p:cNvSpPr>
            <a:spLocks noChangeShapeType="1"/>
          </p:cNvSpPr>
          <p:nvPr/>
        </p:nvSpPr>
        <p:spPr bwMode="auto">
          <a:xfrm flipH="1">
            <a:off x="4371975" y="4246563"/>
            <a:ext cx="9144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6" name="Rectangle 104"/>
          <p:cNvSpPr>
            <a:spLocks noChangeArrowheads="1"/>
          </p:cNvSpPr>
          <p:nvPr/>
        </p:nvSpPr>
        <p:spPr bwMode="auto">
          <a:xfrm>
            <a:off x="2339975" y="5884863"/>
            <a:ext cx="2636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网络最大跨度  </a:t>
            </a:r>
            <a:r>
              <a:rPr lang="en-US" altLang="zh-CN" sz="2000">
                <a:solidFill>
                  <a:schemeClr val="tx1"/>
                </a:solidFill>
              </a:rPr>
              <a:t>925 m </a:t>
            </a:r>
          </a:p>
        </p:txBody>
      </p:sp>
      <p:sp>
        <p:nvSpPr>
          <p:cNvPr id="66587" name="Line 105"/>
          <p:cNvSpPr>
            <a:spLocks noChangeShapeType="1"/>
          </p:cNvSpPr>
          <p:nvPr/>
        </p:nvSpPr>
        <p:spPr bwMode="auto">
          <a:xfrm>
            <a:off x="893763" y="6092825"/>
            <a:ext cx="15240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8" name="Line 106"/>
          <p:cNvSpPr>
            <a:spLocks noChangeShapeType="1"/>
          </p:cNvSpPr>
          <p:nvPr/>
        </p:nvSpPr>
        <p:spPr bwMode="auto">
          <a:xfrm flipH="1">
            <a:off x="4932363" y="6092825"/>
            <a:ext cx="1905000" cy="0"/>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589" name="Freeform 107"/>
          <p:cNvSpPr>
            <a:spLocks/>
          </p:cNvSpPr>
          <p:nvPr/>
        </p:nvSpPr>
        <p:spPr bwMode="auto">
          <a:xfrm>
            <a:off x="1246188" y="4467225"/>
            <a:ext cx="220662" cy="160338"/>
          </a:xfrm>
          <a:custGeom>
            <a:avLst/>
            <a:gdLst>
              <a:gd name="T0" fmla="*/ 0 w 139"/>
              <a:gd name="T1" fmla="*/ 0 h 101"/>
              <a:gd name="T2" fmla="*/ 2147483647 w 139"/>
              <a:gd name="T3" fmla="*/ 0 h 101"/>
              <a:gd name="T4" fmla="*/ 2147483647 w 139"/>
              <a:gd name="T5" fmla="*/ 2147483647 h 101"/>
              <a:gd name="T6" fmla="*/ 2147483647 w 139"/>
              <a:gd name="T7" fmla="*/ 2147483647 h 101"/>
              <a:gd name="T8" fmla="*/ 2147483647 w 139"/>
              <a:gd name="T9" fmla="*/ 2147483647 h 101"/>
              <a:gd name="T10" fmla="*/ 2147483647 w 139"/>
              <a:gd name="T11" fmla="*/ 2147483647 h 101"/>
              <a:gd name="T12" fmla="*/ 2147483647 w 139"/>
              <a:gd name="T13" fmla="*/ 2147483647 h 101"/>
              <a:gd name="T14" fmla="*/ 0 w 139"/>
              <a:gd name="T15" fmla="*/ 2147483647 h 101"/>
              <a:gd name="T16" fmla="*/ 0 w 139"/>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101">
                <a:moveTo>
                  <a:pt x="0" y="0"/>
                </a:moveTo>
                <a:lnTo>
                  <a:pt x="138" y="0"/>
                </a:lnTo>
                <a:lnTo>
                  <a:pt x="138" y="62"/>
                </a:lnTo>
                <a:lnTo>
                  <a:pt x="97" y="63"/>
                </a:lnTo>
                <a:lnTo>
                  <a:pt x="97" y="99"/>
                </a:lnTo>
                <a:lnTo>
                  <a:pt x="40" y="100"/>
                </a:lnTo>
                <a:lnTo>
                  <a:pt x="40" y="65"/>
                </a:lnTo>
                <a:lnTo>
                  <a:pt x="0" y="63"/>
                </a:lnTo>
                <a:lnTo>
                  <a:pt x="0" y="0"/>
                </a:lnTo>
              </a:path>
            </a:pathLst>
          </a:custGeom>
          <a:solidFill>
            <a:srgbClr val="CCCCFF"/>
          </a:solidFill>
          <a:ln w="12699"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0" name="Freeform 108"/>
          <p:cNvSpPr>
            <a:spLocks/>
          </p:cNvSpPr>
          <p:nvPr/>
        </p:nvSpPr>
        <p:spPr bwMode="auto">
          <a:xfrm>
            <a:off x="2368550" y="4470400"/>
            <a:ext cx="220663" cy="160338"/>
          </a:xfrm>
          <a:custGeom>
            <a:avLst/>
            <a:gdLst>
              <a:gd name="T0" fmla="*/ 0 w 139"/>
              <a:gd name="T1" fmla="*/ 0 h 101"/>
              <a:gd name="T2" fmla="*/ 2147483647 w 139"/>
              <a:gd name="T3" fmla="*/ 0 h 101"/>
              <a:gd name="T4" fmla="*/ 2147483647 w 139"/>
              <a:gd name="T5" fmla="*/ 2147483647 h 101"/>
              <a:gd name="T6" fmla="*/ 2147483647 w 139"/>
              <a:gd name="T7" fmla="*/ 2147483647 h 101"/>
              <a:gd name="T8" fmla="*/ 2147483647 w 139"/>
              <a:gd name="T9" fmla="*/ 2147483647 h 101"/>
              <a:gd name="T10" fmla="*/ 2147483647 w 139"/>
              <a:gd name="T11" fmla="*/ 2147483647 h 101"/>
              <a:gd name="T12" fmla="*/ 2147483647 w 139"/>
              <a:gd name="T13" fmla="*/ 2147483647 h 101"/>
              <a:gd name="T14" fmla="*/ 0 w 139"/>
              <a:gd name="T15" fmla="*/ 2147483647 h 101"/>
              <a:gd name="T16" fmla="*/ 0 w 139"/>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101">
                <a:moveTo>
                  <a:pt x="0" y="0"/>
                </a:moveTo>
                <a:lnTo>
                  <a:pt x="138" y="0"/>
                </a:lnTo>
                <a:lnTo>
                  <a:pt x="138" y="62"/>
                </a:lnTo>
                <a:lnTo>
                  <a:pt x="97" y="63"/>
                </a:lnTo>
                <a:lnTo>
                  <a:pt x="97" y="99"/>
                </a:lnTo>
                <a:lnTo>
                  <a:pt x="40" y="100"/>
                </a:lnTo>
                <a:lnTo>
                  <a:pt x="40" y="65"/>
                </a:lnTo>
                <a:lnTo>
                  <a:pt x="0" y="63"/>
                </a:lnTo>
                <a:lnTo>
                  <a:pt x="0" y="0"/>
                </a:lnTo>
              </a:path>
            </a:pathLst>
          </a:custGeom>
          <a:solidFill>
            <a:srgbClr val="CCCCFF"/>
          </a:solidFill>
          <a:ln w="12699"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1" name="Freeform 109"/>
          <p:cNvSpPr>
            <a:spLocks/>
          </p:cNvSpPr>
          <p:nvPr/>
        </p:nvSpPr>
        <p:spPr bwMode="auto">
          <a:xfrm>
            <a:off x="3336925" y="4468813"/>
            <a:ext cx="220663" cy="160337"/>
          </a:xfrm>
          <a:custGeom>
            <a:avLst/>
            <a:gdLst>
              <a:gd name="T0" fmla="*/ 0 w 139"/>
              <a:gd name="T1" fmla="*/ 0 h 101"/>
              <a:gd name="T2" fmla="*/ 2147483647 w 139"/>
              <a:gd name="T3" fmla="*/ 0 h 101"/>
              <a:gd name="T4" fmla="*/ 2147483647 w 139"/>
              <a:gd name="T5" fmla="*/ 2147483647 h 101"/>
              <a:gd name="T6" fmla="*/ 2147483647 w 139"/>
              <a:gd name="T7" fmla="*/ 2147483647 h 101"/>
              <a:gd name="T8" fmla="*/ 2147483647 w 139"/>
              <a:gd name="T9" fmla="*/ 2147483647 h 101"/>
              <a:gd name="T10" fmla="*/ 2147483647 w 139"/>
              <a:gd name="T11" fmla="*/ 2147483647 h 101"/>
              <a:gd name="T12" fmla="*/ 2147483647 w 139"/>
              <a:gd name="T13" fmla="*/ 2147483647 h 101"/>
              <a:gd name="T14" fmla="*/ 0 w 139"/>
              <a:gd name="T15" fmla="*/ 2147483647 h 101"/>
              <a:gd name="T16" fmla="*/ 0 w 139"/>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101">
                <a:moveTo>
                  <a:pt x="0" y="0"/>
                </a:moveTo>
                <a:lnTo>
                  <a:pt x="138" y="0"/>
                </a:lnTo>
                <a:lnTo>
                  <a:pt x="138" y="62"/>
                </a:lnTo>
                <a:lnTo>
                  <a:pt x="97" y="63"/>
                </a:lnTo>
                <a:lnTo>
                  <a:pt x="97" y="99"/>
                </a:lnTo>
                <a:lnTo>
                  <a:pt x="40" y="100"/>
                </a:lnTo>
                <a:lnTo>
                  <a:pt x="40" y="65"/>
                </a:lnTo>
                <a:lnTo>
                  <a:pt x="0" y="63"/>
                </a:lnTo>
                <a:lnTo>
                  <a:pt x="0" y="0"/>
                </a:lnTo>
              </a:path>
            </a:pathLst>
          </a:custGeom>
          <a:solidFill>
            <a:srgbClr val="CCCCFF"/>
          </a:solidFill>
          <a:ln w="12699"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2" name="Freeform 110"/>
          <p:cNvSpPr>
            <a:spLocks/>
          </p:cNvSpPr>
          <p:nvPr/>
        </p:nvSpPr>
        <p:spPr bwMode="auto">
          <a:xfrm>
            <a:off x="4494213" y="4483100"/>
            <a:ext cx="220662" cy="160338"/>
          </a:xfrm>
          <a:custGeom>
            <a:avLst/>
            <a:gdLst>
              <a:gd name="T0" fmla="*/ 0 w 139"/>
              <a:gd name="T1" fmla="*/ 0 h 101"/>
              <a:gd name="T2" fmla="*/ 2147483647 w 139"/>
              <a:gd name="T3" fmla="*/ 0 h 101"/>
              <a:gd name="T4" fmla="*/ 2147483647 w 139"/>
              <a:gd name="T5" fmla="*/ 2147483647 h 101"/>
              <a:gd name="T6" fmla="*/ 2147483647 w 139"/>
              <a:gd name="T7" fmla="*/ 2147483647 h 101"/>
              <a:gd name="T8" fmla="*/ 2147483647 w 139"/>
              <a:gd name="T9" fmla="*/ 2147483647 h 101"/>
              <a:gd name="T10" fmla="*/ 2147483647 w 139"/>
              <a:gd name="T11" fmla="*/ 2147483647 h 101"/>
              <a:gd name="T12" fmla="*/ 2147483647 w 139"/>
              <a:gd name="T13" fmla="*/ 2147483647 h 101"/>
              <a:gd name="T14" fmla="*/ 0 w 139"/>
              <a:gd name="T15" fmla="*/ 2147483647 h 101"/>
              <a:gd name="T16" fmla="*/ 0 w 139"/>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101">
                <a:moveTo>
                  <a:pt x="0" y="0"/>
                </a:moveTo>
                <a:lnTo>
                  <a:pt x="138" y="0"/>
                </a:lnTo>
                <a:lnTo>
                  <a:pt x="138" y="62"/>
                </a:lnTo>
                <a:lnTo>
                  <a:pt x="97" y="63"/>
                </a:lnTo>
                <a:lnTo>
                  <a:pt x="97" y="99"/>
                </a:lnTo>
                <a:lnTo>
                  <a:pt x="40" y="100"/>
                </a:lnTo>
                <a:lnTo>
                  <a:pt x="40" y="65"/>
                </a:lnTo>
                <a:lnTo>
                  <a:pt x="0" y="63"/>
                </a:lnTo>
                <a:lnTo>
                  <a:pt x="0" y="0"/>
                </a:lnTo>
              </a:path>
            </a:pathLst>
          </a:custGeom>
          <a:solidFill>
            <a:srgbClr val="CCCCFF"/>
          </a:solidFill>
          <a:ln w="12699"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66593" name="Picture 111"/>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43375" y="4651375"/>
            <a:ext cx="936625" cy="220663"/>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94" name="Rectangle 112"/>
          <p:cNvSpPr>
            <a:spLocks noChangeArrowheads="1"/>
          </p:cNvSpPr>
          <p:nvPr/>
        </p:nvSpPr>
        <p:spPr bwMode="auto">
          <a:xfrm>
            <a:off x="3776663" y="5465763"/>
            <a:ext cx="2173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网络最多</a:t>
            </a:r>
            <a:r>
              <a:rPr lang="en-US" altLang="zh-CN" sz="2000">
                <a:solidFill>
                  <a:schemeClr val="tx1"/>
                </a:solidFill>
              </a:rPr>
              <a:t>5</a:t>
            </a:r>
            <a:r>
              <a:rPr lang="zh-CN" altLang="en-US" sz="2000">
                <a:solidFill>
                  <a:schemeClr val="tx1"/>
                </a:solidFill>
              </a:rPr>
              <a:t>个网段 </a:t>
            </a:r>
          </a:p>
        </p:txBody>
      </p:sp>
      <p:sp>
        <p:nvSpPr>
          <p:cNvPr id="66595" name="Line 113"/>
          <p:cNvSpPr>
            <a:spLocks noChangeShapeType="1"/>
          </p:cNvSpPr>
          <p:nvPr/>
        </p:nvSpPr>
        <p:spPr bwMode="auto">
          <a:xfrm flipV="1">
            <a:off x="4829175" y="5084763"/>
            <a:ext cx="304800" cy="457200"/>
          </a:xfrm>
          <a:prstGeom prst="line">
            <a:avLst/>
          </a:prstGeom>
          <a:noFill/>
          <a:ln w="19050">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66596" name="Freeform 114"/>
          <p:cNvSpPr>
            <a:spLocks/>
          </p:cNvSpPr>
          <p:nvPr/>
        </p:nvSpPr>
        <p:spPr bwMode="auto">
          <a:xfrm>
            <a:off x="6035675" y="4957763"/>
            <a:ext cx="220663" cy="160337"/>
          </a:xfrm>
          <a:custGeom>
            <a:avLst/>
            <a:gdLst>
              <a:gd name="T0" fmla="*/ 0 w 139"/>
              <a:gd name="T1" fmla="*/ 0 h 101"/>
              <a:gd name="T2" fmla="*/ 2147483647 w 139"/>
              <a:gd name="T3" fmla="*/ 0 h 101"/>
              <a:gd name="T4" fmla="*/ 2147483647 w 139"/>
              <a:gd name="T5" fmla="*/ 2147483647 h 101"/>
              <a:gd name="T6" fmla="*/ 2147483647 w 139"/>
              <a:gd name="T7" fmla="*/ 2147483647 h 101"/>
              <a:gd name="T8" fmla="*/ 2147483647 w 139"/>
              <a:gd name="T9" fmla="*/ 2147483647 h 101"/>
              <a:gd name="T10" fmla="*/ 2147483647 w 139"/>
              <a:gd name="T11" fmla="*/ 2147483647 h 101"/>
              <a:gd name="T12" fmla="*/ 2147483647 w 139"/>
              <a:gd name="T13" fmla="*/ 2147483647 h 101"/>
              <a:gd name="T14" fmla="*/ 0 w 139"/>
              <a:gd name="T15" fmla="*/ 2147483647 h 101"/>
              <a:gd name="T16" fmla="*/ 0 w 139"/>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101">
                <a:moveTo>
                  <a:pt x="0" y="0"/>
                </a:moveTo>
                <a:lnTo>
                  <a:pt x="138" y="0"/>
                </a:lnTo>
                <a:lnTo>
                  <a:pt x="138" y="62"/>
                </a:lnTo>
                <a:lnTo>
                  <a:pt x="97" y="63"/>
                </a:lnTo>
                <a:lnTo>
                  <a:pt x="97" y="99"/>
                </a:lnTo>
                <a:lnTo>
                  <a:pt x="40" y="100"/>
                </a:lnTo>
                <a:lnTo>
                  <a:pt x="40" y="65"/>
                </a:lnTo>
                <a:lnTo>
                  <a:pt x="0" y="63"/>
                </a:lnTo>
                <a:lnTo>
                  <a:pt x="0" y="0"/>
                </a:lnTo>
              </a:path>
            </a:pathLst>
          </a:custGeom>
          <a:solidFill>
            <a:schemeClr val="folHlink"/>
          </a:solidFill>
          <a:ln w="12699"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7" name="Freeform 115"/>
          <p:cNvSpPr>
            <a:spLocks/>
          </p:cNvSpPr>
          <p:nvPr/>
        </p:nvSpPr>
        <p:spPr bwMode="auto">
          <a:xfrm flipV="1">
            <a:off x="4498975" y="4894263"/>
            <a:ext cx="220663" cy="160337"/>
          </a:xfrm>
          <a:custGeom>
            <a:avLst/>
            <a:gdLst>
              <a:gd name="T0" fmla="*/ 0 w 139"/>
              <a:gd name="T1" fmla="*/ 0 h 101"/>
              <a:gd name="T2" fmla="*/ 2147483647 w 139"/>
              <a:gd name="T3" fmla="*/ 0 h 101"/>
              <a:gd name="T4" fmla="*/ 2147483647 w 139"/>
              <a:gd name="T5" fmla="*/ 2147483647 h 101"/>
              <a:gd name="T6" fmla="*/ 2147483647 w 139"/>
              <a:gd name="T7" fmla="*/ 2147483647 h 101"/>
              <a:gd name="T8" fmla="*/ 2147483647 w 139"/>
              <a:gd name="T9" fmla="*/ 2147483647 h 101"/>
              <a:gd name="T10" fmla="*/ 2147483647 w 139"/>
              <a:gd name="T11" fmla="*/ 2147483647 h 101"/>
              <a:gd name="T12" fmla="*/ 2147483647 w 139"/>
              <a:gd name="T13" fmla="*/ 2147483647 h 101"/>
              <a:gd name="T14" fmla="*/ 0 w 139"/>
              <a:gd name="T15" fmla="*/ 2147483647 h 101"/>
              <a:gd name="T16" fmla="*/ 0 w 139"/>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9" h="101">
                <a:moveTo>
                  <a:pt x="0" y="0"/>
                </a:moveTo>
                <a:lnTo>
                  <a:pt x="138" y="0"/>
                </a:lnTo>
                <a:lnTo>
                  <a:pt x="138" y="62"/>
                </a:lnTo>
                <a:lnTo>
                  <a:pt x="97" y="63"/>
                </a:lnTo>
                <a:lnTo>
                  <a:pt x="97" y="99"/>
                </a:lnTo>
                <a:lnTo>
                  <a:pt x="40" y="100"/>
                </a:lnTo>
                <a:lnTo>
                  <a:pt x="40" y="65"/>
                </a:lnTo>
                <a:lnTo>
                  <a:pt x="0" y="63"/>
                </a:lnTo>
                <a:lnTo>
                  <a:pt x="0" y="0"/>
                </a:lnTo>
              </a:path>
            </a:pathLst>
          </a:custGeom>
          <a:solidFill>
            <a:srgbClr val="CCCCFF"/>
          </a:solidFill>
          <a:ln w="12699"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6598" name="Rectangle 116"/>
          <p:cNvSpPr>
            <a:spLocks noChangeArrowheads="1"/>
          </p:cNvSpPr>
          <p:nvPr/>
        </p:nvSpPr>
        <p:spPr bwMode="auto">
          <a:xfrm>
            <a:off x="6227763" y="5516563"/>
            <a:ext cx="152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终端匹配器 </a:t>
            </a:r>
          </a:p>
        </p:txBody>
      </p:sp>
      <p:sp>
        <p:nvSpPr>
          <p:cNvPr id="66599" name="Line 117"/>
          <p:cNvSpPr>
            <a:spLocks noChangeShapeType="1"/>
          </p:cNvSpPr>
          <p:nvPr/>
        </p:nvSpPr>
        <p:spPr bwMode="auto">
          <a:xfrm flipH="1" flipV="1">
            <a:off x="6886575" y="5084763"/>
            <a:ext cx="133350" cy="431800"/>
          </a:xfrm>
          <a:prstGeom prst="line">
            <a:avLst/>
          </a:prstGeom>
          <a:noFill/>
          <a:ln w="19050">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grpSp>
        <p:nvGrpSpPr>
          <p:cNvPr id="66600" name="Group 118"/>
          <p:cNvGrpSpPr>
            <a:grpSpLocks/>
          </p:cNvGrpSpPr>
          <p:nvPr/>
        </p:nvGrpSpPr>
        <p:grpSpPr bwMode="auto">
          <a:xfrm>
            <a:off x="1133475" y="4625975"/>
            <a:ext cx="433388" cy="431800"/>
            <a:chOff x="4661" y="2952"/>
            <a:chExt cx="273" cy="201"/>
          </a:xfrm>
        </p:grpSpPr>
        <p:sp>
          <p:nvSpPr>
            <p:cNvPr id="66642" name="Freeform 119"/>
            <p:cNvSpPr>
              <a:spLocks/>
            </p:cNvSpPr>
            <p:nvPr/>
          </p:nvSpPr>
          <p:spPr bwMode="auto">
            <a:xfrm>
              <a:off x="4661" y="2952"/>
              <a:ext cx="273" cy="201"/>
            </a:xfrm>
            <a:custGeom>
              <a:avLst/>
              <a:gdLst>
                <a:gd name="T0" fmla="*/ 0 w 273"/>
                <a:gd name="T1" fmla="*/ 201 h 201"/>
                <a:gd name="T2" fmla="*/ 0 w 273"/>
                <a:gd name="T3" fmla="*/ 145 h 201"/>
                <a:gd name="T4" fmla="*/ 51 w 273"/>
                <a:gd name="T5" fmla="*/ 145 h 201"/>
                <a:gd name="T6" fmla="*/ 51 w 273"/>
                <a:gd name="T7" fmla="*/ 138 h 201"/>
                <a:gd name="T8" fmla="*/ 85 w 273"/>
                <a:gd name="T9" fmla="*/ 138 h 201"/>
                <a:gd name="T10" fmla="*/ 85 w 273"/>
                <a:gd name="T11" fmla="*/ 126 h 201"/>
                <a:gd name="T12" fmla="*/ 25 w 273"/>
                <a:gd name="T13" fmla="*/ 126 h 201"/>
                <a:gd name="T14" fmla="*/ 25 w 273"/>
                <a:gd name="T15" fmla="*/ 0 h 201"/>
                <a:gd name="T16" fmla="*/ 247 w 273"/>
                <a:gd name="T17" fmla="*/ 0 h 201"/>
                <a:gd name="T18" fmla="*/ 247 w 273"/>
                <a:gd name="T19" fmla="*/ 126 h 201"/>
                <a:gd name="T20" fmla="*/ 187 w 273"/>
                <a:gd name="T21" fmla="*/ 126 h 201"/>
                <a:gd name="T22" fmla="*/ 187 w 273"/>
                <a:gd name="T23" fmla="*/ 138 h 201"/>
                <a:gd name="T24" fmla="*/ 222 w 273"/>
                <a:gd name="T25" fmla="*/ 138 h 201"/>
                <a:gd name="T26" fmla="*/ 222 w 273"/>
                <a:gd name="T27" fmla="*/ 145 h 201"/>
                <a:gd name="T28" fmla="*/ 273 w 273"/>
                <a:gd name="T29" fmla="*/ 145 h 201"/>
                <a:gd name="T30" fmla="*/ 273 w 273"/>
                <a:gd name="T31" fmla="*/ 201 h 201"/>
                <a:gd name="T32" fmla="*/ 0 w 273"/>
                <a:gd name="T33" fmla="*/ 201 h 2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3" h="201">
                  <a:moveTo>
                    <a:pt x="0" y="201"/>
                  </a:moveTo>
                  <a:lnTo>
                    <a:pt x="0" y="145"/>
                  </a:lnTo>
                  <a:lnTo>
                    <a:pt x="51" y="145"/>
                  </a:lnTo>
                  <a:lnTo>
                    <a:pt x="51" y="138"/>
                  </a:lnTo>
                  <a:lnTo>
                    <a:pt x="85" y="138"/>
                  </a:lnTo>
                  <a:lnTo>
                    <a:pt x="85" y="126"/>
                  </a:lnTo>
                  <a:lnTo>
                    <a:pt x="25" y="126"/>
                  </a:lnTo>
                  <a:lnTo>
                    <a:pt x="25" y="0"/>
                  </a:lnTo>
                  <a:lnTo>
                    <a:pt x="247" y="0"/>
                  </a:lnTo>
                  <a:lnTo>
                    <a:pt x="247" y="126"/>
                  </a:lnTo>
                  <a:lnTo>
                    <a:pt x="187" y="126"/>
                  </a:lnTo>
                  <a:lnTo>
                    <a:pt x="187" y="138"/>
                  </a:lnTo>
                  <a:lnTo>
                    <a:pt x="222" y="138"/>
                  </a:lnTo>
                  <a:lnTo>
                    <a:pt x="222" y="145"/>
                  </a:lnTo>
                  <a:lnTo>
                    <a:pt x="273" y="145"/>
                  </a:lnTo>
                  <a:lnTo>
                    <a:pt x="273" y="201"/>
                  </a:lnTo>
                  <a:lnTo>
                    <a:pt x="0" y="201"/>
                  </a:lnTo>
                  <a:close/>
                </a:path>
              </a:pathLst>
            </a:custGeom>
            <a:solidFill>
              <a:srgbClr val="FFFFFF"/>
            </a:solidFill>
            <a:ln w="11113">
              <a:solidFill>
                <a:srgbClr val="000000"/>
              </a:solidFill>
              <a:prstDash val="solid"/>
              <a:round/>
              <a:headEnd/>
              <a:tailEnd/>
            </a:ln>
          </p:spPr>
          <p:txBody>
            <a:bodyPr/>
            <a:lstStyle/>
            <a:p>
              <a:endParaRPr lang="zh-CN" altLang="en-US"/>
            </a:p>
          </p:txBody>
        </p:sp>
        <p:sp>
          <p:nvSpPr>
            <p:cNvPr id="66643" name="Line 120"/>
            <p:cNvSpPr>
              <a:spLocks noChangeShapeType="1"/>
            </p:cNvSpPr>
            <p:nvPr/>
          </p:nvSpPr>
          <p:spPr bwMode="auto">
            <a:xfrm>
              <a:off x="4746" y="3078"/>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44" name="Line 121"/>
            <p:cNvSpPr>
              <a:spLocks noChangeShapeType="1"/>
            </p:cNvSpPr>
            <p:nvPr/>
          </p:nvSpPr>
          <p:spPr bwMode="auto">
            <a:xfrm>
              <a:off x="4746" y="3090"/>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45" name="Line 122"/>
            <p:cNvSpPr>
              <a:spLocks noChangeShapeType="1"/>
            </p:cNvSpPr>
            <p:nvPr/>
          </p:nvSpPr>
          <p:spPr bwMode="auto">
            <a:xfrm>
              <a:off x="4712" y="3097"/>
              <a:ext cx="17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46" name="Rectangle 123"/>
            <p:cNvSpPr>
              <a:spLocks noChangeArrowheads="1"/>
            </p:cNvSpPr>
            <p:nvPr/>
          </p:nvSpPr>
          <p:spPr bwMode="auto">
            <a:xfrm>
              <a:off x="4661" y="3144"/>
              <a:ext cx="273" cy="9"/>
            </a:xfrm>
            <a:prstGeom prst="rect">
              <a:avLst/>
            </a:prstGeom>
            <a:blipFill dpi="0" rotWithShape="0">
              <a:blip r:embed="rId9"/>
              <a:srcRect/>
              <a:tile tx="0" ty="0" sx="100000" sy="100000" flip="none" algn="tl"/>
            </a:blipFill>
            <a:ln w="11113">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47" name="Rectangle 124"/>
            <p:cNvSpPr>
              <a:spLocks noChangeArrowheads="1"/>
            </p:cNvSpPr>
            <p:nvPr/>
          </p:nvSpPr>
          <p:spPr bwMode="auto">
            <a:xfrm>
              <a:off x="4797" y="3105"/>
              <a:ext cx="61" cy="5"/>
            </a:xfrm>
            <a:prstGeom prst="rect">
              <a:avLst/>
            </a:prstGeom>
            <a:solidFill>
              <a:srgbClr val="FFFFFF"/>
            </a:solidFill>
            <a:ln w="3175">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48" name="Line 125"/>
            <p:cNvSpPr>
              <a:spLocks noChangeShapeType="1"/>
            </p:cNvSpPr>
            <p:nvPr/>
          </p:nvSpPr>
          <p:spPr bwMode="auto">
            <a:xfrm>
              <a:off x="4661" y="310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49" name="Line 126"/>
            <p:cNvSpPr>
              <a:spLocks noChangeShapeType="1"/>
            </p:cNvSpPr>
            <p:nvPr/>
          </p:nvSpPr>
          <p:spPr bwMode="auto">
            <a:xfrm flipH="1">
              <a:off x="4661" y="3110"/>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50" name="Line 127"/>
            <p:cNvSpPr>
              <a:spLocks noChangeShapeType="1"/>
            </p:cNvSpPr>
            <p:nvPr/>
          </p:nvSpPr>
          <p:spPr bwMode="auto">
            <a:xfrm>
              <a:off x="4661" y="311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51" name="Freeform 128"/>
            <p:cNvSpPr>
              <a:spLocks noEditPoints="1"/>
            </p:cNvSpPr>
            <p:nvPr/>
          </p:nvSpPr>
          <p:spPr bwMode="auto">
            <a:xfrm>
              <a:off x="4670" y="3127"/>
              <a:ext cx="9" cy="12"/>
            </a:xfrm>
            <a:custGeom>
              <a:avLst/>
              <a:gdLst>
                <a:gd name="T0" fmla="*/ 5 w 9"/>
                <a:gd name="T1" fmla="*/ 6 h 12"/>
                <a:gd name="T2" fmla="*/ 9 w 9"/>
                <a:gd name="T3" fmla="*/ 4 h 12"/>
                <a:gd name="T4" fmla="*/ 9 w 9"/>
                <a:gd name="T5" fmla="*/ 0 h 12"/>
                <a:gd name="T6" fmla="*/ 7 w 9"/>
                <a:gd name="T7" fmla="*/ 2 h 12"/>
                <a:gd name="T8" fmla="*/ 5 w 9"/>
                <a:gd name="T9" fmla="*/ 6 h 12"/>
                <a:gd name="T10" fmla="*/ 9 w 9"/>
                <a:gd name="T11" fmla="*/ 7 h 12"/>
                <a:gd name="T12" fmla="*/ 7 w 9"/>
                <a:gd name="T13" fmla="*/ 6 h 12"/>
                <a:gd name="T14" fmla="*/ 7 w 9"/>
                <a:gd name="T15" fmla="*/ 6 h 12"/>
                <a:gd name="T16" fmla="*/ 2 w 9"/>
                <a:gd name="T17" fmla="*/ 6 h 12"/>
                <a:gd name="T18" fmla="*/ 0 w 9"/>
                <a:gd name="T19" fmla="*/ 9 h 12"/>
                <a:gd name="T20" fmla="*/ 2 w 9"/>
                <a:gd name="T21" fmla="*/ 12 h 12"/>
                <a:gd name="T22" fmla="*/ 7 w 9"/>
                <a:gd name="T23" fmla="*/ 12 h 12"/>
                <a:gd name="T24" fmla="*/ 9 w 9"/>
                <a:gd name="T25" fmla="*/ 9 h 12"/>
                <a:gd name="T26" fmla="*/ 9 w 9"/>
                <a:gd name="T27" fmla="*/ 7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5" y="6"/>
                  </a:moveTo>
                  <a:lnTo>
                    <a:pt x="9" y="4"/>
                  </a:lnTo>
                  <a:lnTo>
                    <a:pt x="9" y="0"/>
                  </a:lnTo>
                  <a:lnTo>
                    <a:pt x="7" y="2"/>
                  </a:lnTo>
                  <a:lnTo>
                    <a:pt x="5" y="6"/>
                  </a:lnTo>
                  <a:close/>
                  <a:moveTo>
                    <a:pt x="9" y="7"/>
                  </a:moveTo>
                  <a:lnTo>
                    <a:pt x="7" y="6"/>
                  </a:lnTo>
                  <a:lnTo>
                    <a:pt x="2" y="6"/>
                  </a:lnTo>
                  <a:lnTo>
                    <a:pt x="0" y="9"/>
                  </a:lnTo>
                  <a:lnTo>
                    <a:pt x="2" y="12"/>
                  </a:lnTo>
                  <a:lnTo>
                    <a:pt x="7" y="12"/>
                  </a:lnTo>
                  <a:lnTo>
                    <a:pt x="9" y="9"/>
                  </a:lnTo>
                  <a:lnTo>
                    <a:pt x="9" y="7"/>
                  </a:lnTo>
                  <a:close/>
                </a:path>
              </a:pathLst>
            </a:custGeom>
            <a:solidFill>
              <a:srgbClr val="000000"/>
            </a:solidFill>
            <a:ln w="3175">
              <a:solidFill>
                <a:srgbClr val="000000"/>
              </a:solidFill>
              <a:prstDash val="solid"/>
              <a:round/>
              <a:headEnd/>
              <a:tailEnd/>
            </a:ln>
          </p:spPr>
          <p:txBody>
            <a:bodyPr/>
            <a:lstStyle/>
            <a:p>
              <a:endParaRPr lang="zh-CN" altLang="en-US"/>
            </a:p>
          </p:txBody>
        </p:sp>
        <p:sp>
          <p:nvSpPr>
            <p:cNvPr id="66652" name="Freeform 129"/>
            <p:cNvSpPr>
              <a:spLocks noEditPoints="1"/>
            </p:cNvSpPr>
            <p:nvPr/>
          </p:nvSpPr>
          <p:spPr bwMode="auto">
            <a:xfrm>
              <a:off x="4670" y="2964"/>
              <a:ext cx="257" cy="146"/>
            </a:xfrm>
            <a:custGeom>
              <a:avLst/>
              <a:gdLst>
                <a:gd name="T0" fmla="*/ 197 w 257"/>
                <a:gd name="T1" fmla="*/ 146 h 146"/>
                <a:gd name="T2" fmla="*/ 257 w 257"/>
                <a:gd name="T3" fmla="*/ 146 h 146"/>
                <a:gd name="T4" fmla="*/ 257 w 257"/>
                <a:gd name="T5" fmla="*/ 141 h 146"/>
                <a:gd name="T6" fmla="*/ 197 w 257"/>
                <a:gd name="T7" fmla="*/ 141 h 146"/>
                <a:gd name="T8" fmla="*/ 197 w 257"/>
                <a:gd name="T9" fmla="*/ 146 h 146"/>
                <a:gd name="T10" fmla="*/ 0 w 257"/>
                <a:gd name="T11" fmla="*/ 146 h 146"/>
                <a:gd name="T12" fmla="*/ 12 w 257"/>
                <a:gd name="T13" fmla="*/ 146 h 146"/>
                <a:gd name="T14" fmla="*/ 12 w 257"/>
                <a:gd name="T15" fmla="*/ 141 h 146"/>
                <a:gd name="T16" fmla="*/ 0 w 257"/>
                <a:gd name="T17" fmla="*/ 141 h 146"/>
                <a:gd name="T18" fmla="*/ 0 w 257"/>
                <a:gd name="T19" fmla="*/ 146 h 146"/>
                <a:gd name="T20" fmla="*/ 42 w 257"/>
                <a:gd name="T21" fmla="*/ 107 h 146"/>
                <a:gd name="T22" fmla="*/ 51 w 257"/>
                <a:gd name="T23" fmla="*/ 107 h 146"/>
                <a:gd name="T24" fmla="*/ 51 w 257"/>
                <a:gd name="T25" fmla="*/ 104 h 146"/>
                <a:gd name="T26" fmla="*/ 42 w 257"/>
                <a:gd name="T27" fmla="*/ 104 h 146"/>
                <a:gd name="T28" fmla="*/ 42 w 257"/>
                <a:gd name="T29" fmla="*/ 107 h 146"/>
                <a:gd name="T30" fmla="*/ 42 w 257"/>
                <a:gd name="T31" fmla="*/ 88 h 146"/>
                <a:gd name="T32" fmla="*/ 42 w 257"/>
                <a:gd name="T33" fmla="*/ 6 h 146"/>
                <a:gd name="T34" fmla="*/ 213 w 257"/>
                <a:gd name="T35" fmla="*/ 6 h 146"/>
                <a:gd name="T36" fmla="*/ 213 w 257"/>
                <a:gd name="T37" fmla="*/ 88 h 146"/>
                <a:gd name="T38" fmla="*/ 42 w 257"/>
                <a:gd name="T39" fmla="*/ 88 h 146"/>
                <a:gd name="T40" fmla="*/ 37 w 257"/>
                <a:gd name="T41" fmla="*/ 92 h 146"/>
                <a:gd name="T42" fmla="*/ 218 w 257"/>
                <a:gd name="T43" fmla="*/ 92 h 146"/>
                <a:gd name="T44" fmla="*/ 218 w 257"/>
                <a:gd name="T45" fmla="*/ 3 h 146"/>
                <a:gd name="T46" fmla="*/ 222 w 257"/>
                <a:gd name="T47" fmla="*/ 0 h 146"/>
                <a:gd name="T48" fmla="*/ 35 w 257"/>
                <a:gd name="T49" fmla="*/ 0 h 146"/>
                <a:gd name="T50" fmla="*/ 35 w 257"/>
                <a:gd name="T51" fmla="*/ 95 h 146"/>
                <a:gd name="T52" fmla="*/ 37 w 257"/>
                <a:gd name="T53" fmla="*/ 92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7" h="146">
                  <a:moveTo>
                    <a:pt x="197" y="146"/>
                  </a:moveTo>
                  <a:lnTo>
                    <a:pt x="257" y="146"/>
                  </a:lnTo>
                  <a:lnTo>
                    <a:pt x="257" y="141"/>
                  </a:lnTo>
                  <a:lnTo>
                    <a:pt x="197" y="141"/>
                  </a:lnTo>
                  <a:lnTo>
                    <a:pt x="197" y="146"/>
                  </a:lnTo>
                  <a:close/>
                  <a:moveTo>
                    <a:pt x="0" y="146"/>
                  </a:moveTo>
                  <a:lnTo>
                    <a:pt x="12" y="146"/>
                  </a:lnTo>
                  <a:lnTo>
                    <a:pt x="12" y="141"/>
                  </a:lnTo>
                  <a:lnTo>
                    <a:pt x="0" y="141"/>
                  </a:lnTo>
                  <a:lnTo>
                    <a:pt x="0" y="146"/>
                  </a:lnTo>
                  <a:close/>
                  <a:moveTo>
                    <a:pt x="42" y="107"/>
                  </a:moveTo>
                  <a:lnTo>
                    <a:pt x="51" y="107"/>
                  </a:lnTo>
                  <a:lnTo>
                    <a:pt x="51" y="104"/>
                  </a:lnTo>
                  <a:lnTo>
                    <a:pt x="42" y="104"/>
                  </a:lnTo>
                  <a:lnTo>
                    <a:pt x="42" y="107"/>
                  </a:lnTo>
                  <a:close/>
                  <a:moveTo>
                    <a:pt x="42" y="88"/>
                  </a:moveTo>
                  <a:lnTo>
                    <a:pt x="42" y="6"/>
                  </a:lnTo>
                  <a:lnTo>
                    <a:pt x="213" y="6"/>
                  </a:lnTo>
                  <a:lnTo>
                    <a:pt x="213" y="88"/>
                  </a:lnTo>
                  <a:lnTo>
                    <a:pt x="42" y="88"/>
                  </a:lnTo>
                  <a:close/>
                  <a:moveTo>
                    <a:pt x="37" y="92"/>
                  </a:moveTo>
                  <a:lnTo>
                    <a:pt x="218" y="92"/>
                  </a:lnTo>
                  <a:lnTo>
                    <a:pt x="218" y="3"/>
                  </a:lnTo>
                  <a:lnTo>
                    <a:pt x="222" y="0"/>
                  </a:lnTo>
                  <a:lnTo>
                    <a:pt x="35" y="0"/>
                  </a:lnTo>
                  <a:lnTo>
                    <a:pt x="35" y="95"/>
                  </a:lnTo>
                  <a:lnTo>
                    <a:pt x="37" y="92"/>
                  </a:lnTo>
                  <a:close/>
                </a:path>
              </a:pathLst>
            </a:custGeom>
            <a:solidFill>
              <a:srgbClr val="000000"/>
            </a:solidFill>
            <a:ln w="3175">
              <a:solidFill>
                <a:srgbClr val="000000"/>
              </a:solidFill>
              <a:prstDash val="solid"/>
              <a:round/>
              <a:headEnd/>
              <a:tailEnd/>
            </a:ln>
          </p:spPr>
          <p:txBody>
            <a:bodyPr/>
            <a:lstStyle/>
            <a:p>
              <a:endParaRPr lang="zh-CN" altLang="en-US"/>
            </a:p>
          </p:txBody>
        </p:sp>
      </p:grpSp>
      <p:grpSp>
        <p:nvGrpSpPr>
          <p:cNvPr id="66601" name="Group 130"/>
          <p:cNvGrpSpPr>
            <a:grpSpLocks/>
          </p:cNvGrpSpPr>
          <p:nvPr/>
        </p:nvGrpSpPr>
        <p:grpSpPr bwMode="auto">
          <a:xfrm>
            <a:off x="2251075" y="4625975"/>
            <a:ext cx="433388" cy="431800"/>
            <a:chOff x="4661" y="2952"/>
            <a:chExt cx="273" cy="201"/>
          </a:xfrm>
        </p:grpSpPr>
        <p:sp>
          <p:nvSpPr>
            <p:cNvPr id="66631" name="Freeform 131"/>
            <p:cNvSpPr>
              <a:spLocks/>
            </p:cNvSpPr>
            <p:nvPr/>
          </p:nvSpPr>
          <p:spPr bwMode="auto">
            <a:xfrm>
              <a:off x="4661" y="2952"/>
              <a:ext cx="273" cy="201"/>
            </a:xfrm>
            <a:custGeom>
              <a:avLst/>
              <a:gdLst>
                <a:gd name="T0" fmla="*/ 0 w 273"/>
                <a:gd name="T1" fmla="*/ 201 h 201"/>
                <a:gd name="T2" fmla="*/ 0 w 273"/>
                <a:gd name="T3" fmla="*/ 145 h 201"/>
                <a:gd name="T4" fmla="*/ 51 w 273"/>
                <a:gd name="T5" fmla="*/ 145 h 201"/>
                <a:gd name="T6" fmla="*/ 51 w 273"/>
                <a:gd name="T7" fmla="*/ 138 h 201"/>
                <a:gd name="T8" fmla="*/ 85 w 273"/>
                <a:gd name="T9" fmla="*/ 138 h 201"/>
                <a:gd name="T10" fmla="*/ 85 w 273"/>
                <a:gd name="T11" fmla="*/ 126 h 201"/>
                <a:gd name="T12" fmla="*/ 25 w 273"/>
                <a:gd name="T13" fmla="*/ 126 h 201"/>
                <a:gd name="T14" fmla="*/ 25 w 273"/>
                <a:gd name="T15" fmla="*/ 0 h 201"/>
                <a:gd name="T16" fmla="*/ 247 w 273"/>
                <a:gd name="T17" fmla="*/ 0 h 201"/>
                <a:gd name="T18" fmla="*/ 247 w 273"/>
                <a:gd name="T19" fmla="*/ 126 h 201"/>
                <a:gd name="T20" fmla="*/ 187 w 273"/>
                <a:gd name="T21" fmla="*/ 126 h 201"/>
                <a:gd name="T22" fmla="*/ 187 w 273"/>
                <a:gd name="T23" fmla="*/ 138 h 201"/>
                <a:gd name="T24" fmla="*/ 222 w 273"/>
                <a:gd name="T25" fmla="*/ 138 h 201"/>
                <a:gd name="T26" fmla="*/ 222 w 273"/>
                <a:gd name="T27" fmla="*/ 145 h 201"/>
                <a:gd name="T28" fmla="*/ 273 w 273"/>
                <a:gd name="T29" fmla="*/ 145 h 201"/>
                <a:gd name="T30" fmla="*/ 273 w 273"/>
                <a:gd name="T31" fmla="*/ 201 h 201"/>
                <a:gd name="T32" fmla="*/ 0 w 273"/>
                <a:gd name="T33" fmla="*/ 201 h 2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3" h="201">
                  <a:moveTo>
                    <a:pt x="0" y="201"/>
                  </a:moveTo>
                  <a:lnTo>
                    <a:pt x="0" y="145"/>
                  </a:lnTo>
                  <a:lnTo>
                    <a:pt x="51" y="145"/>
                  </a:lnTo>
                  <a:lnTo>
                    <a:pt x="51" y="138"/>
                  </a:lnTo>
                  <a:lnTo>
                    <a:pt x="85" y="138"/>
                  </a:lnTo>
                  <a:lnTo>
                    <a:pt x="85" y="126"/>
                  </a:lnTo>
                  <a:lnTo>
                    <a:pt x="25" y="126"/>
                  </a:lnTo>
                  <a:lnTo>
                    <a:pt x="25" y="0"/>
                  </a:lnTo>
                  <a:lnTo>
                    <a:pt x="247" y="0"/>
                  </a:lnTo>
                  <a:lnTo>
                    <a:pt x="247" y="126"/>
                  </a:lnTo>
                  <a:lnTo>
                    <a:pt x="187" y="126"/>
                  </a:lnTo>
                  <a:lnTo>
                    <a:pt x="187" y="138"/>
                  </a:lnTo>
                  <a:lnTo>
                    <a:pt x="222" y="138"/>
                  </a:lnTo>
                  <a:lnTo>
                    <a:pt x="222" y="145"/>
                  </a:lnTo>
                  <a:lnTo>
                    <a:pt x="273" y="145"/>
                  </a:lnTo>
                  <a:lnTo>
                    <a:pt x="273" y="201"/>
                  </a:lnTo>
                  <a:lnTo>
                    <a:pt x="0" y="201"/>
                  </a:lnTo>
                  <a:close/>
                </a:path>
              </a:pathLst>
            </a:custGeom>
            <a:solidFill>
              <a:srgbClr val="FFFFFF"/>
            </a:solidFill>
            <a:ln w="11113">
              <a:solidFill>
                <a:srgbClr val="000000"/>
              </a:solidFill>
              <a:prstDash val="solid"/>
              <a:round/>
              <a:headEnd/>
              <a:tailEnd/>
            </a:ln>
          </p:spPr>
          <p:txBody>
            <a:bodyPr/>
            <a:lstStyle/>
            <a:p>
              <a:endParaRPr lang="zh-CN" altLang="en-US"/>
            </a:p>
          </p:txBody>
        </p:sp>
        <p:sp>
          <p:nvSpPr>
            <p:cNvPr id="66632" name="Line 132"/>
            <p:cNvSpPr>
              <a:spLocks noChangeShapeType="1"/>
            </p:cNvSpPr>
            <p:nvPr/>
          </p:nvSpPr>
          <p:spPr bwMode="auto">
            <a:xfrm>
              <a:off x="4746" y="3078"/>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33" name="Line 133"/>
            <p:cNvSpPr>
              <a:spLocks noChangeShapeType="1"/>
            </p:cNvSpPr>
            <p:nvPr/>
          </p:nvSpPr>
          <p:spPr bwMode="auto">
            <a:xfrm>
              <a:off x="4746" y="3090"/>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34" name="Line 134"/>
            <p:cNvSpPr>
              <a:spLocks noChangeShapeType="1"/>
            </p:cNvSpPr>
            <p:nvPr/>
          </p:nvSpPr>
          <p:spPr bwMode="auto">
            <a:xfrm>
              <a:off x="4712" y="3097"/>
              <a:ext cx="17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35" name="Rectangle 135"/>
            <p:cNvSpPr>
              <a:spLocks noChangeArrowheads="1"/>
            </p:cNvSpPr>
            <p:nvPr/>
          </p:nvSpPr>
          <p:spPr bwMode="auto">
            <a:xfrm>
              <a:off x="4661" y="3144"/>
              <a:ext cx="273" cy="9"/>
            </a:xfrm>
            <a:prstGeom prst="rect">
              <a:avLst/>
            </a:prstGeom>
            <a:blipFill dpi="0" rotWithShape="0">
              <a:blip r:embed="rId9"/>
              <a:srcRect/>
              <a:tile tx="0" ty="0" sx="100000" sy="100000" flip="none" algn="tl"/>
            </a:blipFill>
            <a:ln w="11113">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36" name="Rectangle 136"/>
            <p:cNvSpPr>
              <a:spLocks noChangeArrowheads="1"/>
            </p:cNvSpPr>
            <p:nvPr/>
          </p:nvSpPr>
          <p:spPr bwMode="auto">
            <a:xfrm>
              <a:off x="4797" y="3105"/>
              <a:ext cx="61" cy="5"/>
            </a:xfrm>
            <a:prstGeom prst="rect">
              <a:avLst/>
            </a:prstGeom>
            <a:solidFill>
              <a:srgbClr val="FFFFFF"/>
            </a:solidFill>
            <a:ln w="3175">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37" name="Line 137"/>
            <p:cNvSpPr>
              <a:spLocks noChangeShapeType="1"/>
            </p:cNvSpPr>
            <p:nvPr/>
          </p:nvSpPr>
          <p:spPr bwMode="auto">
            <a:xfrm>
              <a:off x="4661" y="310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38" name="Line 138"/>
            <p:cNvSpPr>
              <a:spLocks noChangeShapeType="1"/>
            </p:cNvSpPr>
            <p:nvPr/>
          </p:nvSpPr>
          <p:spPr bwMode="auto">
            <a:xfrm flipH="1">
              <a:off x="4661" y="3110"/>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39" name="Line 139"/>
            <p:cNvSpPr>
              <a:spLocks noChangeShapeType="1"/>
            </p:cNvSpPr>
            <p:nvPr/>
          </p:nvSpPr>
          <p:spPr bwMode="auto">
            <a:xfrm>
              <a:off x="4661" y="311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40" name="Freeform 140"/>
            <p:cNvSpPr>
              <a:spLocks noEditPoints="1"/>
            </p:cNvSpPr>
            <p:nvPr/>
          </p:nvSpPr>
          <p:spPr bwMode="auto">
            <a:xfrm>
              <a:off x="4670" y="3127"/>
              <a:ext cx="9" cy="12"/>
            </a:xfrm>
            <a:custGeom>
              <a:avLst/>
              <a:gdLst>
                <a:gd name="T0" fmla="*/ 5 w 9"/>
                <a:gd name="T1" fmla="*/ 6 h 12"/>
                <a:gd name="T2" fmla="*/ 9 w 9"/>
                <a:gd name="T3" fmla="*/ 4 h 12"/>
                <a:gd name="T4" fmla="*/ 9 w 9"/>
                <a:gd name="T5" fmla="*/ 0 h 12"/>
                <a:gd name="T6" fmla="*/ 7 w 9"/>
                <a:gd name="T7" fmla="*/ 2 h 12"/>
                <a:gd name="T8" fmla="*/ 5 w 9"/>
                <a:gd name="T9" fmla="*/ 6 h 12"/>
                <a:gd name="T10" fmla="*/ 9 w 9"/>
                <a:gd name="T11" fmla="*/ 7 h 12"/>
                <a:gd name="T12" fmla="*/ 7 w 9"/>
                <a:gd name="T13" fmla="*/ 6 h 12"/>
                <a:gd name="T14" fmla="*/ 7 w 9"/>
                <a:gd name="T15" fmla="*/ 6 h 12"/>
                <a:gd name="T16" fmla="*/ 2 w 9"/>
                <a:gd name="T17" fmla="*/ 6 h 12"/>
                <a:gd name="T18" fmla="*/ 0 w 9"/>
                <a:gd name="T19" fmla="*/ 9 h 12"/>
                <a:gd name="T20" fmla="*/ 2 w 9"/>
                <a:gd name="T21" fmla="*/ 12 h 12"/>
                <a:gd name="T22" fmla="*/ 7 w 9"/>
                <a:gd name="T23" fmla="*/ 12 h 12"/>
                <a:gd name="T24" fmla="*/ 9 w 9"/>
                <a:gd name="T25" fmla="*/ 9 h 12"/>
                <a:gd name="T26" fmla="*/ 9 w 9"/>
                <a:gd name="T27" fmla="*/ 7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5" y="6"/>
                  </a:moveTo>
                  <a:lnTo>
                    <a:pt x="9" y="4"/>
                  </a:lnTo>
                  <a:lnTo>
                    <a:pt x="9" y="0"/>
                  </a:lnTo>
                  <a:lnTo>
                    <a:pt x="7" y="2"/>
                  </a:lnTo>
                  <a:lnTo>
                    <a:pt x="5" y="6"/>
                  </a:lnTo>
                  <a:close/>
                  <a:moveTo>
                    <a:pt x="9" y="7"/>
                  </a:moveTo>
                  <a:lnTo>
                    <a:pt x="7" y="6"/>
                  </a:lnTo>
                  <a:lnTo>
                    <a:pt x="2" y="6"/>
                  </a:lnTo>
                  <a:lnTo>
                    <a:pt x="0" y="9"/>
                  </a:lnTo>
                  <a:lnTo>
                    <a:pt x="2" y="12"/>
                  </a:lnTo>
                  <a:lnTo>
                    <a:pt x="7" y="12"/>
                  </a:lnTo>
                  <a:lnTo>
                    <a:pt x="9" y="9"/>
                  </a:lnTo>
                  <a:lnTo>
                    <a:pt x="9" y="7"/>
                  </a:lnTo>
                  <a:close/>
                </a:path>
              </a:pathLst>
            </a:custGeom>
            <a:solidFill>
              <a:srgbClr val="000000"/>
            </a:solidFill>
            <a:ln w="3175">
              <a:solidFill>
                <a:srgbClr val="000000"/>
              </a:solidFill>
              <a:prstDash val="solid"/>
              <a:round/>
              <a:headEnd/>
              <a:tailEnd/>
            </a:ln>
          </p:spPr>
          <p:txBody>
            <a:bodyPr/>
            <a:lstStyle/>
            <a:p>
              <a:endParaRPr lang="zh-CN" altLang="en-US"/>
            </a:p>
          </p:txBody>
        </p:sp>
        <p:sp>
          <p:nvSpPr>
            <p:cNvPr id="66641" name="Freeform 141"/>
            <p:cNvSpPr>
              <a:spLocks noEditPoints="1"/>
            </p:cNvSpPr>
            <p:nvPr/>
          </p:nvSpPr>
          <p:spPr bwMode="auto">
            <a:xfrm>
              <a:off x="4670" y="2964"/>
              <a:ext cx="257" cy="146"/>
            </a:xfrm>
            <a:custGeom>
              <a:avLst/>
              <a:gdLst>
                <a:gd name="T0" fmla="*/ 197 w 257"/>
                <a:gd name="T1" fmla="*/ 146 h 146"/>
                <a:gd name="T2" fmla="*/ 257 w 257"/>
                <a:gd name="T3" fmla="*/ 146 h 146"/>
                <a:gd name="T4" fmla="*/ 257 w 257"/>
                <a:gd name="T5" fmla="*/ 141 h 146"/>
                <a:gd name="T6" fmla="*/ 197 w 257"/>
                <a:gd name="T7" fmla="*/ 141 h 146"/>
                <a:gd name="T8" fmla="*/ 197 w 257"/>
                <a:gd name="T9" fmla="*/ 146 h 146"/>
                <a:gd name="T10" fmla="*/ 0 w 257"/>
                <a:gd name="T11" fmla="*/ 146 h 146"/>
                <a:gd name="T12" fmla="*/ 12 w 257"/>
                <a:gd name="T13" fmla="*/ 146 h 146"/>
                <a:gd name="T14" fmla="*/ 12 w 257"/>
                <a:gd name="T15" fmla="*/ 141 h 146"/>
                <a:gd name="T16" fmla="*/ 0 w 257"/>
                <a:gd name="T17" fmla="*/ 141 h 146"/>
                <a:gd name="T18" fmla="*/ 0 w 257"/>
                <a:gd name="T19" fmla="*/ 146 h 146"/>
                <a:gd name="T20" fmla="*/ 42 w 257"/>
                <a:gd name="T21" fmla="*/ 107 h 146"/>
                <a:gd name="T22" fmla="*/ 51 w 257"/>
                <a:gd name="T23" fmla="*/ 107 h 146"/>
                <a:gd name="T24" fmla="*/ 51 w 257"/>
                <a:gd name="T25" fmla="*/ 104 h 146"/>
                <a:gd name="T26" fmla="*/ 42 w 257"/>
                <a:gd name="T27" fmla="*/ 104 h 146"/>
                <a:gd name="T28" fmla="*/ 42 w 257"/>
                <a:gd name="T29" fmla="*/ 107 h 146"/>
                <a:gd name="T30" fmla="*/ 42 w 257"/>
                <a:gd name="T31" fmla="*/ 88 h 146"/>
                <a:gd name="T32" fmla="*/ 42 w 257"/>
                <a:gd name="T33" fmla="*/ 6 h 146"/>
                <a:gd name="T34" fmla="*/ 213 w 257"/>
                <a:gd name="T35" fmla="*/ 6 h 146"/>
                <a:gd name="T36" fmla="*/ 213 w 257"/>
                <a:gd name="T37" fmla="*/ 88 h 146"/>
                <a:gd name="T38" fmla="*/ 42 w 257"/>
                <a:gd name="T39" fmla="*/ 88 h 146"/>
                <a:gd name="T40" fmla="*/ 37 w 257"/>
                <a:gd name="T41" fmla="*/ 92 h 146"/>
                <a:gd name="T42" fmla="*/ 218 w 257"/>
                <a:gd name="T43" fmla="*/ 92 h 146"/>
                <a:gd name="T44" fmla="*/ 218 w 257"/>
                <a:gd name="T45" fmla="*/ 3 h 146"/>
                <a:gd name="T46" fmla="*/ 222 w 257"/>
                <a:gd name="T47" fmla="*/ 0 h 146"/>
                <a:gd name="T48" fmla="*/ 35 w 257"/>
                <a:gd name="T49" fmla="*/ 0 h 146"/>
                <a:gd name="T50" fmla="*/ 35 w 257"/>
                <a:gd name="T51" fmla="*/ 95 h 146"/>
                <a:gd name="T52" fmla="*/ 37 w 257"/>
                <a:gd name="T53" fmla="*/ 92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7" h="146">
                  <a:moveTo>
                    <a:pt x="197" y="146"/>
                  </a:moveTo>
                  <a:lnTo>
                    <a:pt x="257" y="146"/>
                  </a:lnTo>
                  <a:lnTo>
                    <a:pt x="257" y="141"/>
                  </a:lnTo>
                  <a:lnTo>
                    <a:pt x="197" y="141"/>
                  </a:lnTo>
                  <a:lnTo>
                    <a:pt x="197" y="146"/>
                  </a:lnTo>
                  <a:close/>
                  <a:moveTo>
                    <a:pt x="0" y="146"/>
                  </a:moveTo>
                  <a:lnTo>
                    <a:pt x="12" y="146"/>
                  </a:lnTo>
                  <a:lnTo>
                    <a:pt x="12" y="141"/>
                  </a:lnTo>
                  <a:lnTo>
                    <a:pt x="0" y="141"/>
                  </a:lnTo>
                  <a:lnTo>
                    <a:pt x="0" y="146"/>
                  </a:lnTo>
                  <a:close/>
                  <a:moveTo>
                    <a:pt x="42" y="107"/>
                  </a:moveTo>
                  <a:lnTo>
                    <a:pt x="51" y="107"/>
                  </a:lnTo>
                  <a:lnTo>
                    <a:pt x="51" y="104"/>
                  </a:lnTo>
                  <a:lnTo>
                    <a:pt x="42" y="104"/>
                  </a:lnTo>
                  <a:lnTo>
                    <a:pt x="42" y="107"/>
                  </a:lnTo>
                  <a:close/>
                  <a:moveTo>
                    <a:pt x="42" y="88"/>
                  </a:moveTo>
                  <a:lnTo>
                    <a:pt x="42" y="6"/>
                  </a:lnTo>
                  <a:lnTo>
                    <a:pt x="213" y="6"/>
                  </a:lnTo>
                  <a:lnTo>
                    <a:pt x="213" y="88"/>
                  </a:lnTo>
                  <a:lnTo>
                    <a:pt x="42" y="88"/>
                  </a:lnTo>
                  <a:close/>
                  <a:moveTo>
                    <a:pt x="37" y="92"/>
                  </a:moveTo>
                  <a:lnTo>
                    <a:pt x="218" y="92"/>
                  </a:lnTo>
                  <a:lnTo>
                    <a:pt x="218" y="3"/>
                  </a:lnTo>
                  <a:lnTo>
                    <a:pt x="222" y="0"/>
                  </a:lnTo>
                  <a:lnTo>
                    <a:pt x="35" y="0"/>
                  </a:lnTo>
                  <a:lnTo>
                    <a:pt x="35" y="95"/>
                  </a:lnTo>
                  <a:lnTo>
                    <a:pt x="37" y="92"/>
                  </a:lnTo>
                  <a:close/>
                </a:path>
              </a:pathLst>
            </a:custGeom>
            <a:solidFill>
              <a:srgbClr val="000000"/>
            </a:solidFill>
            <a:ln w="3175">
              <a:solidFill>
                <a:srgbClr val="000000"/>
              </a:solidFill>
              <a:prstDash val="solid"/>
              <a:round/>
              <a:headEnd/>
              <a:tailEnd/>
            </a:ln>
          </p:spPr>
          <p:txBody>
            <a:bodyPr/>
            <a:lstStyle/>
            <a:p>
              <a:endParaRPr lang="zh-CN" altLang="en-US"/>
            </a:p>
          </p:txBody>
        </p:sp>
      </p:grpSp>
      <p:grpSp>
        <p:nvGrpSpPr>
          <p:cNvPr id="66602" name="Group 142"/>
          <p:cNvGrpSpPr>
            <a:grpSpLocks/>
          </p:cNvGrpSpPr>
          <p:nvPr/>
        </p:nvGrpSpPr>
        <p:grpSpPr bwMode="auto">
          <a:xfrm>
            <a:off x="3228975" y="4625975"/>
            <a:ext cx="433388" cy="431800"/>
            <a:chOff x="4661" y="2952"/>
            <a:chExt cx="273" cy="201"/>
          </a:xfrm>
        </p:grpSpPr>
        <p:sp>
          <p:nvSpPr>
            <p:cNvPr id="66620" name="Freeform 143"/>
            <p:cNvSpPr>
              <a:spLocks/>
            </p:cNvSpPr>
            <p:nvPr/>
          </p:nvSpPr>
          <p:spPr bwMode="auto">
            <a:xfrm>
              <a:off x="4661" y="2952"/>
              <a:ext cx="273" cy="201"/>
            </a:xfrm>
            <a:custGeom>
              <a:avLst/>
              <a:gdLst>
                <a:gd name="T0" fmla="*/ 0 w 273"/>
                <a:gd name="T1" fmla="*/ 201 h 201"/>
                <a:gd name="T2" fmla="*/ 0 w 273"/>
                <a:gd name="T3" fmla="*/ 145 h 201"/>
                <a:gd name="T4" fmla="*/ 51 w 273"/>
                <a:gd name="T5" fmla="*/ 145 h 201"/>
                <a:gd name="T6" fmla="*/ 51 w 273"/>
                <a:gd name="T7" fmla="*/ 138 h 201"/>
                <a:gd name="T8" fmla="*/ 85 w 273"/>
                <a:gd name="T9" fmla="*/ 138 h 201"/>
                <a:gd name="T10" fmla="*/ 85 w 273"/>
                <a:gd name="T11" fmla="*/ 126 h 201"/>
                <a:gd name="T12" fmla="*/ 25 w 273"/>
                <a:gd name="T13" fmla="*/ 126 h 201"/>
                <a:gd name="T14" fmla="*/ 25 w 273"/>
                <a:gd name="T15" fmla="*/ 0 h 201"/>
                <a:gd name="T16" fmla="*/ 247 w 273"/>
                <a:gd name="T17" fmla="*/ 0 h 201"/>
                <a:gd name="T18" fmla="*/ 247 w 273"/>
                <a:gd name="T19" fmla="*/ 126 h 201"/>
                <a:gd name="T20" fmla="*/ 187 w 273"/>
                <a:gd name="T21" fmla="*/ 126 h 201"/>
                <a:gd name="T22" fmla="*/ 187 w 273"/>
                <a:gd name="T23" fmla="*/ 138 h 201"/>
                <a:gd name="T24" fmla="*/ 222 w 273"/>
                <a:gd name="T25" fmla="*/ 138 h 201"/>
                <a:gd name="T26" fmla="*/ 222 w 273"/>
                <a:gd name="T27" fmla="*/ 145 h 201"/>
                <a:gd name="T28" fmla="*/ 273 w 273"/>
                <a:gd name="T29" fmla="*/ 145 h 201"/>
                <a:gd name="T30" fmla="*/ 273 w 273"/>
                <a:gd name="T31" fmla="*/ 201 h 201"/>
                <a:gd name="T32" fmla="*/ 0 w 273"/>
                <a:gd name="T33" fmla="*/ 201 h 2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3" h="201">
                  <a:moveTo>
                    <a:pt x="0" y="201"/>
                  </a:moveTo>
                  <a:lnTo>
                    <a:pt x="0" y="145"/>
                  </a:lnTo>
                  <a:lnTo>
                    <a:pt x="51" y="145"/>
                  </a:lnTo>
                  <a:lnTo>
                    <a:pt x="51" y="138"/>
                  </a:lnTo>
                  <a:lnTo>
                    <a:pt x="85" y="138"/>
                  </a:lnTo>
                  <a:lnTo>
                    <a:pt x="85" y="126"/>
                  </a:lnTo>
                  <a:lnTo>
                    <a:pt x="25" y="126"/>
                  </a:lnTo>
                  <a:lnTo>
                    <a:pt x="25" y="0"/>
                  </a:lnTo>
                  <a:lnTo>
                    <a:pt x="247" y="0"/>
                  </a:lnTo>
                  <a:lnTo>
                    <a:pt x="247" y="126"/>
                  </a:lnTo>
                  <a:lnTo>
                    <a:pt x="187" y="126"/>
                  </a:lnTo>
                  <a:lnTo>
                    <a:pt x="187" y="138"/>
                  </a:lnTo>
                  <a:lnTo>
                    <a:pt x="222" y="138"/>
                  </a:lnTo>
                  <a:lnTo>
                    <a:pt x="222" y="145"/>
                  </a:lnTo>
                  <a:lnTo>
                    <a:pt x="273" y="145"/>
                  </a:lnTo>
                  <a:lnTo>
                    <a:pt x="273" y="201"/>
                  </a:lnTo>
                  <a:lnTo>
                    <a:pt x="0" y="201"/>
                  </a:lnTo>
                  <a:close/>
                </a:path>
              </a:pathLst>
            </a:custGeom>
            <a:solidFill>
              <a:srgbClr val="FFFFFF"/>
            </a:solidFill>
            <a:ln w="11113">
              <a:solidFill>
                <a:srgbClr val="000000"/>
              </a:solidFill>
              <a:prstDash val="solid"/>
              <a:round/>
              <a:headEnd/>
              <a:tailEnd/>
            </a:ln>
          </p:spPr>
          <p:txBody>
            <a:bodyPr/>
            <a:lstStyle/>
            <a:p>
              <a:endParaRPr lang="zh-CN" altLang="en-US"/>
            </a:p>
          </p:txBody>
        </p:sp>
        <p:sp>
          <p:nvSpPr>
            <p:cNvPr id="66621" name="Line 144"/>
            <p:cNvSpPr>
              <a:spLocks noChangeShapeType="1"/>
            </p:cNvSpPr>
            <p:nvPr/>
          </p:nvSpPr>
          <p:spPr bwMode="auto">
            <a:xfrm>
              <a:off x="4746" y="3078"/>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22" name="Line 145"/>
            <p:cNvSpPr>
              <a:spLocks noChangeShapeType="1"/>
            </p:cNvSpPr>
            <p:nvPr/>
          </p:nvSpPr>
          <p:spPr bwMode="auto">
            <a:xfrm>
              <a:off x="4746" y="3090"/>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23" name="Line 146"/>
            <p:cNvSpPr>
              <a:spLocks noChangeShapeType="1"/>
            </p:cNvSpPr>
            <p:nvPr/>
          </p:nvSpPr>
          <p:spPr bwMode="auto">
            <a:xfrm>
              <a:off x="4712" y="3097"/>
              <a:ext cx="17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24" name="Rectangle 147"/>
            <p:cNvSpPr>
              <a:spLocks noChangeArrowheads="1"/>
            </p:cNvSpPr>
            <p:nvPr/>
          </p:nvSpPr>
          <p:spPr bwMode="auto">
            <a:xfrm>
              <a:off x="4661" y="3144"/>
              <a:ext cx="273" cy="9"/>
            </a:xfrm>
            <a:prstGeom prst="rect">
              <a:avLst/>
            </a:prstGeom>
            <a:blipFill dpi="0" rotWithShape="0">
              <a:blip r:embed="rId9"/>
              <a:srcRect/>
              <a:tile tx="0" ty="0" sx="100000" sy="100000" flip="none" algn="tl"/>
            </a:blipFill>
            <a:ln w="11113">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25" name="Rectangle 148"/>
            <p:cNvSpPr>
              <a:spLocks noChangeArrowheads="1"/>
            </p:cNvSpPr>
            <p:nvPr/>
          </p:nvSpPr>
          <p:spPr bwMode="auto">
            <a:xfrm>
              <a:off x="4797" y="3105"/>
              <a:ext cx="61" cy="5"/>
            </a:xfrm>
            <a:prstGeom prst="rect">
              <a:avLst/>
            </a:prstGeom>
            <a:solidFill>
              <a:srgbClr val="FFFFFF"/>
            </a:solidFill>
            <a:ln w="3175">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26" name="Line 149"/>
            <p:cNvSpPr>
              <a:spLocks noChangeShapeType="1"/>
            </p:cNvSpPr>
            <p:nvPr/>
          </p:nvSpPr>
          <p:spPr bwMode="auto">
            <a:xfrm>
              <a:off x="4661" y="310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27" name="Line 150"/>
            <p:cNvSpPr>
              <a:spLocks noChangeShapeType="1"/>
            </p:cNvSpPr>
            <p:nvPr/>
          </p:nvSpPr>
          <p:spPr bwMode="auto">
            <a:xfrm flipH="1">
              <a:off x="4661" y="3110"/>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28" name="Line 151"/>
            <p:cNvSpPr>
              <a:spLocks noChangeShapeType="1"/>
            </p:cNvSpPr>
            <p:nvPr/>
          </p:nvSpPr>
          <p:spPr bwMode="auto">
            <a:xfrm>
              <a:off x="4661" y="311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29" name="Freeform 152"/>
            <p:cNvSpPr>
              <a:spLocks noEditPoints="1"/>
            </p:cNvSpPr>
            <p:nvPr/>
          </p:nvSpPr>
          <p:spPr bwMode="auto">
            <a:xfrm>
              <a:off x="4670" y="3127"/>
              <a:ext cx="9" cy="12"/>
            </a:xfrm>
            <a:custGeom>
              <a:avLst/>
              <a:gdLst>
                <a:gd name="T0" fmla="*/ 5 w 9"/>
                <a:gd name="T1" fmla="*/ 6 h 12"/>
                <a:gd name="T2" fmla="*/ 9 w 9"/>
                <a:gd name="T3" fmla="*/ 4 h 12"/>
                <a:gd name="T4" fmla="*/ 9 w 9"/>
                <a:gd name="T5" fmla="*/ 0 h 12"/>
                <a:gd name="T6" fmla="*/ 7 w 9"/>
                <a:gd name="T7" fmla="*/ 2 h 12"/>
                <a:gd name="T8" fmla="*/ 5 w 9"/>
                <a:gd name="T9" fmla="*/ 6 h 12"/>
                <a:gd name="T10" fmla="*/ 9 w 9"/>
                <a:gd name="T11" fmla="*/ 7 h 12"/>
                <a:gd name="T12" fmla="*/ 7 w 9"/>
                <a:gd name="T13" fmla="*/ 6 h 12"/>
                <a:gd name="T14" fmla="*/ 7 w 9"/>
                <a:gd name="T15" fmla="*/ 6 h 12"/>
                <a:gd name="T16" fmla="*/ 2 w 9"/>
                <a:gd name="T17" fmla="*/ 6 h 12"/>
                <a:gd name="T18" fmla="*/ 0 w 9"/>
                <a:gd name="T19" fmla="*/ 9 h 12"/>
                <a:gd name="T20" fmla="*/ 2 w 9"/>
                <a:gd name="T21" fmla="*/ 12 h 12"/>
                <a:gd name="T22" fmla="*/ 7 w 9"/>
                <a:gd name="T23" fmla="*/ 12 h 12"/>
                <a:gd name="T24" fmla="*/ 9 w 9"/>
                <a:gd name="T25" fmla="*/ 9 h 12"/>
                <a:gd name="T26" fmla="*/ 9 w 9"/>
                <a:gd name="T27" fmla="*/ 7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5" y="6"/>
                  </a:moveTo>
                  <a:lnTo>
                    <a:pt x="9" y="4"/>
                  </a:lnTo>
                  <a:lnTo>
                    <a:pt x="9" y="0"/>
                  </a:lnTo>
                  <a:lnTo>
                    <a:pt x="7" y="2"/>
                  </a:lnTo>
                  <a:lnTo>
                    <a:pt x="5" y="6"/>
                  </a:lnTo>
                  <a:close/>
                  <a:moveTo>
                    <a:pt x="9" y="7"/>
                  </a:moveTo>
                  <a:lnTo>
                    <a:pt x="7" y="6"/>
                  </a:lnTo>
                  <a:lnTo>
                    <a:pt x="2" y="6"/>
                  </a:lnTo>
                  <a:lnTo>
                    <a:pt x="0" y="9"/>
                  </a:lnTo>
                  <a:lnTo>
                    <a:pt x="2" y="12"/>
                  </a:lnTo>
                  <a:lnTo>
                    <a:pt x="7" y="12"/>
                  </a:lnTo>
                  <a:lnTo>
                    <a:pt x="9" y="9"/>
                  </a:lnTo>
                  <a:lnTo>
                    <a:pt x="9" y="7"/>
                  </a:lnTo>
                  <a:close/>
                </a:path>
              </a:pathLst>
            </a:custGeom>
            <a:solidFill>
              <a:srgbClr val="000000"/>
            </a:solidFill>
            <a:ln w="3175">
              <a:solidFill>
                <a:srgbClr val="000000"/>
              </a:solidFill>
              <a:prstDash val="solid"/>
              <a:round/>
              <a:headEnd/>
              <a:tailEnd/>
            </a:ln>
          </p:spPr>
          <p:txBody>
            <a:bodyPr/>
            <a:lstStyle/>
            <a:p>
              <a:endParaRPr lang="zh-CN" altLang="en-US"/>
            </a:p>
          </p:txBody>
        </p:sp>
        <p:sp>
          <p:nvSpPr>
            <p:cNvPr id="66630" name="Freeform 153"/>
            <p:cNvSpPr>
              <a:spLocks noEditPoints="1"/>
            </p:cNvSpPr>
            <p:nvPr/>
          </p:nvSpPr>
          <p:spPr bwMode="auto">
            <a:xfrm>
              <a:off x="4670" y="2964"/>
              <a:ext cx="257" cy="146"/>
            </a:xfrm>
            <a:custGeom>
              <a:avLst/>
              <a:gdLst>
                <a:gd name="T0" fmla="*/ 197 w 257"/>
                <a:gd name="T1" fmla="*/ 146 h 146"/>
                <a:gd name="T2" fmla="*/ 257 w 257"/>
                <a:gd name="T3" fmla="*/ 146 h 146"/>
                <a:gd name="T4" fmla="*/ 257 w 257"/>
                <a:gd name="T5" fmla="*/ 141 h 146"/>
                <a:gd name="T6" fmla="*/ 197 w 257"/>
                <a:gd name="T7" fmla="*/ 141 h 146"/>
                <a:gd name="T8" fmla="*/ 197 w 257"/>
                <a:gd name="T9" fmla="*/ 146 h 146"/>
                <a:gd name="T10" fmla="*/ 0 w 257"/>
                <a:gd name="T11" fmla="*/ 146 h 146"/>
                <a:gd name="T12" fmla="*/ 12 w 257"/>
                <a:gd name="T13" fmla="*/ 146 h 146"/>
                <a:gd name="T14" fmla="*/ 12 w 257"/>
                <a:gd name="T15" fmla="*/ 141 h 146"/>
                <a:gd name="T16" fmla="*/ 0 w 257"/>
                <a:gd name="T17" fmla="*/ 141 h 146"/>
                <a:gd name="T18" fmla="*/ 0 w 257"/>
                <a:gd name="T19" fmla="*/ 146 h 146"/>
                <a:gd name="T20" fmla="*/ 42 w 257"/>
                <a:gd name="T21" fmla="*/ 107 h 146"/>
                <a:gd name="T22" fmla="*/ 51 w 257"/>
                <a:gd name="T23" fmla="*/ 107 h 146"/>
                <a:gd name="T24" fmla="*/ 51 w 257"/>
                <a:gd name="T25" fmla="*/ 104 h 146"/>
                <a:gd name="T26" fmla="*/ 42 w 257"/>
                <a:gd name="T27" fmla="*/ 104 h 146"/>
                <a:gd name="T28" fmla="*/ 42 w 257"/>
                <a:gd name="T29" fmla="*/ 107 h 146"/>
                <a:gd name="T30" fmla="*/ 42 w 257"/>
                <a:gd name="T31" fmla="*/ 88 h 146"/>
                <a:gd name="T32" fmla="*/ 42 w 257"/>
                <a:gd name="T33" fmla="*/ 6 h 146"/>
                <a:gd name="T34" fmla="*/ 213 w 257"/>
                <a:gd name="T35" fmla="*/ 6 h 146"/>
                <a:gd name="T36" fmla="*/ 213 w 257"/>
                <a:gd name="T37" fmla="*/ 88 h 146"/>
                <a:gd name="T38" fmla="*/ 42 w 257"/>
                <a:gd name="T39" fmla="*/ 88 h 146"/>
                <a:gd name="T40" fmla="*/ 37 w 257"/>
                <a:gd name="T41" fmla="*/ 92 h 146"/>
                <a:gd name="T42" fmla="*/ 218 w 257"/>
                <a:gd name="T43" fmla="*/ 92 h 146"/>
                <a:gd name="T44" fmla="*/ 218 w 257"/>
                <a:gd name="T45" fmla="*/ 3 h 146"/>
                <a:gd name="T46" fmla="*/ 222 w 257"/>
                <a:gd name="T47" fmla="*/ 0 h 146"/>
                <a:gd name="T48" fmla="*/ 35 w 257"/>
                <a:gd name="T49" fmla="*/ 0 h 146"/>
                <a:gd name="T50" fmla="*/ 35 w 257"/>
                <a:gd name="T51" fmla="*/ 95 h 146"/>
                <a:gd name="T52" fmla="*/ 37 w 257"/>
                <a:gd name="T53" fmla="*/ 92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7" h="146">
                  <a:moveTo>
                    <a:pt x="197" y="146"/>
                  </a:moveTo>
                  <a:lnTo>
                    <a:pt x="257" y="146"/>
                  </a:lnTo>
                  <a:lnTo>
                    <a:pt x="257" y="141"/>
                  </a:lnTo>
                  <a:lnTo>
                    <a:pt x="197" y="141"/>
                  </a:lnTo>
                  <a:lnTo>
                    <a:pt x="197" y="146"/>
                  </a:lnTo>
                  <a:close/>
                  <a:moveTo>
                    <a:pt x="0" y="146"/>
                  </a:moveTo>
                  <a:lnTo>
                    <a:pt x="12" y="146"/>
                  </a:lnTo>
                  <a:lnTo>
                    <a:pt x="12" y="141"/>
                  </a:lnTo>
                  <a:lnTo>
                    <a:pt x="0" y="141"/>
                  </a:lnTo>
                  <a:lnTo>
                    <a:pt x="0" y="146"/>
                  </a:lnTo>
                  <a:close/>
                  <a:moveTo>
                    <a:pt x="42" y="107"/>
                  </a:moveTo>
                  <a:lnTo>
                    <a:pt x="51" y="107"/>
                  </a:lnTo>
                  <a:lnTo>
                    <a:pt x="51" y="104"/>
                  </a:lnTo>
                  <a:lnTo>
                    <a:pt x="42" y="104"/>
                  </a:lnTo>
                  <a:lnTo>
                    <a:pt x="42" y="107"/>
                  </a:lnTo>
                  <a:close/>
                  <a:moveTo>
                    <a:pt x="42" y="88"/>
                  </a:moveTo>
                  <a:lnTo>
                    <a:pt x="42" y="6"/>
                  </a:lnTo>
                  <a:lnTo>
                    <a:pt x="213" y="6"/>
                  </a:lnTo>
                  <a:lnTo>
                    <a:pt x="213" y="88"/>
                  </a:lnTo>
                  <a:lnTo>
                    <a:pt x="42" y="88"/>
                  </a:lnTo>
                  <a:close/>
                  <a:moveTo>
                    <a:pt x="37" y="92"/>
                  </a:moveTo>
                  <a:lnTo>
                    <a:pt x="218" y="92"/>
                  </a:lnTo>
                  <a:lnTo>
                    <a:pt x="218" y="3"/>
                  </a:lnTo>
                  <a:lnTo>
                    <a:pt x="222" y="0"/>
                  </a:lnTo>
                  <a:lnTo>
                    <a:pt x="35" y="0"/>
                  </a:lnTo>
                  <a:lnTo>
                    <a:pt x="35" y="95"/>
                  </a:lnTo>
                  <a:lnTo>
                    <a:pt x="37" y="92"/>
                  </a:lnTo>
                  <a:close/>
                </a:path>
              </a:pathLst>
            </a:custGeom>
            <a:solidFill>
              <a:srgbClr val="000000"/>
            </a:solidFill>
            <a:ln w="3175">
              <a:solidFill>
                <a:srgbClr val="000000"/>
              </a:solidFill>
              <a:prstDash val="solid"/>
              <a:round/>
              <a:headEnd/>
              <a:tailEnd/>
            </a:ln>
          </p:spPr>
          <p:txBody>
            <a:bodyPr/>
            <a:lstStyle/>
            <a:p>
              <a:endParaRPr lang="zh-CN" altLang="en-US"/>
            </a:p>
          </p:txBody>
        </p:sp>
      </p:grpSp>
      <p:grpSp>
        <p:nvGrpSpPr>
          <p:cNvPr id="66603" name="Group 154"/>
          <p:cNvGrpSpPr>
            <a:grpSpLocks/>
          </p:cNvGrpSpPr>
          <p:nvPr/>
        </p:nvGrpSpPr>
        <p:grpSpPr bwMode="auto">
          <a:xfrm>
            <a:off x="5921375" y="5121275"/>
            <a:ext cx="433388" cy="431800"/>
            <a:chOff x="4661" y="2952"/>
            <a:chExt cx="273" cy="201"/>
          </a:xfrm>
        </p:grpSpPr>
        <p:sp>
          <p:nvSpPr>
            <p:cNvPr id="66609" name="Freeform 155"/>
            <p:cNvSpPr>
              <a:spLocks/>
            </p:cNvSpPr>
            <p:nvPr/>
          </p:nvSpPr>
          <p:spPr bwMode="auto">
            <a:xfrm>
              <a:off x="4661" y="2952"/>
              <a:ext cx="273" cy="201"/>
            </a:xfrm>
            <a:custGeom>
              <a:avLst/>
              <a:gdLst>
                <a:gd name="T0" fmla="*/ 0 w 273"/>
                <a:gd name="T1" fmla="*/ 201 h 201"/>
                <a:gd name="T2" fmla="*/ 0 w 273"/>
                <a:gd name="T3" fmla="*/ 145 h 201"/>
                <a:gd name="T4" fmla="*/ 51 w 273"/>
                <a:gd name="T5" fmla="*/ 145 h 201"/>
                <a:gd name="T6" fmla="*/ 51 w 273"/>
                <a:gd name="T7" fmla="*/ 138 h 201"/>
                <a:gd name="T8" fmla="*/ 85 w 273"/>
                <a:gd name="T9" fmla="*/ 138 h 201"/>
                <a:gd name="T10" fmla="*/ 85 w 273"/>
                <a:gd name="T11" fmla="*/ 126 h 201"/>
                <a:gd name="T12" fmla="*/ 25 w 273"/>
                <a:gd name="T13" fmla="*/ 126 h 201"/>
                <a:gd name="T14" fmla="*/ 25 w 273"/>
                <a:gd name="T15" fmla="*/ 0 h 201"/>
                <a:gd name="T16" fmla="*/ 247 w 273"/>
                <a:gd name="T17" fmla="*/ 0 h 201"/>
                <a:gd name="T18" fmla="*/ 247 w 273"/>
                <a:gd name="T19" fmla="*/ 126 h 201"/>
                <a:gd name="T20" fmla="*/ 187 w 273"/>
                <a:gd name="T21" fmla="*/ 126 h 201"/>
                <a:gd name="T22" fmla="*/ 187 w 273"/>
                <a:gd name="T23" fmla="*/ 138 h 201"/>
                <a:gd name="T24" fmla="*/ 222 w 273"/>
                <a:gd name="T25" fmla="*/ 138 h 201"/>
                <a:gd name="T26" fmla="*/ 222 w 273"/>
                <a:gd name="T27" fmla="*/ 145 h 201"/>
                <a:gd name="T28" fmla="*/ 273 w 273"/>
                <a:gd name="T29" fmla="*/ 145 h 201"/>
                <a:gd name="T30" fmla="*/ 273 w 273"/>
                <a:gd name="T31" fmla="*/ 201 h 201"/>
                <a:gd name="T32" fmla="*/ 0 w 273"/>
                <a:gd name="T33" fmla="*/ 201 h 2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3" h="201">
                  <a:moveTo>
                    <a:pt x="0" y="201"/>
                  </a:moveTo>
                  <a:lnTo>
                    <a:pt x="0" y="145"/>
                  </a:lnTo>
                  <a:lnTo>
                    <a:pt x="51" y="145"/>
                  </a:lnTo>
                  <a:lnTo>
                    <a:pt x="51" y="138"/>
                  </a:lnTo>
                  <a:lnTo>
                    <a:pt x="85" y="138"/>
                  </a:lnTo>
                  <a:lnTo>
                    <a:pt x="85" y="126"/>
                  </a:lnTo>
                  <a:lnTo>
                    <a:pt x="25" y="126"/>
                  </a:lnTo>
                  <a:lnTo>
                    <a:pt x="25" y="0"/>
                  </a:lnTo>
                  <a:lnTo>
                    <a:pt x="247" y="0"/>
                  </a:lnTo>
                  <a:lnTo>
                    <a:pt x="247" y="126"/>
                  </a:lnTo>
                  <a:lnTo>
                    <a:pt x="187" y="126"/>
                  </a:lnTo>
                  <a:lnTo>
                    <a:pt x="187" y="138"/>
                  </a:lnTo>
                  <a:lnTo>
                    <a:pt x="222" y="138"/>
                  </a:lnTo>
                  <a:lnTo>
                    <a:pt x="222" y="145"/>
                  </a:lnTo>
                  <a:lnTo>
                    <a:pt x="273" y="145"/>
                  </a:lnTo>
                  <a:lnTo>
                    <a:pt x="273" y="201"/>
                  </a:lnTo>
                  <a:lnTo>
                    <a:pt x="0" y="201"/>
                  </a:lnTo>
                  <a:close/>
                </a:path>
              </a:pathLst>
            </a:custGeom>
            <a:solidFill>
              <a:srgbClr val="FFFFFF"/>
            </a:solidFill>
            <a:ln w="11113">
              <a:solidFill>
                <a:srgbClr val="000000"/>
              </a:solidFill>
              <a:prstDash val="solid"/>
              <a:round/>
              <a:headEnd/>
              <a:tailEnd/>
            </a:ln>
          </p:spPr>
          <p:txBody>
            <a:bodyPr/>
            <a:lstStyle/>
            <a:p>
              <a:endParaRPr lang="zh-CN" altLang="en-US"/>
            </a:p>
          </p:txBody>
        </p:sp>
        <p:sp>
          <p:nvSpPr>
            <p:cNvPr id="66610" name="Line 156"/>
            <p:cNvSpPr>
              <a:spLocks noChangeShapeType="1"/>
            </p:cNvSpPr>
            <p:nvPr/>
          </p:nvSpPr>
          <p:spPr bwMode="auto">
            <a:xfrm>
              <a:off x="4746" y="3078"/>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11" name="Line 157"/>
            <p:cNvSpPr>
              <a:spLocks noChangeShapeType="1"/>
            </p:cNvSpPr>
            <p:nvPr/>
          </p:nvSpPr>
          <p:spPr bwMode="auto">
            <a:xfrm>
              <a:off x="4746" y="3090"/>
              <a:ext cx="1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12" name="Line 158"/>
            <p:cNvSpPr>
              <a:spLocks noChangeShapeType="1"/>
            </p:cNvSpPr>
            <p:nvPr/>
          </p:nvSpPr>
          <p:spPr bwMode="auto">
            <a:xfrm>
              <a:off x="4712" y="3097"/>
              <a:ext cx="17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13" name="Rectangle 159"/>
            <p:cNvSpPr>
              <a:spLocks noChangeArrowheads="1"/>
            </p:cNvSpPr>
            <p:nvPr/>
          </p:nvSpPr>
          <p:spPr bwMode="auto">
            <a:xfrm>
              <a:off x="4661" y="3144"/>
              <a:ext cx="273" cy="9"/>
            </a:xfrm>
            <a:prstGeom prst="rect">
              <a:avLst/>
            </a:prstGeom>
            <a:blipFill dpi="0" rotWithShape="0">
              <a:blip r:embed="rId9"/>
              <a:srcRect/>
              <a:tile tx="0" ty="0" sx="100000" sy="100000" flip="none" algn="tl"/>
            </a:blipFill>
            <a:ln w="11113">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14" name="Rectangle 160"/>
            <p:cNvSpPr>
              <a:spLocks noChangeArrowheads="1"/>
            </p:cNvSpPr>
            <p:nvPr/>
          </p:nvSpPr>
          <p:spPr bwMode="auto">
            <a:xfrm>
              <a:off x="4797" y="3105"/>
              <a:ext cx="61" cy="5"/>
            </a:xfrm>
            <a:prstGeom prst="rect">
              <a:avLst/>
            </a:prstGeom>
            <a:solidFill>
              <a:srgbClr val="FFFFFF"/>
            </a:solidFill>
            <a:ln w="3175">
              <a:solidFill>
                <a:srgbClr val="000000"/>
              </a:solidFill>
              <a:miter lim="800000"/>
              <a:headEnd/>
              <a:tailEnd/>
            </a:ln>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66615" name="Line 161"/>
            <p:cNvSpPr>
              <a:spLocks noChangeShapeType="1"/>
            </p:cNvSpPr>
            <p:nvPr/>
          </p:nvSpPr>
          <p:spPr bwMode="auto">
            <a:xfrm>
              <a:off x="4661" y="310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16" name="Line 162"/>
            <p:cNvSpPr>
              <a:spLocks noChangeShapeType="1"/>
            </p:cNvSpPr>
            <p:nvPr/>
          </p:nvSpPr>
          <p:spPr bwMode="auto">
            <a:xfrm flipH="1">
              <a:off x="4661" y="3110"/>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17" name="Line 163"/>
            <p:cNvSpPr>
              <a:spLocks noChangeShapeType="1"/>
            </p:cNvSpPr>
            <p:nvPr/>
          </p:nvSpPr>
          <p:spPr bwMode="auto">
            <a:xfrm>
              <a:off x="4661" y="3115"/>
              <a:ext cx="27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18" name="Freeform 164"/>
            <p:cNvSpPr>
              <a:spLocks noEditPoints="1"/>
            </p:cNvSpPr>
            <p:nvPr/>
          </p:nvSpPr>
          <p:spPr bwMode="auto">
            <a:xfrm>
              <a:off x="4670" y="3127"/>
              <a:ext cx="9" cy="12"/>
            </a:xfrm>
            <a:custGeom>
              <a:avLst/>
              <a:gdLst>
                <a:gd name="T0" fmla="*/ 5 w 9"/>
                <a:gd name="T1" fmla="*/ 6 h 12"/>
                <a:gd name="T2" fmla="*/ 9 w 9"/>
                <a:gd name="T3" fmla="*/ 4 h 12"/>
                <a:gd name="T4" fmla="*/ 9 w 9"/>
                <a:gd name="T5" fmla="*/ 0 h 12"/>
                <a:gd name="T6" fmla="*/ 7 w 9"/>
                <a:gd name="T7" fmla="*/ 2 h 12"/>
                <a:gd name="T8" fmla="*/ 5 w 9"/>
                <a:gd name="T9" fmla="*/ 6 h 12"/>
                <a:gd name="T10" fmla="*/ 9 w 9"/>
                <a:gd name="T11" fmla="*/ 7 h 12"/>
                <a:gd name="T12" fmla="*/ 7 w 9"/>
                <a:gd name="T13" fmla="*/ 6 h 12"/>
                <a:gd name="T14" fmla="*/ 7 w 9"/>
                <a:gd name="T15" fmla="*/ 6 h 12"/>
                <a:gd name="T16" fmla="*/ 2 w 9"/>
                <a:gd name="T17" fmla="*/ 6 h 12"/>
                <a:gd name="T18" fmla="*/ 0 w 9"/>
                <a:gd name="T19" fmla="*/ 9 h 12"/>
                <a:gd name="T20" fmla="*/ 2 w 9"/>
                <a:gd name="T21" fmla="*/ 12 h 12"/>
                <a:gd name="T22" fmla="*/ 7 w 9"/>
                <a:gd name="T23" fmla="*/ 12 h 12"/>
                <a:gd name="T24" fmla="*/ 9 w 9"/>
                <a:gd name="T25" fmla="*/ 9 h 12"/>
                <a:gd name="T26" fmla="*/ 9 w 9"/>
                <a:gd name="T27" fmla="*/ 7 h 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12">
                  <a:moveTo>
                    <a:pt x="5" y="6"/>
                  </a:moveTo>
                  <a:lnTo>
                    <a:pt x="9" y="4"/>
                  </a:lnTo>
                  <a:lnTo>
                    <a:pt x="9" y="0"/>
                  </a:lnTo>
                  <a:lnTo>
                    <a:pt x="7" y="2"/>
                  </a:lnTo>
                  <a:lnTo>
                    <a:pt x="5" y="6"/>
                  </a:lnTo>
                  <a:close/>
                  <a:moveTo>
                    <a:pt x="9" y="7"/>
                  </a:moveTo>
                  <a:lnTo>
                    <a:pt x="7" y="6"/>
                  </a:lnTo>
                  <a:lnTo>
                    <a:pt x="2" y="6"/>
                  </a:lnTo>
                  <a:lnTo>
                    <a:pt x="0" y="9"/>
                  </a:lnTo>
                  <a:lnTo>
                    <a:pt x="2" y="12"/>
                  </a:lnTo>
                  <a:lnTo>
                    <a:pt x="7" y="12"/>
                  </a:lnTo>
                  <a:lnTo>
                    <a:pt x="9" y="9"/>
                  </a:lnTo>
                  <a:lnTo>
                    <a:pt x="9" y="7"/>
                  </a:lnTo>
                  <a:close/>
                </a:path>
              </a:pathLst>
            </a:custGeom>
            <a:solidFill>
              <a:srgbClr val="000000"/>
            </a:solidFill>
            <a:ln w="3175">
              <a:solidFill>
                <a:srgbClr val="000000"/>
              </a:solidFill>
              <a:prstDash val="solid"/>
              <a:round/>
              <a:headEnd/>
              <a:tailEnd/>
            </a:ln>
          </p:spPr>
          <p:txBody>
            <a:bodyPr/>
            <a:lstStyle/>
            <a:p>
              <a:endParaRPr lang="zh-CN" altLang="en-US"/>
            </a:p>
          </p:txBody>
        </p:sp>
        <p:sp>
          <p:nvSpPr>
            <p:cNvPr id="66619" name="Freeform 165"/>
            <p:cNvSpPr>
              <a:spLocks noEditPoints="1"/>
            </p:cNvSpPr>
            <p:nvPr/>
          </p:nvSpPr>
          <p:spPr bwMode="auto">
            <a:xfrm>
              <a:off x="4670" y="2964"/>
              <a:ext cx="257" cy="146"/>
            </a:xfrm>
            <a:custGeom>
              <a:avLst/>
              <a:gdLst>
                <a:gd name="T0" fmla="*/ 197 w 257"/>
                <a:gd name="T1" fmla="*/ 146 h 146"/>
                <a:gd name="T2" fmla="*/ 257 w 257"/>
                <a:gd name="T3" fmla="*/ 146 h 146"/>
                <a:gd name="T4" fmla="*/ 257 w 257"/>
                <a:gd name="T5" fmla="*/ 141 h 146"/>
                <a:gd name="T6" fmla="*/ 197 w 257"/>
                <a:gd name="T7" fmla="*/ 141 h 146"/>
                <a:gd name="T8" fmla="*/ 197 w 257"/>
                <a:gd name="T9" fmla="*/ 146 h 146"/>
                <a:gd name="T10" fmla="*/ 0 w 257"/>
                <a:gd name="T11" fmla="*/ 146 h 146"/>
                <a:gd name="T12" fmla="*/ 12 w 257"/>
                <a:gd name="T13" fmla="*/ 146 h 146"/>
                <a:gd name="T14" fmla="*/ 12 w 257"/>
                <a:gd name="T15" fmla="*/ 141 h 146"/>
                <a:gd name="T16" fmla="*/ 0 w 257"/>
                <a:gd name="T17" fmla="*/ 141 h 146"/>
                <a:gd name="T18" fmla="*/ 0 w 257"/>
                <a:gd name="T19" fmla="*/ 146 h 146"/>
                <a:gd name="T20" fmla="*/ 42 w 257"/>
                <a:gd name="T21" fmla="*/ 107 h 146"/>
                <a:gd name="T22" fmla="*/ 51 w 257"/>
                <a:gd name="T23" fmla="*/ 107 h 146"/>
                <a:gd name="T24" fmla="*/ 51 w 257"/>
                <a:gd name="T25" fmla="*/ 104 h 146"/>
                <a:gd name="T26" fmla="*/ 42 w 257"/>
                <a:gd name="T27" fmla="*/ 104 h 146"/>
                <a:gd name="T28" fmla="*/ 42 w 257"/>
                <a:gd name="T29" fmla="*/ 107 h 146"/>
                <a:gd name="T30" fmla="*/ 42 w 257"/>
                <a:gd name="T31" fmla="*/ 88 h 146"/>
                <a:gd name="T32" fmla="*/ 42 w 257"/>
                <a:gd name="T33" fmla="*/ 6 h 146"/>
                <a:gd name="T34" fmla="*/ 213 w 257"/>
                <a:gd name="T35" fmla="*/ 6 h 146"/>
                <a:gd name="T36" fmla="*/ 213 w 257"/>
                <a:gd name="T37" fmla="*/ 88 h 146"/>
                <a:gd name="T38" fmla="*/ 42 w 257"/>
                <a:gd name="T39" fmla="*/ 88 h 146"/>
                <a:gd name="T40" fmla="*/ 37 w 257"/>
                <a:gd name="T41" fmla="*/ 92 h 146"/>
                <a:gd name="T42" fmla="*/ 218 w 257"/>
                <a:gd name="T43" fmla="*/ 92 h 146"/>
                <a:gd name="T44" fmla="*/ 218 w 257"/>
                <a:gd name="T45" fmla="*/ 3 h 146"/>
                <a:gd name="T46" fmla="*/ 222 w 257"/>
                <a:gd name="T47" fmla="*/ 0 h 146"/>
                <a:gd name="T48" fmla="*/ 35 w 257"/>
                <a:gd name="T49" fmla="*/ 0 h 146"/>
                <a:gd name="T50" fmla="*/ 35 w 257"/>
                <a:gd name="T51" fmla="*/ 95 h 146"/>
                <a:gd name="T52" fmla="*/ 37 w 257"/>
                <a:gd name="T53" fmla="*/ 92 h 14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7" h="146">
                  <a:moveTo>
                    <a:pt x="197" y="146"/>
                  </a:moveTo>
                  <a:lnTo>
                    <a:pt x="257" y="146"/>
                  </a:lnTo>
                  <a:lnTo>
                    <a:pt x="257" y="141"/>
                  </a:lnTo>
                  <a:lnTo>
                    <a:pt x="197" y="141"/>
                  </a:lnTo>
                  <a:lnTo>
                    <a:pt x="197" y="146"/>
                  </a:lnTo>
                  <a:close/>
                  <a:moveTo>
                    <a:pt x="0" y="146"/>
                  </a:moveTo>
                  <a:lnTo>
                    <a:pt x="12" y="146"/>
                  </a:lnTo>
                  <a:lnTo>
                    <a:pt x="12" y="141"/>
                  </a:lnTo>
                  <a:lnTo>
                    <a:pt x="0" y="141"/>
                  </a:lnTo>
                  <a:lnTo>
                    <a:pt x="0" y="146"/>
                  </a:lnTo>
                  <a:close/>
                  <a:moveTo>
                    <a:pt x="42" y="107"/>
                  </a:moveTo>
                  <a:lnTo>
                    <a:pt x="51" y="107"/>
                  </a:lnTo>
                  <a:lnTo>
                    <a:pt x="51" y="104"/>
                  </a:lnTo>
                  <a:lnTo>
                    <a:pt x="42" y="104"/>
                  </a:lnTo>
                  <a:lnTo>
                    <a:pt x="42" y="107"/>
                  </a:lnTo>
                  <a:close/>
                  <a:moveTo>
                    <a:pt x="42" y="88"/>
                  </a:moveTo>
                  <a:lnTo>
                    <a:pt x="42" y="6"/>
                  </a:lnTo>
                  <a:lnTo>
                    <a:pt x="213" y="6"/>
                  </a:lnTo>
                  <a:lnTo>
                    <a:pt x="213" y="88"/>
                  </a:lnTo>
                  <a:lnTo>
                    <a:pt x="42" y="88"/>
                  </a:lnTo>
                  <a:close/>
                  <a:moveTo>
                    <a:pt x="37" y="92"/>
                  </a:moveTo>
                  <a:lnTo>
                    <a:pt x="218" y="92"/>
                  </a:lnTo>
                  <a:lnTo>
                    <a:pt x="218" y="3"/>
                  </a:lnTo>
                  <a:lnTo>
                    <a:pt x="222" y="0"/>
                  </a:lnTo>
                  <a:lnTo>
                    <a:pt x="35" y="0"/>
                  </a:lnTo>
                  <a:lnTo>
                    <a:pt x="35" y="95"/>
                  </a:lnTo>
                  <a:lnTo>
                    <a:pt x="37" y="92"/>
                  </a:lnTo>
                  <a:close/>
                </a:path>
              </a:pathLst>
            </a:custGeom>
            <a:solidFill>
              <a:srgbClr val="000000"/>
            </a:solidFill>
            <a:ln w="3175">
              <a:solidFill>
                <a:srgbClr val="000000"/>
              </a:solidFill>
              <a:prstDash val="solid"/>
              <a:round/>
              <a:headEnd/>
              <a:tailEnd/>
            </a:ln>
          </p:spPr>
          <p:txBody>
            <a:bodyPr/>
            <a:lstStyle/>
            <a:p>
              <a:endParaRPr lang="zh-CN" altLang="en-US"/>
            </a:p>
          </p:txBody>
        </p:sp>
      </p:grpSp>
      <p:pic>
        <p:nvPicPr>
          <p:cNvPr id="909478" name="Picture 166" descr="ww0203120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67625" y="5157788"/>
            <a:ext cx="1271588"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09479" name="Group 167"/>
          <p:cNvGrpSpPr>
            <a:grpSpLocks/>
          </p:cNvGrpSpPr>
          <p:nvPr/>
        </p:nvGrpSpPr>
        <p:grpSpPr bwMode="auto">
          <a:xfrm>
            <a:off x="5940425" y="1700213"/>
            <a:ext cx="2781300" cy="982662"/>
            <a:chOff x="3696" y="336"/>
            <a:chExt cx="1752" cy="619"/>
          </a:xfrm>
        </p:grpSpPr>
        <p:pic>
          <p:nvPicPr>
            <p:cNvPr id="66607" name="Picture 168" descr="ww02031200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96" y="336"/>
              <a:ext cx="840" cy="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608" name="Picture 169" descr="ww0203120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36" y="336"/>
              <a:ext cx="912"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6606" name="Rectangle 170"/>
          <p:cNvSpPr>
            <a:spLocks noChangeArrowheads="1"/>
          </p:cNvSpPr>
          <p:nvPr/>
        </p:nvSpPr>
        <p:spPr bwMode="auto">
          <a:xfrm>
            <a:off x="5003800" y="4581525"/>
            <a:ext cx="101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2000">
                <a:solidFill>
                  <a:schemeClr val="tx1"/>
                </a:solidFill>
              </a:rPr>
              <a:t>中继器 </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09318"/>
                                        </p:tgtEl>
                                        <p:attrNameLst>
                                          <p:attrName>style.visibility</p:attrName>
                                        </p:attrNameLst>
                                      </p:cBhvr>
                                      <p:to>
                                        <p:strVal val="visible"/>
                                      </p:to>
                                    </p:set>
                                    <p:animEffect transition="in" filter="wipe(down)">
                                      <p:cBhvr>
                                        <p:cTn id="7" dur="1000"/>
                                        <p:tgtEl>
                                          <p:spTgt spid="9093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nodeType="clickEffect">
                                  <p:stCondLst>
                                    <p:cond delay="0"/>
                                  </p:stCondLst>
                                  <p:childTnLst>
                                    <p:set>
                                      <p:cBhvr>
                                        <p:cTn id="11" dur="1" fill="hold">
                                          <p:stCondLst>
                                            <p:cond delay="0"/>
                                          </p:stCondLst>
                                        </p:cTn>
                                        <p:tgtEl>
                                          <p:spTgt spid="909479"/>
                                        </p:tgtEl>
                                        <p:attrNameLst>
                                          <p:attrName>style.visibility</p:attrName>
                                        </p:attrNameLst>
                                      </p:cBhvr>
                                      <p:to>
                                        <p:strVal val="visible"/>
                                      </p:to>
                                    </p:set>
                                    <p:anim calcmode="lin" valueType="num">
                                      <p:cBhvr>
                                        <p:cTn id="12" dur="500" fill="hold"/>
                                        <p:tgtEl>
                                          <p:spTgt spid="909479"/>
                                        </p:tgtEl>
                                        <p:attrNameLst>
                                          <p:attrName>ppt_w</p:attrName>
                                        </p:attrNameLst>
                                      </p:cBhvr>
                                      <p:tavLst>
                                        <p:tav tm="0">
                                          <p:val>
                                            <p:fltVal val="0"/>
                                          </p:val>
                                        </p:tav>
                                        <p:tav tm="100000">
                                          <p:val>
                                            <p:strVal val="#ppt_w"/>
                                          </p:val>
                                        </p:tav>
                                      </p:tavLst>
                                    </p:anim>
                                    <p:anim calcmode="lin" valueType="num">
                                      <p:cBhvr>
                                        <p:cTn id="13" dur="500" fill="hold"/>
                                        <p:tgtEl>
                                          <p:spTgt spid="909479"/>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nodeType="clickEffect">
                                  <p:stCondLst>
                                    <p:cond delay="0"/>
                                  </p:stCondLst>
                                  <p:childTnLst>
                                    <p:set>
                                      <p:cBhvr>
                                        <p:cTn id="17" dur="1" fill="hold">
                                          <p:stCondLst>
                                            <p:cond delay="0"/>
                                          </p:stCondLst>
                                        </p:cTn>
                                        <p:tgtEl>
                                          <p:spTgt spid="909478"/>
                                        </p:tgtEl>
                                        <p:attrNameLst>
                                          <p:attrName>style.visibility</p:attrName>
                                        </p:attrNameLst>
                                      </p:cBhvr>
                                      <p:to>
                                        <p:strVal val="visible"/>
                                      </p:to>
                                    </p:set>
                                    <p:anim calcmode="lin" valueType="num">
                                      <p:cBhvr>
                                        <p:cTn id="18" dur="500" fill="hold"/>
                                        <p:tgtEl>
                                          <p:spTgt spid="909478"/>
                                        </p:tgtEl>
                                        <p:attrNameLst>
                                          <p:attrName>ppt_w</p:attrName>
                                        </p:attrNameLst>
                                      </p:cBhvr>
                                      <p:tavLst>
                                        <p:tav tm="0">
                                          <p:val>
                                            <p:fltVal val="0"/>
                                          </p:val>
                                        </p:tav>
                                        <p:tav tm="100000">
                                          <p:val>
                                            <p:strVal val="#ppt_w"/>
                                          </p:val>
                                        </p:tav>
                                      </p:tavLst>
                                    </p:anim>
                                    <p:anim calcmode="lin" valueType="num">
                                      <p:cBhvr>
                                        <p:cTn id="19" dur="500" fill="hold"/>
                                        <p:tgtEl>
                                          <p:spTgt spid="90947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0338" name="Rectangle 2"/>
          <p:cNvSpPr>
            <a:spLocks noGrp="1" noChangeArrowheads="1"/>
          </p:cNvSpPr>
          <p:nvPr>
            <p:ph type="title"/>
          </p:nvPr>
        </p:nvSpPr>
        <p:spPr/>
        <p:txBody>
          <a:bodyPr/>
          <a:lstStyle/>
          <a:p>
            <a:pPr eaLnBrk="1" hangingPunct="1">
              <a:defRPr/>
            </a:pPr>
            <a:r>
              <a:rPr lang="zh-CN" altLang="en-US">
                <a:latin typeface="华文新魏" pitchFamily="2" charset="-122"/>
              </a:rPr>
              <a:t>组网部件</a:t>
            </a:r>
          </a:p>
        </p:txBody>
      </p:sp>
      <p:sp>
        <p:nvSpPr>
          <p:cNvPr id="675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758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910341" name="Rectangle 5"/>
          <p:cNvSpPr>
            <a:spLocks noGrp="1" noChangeArrowheads="1"/>
          </p:cNvSpPr>
          <p:nvPr>
            <p:ph type="body" idx="1"/>
          </p:nvPr>
        </p:nvSpPr>
        <p:spPr/>
        <p:txBody>
          <a:bodyPr/>
          <a:lstStyle/>
          <a:p>
            <a:pPr eaLnBrk="1" hangingPunct="1">
              <a:defRPr/>
            </a:pPr>
            <a:r>
              <a:rPr lang="zh-CN" altLang="en-US" sz="2400">
                <a:solidFill>
                  <a:srgbClr val="FF0000"/>
                </a:solidFill>
                <a:effectLst>
                  <a:outerShdw blurRad="38100" dist="38100" dir="2700000" algn="tl">
                    <a:srgbClr val="C0C0C0"/>
                  </a:outerShdw>
                </a:effectLst>
              </a:rPr>
              <a:t>计算机</a:t>
            </a:r>
          </a:p>
          <a:p>
            <a:pPr lvl="1" eaLnBrk="1" hangingPunct="1">
              <a:defRPr/>
            </a:pPr>
            <a:r>
              <a:rPr lang="zh-CN" altLang="en-US" sz="2000"/>
              <a:t>网络服务的提供者，也是网络服务的使用者。</a:t>
            </a:r>
          </a:p>
          <a:p>
            <a:pPr eaLnBrk="1" hangingPunct="1">
              <a:defRPr/>
            </a:pPr>
            <a:r>
              <a:rPr lang="zh-CN" altLang="en-US" sz="2400">
                <a:solidFill>
                  <a:srgbClr val="FF0000"/>
                </a:solidFill>
                <a:effectLst>
                  <a:outerShdw blurRad="38100" dist="38100" dir="2700000" algn="tl">
                    <a:srgbClr val="C0C0C0"/>
                  </a:outerShdw>
                </a:effectLst>
              </a:rPr>
              <a:t>网卡（带有</a:t>
            </a:r>
            <a:r>
              <a:rPr lang="en-US" altLang="zh-CN" sz="2400">
                <a:solidFill>
                  <a:srgbClr val="FF0000"/>
                </a:solidFill>
                <a:effectLst>
                  <a:outerShdw blurRad="38100" dist="38100" dir="2700000" algn="tl">
                    <a:srgbClr val="C0C0C0"/>
                  </a:outerShdw>
                </a:effectLst>
              </a:rPr>
              <a:t>BNC</a:t>
            </a:r>
            <a:r>
              <a:rPr lang="zh-CN" altLang="en-US" sz="2400">
                <a:solidFill>
                  <a:srgbClr val="FF0000"/>
                </a:solidFill>
                <a:effectLst>
                  <a:outerShdw blurRad="38100" dist="38100" dir="2700000" algn="tl">
                    <a:srgbClr val="C0C0C0"/>
                  </a:outerShdw>
                </a:effectLst>
              </a:rPr>
              <a:t>接口）</a:t>
            </a:r>
          </a:p>
          <a:p>
            <a:pPr lvl="1" eaLnBrk="1" hangingPunct="1">
              <a:defRPr/>
            </a:pPr>
            <a:r>
              <a:rPr lang="zh-CN" altLang="en-US" sz="2000"/>
              <a:t>插入主机的扩展槽中，同时具有</a:t>
            </a:r>
            <a:r>
              <a:rPr lang="en-US" altLang="zh-CN" sz="2000"/>
              <a:t>10BASE-5</a:t>
            </a:r>
            <a:r>
              <a:rPr lang="zh-CN" altLang="en-US" sz="2000"/>
              <a:t>中网卡和收发器的功能。</a:t>
            </a:r>
          </a:p>
          <a:p>
            <a:pPr eaLnBrk="1" hangingPunct="1">
              <a:defRPr/>
            </a:pPr>
            <a:r>
              <a:rPr lang="zh-CN" altLang="en-US" sz="2400">
                <a:solidFill>
                  <a:srgbClr val="FF0000"/>
                </a:solidFill>
                <a:effectLst>
                  <a:outerShdw blurRad="38100" dist="38100" dir="2700000" algn="tl">
                    <a:srgbClr val="C0C0C0"/>
                  </a:outerShdw>
                </a:effectLst>
              </a:rPr>
              <a:t>同轴电缆</a:t>
            </a:r>
          </a:p>
          <a:p>
            <a:pPr lvl="1" eaLnBrk="1" hangingPunct="1">
              <a:defRPr/>
            </a:pPr>
            <a:r>
              <a:rPr lang="zh-CN" altLang="en-US" sz="2000"/>
              <a:t>采用</a:t>
            </a:r>
            <a:r>
              <a:rPr lang="en-US" altLang="zh-CN" sz="2000"/>
              <a:t>50Ω</a:t>
            </a:r>
            <a:r>
              <a:rPr lang="zh-CN" altLang="en-US" sz="2000"/>
              <a:t>细同轴电缆（比粗缆便宜，易于转弯）。</a:t>
            </a:r>
          </a:p>
          <a:p>
            <a:pPr eaLnBrk="1" hangingPunct="1">
              <a:defRPr/>
            </a:pPr>
            <a:r>
              <a:rPr lang="zh-CN" altLang="en-US" sz="2400">
                <a:solidFill>
                  <a:srgbClr val="FF0000"/>
                </a:solidFill>
                <a:effectLst>
                  <a:outerShdw blurRad="38100" dist="38100" dir="2700000" algn="tl">
                    <a:srgbClr val="C0C0C0"/>
                  </a:outerShdw>
                </a:effectLst>
              </a:rPr>
              <a:t>无源的</a:t>
            </a:r>
            <a:r>
              <a:rPr lang="en-US" altLang="zh-CN" sz="2400">
                <a:solidFill>
                  <a:srgbClr val="FF0000"/>
                </a:solidFill>
                <a:effectLst>
                  <a:outerShdw blurRad="38100" dist="38100" dir="2700000" algn="tl">
                    <a:srgbClr val="C0C0C0"/>
                  </a:outerShdw>
                </a:effectLst>
              </a:rPr>
              <a:t>BNC T</a:t>
            </a:r>
            <a:r>
              <a:rPr lang="zh-CN" altLang="en-US" sz="2400">
                <a:solidFill>
                  <a:srgbClr val="FF0000"/>
                </a:solidFill>
                <a:effectLst>
                  <a:outerShdw blurRad="38100" dist="38100" dir="2700000" algn="tl">
                    <a:srgbClr val="C0C0C0"/>
                  </a:outerShdw>
                </a:effectLst>
              </a:rPr>
              <a:t>型接头</a:t>
            </a:r>
          </a:p>
          <a:p>
            <a:pPr lvl="1" eaLnBrk="1" hangingPunct="1">
              <a:defRPr/>
            </a:pPr>
            <a:r>
              <a:rPr lang="zh-CN" altLang="en-US" sz="2000"/>
              <a:t>需切断电缆。</a:t>
            </a:r>
          </a:p>
          <a:p>
            <a:pPr eaLnBrk="1" hangingPunct="1">
              <a:defRPr/>
            </a:pPr>
            <a:r>
              <a:rPr lang="zh-CN" altLang="en-US" sz="2400">
                <a:solidFill>
                  <a:srgbClr val="FF0000"/>
                </a:solidFill>
                <a:effectLst>
                  <a:outerShdw blurRad="38100" dist="38100" dir="2700000" algn="tl">
                    <a:srgbClr val="C0C0C0"/>
                  </a:outerShdw>
                </a:effectLst>
              </a:rPr>
              <a:t>中继器</a:t>
            </a:r>
          </a:p>
          <a:p>
            <a:pPr lvl="1" eaLnBrk="1" hangingPunct="1">
              <a:defRPr/>
            </a:pPr>
            <a:r>
              <a:rPr lang="zh-CN" altLang="en-US" sz="2000"/>
              <a:t>延伸网段和改变传输媒体，从而实现信息的转发。</a:t>
            </a:r>
          </a:p>
        </p:txBody>
      </p:sp>
    </p:spTree>
  </p:cSld>
  <p:clrMapOvr>
    <a:masterClrMapping/>
  </p:clrMapOvr>
  <p:transition spd="slow">
    <p:random/>
    <p:sndAc>
      <p:stSnd>
        <p:snd r:embed="rId2" name="camera.wav"/>
      </p:stSnd>
    </p:sndAc>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p:txBody>
          <a:bodyPr/>
          <a:lstStyle/>
          <a:p>
            <a:pPr eaLnBrk="1" hangingPunct="1">
              <a:defRPr/>
            </a:pPr>
            <a:r>
              <a:rPr lang="zh-CN" altLang="en-US">
                <a:latin typeface="华文新魏" pitchFamily="2" charset="-122"/>
              </a:rPr>
              <a:t>组网规则</a:t>
            </a:r>
          </a:p>
        </p:txBody>
      </p:sp>
      <p:sp>
        <p:nvSpPr>
          <p:cNvPr id="686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861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937989" name="Rectangle 5"/>
          <p:cNvSpPr>
            <a:spLocks noGrp="1" noChangeArrowheads="1"/>
          </p:cNvSpPr>
          <p:nvPr>
            <p:ph type="body" idx="1"/>
          </p:nvPr>
        </p:nvSpPr>
        <p:spPr>
          <a:xfrm>
            <a:off x="809625" y="1773238"/>
            <a:ext cx="7958138" cy="4608512"/>
          </a:xfrm>
        </p:spPr>
        <p:txBody>
          <a:bodyPr/>
          <a:lstStyle/>
          <a:p>
            <a:pPr eaLnBrk="1" hangingPunct="1">
              <a:lnSpc>
                <a:spcPct val="110000"/>
              </a:lnSpc>
              <a:defRPr/>
            </a:pPr>
            <a:r>
              <a:rPr lang="en-US" altLang="zh-CN" sz="2800">
                <a:solidFill>
                  <a:srgbClr val="FF0000"/>
                </a:solidFill>
                <a:effectLst>
                  <a:outerShdw blurRad="38100" dist="38100" dir="2700000" algn="tl">
                    <a:srgbClr val="C0C0C0"/>
                  </a:outerShdw>
                </a:effectLst>
              </a:rPr>
              <a:t>5-4-3</a:t>
            </a:r>
            <a:r>
              <a:rPr lang="zh-CN" altLang="en-US" sz="2800">
                <a:solidFill>
                  <a:srgbClr val="FF0000"/>
                </a:solidFill>
                <a:effectLst>
                  <a:outerShdw blurRad="38100" dist="38100" dir="2700000" algn="tl">
                    <a:srgbClr val="C0C0C0"/>
                  </a:outerShdw>
                </a:effectLst>
              </a:rPr>
              <a:t>规则</a:t>
            </a:r>
          </a:p>
          <a:p>
            <a:pPr lvl="1" eaLnBrk="1" hangingPunct="1">
              <a:lnSpc>
                <a:spcPct val="110000"/>
              </a:lnSpc>
              <a:defRPr/>
            </a:pPr>
            <a:r>
              <a:rPr lang="zh-CN" altLang="en-US" sz="2400"/>
              <a:t>源和目的间的任意路径要满足以下条件：</a:t>
            </a:r>
            <a:r>
              <a:rPr lang="zh-CN" altLang="en-US" sz="2400">
                <a:solidFill>
                  <a:schemeClr val="tx2"/>
                </a:solidFill>
              </a:rPr>
              <a:t>最多经过</a:t>
            </a:r>
            <a:r>
              <a:rPr lang="en-US" altLang="zh-CN" sz="2400">
                <a:solidFill>
                  <a:schemeClr val="tx2"/>
                </a:solidFill>
              </a:rPr>
              <a:t>5</a:t>
            </a:r>
            <a:r>
              <a:rPr lang="zh-CN" altLang="en-US" sz="2400">
                <a:solidFill>
                  <a:schemeClr val="tx2"/>
                </a:solidFill>
              </a:rPr>
              <a:t>个网络段</a:t>
            </a:r>
            <a:r>
              <a:rPr lang="zh-CN" altLang="en-US" sz="2400"/>
              <a:t>，</a:t>
            </a:r>
            <a:r>
              <a:rPr lang="zh-CN" altLang="en-US" sz="2400">
                <a:solidFill>
                  <a:schemeClr val="tx2"/>
                </a:solidFill>
              </a:rPr>
              <a:t>最多经过</a:t>
            </a:r>
            <a:r>
              <a:rPr lang="en-US" altLang="zh-CN" sz="2400">
                <a:solidFill>
                  <a:schemeClr val="tx2"/>
                </a:solidFill>
              </a:rPr>
              <a:t>4</a:t>
            </a:r>
            <a:r>
              <a:rPr lang="zh-CN" altLang="en-US" sz="2400">
                <a:solidFill>
                  <a:schemeClr val="tx2"/>
                </a:solidFill>
              </a:rPr>
              <a:t>个中继器进行连接</a:t>
            </a:r>
            <a:r>
              <a:rPr lang="zh-CN" altLang="en-US" sz="2400"/>
              <a:t>，</a:t>
            </a:r>
            <a:r>
              <a:rPr lang="zh-CN" altLang="en-US" sz="2400">
                <a:solidFill>
                  <a:schemeClr val="tx2"/>
                </a:solidFill>
              </a:rPr>
              <a:t>最多经过</a:t>
            </a:r>
            <a:r>
              <a:rPr lang="en-US" altLang="zh-CN" sz="2400">
                <a:solidFill>
                  <a:schemeClr val="tx2"/>
                </a:solidFill>
              </a:rPr>
              <a:t>3</a:t>
            </a:r>
            <a:r>
              <a:rPr lang="zh-CN" altLang="en-US" sz="2400">
                <a:solidFill>
                  <a:schemeClr val="tx2"/>
                </a:solidFill>
              </a:rPr>
              <a:t>个含有工作站的网络段</a:t>
            </a:r>
            <a:r>
              <a:rPr lang="zh-CN" altLang="en-US" sz="2400"/>
              <a:t>。</a:t>
            </a:r>
          </a:p>
          <a:p>
            <a:pPr eaLnBrk="1" hangingPunct="1">
              <a:lnSpc>
                <a:spcPct val="110000"/>
              </a:lnSpc>
              <a:defRPr/>
            </a:pPr>
            <a:r>
              <a:rPr lang="zh-CN" altLang="zh-CN" sz="2800">
                <a:solidFill>
                  <a:srgbClr val="FF0000"/>
                </a:solidFill>
                <a:effectLst>
                  <a:outerShdw blurRad="38100" dist="38100" dir="2700000" algn="tl">
                    <a:srgbClr val="C0C0C0"/>
                  </a:outerShdw>
                </a:effectLst>
              </a:rPr>
              <a:t>每个网络段不能超过185m</a:t>
            </a:r>
          </a:p>
          <a:p>
            <a:pPr eaLnBrk="1" hangingPunct="1">
              <a:lnSpc>
                <a:spcPct val="110000"/>
              </a:lnSpc>
              <a:defRPr/>
            </a:pPr>
            <a:r>
              <a:rPr lang="zh-CN" altLang="zh-CN" sz="2800">
                <a:solidFill>
                  <a:srgbClr val="FF0000"/>
                </a:solidFill>
                <a:effectLst>
                  <a:outerShdw blurRad="38100" dist="38100" dir="2700000" algn="tl">
                    <a:srgbClr val="C0C0C0"/>
                  </a:outerShdw>
                </a:effectLst>
              </a:rPr>
              <a:t>整个网络长度不能超过925m</a:t>
            </a:r>
          </a:p>
          <a:p>
            <a:pPr eaLnBrk="1" hangingPunct="1">
              <a:lnSpc>
                <a:spcPct val="110000"/>
              </a:lnSpc>
              <a:defRPr/>
            </a:pPr>
            <a:r>
              <a:rPr lang="zh-CN" altLang="zh-CN" sz="2800">
                <a:solidFill>
                  <a:srgbClr val="FF0000"/>
                </a:solidFill>
                <a:effectLst>
                  <a:outerShdw blurRad="38100" dist="38100" dir="2700000" algn="tl">
                    <a:srgbClr val="C0C0C0"/>
                  </a:outerShdw>
                </a:effectLst>
              </a:rPr>
              <a:t>两个相邻BNC T型接头之间的距离应是0.5m的整数倍，最小距离为0.5m</a:t>
            </a:r>
          </a:p>
          <a:p>
            <a:pPr eaLnBrk="1" hangingPunct="1">
              <a:lnSpc>
                <a:spcPct val="110000"/>
              </a:lnSpc>
              <a:defRPr/>
            </a:pPr>
            <a:r>
              <a:rPr lang="zh-CN" altLang="zh-CN" sz="2800">
                <a:solidFill>
                  <a:srgbClr val="FF0000"/>
                </a:solidFill>
                <a:effectLst>
                  <a:outerShdw blurRad="38100" dist="38100" dir="2700000" algn="tl">
                    <a:srgbClr val="C0C0C0"/>
                  </a:outerShdw>
                </a:effectLst>
              </a:rPr>
              <a:t>网络段最多只能连入32个节点</a:t>
            </a:r>
          </a:p>
        </p:txBody>
      </p:sp>
    </p:spTree>
  </p:cSld>
  <p:clrMapOvr>
    <a:masterClrMapping/>
  </p:clrMapOvr>
  <p:transition spd="slow">
    <p:random/>
    <p:sndAc>
      <p:stSnd>
        <p:snd r:embed="rId2" name="camera.wav"/>
      </p:stSnd>
    </p:sndAc>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ChangeArrowheads="1"/>
          </p:cNvSpPr>
          <p:nvPr>
            <p:ph type="title"/>
          </p:nvPr>
        </p:nvSpPr>
        <p:spPr/>
        <p:txBody>
          <a:bodyPr/>
          <a:lstStyle/>
          <a:p>
            <a:pPr eaLnBrk="1" hangingPunct="1">
              <a:defRPr/>
            </a:pPr>
            <a:r>
              <a:rPr lang="en-US" altLang="zh-CN" b="1"/>
              <a:t>10BASE-T</a:t>
            </a:r>
            <a:br>
              <a:rPr lang="en-US" altLang="zh-CN" b="1"/>
            </a:br>
            <a:r>
              <a:rPr lang="zh-CN" altLang="en-US" sz="2800" b="1"/>
              <a:t>（</a:t>
            </a:r>
            <a:r>
              <a:rPr lang="en-US" altLang="zh-CN" sz="2800" b="1"/>
              <a:t>802.3i</a:t>
            </a:r>
            <a:r>
              <a:rPr lang="zh-CN" altLang="en-US" sz="2800" b="1"/>
              <a:t>）</a:t>
            </a:r>
          </a:p>
        </p:txBody>
      </p:sp>
      <p:sp>
        <p:nvSpPr>
          <p:cNvPr id="696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6963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939013" name="Rectangle 5"/>
          <p:cNvSpPr>
            <a:spLocks noGrp="1" noChangeArrowheads="1"/>
          </p:cNvSpPr>
          <p:nvPr>
            <p:ph type="body" idx="1"/>
          </p:nvPr>
        </p:nvSpPr>
        <p:spPr>
          <a:xfrm>
            <a:off x="755650" y="4076700"/>
            <a:ext cx="7958138" cy="2303463"/>
          </a:xfrm>
        </p:spPr>
        <p:txBody>
          <a:bodyPr/>
          <a:lstStyle/>
          <a:p>
            <a:pPr eaLnBrk="1" hangingPunct="1">
              <a:lnSpc>
                <a:spcPct val="130000"/>
              </a:lnSpc>
              <a:defRPr/>
            </a:pPr>
            <a:r>
              <a:rPr lang="en-US" altLang="zh-CN" sz="2800">
                <a:solidFill>
                  <a:srgbClr val="FF0000"/>
                </a:solidFill>
                <a:effectLst>
                  <a:outerShdw blurRad="38100" dist="38100" dir="2700000" algn="tl">
                    <a:srgbClr val="C0C0C0"/>
                  </a:outerShdw>
                </a:effectLst>
              </a:rPr>
              <a:t>10</a:t>
            </a:r>
            <a:r>
              <a:rPr lang="zh-CN" altLang="en-US" sz="2800">
                <a:solidFill>
                  <a:srgbClr val="FF0000"/>
                </a:solidFill>
                <a:effectLst>
                  <a:outerShdw blurRad="38100" dist="38100" dir="2700000" algn="tl">
                    <a:srgbClr val="C0C0C0"/>
                  </a:outerShdw>
                </a:effectLst>
              </a:rPr>
              <a:t>：</a:t>
            </a:r>
            <a:r>
              <a:rPr lang="zh-CN" altLang="en-US" sz="2800"/>
              <a:t>表示数据速率为</a:t>
            </a:r>
            <a:r>
              <a:rPr lang="en-US" altLang="zh-CN" sz="2800"/>
              <a:t>10Mbps</a:t>
            </a:r>
            <a:r>
              <a:rPr lang="zh-CN" altLang="en-US" sz="2800"/>
              <a:t>。</a:t>
            </a:r>
          </a:p>
          <a:p>
            <a:pPr eaLnBrk="1" hangingPunct="1">
              <a:lnSpc>
                <a:spcPct val="130000"/>
              </a:lnSpc>
              <a:defRPr/>
            </a:pPr>
            <a:r>
              <a:rPr lang="en-US" altLang="zh-CN" sz="2800">
                <a:solidFill>
                  <a:srgbClr val="FF0000"/>
                </a:solidFill>
                <a:effectLst>
                  <a:outerShdw blurRad="38100" dist="38100" dir="2700000" algn="tl">
                    <a:srgbClr val="C0C0C0"/>
                  </a:outerShdw>
                </a:effectLst>
              </a:rPr>
              <a:t>BASE</a:t>
            </a:r>
            <a:r>
              <a:rPr lang="zh-CN" altLang="en-US" sz="2800">
                <a:solidFill>
                  <a:srgbClr val="FF0000"/>
                </a:solidFill>
                <a:effectLst>
                  <a:outerShdw blurRad="38100" dist="38100" dir="2700000" algn="tl">
                    <a:srgbClr val="C0C0C0"/>
                  </a:outerShdw>
                </a:effectLst>
              </a:rPr>
              <a:t>：</a:t>
            </a:r>
            <a:r>
              <a:rPr lang="zh-CN" altLang="en-US" sz="2800"/>
              <a:t>表示电缆上的信号是基带信号。</a:t>
            </a:r>
          </a:p>
          <a:p>
            <a:pPr eaLnBrk="1" hangingPunct="1">
              <a:lnSpc>
                <a:spcPct val="130000"/>
              </a:lnSpc>
              <a:defRPr/>
            </a:pPr>
            <a:r>
              <a:rPr lang="en-US" altLang="zh-CN" sz="2800">
                <a:solidFill>
                  <a:srgbClr val="FF0000"/>
                </a:solidFill>
                <a:effectLst>
                  <a:outerShdw blurRad="38100" dist="38100" dir="2700000" algn="tl">
                    <a:srgbClr val="C0C0C0"/>
                  </a:outerShdw>
                </a:effectLst>
              </a:rPr>
              <a:t>T</a:t>
            </a:r>
            <a:r>
              <a:rPr lang="zh-CN" altLang="en-US" sz="2800">
                <a:solidFill>
                  <a:srgbClr val="FF0000"/>
                </a:solidFill>
                <a:effectLst>
                  <a:outerShdw blurRad="38100" dist="38100" dir="2700000" algn="tl">
                    <a:srgbClr val="C0C0C0"/>
                  </a:outerShdw>
                </a:effectLst>
              </a:rPr>
              <a:t>：</a:t>
            </a:r>
            <a:r>
              <a:rPr lang="zh-CN" altLang="en-US" sz="2800"/>
              <a:t>表示采用双绞线进行组网。</a:t>
            </a:r>
          </a:p>
        </p:txBody>
      </p:sp>
      <p:sp>
        <p:nvSpPr>
          <p:cNvPr id="69638" name="Rectangle 6"/>
          <p:cNvSpPr>
            <a:spLocks noChangeArrowheads="1"/>
          </p:cNvSpPr>
          <p:nvPr/>
        </p:nvSpPr>
        <p:spPr bwMode="auto">
          <a:xfrm>
            <a:off x="1027113" y="2898775"/>
            <a:ext cx="1778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速率（</a:t>
            </a:r>
            <a:r>
              <a:rPr lang="en-US" altLang="zh-CN" sz="2000">
                <a:solidFill>
                  <a:schemeClr val="tx1"/>
                </a:solidFill>
              </a:rPr>
              <a:t>Mb/s</a:t>
            </a:r>
            <a:r>
              <a:rPr lang="zh-CN" altLang="en-US" sz="2000">
                <a:solidFill>
                  <a:schemeClr val="tx1"/>
                </a:solidFill>
              </a:rPr>
              <a:t>）</a:t>
            </a:r>
          </a:p>
        </p:txBody>
      </p:sp>
      <p:sp>
        <p:nvSpPr>
          <p:cNvPr id="69639" name="Rectangle 7"/>
          <p:cNvSpPr>
            <a:spLocks noChangeArrowheads="1"/>
          </p:cNvSpPr>
          <p:nvPr/>
        </p:nvSpPr>
        <p:spPr bwMode="auto">
          <a:xfrm>
            <a:off x="3008313" y="2898775"/>
            <a:ext cx="1895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基带或宽带</a:t>
            </a:r>
          </a:p>
          <a:p>
            <a:pPr>
              <a:spcBef>
                <a:spcPct val="0"/>
              </a:spcBef>
              <a:buClrTx/>
              <a:buFontTx/>
              <a:buNone/>
            </a:pPr>
            <a:r>
              <a:rPr lang="en-US" altLang="zh-CN" sz="2000">
                <a:solidFill>
                  <a:schemeClr val="tx1"/>
                </a:solidFill>
              </a:rPr>
              <a:t>BASE/BROAD</a:t>
            </a:r>
          </a:p>
        </p:txBody>
      </p:sp>
      <p:sp>
        <p:nvSpPr>
          <p:cNvPr id="69640" name="Rectangle 8"/>
          <p:cNvSpPr>
            <a:spLocks noChangeArrowheads="1"/>
          </p:cNvSpPr>
          <p:nvPr/>
        </p:nvSpPr>
        <p:spPr bwMode="auto">
          <a:xfrm>
            <a:off x="5037138" y="2900363"/>
            <a:ext cx="35829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rPr>
              <a:t>每段最大长度（单位</a:t>
            </a:r>
            <a:r>
              <a:rPr lang="en-US" altLang="zh-CN" sz="2000">
                <a:solidFill>
                  <a:schemeClr val="tx1"/>
                </a:solidFill>
              </a:rPr>
              <a:t>:</a:t>
            </a:r>
            <a:r>
              <a:rPr lang="zh-CN" altLang="en-US" sz="2000">
                <a:solidFill>
                  <a:schemeClr val="tx1"/>
                </a:solidFill>
              </a:rPr>
              <a:t>百米）或介质类型（</a:t>
            </a:r>
            <a:r>
              <a:rPr lang="en-US" altLang="zh-CN" sz="2000">
                <a:solidFill>
                  <a:schemeClr val="tx1"/>
                </a:solidFill>
              </a:rPr>
              <a:t>T</a:t>
            </a:r>
            <a:r>
              <a:rPr lang="zh-CN" altLang="en-US" sz="2000">
                <a:solidFill>
                  <a:schemeClr val="tx1"/>
                </a:solidFill>
              </a:rPr>
              <a:t>，</a:t>
            </a:r>
            <a:r>
              <a:rPr lang="en-US" altLang="zh-CN" sz="2000">
                <a:solidFill>
                  <a:schemeClr val="tx1"/>
                </a:solidFill>
              </a:rPr>
              <a:t>F</a:t>
            </a:r>
            <a:r>
              <a:rPr lang="zh-CN" altLang="en-US" sz="2000">
                <a:solidFill>
                  <a:schemeClr val="tx1"/>
                </a:solidFill>
              </a:rPr>
              <a:t>，</a:t>
            </a:r>
            <a:r>
              <a:rPr lang="en-US" altLang="zh-CN" sz="2000">
                <a:solidFill>
                  <a:schemeClr val="tx1"/>
                </a:solidFill>
              </a:rPr>
              <a:t>X</a:t>
            </a:r>
            <a:r>
              <a:rPr lang="zh-CN" altLang="en-US" sz="2000">
                <a:solidFill>
                  <a:schemeClr val="tx1"/>
                </a:solidFill>
              </a:rPr>
              <a:t>）</a:t>
            </a:r>
          </a:p>
        </p:txBody>
      </p:sp>
      <p:sp>
        <p:nvSpPr>
          <p:cNvPr id="69641" name="Rectangle 9"/>
          <p:cNvSpPr>
            <a:spLocks noChangeArrowheads="1"/>
          </p:cNvSpPr>
          <p:nvPr/>
        </p:nvSpPr>
        <p:spPr bwMode="auto">
          <a:xfrm>
            <a:off x="2627313" y="2060575"/>
            <a:ext cx="2057400" cy="482600"/>
          </a:xfrm>
          <a:prstGeom prst="rect">
            <a:avLst/>
          </a:prstGeom>
          <a:solidFill>
            <a:srgbClr val="FFFF00"/>
          </a:solidFill>
          <a:ln w="25399">
            <a:solidFill>
              <a:schemeClr val="tx1"/>
            </a:solidFill>
            <a:miter lim="800000"/>
            <a:headEnd/>
            <a:tailEnd/>
          </a:ln>
          <a:effectLst>
            <a:outerShdw dist="107763" dir="2700000" algn="ctr" rotWithShape="0">
              <a:schemeClr val="bg2">
                <a:alpha val="50000"/>
              </a:schemeClr>
            </a:outerShdw>
          </a:effec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en-US" altLang="zh-CN" sz="2400" u="sng">
                <a:solidFill>
                  <a:schemeClr val="tx1"/>
                </a:solidFill>
              </a:rPr>
              <a:t>10</a:t>
            </a:r>
            <a:r>
              <a:rPr lang="en-US" altLang="zh-CN" sz="2400">
                <a:solidFill>
                  <a:schemeClr val="tx1"/>
                </a:solidFill>
              </a:rPr>
              <a:t>  </a:t>
            </a:r>
            <a:r>
              <a:rPr lang="en-US" altLang="zh-CN" sz="2400" u="sng">
                <a:solidFill>
                  <a:schemeClr val="tx1"/>
                </a:solidFill>
              </a:rPr>
              <a:t>BASE</a:t>
            </a:r>
            <a:r>
              <a:rPr lang="en-US" altLang="zh-CN" sz="2400">
                <a:solidFill>
                  <a:schemeClr val="tx1"/>
                </a:solidFill>
              </a:rPr>
              <a:t> - </a:t>
            </a:r>
            <a:r>
              <a:rPr lang="en-US" altLang="zh-CN" sz="2400" u="sng">
                <a:solidFill>
                  <a:schemeClr val="tx1"/>
                </a:solidFill>
              </a:rPr>
              <a:t>T</a:t>
            </a:r>
          </a:p>
        </p:txBody>
      </p:sp>
      <p:sp>
        <p:nvSpPr>
          <p:cNvPr id="69642" name="Line 10"/>
          <p:cNvSpPr>
            <a:spLocks noChangeShapeType="1"/>
          </p:cNvSpPr>
          <p:nvPr/>
        </p:nvSpPr>
        <p:spPr bwMode="auto">
          <a:xfrm flipH="1">
            <a:off x="3668713" y="2468563"/>
            <a:ext cx="0" cy="431800"/>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643" name="Line 11"/>
          <p:cNvSpPr>
            <a:spLocks noChangeShapeType="1"/>
          </p:cNvSpPr>
          <p:nvPr/>
        </p:nvSpPr>
        <p:spPr bwMode="auto">
          <a:xfrm flipH="1">
            <a:off x="4603750" y="2324100"/>
            <a:ext cx="2449513" cy="0"/>
          </a:xfrm>
          <a:prstGeom prst="line">
            <a:avLst/>
          </a:prstGeom>
          <a:noFill/>
          <a:ln w="25399">
            <a:solidFill>
              <a:schemeClr val="tx2"/>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9644" name="Group 12"/>
          <p:cNvGrpSpPr>
            <a:grpSpLocks/>
          </p:cNvGrpSpPr>
          <p:nvPr/>
        </p:nvGrpSpPr>
        <p:grpSpPr bwMode="auto">
          <a:xfrm>
            <a:off x="1868488" y="2324100"/>
            <a:ext cx="914400" cy="519113"/>
            <a:chOff x="1200" y="1200"/>
            <a:chExt cx="576" cy="327"/>
          </a:xfrm>
        </p:grpSpPr>
        <p:sp>
          <p:nvSpPr>
            <p:cNvPr id="69646" name="Line 13"/>
            <p:cNvSpPr>
              <a:spLocks noChangeShapeType="1"/>
            </p:cNvSpPr>
            <p:nvPr/>
          </p:nvSpPr>
          <p:spPr bwMode="auto">
            <a:xfrm flipH="1">
              <a:off x="1200" y="1200"/>
              <a:ext cx="0" cy="327"/>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9647" name="Line 14"/>
            <p:cNvSpPr>
              <a:spLocks noChangeShapeType="1"/>
            </p:cNvSpPr>
            <p:nvPr/>
          </p:nvSpPr>
          <p:spPr bwMode="auto">
            <a:xfrm flipH="1">
              <a:off x="1200" y="1200"/>
              <a:ext cx="576" cy="0"/>
            </a:xfrm>
            <a:prstGeom prst="line">
              <a:avLst/>
            </a:prstGeom>
            <a:noFill/>
            <a:ln w="25399">
              <a:solidFill>
                <a:schemeClr val="tx2"/>
              </a:solidFill>
              <a:round/>
              <a:headEnd type="none" w="sm" len="sm"/>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9645" name="Line 15"/>
          <p:cNvSpPr>
            <a:spLocks noChangeShapeType="1"/>
          </p:cNvSpPr>
          <p:nvPr/>
        </p:nvSpPr>
        <p:spPr bwMode="auto">
          <a:xfrm flipH="1">
            <a:off x="7053263" y="2324100"/>
            <a:ext cx="0" cy="533400"/>
          </a:xfrm>
          <a:prstGeom prst="line">
            <a:avLst/>
          </a:prstGeom>
          <a:noFill/>
          <a:ln w="25399">
            <a:solidFill>
              <a:schemeClr val="tx2"/>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spd="slow">
    <p:random/>
    <p:sndAc>
      <p:stSnd>
        <p:snd r:embed="rId2" name="camera.wav"/>
      </p:stSnd>
    </p:sndAc>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386" name="Rectangle 2"/>
          <p:cNvSpPr>
            <a:spLocks noGrp="1" noChangeArrowheads="1"/>
          </p:cNvSpPr>
          <p:nvPr>
            <p:ph type="title"/>
          </p:nvPr>
        </p:nvSpPr>
        <p:spPr/>
        <p:txBody>
          <a:bodyPr/>
          <a:lstStyle/>
          <a:p>
            <a:pPr eaLnBrk="1" hangingPunct="1">
              <a:defRPr/>
            </a:pPr>
            <a:r>
              <a:rPr lang="zh-CN" altLang="en-US">
                <a:latin typeface="华文新魏" pitchFamily="2" charset="-122"/>
              </a:rPr>
              <a:t>网络结构</a:t>
            </a:r>
          </a:p>
        </p:txBody>
      </p:sp>
      <p:sp>
        <p:nvSpPr>
          <p:cNvPr id="706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066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912389" name="Rectangle 5"/>
          <p:cNvSpPr>
            <a:spLocks noGrp="1" noChangeArrowheads="1"/>
          </p:cNvSpPr>
          <p:nvPr>
            <p:ph type="body" idx="1"/>
          </p:nvPr>
        </p:nvSpPr>
        <p:spPr>
          <a:xfrm>
            <a:off x="809625" y="1773238"/>
            <a:ext cx="3330575" cy="4608512"/>
          </a:xfrm>
        </p:spPr>
        <p:txBody>
          <a:bodyPr/>
          <a:lstStyle/>
          <a:p>
            <a:pPr marL="361950" indent="-361950" eaLnBrk="1" hangingPunct="1">
              <a:lnSpc>
                <a:spcPct val="120000"/>
              </a:lnSpc>
              <a:defRPr/>
            </a:pPr>
            <a:r>
              <a:rPr lang="zh-CN" altLang="en-US" sz="2800" dirty="0">
                <a:solidFill>
                  <a:srgbClr val="FF0000"/>
                </a:solidFill>
                <a:effectLst>
                  <a:outerShdw blurRad="38100" dist="38100" dir="2700000" algn="tl">
                    <a:srgbClr val="C0C0C0"/>
                  </a:outerShdw>
                </a:effectLst>
              </a:rPr>
              <a:t>双绞线以太网</a:t>
            </a:r>
          </a:p>
          <a:p>
            <a:pPr marL="361950" indent="-361950" eaLnBrk="1" hangingPunct="1">
              <a:lnSpc>
                <a:spcPct val="120000"/>
              </a:lnSpc>
              <a:buFont typeface="Wingdings" pitchFamily="2" charset="2"/>
              <a:buNone/>
              <a:defRPr/>
            </a:pPr>
            <a:r>
              <a:rPr lang="en-US" altLang="zh-CN" sz="2800" dirty="0">
                <a:solidFill>
                  <a:srgbClr val="FF0000"/>
                </a:solidFill>
                <a:effectLst>
                  <a:outerShdw blurRad="38100" dist="38100" dir="2700000" algn="tl">
                    <a:srgbClr val="C0C0C0"/>
                  </a:outerShdw>
                </a:effectLst>
              </a:rPr>
              <a:t>    (10BASE-T)</a:t>
            </a:r>
          </a:p>
          <a:p>
            <a:pPr marL="827088" lvl="1" eaLnBrk="1" hangingPunct="1">
              <a:lnSpc>
                <a:spcPct val="120000"/>
              </a:lnSpc>
              <a:defRPr/>
            </a:pPr>
            <a:r>
              <a:rPr lang="en-US" altLang="zh-CN" sz="2400" dirty="0"/>
              <a:t>3</a:t>
            </a:r>
            <a:r>
              <a:rPr lang="zh-CN" altLang="en-US" sz="2400" dirty="0"/>
              <a:t>类</a:t>
            </a:r>
            <a:r>
              <a:rPr lang="en-US" altLang="zh-CN" sz="2400" dirty="0"/>
              <a:t>UTP</a:t>
            </a:r>
            <a:r>
              <a:rPr lang="zh-CN" altLang="en-US" sz="2400" dirty="0"/>
              <a:t>； </a:t>
            </a:r>
          </a:p>
          <a:p>
            <a:pPr marL="827088" lvl="1" eaLnBrk="1" hangingPunct="1">
              <a:lnSpc>
                <a:spcPct val="120000"/>
              </a:lnSpc>
              <a:defRPr/>
            </a:pPr>
            <a:r>
              <a:rPr lang="zh-CN" altLang="en-US" sz="2400" dirty="0"/>
              <a:t>所有站点都与</a:t>
            </a:r>
            <a:r>
              <a:rPr lang="en-US" altLang="zh-CN" sz="2400" dirty="0"/>
              <a:t>Hub </a:t>
            </a:r>
            <a:r>
              <a:rPr lang="zh-CN" altLang="en-US" sz="2400" dirty="0"/>
              <a:t>相连接；</a:t>
            </a:r>
          </a:p>
          <a:p>
            <a:pPr marL="827088" lvl="1" eaLnBrk="1" hangingPunct="1">
              <a:lnSpc>
                <a:spcPct val="120000"/>
              </a:lnSpc>
              <a:defRPr/>
            </a:pPr>
            <a:r>
              <a:rPr kumimoji="0" lang="zh-CN" altLang="en-US" sz="2400" dirty="0"/>
              <a:t>物理星</a:t>
            </a:r>
            <a:r>
              <a:rPr lang="zh-CN" altLang="en-US" sz="2400" dirty="0"/>
              <a:t>形拓扑，逻辑总线结构；</a:t>
            </a:r>
          </a:p>
          <a:p>
            <a:pPr marL="827088" lvl="1" eaLnBrk="1" hangingPunct="1">
              <a:lnSpc>
                <a:spcPct val="120000"/>
              </a:lnSpc>
              <a:defRPr/>
            </a:pPr>
            <a:r>
              <a:rPr lang="zh-CN" altLang="en-US" sz="2400" dirty="0"/>
              <a:t>轻便、安装密度高、便于维护。</a:t>
            </a:r>
          </a:p>
        </p:txBody>
      </p:sp>
      <p:sp>
        <p:nvSpPr>
          <p:cNvPr id="70662" name="Rectangle 6"/>
          <p:cNvSpPr>
            <a:spLocks noChangeArrowheads="1"/>
          </p:cNvSpPr>
          <p:nvPr/>
        </p:nvSpPr>
        <p:spPr bwMode="auto">
          <a:xfrm>
            <a:off x="5216525" y="4418013"/>
            <a:ext cx="622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solidFill>
                  <a:schemeClr val="tx1"/>
                </a:solidFill>
              </a:rPr>
              <a:t>NIC</a:t>
            </a:r>
          </a:p>
        </p:txBody>
      </p:sp>
      <p:pic>
        <p:nvPicPr>
          <p:cNvPr id="70663" name="Picture 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87900" y="3141663"/>
            <a:ext cx="30146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664" name="Rectangle 8"/>
          <p:cNvSpPr>
            <a:spLocks noChangeArrowheads="1"/>
          </p:cNvSpPr>
          <p:nvPr/>
        </p:nvSpPr>
        <p:spPr bwMode="auto">
          <a:xfrm>
            <a:off x="6872288" y="2689225"/>
            <a:ext cx="686085"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dirty="0">
                <a:solidFill>
                  <a:schemeClr val="tx1"/>
                </a:solidFill>
              </a:rPr>
              <a:t>Hub</a:t>
            </a:r>
          </a:p>
        </p:txBody>
      </p:sp>
      <p:sp>
        <p:nvSpPr>
          <p:cNvPr id="70665" name="Line 9"/>
          <p:cNvSpPr>
            <a:spLocks noChangeShapeType="1"/>
          </p:cNvSpPr>
          <p:nvPr/>
        </p:nvSpPr>
        <p:spPr bwMode="auto">
          <a:xfrm flipV="1">
            <a:off x="7910513" y="3497263"/>
            <a:ext cx="414337" cy="1587"/>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666" name="Rectangle 10"/>
          <p:cNvSpPr>
            <a:spLocks noChangeArrowheads="1"/>
          </p:cNvSpPr>
          <p:nvPr/>
        </p:nvSpPr>
        <p:spPr bwMode="auto">
          <a:xfrm>
            <a:off x="7304088" y="4057650"/>
            <a:ext cx="1708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a:solidFill>
                  <a:schemeClr val="tx1"/>
                </a:solidFill>
              </a:rPr>
              <a:t>每段最大长度</a:t>
            </a:r>
          </a:p>
          <a:p>
            <a:pPr algn="ctr" eaLnBrk="1" hangingPunct="1">
              <a:spcBef>
                <a:spcPct val="0"/>
              </a:spcBef>
              <a:buClrTx/>
              <a:buFontTx/>
              <a:buNone/>
            </a:pPr>
            <a:r>
              <a:rPr lang="zh-CN" altLang="en-US" sz="2000">
                <a:solidFill>
                  <a:schemeClr val="tx1"/>
                </a:solidFill>
              </a:rPr>
              <a:t> </a:t>
            </a:r>
            <a:r>
              <a:rPr lang="en-US" altLang="zh-CN" sz="2000">
                <a:solidFill>
                  <a:schemeClr val="tx1"/>
                </a:solidFill>
              </a:rPr>
              <a:t>100m</a:t>
            </a:r>
          </a:p>
        </p:txBody>
      </p:sp>
      <p:sp>
        <p:nvSpPr>
          <p:cNvPr id="70667" name="Line 11"/>
          <p:cNvSpPr>
            <a:spLocks noChangeShapeType="1"/>
          </p:cNvSpPr>
          <p:nvPr/>
        </p:nvSpPr>
        <p:spPr bwMode="auto">
          <a:xfrm flipH="1">
            <a:off x="8134350" y="3502025"/>
            <a:ext cx="4763" cy="612775"/>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668" name="Line 12"/>
          <p:cNvSpPr>
            <a:spLocks noChangeShapeType="1"/>
          </p:cNvSpPr>
          <p:nvPr/>
        </p:nvSpPr>
        <p:spPr bwMode="auto">
          <a:xfrm flipV="1">
            <a:off x="8115300" y="4751388"/>
            <a:ext cx="4763" cy="606425"/>
          </a:xfrm>
          <a:prstGeom prst="line">
            <a:avLst/>
          </a:prstGeom>
          <a:noFill/>
          <a:ln w="126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669" name="Line 13"/>
          <p:cNvSpPr>
            <a:spLocks noChangeShapeType="1"/>
          </p:cNvSpPr>
          <p:nvPr/>
        </p:nvSpPr>
        <p:spPr bwMode="auto">
          <a:xfrm flipV="1">
            <a:off x="7856538" y="5341938"/>
            <a:ext cx="414337" cy="3175"/>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0670" name="Group 14"/>
          <p:cNvGrpSpPr>
            <a:grpSpLocks/>
          </p:cNvGrpSpPr>
          <p:nvPr/>
        </p:nvGrpSpPr>
        <p:grpSpPr bwMode="auto">
          <a:xfrm>
            <a:off x="4437063" y="3514725"/>
            <a:ext cx="1554162" cy="2598738"/>
            <a:chOff x="2179" y="2395"/>
            <a:chExt cx="979" cy="1637"/>
          </a:xfrm>
        </p:grpSpPr>
        <p:grpSp>
          <p:nvGrpSpPr>
            <p:cNvPr id="70800" name="Group 15"/>
            <p:cNvGrpSpPr>
              <a:grpSpLocks/>
            </p:cNvGrpSpPr>
            <p:nvPr/>
          </p:nvGrpSpPr>
          <p:grpSpPr bwMode="auto">
            <a:xfrm>
              <a:off x="2179" y="3213"/>
              <a:ext cx="591" cy="280"/>
              <a:chOff x="2801" y="2891"/>
              <a:chExt cx="412" cy="210"/>
            </a:xfrm>
          </p:grpSpPr>
          <p:sp>
            <p:nvSpPr>
              <p:cNvPr id="70803" name="Freeform 16"/>
              <p:cNvSpPr>
                <a:spLocks/>
              </p:cNvSpPr>
              <p:nvPr/>
            </p:nvSpPr>
            <p:spPr bwMode="auto">
              <a:xfrm>
                <a:off x="2904" y="3063"/>
                <a:ext cx="215" cy="27"/>
              </a:xfrm>
              <a:custGeom>
                <a:avLst/>
                <a:gdLst>
                  <a:gd name="T0" fmla="*/ 214 w 215"/>
                  <a:gd name="T1" fmla="*/ 0 h 27"/>
                  <a:gd name="T2" fmla="*/ 0 w 215"/>
                  <a:gd name="T3" fmla="*/ 0 h 27"/>
                  <a:gd name="T4" fmla="*/ 0 w 215"/>
                  <a:gd name="T5" fmla="*/ 26 h 27"/>
                  <a:gd name="T6" fmla="*/ 214 w 215"/>
                  <a:gd name="T7" fmla="*/ 26 h 27"/>
                  <a:gd name="T8" fmla="*/ 214 w 215"/>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 h="27">
                    <a:moveTo>
                      <a:pt x="214" y="0"/>
                    </a:moveTo>
                    <a:lnTo>
                      <a:pt x="0" y="0"/>
                    </a:lnTo>
                    <a:lnTo>
                      <a:pt x="0" y="26"/>
                    </a:lnTo>
                    <a:lnTo>
                      <a:pt x="214" y="26"/>
                    </a:lnTo>
                    <a:lnTo>
                      <a:pt x="214" y="0"/>
                    </a:lnTo>
                  </a:path>
                </a:pathLst>
              </a:custGeom>
              <a:solidFill>
                <a:srgbClr val="FFCC33"/>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0804" name="Group 17"/>
              <p:cNvGrpSpPr>
                <a:grpSpLocks/>
              </p:cNvGrpSpPr>
              <p:nvPr/>
            </p:nvGrpSpPr>
            <p:grpSpPr bwMode="auto">
              <a:xfrm>
                <a:off x="2922" y="3067"/>
                <a:ext cx="189" cy="18"/>
                <a:chOff x="2922" y="3067"/>
                <a:chExt cx="189" cy="18"/>
              </a:xfrm>
            </p:grpSpPr>
            <p:sp>
              <p:nvSpPr>
                <p:cNvPr id="70846" name="Line 18"/>
                <p:cNvSpPr>
                  <a:spLocks noChangeShapeType="1"/>
                </p:cNvSpPr>
                <p:nvPr/>
              </p:nvSpPr>
              <p:spPr bwMode="auto">
                <a:xfrm>
                  <a:off x="3111"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47" name="Line 19"/>
                <p:cNvSpPr>
                  <a:spLocks noChangeShapeType="1"/>
                </p:cNvSpPr>
                <p:nvPr/>
              </p:nvSpPr>
              <p:spPr bwMode="auto">
                <a:xfrm>
                  <a:off x="3098"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48" name="Line 20"/>
                <p:cNvSpPr>
                  <a:spLocks noChangeShapeType="1"/>
                </p:cNvSpPr>
                <p:nvPr/>
              </p:nvSpPr>
              <p:spPr bwMode="auto">
                <a:xfrm>
                  <a:off x="3086"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49" name="Line 21"/>
                <p:cNvSpPr>
                  <a:spLocks noChangeShapeType="1"/>
                </p:cNvSpPr>
                <p:nvPr/>
              </p:nvSpPr>
              <p:spPr bwMode="auto">
                <a:xfrm>
                  <a:off x="3073"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0" name="Line 22"/>
                <p:cNvSpPr>
                  <a:spLocks noChangeShapeType="1"/>
                </p:cNvSpPr>
                <p:nvPr/>
              </p:nvSpPr>
              <p:spPr bwMode="auto">
                <a:xfrm>
                  <a:off x="3060"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1" name="Line 23"/>
                <p:cNvSpPr>
                  <a:spLocks noChangeShapeType="1"/>
                </p:cNvSpPr>
                <p:nvPr/>
              </p:nvSpPr>
              <p:spPr bwMode="auto">
                <a:xfrm>
                  <a:off x="3048"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2" name="Line 24"/>
                <p:cNvSpPr>
                  <a:spLocks noChangeShapeType="1"/>
                </p:cNvSpPr>
                <p:nvPr/>
              </p:nvSpPr>
              <p:spPr bwMode="auto">
                <a:xfrm>
                  <a:off x="3035"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3" name="Line 25"/>
                <p:cNvSpPr>
                  <a:spLocks noChangeShapeType="1"/>
                </p:cNvSpPr>
                <p:nvPr/>
              </p:nvSpPr>
              <p:spPr bwMode="auto">
                <a:xfrm>
                  <a:off x="3023"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4" name="Line 26"/>
                <p:cNvSpPr>
                  <a:spLocks noChangeShapeType="1"/>
                </p:cNvSpPr>
                <p:nvPr/>
              </p:nvSpPr>
              <p:spPr bwMode="auto">
                <a:xfrm>
                  <a:off x="3011"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5" name="Line 27"/>
                <p:cNvSpPr>
                  <a:spLocks noChangeShapeType="1"/>
                </p:cNvSpPr>
                <p:nvPr/>
              </p:nvSpPr>
              <p:spPr bwMode="auto">
                <a:xfrm>
                  <a:off x="2998"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6" name="Line 28"/>
                <p:cNvSpPr>
                  <a:spLocks noChangeShapeType="1"/>
                </p:cNvSpPr>
                <p:nvPr/>
              </p:nvSpPr>
              <p:spPr bwMode="auto">
                <a:xfrm>
                  <a:off x="2984"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7" name="Line 29"/>
                <p:cNvSpPr>
                  <a:spLocks noChangeShapeType="1"/>
                </p:cNvSpPr>
                <p:nvPr/>
              </p:nvSpPr>
              <p:spPr bwMode="auto">
                <a:xfrm>
                  <a:off x="2972"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8" name="Line 30"/>
                <p:cNvSpPr>
                  <a:spLocks noChangeShapeType="1"/>
                </p:cNvSpPr>
                <p:nvPr/>
              </p:nvSpPr>
              <p:spPr bwMode="auto">
                <a:xfrm>
                  <a:off x="2960"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59" name="Line 31"/>
                <p:cNvSpPr>
                  <a:spLocks noChangeShapeType="1"/>
                </p:cNvSpPr>
                <p:nvPr/>
              </p:nvSpPr>
              <p:spPr bwMode="auto">
                <a:xfrm>
                  <a:off x="2947"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60" name="Line 32"/>
                <p:cNvSpPr>
                  <a:spLocks noChangeShapeType="1"/>
                </p:cNvSpPr>
                <p:nvPr/>
              </p:nvSpPr>
              <p:spPr bwMode="auto">
                <a:xfrm>
                  <a:off x="2934"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861" name="Line 33"/>
                <p:cNvSpPr>
                  <a:spLocks noChangeShapeType="1"/>
                </p:cNvSpPr>
                <p:nvPr/>
              </p:nvSpPr>
              <p:spPr bwMode="auto">
                <a:xfrm>
                  <a:off x="2922" y="3067"/>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0805" name="Rectangle 34"/>
              <p:cNvSpPr>
                <a:spLocks noChangeArrowheads="1"/>
              </p:cNvSpPr>
              <p:nvPr/>
            </p:nvSpPr>
            <p:spPr bwMode="auto">
              <a:xfrm>
                <a:off x="2845" y="2891"/>
                <a:ext cx="368" cy="172"/>
              </a:xfrm>
              <a:prstGeom prst="rect">
                <a:avLst/>
              </a:prstGeom>
              <a:solidFill>
                <a:srgbClr val="ADD6A5"/>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0806" name="Freeform 35"/>
              <p:cNvSpPr>
                <a:spLocks/>
              </p:cNvSpPr>
              <p:nvPr/>
            </p:nvSpPr>
            <p:spPr bwMode="auto">
              <a:xfrm>
                <a:off x="2813" y="2895"/>
                <a:ext cx="25" cy="206"/>
              </a:xfrm>
              <a:custGeom>
                <a:avLst/>
                <a:gdLst>
                  <a:gd name="T0" fmla="*/ 0 w 25"/>
                  <a:gd name="T1" fmla="*/ 0 h 206"/>
                  <a:gd name="T2" fmla="*/ 24 w 25"/>
                  <a:gd name="T3" fmla="*/ 0 h 206"/>
                  <a:gd name="T4" fmla="*/ 24 w 25"/>
                  <a:gd name="T5" fmla="*/ 205 h 206"/>
                  <a:gd name="T6" fmla="*/ 0 60000 65536"/>
                  <a:gd name="T7" fmla="*/ 0 60000 65536"/>
                  <a:gd name="T8" fmla="*/ 0 60000 65536"/>
                </a:gdLst>
                <a:ahLst/>
                <a:cxnLst>
                  <a:cxn ang="T6">
                    <a:pos x="T0" y="T1"/>
                  </a:cxn>
                  <a:cxn ang="T7">
                    <a:pos x="T2" y="T3"/>
                  </a:cxn>
                  <a:cxn ang="T8">
                    <a:pos x="T4" y="T5"/>
                  </a:cxn>
                </a:cxnLst>
                <a:rect l="0" t="0" r="r" b="b"/>
                <a:pathLst>
                  <a:path w="25" h="206">
                    <a:moveTo>
                      <a:pt x="0" y="0"/>
                    </a:moveTo>
                    <a:lnTo>
                      <a:pt x="24" y="0"/>
                    </a:lnTo>
                    <a:lnTo>
                      <a:pt x="24" y="205"/>
                    </a:lnTo>
                  </a:path>
                </a:pathLst>
              </a:custGeom>
              <a:noFill/>
              <a:ln w="253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0807" name="Group 36"/>
              <p:cNvGrpSpPr>
                <a:grpSpLocks/>
              </p:cNvGrpSpPr>
              <p:nvPr/>
            </p:nvGrpSpPr>
            <p:grpSpPr bwMode="auto">
              <a:xfrm>
                <a:off x="2801" y="2935"/>
                <a:ext cx="32" cy="23"/>
                <a:chOff x="2801" y="2935"/>
                <a:chExt cx="32" cy="23"/>
              </a:xfrm>
            </p:grpSpPr>
            <p:sp>
              <p:nvSpPr>
                <p:cNvPr id="70844" name="Freeform 37"/>
                <p:cNvSpPr>
                  <a:spLocks/>
                </p:cNvSpPr>
                <p:nvPr/>
              </p:nvSpPr>
              <p:spPr bwMode="auto">
                <a:xfrm>
                  <a:off x="2801" y="2940"/>
                  <a:ext cx="23" cy="17"/>
                </a:xfrm>
                <a:custGeom>
                  <a:avLst/>
                  <a:gdLst>
                    <a:gd name="T0" fmla="*/ 22 w 23"/>
                    <a:gd name="T1" fmla="*/ 0 h 17"/>
                    <a:gd name="T2" fmla="*/ 0 w 23"/>
                    <a:gd name="T3" fmla="*/ 0 h 17"/>
                    <a:gd name="T4" fmla="*/ 0 w 23"/>
                    <a:gd name="T5" fmla="*/ 16 h 17"/>
                    <a:gd name="T6" fmla="*/ 22 w 23"/>
                    <a:gd name="T7" fmla="*/ 16 h 17"/>
                    <a:gd name="T8" fmla="*/ 22 w 23"/>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7">
                      <a:moveTo>
                        <a:pt x="22" y="0"/>
                      </a:moveTo>
                      <a:lnTo>
                        <a:pt x="0" y="0"/>
                      </a:lnTo>
                      <a:lnTo>
                        <a:pt x="0" y="16"/>
                      </a:lnTo>
                      <a:lnTo>
                        <a:pt x="22" y="16"/>
                      </a:lnTo>
                      <a:lnTo>
                        <a:pt x="22" y="0"/>
                      </a:lnTo>
                    </a:path>
                  </a:pathLst>
                </a:custGeom>
                <a:solidFill>
                  <a:srgbClr val="E9E7D1"/>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45" name="Freeform 38"/>
                <p:cNvSpPr>
                  <a:spLocks/>
                </p:cNvSpPr>
                <p:nvPr/>
              </p:nvSpPr>
              <p:spPr bwMode="auto">
                <a:xfrm>
                  <a:off x="2816" y="2935"/>
                  <a:ext cx="17" cy="23"/>
                </a:xfrm>
                <a:custGeom>
                  <a:avLst/>
                  <a:gdLst>
                    <a:gd name="T0" fmla="*/ 16 w 17"/>
                    <a:gd name="T1" fmla="*/ 0 h 23"/>
                    <a:gd name="T2" fmla="*/ 0 w 17"/>
                    <a:gd name="T3" fmla="*/ 0 h 23"/>
                    <a:gd name="T4" fmla="*/ 0 w 17"/>
                    <a:gd name="T5" fmla="*/ 22 h 23"/>
                    <a:gd name="T6" fmla="*/ 16 w 17"/>
                    <a:gd name="T7" fmla="*/ 22 h 23"/>
                    <a:gd name="T8" fmla="*/ 16 w 17"/>
                    <a:gd name="T9" fmla="*/ 0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3">
                      <a:moveTo>
                        <a:pt x="16" y="0"/>
                      </a:moveTo>
                      <a:lnTo>
                        <a:pt x="0" y="0"/>
                      </a:lnTo>
                      <a:lnTo>
                        <a:pt x="0" y="22"/>
                      </a:lnTo>
                      <a:lnTo>
                        <a:pt x="16" y="22"/>
                      </a:lnTo>
                      <a:lnTo>
                        <a:pt x="16" y="0"/>
                      </a:lnTo>
                    </a:path>
                  </a:pathLst>
                </a:custGeom>
                <a:solidFill>
                  <a:srgbClr val="52493E"/>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08" name="Group 39"/>
              <p:cNvGrpSpPr>
                <a:grpSpLocks/>
              </p:cNvGrpSpPr>
              <p:nvPr/>
            </p:nvGrpSpPr>
            <p:grpSpPr bwMode="auto">
              <a:xfrm>
                <a:off x="3048" y="2940"/>
                <a:ext cx="62" cy="54"/>
                <a:chOff x="3048" y="2940"/>
                <a:chExt cx="62" cy="54"/>
              </a:xfrm>
            </p:grpSpPr>
            <p:sp>
              <p:nvSpPr>
                <p:cNvPr id="70842" name="Freeform 40"/>
                <p:cNvSpPr>
                  <a:spLocks/>
                </p:cNvSpPr>
                <p:nvPr/>
              </p:nvSpPr>
              <p:spPr bwMode="auto">
                <a:xfrm>
                  <a:off x="3048" y="2944"/>
                  <a:ext cx="60" cy="50"/>
                </a:xfrm>
                <a:custGeom>
                  <a:avLst/>
                  <a:gdLst>
                    <a:gd name="T0" fmla="*/ 59 w 60"/>
                    <a:gd name="T1" fmla="*/ 0 h 50"/>
                    <a:gd name="T2" fmla="*/ 0 w 60"/>
                    <a:gd name="T3" fmla="*/ 0 h 50"/>
                    <a:gd name="T4" fmla="*/ 0 w 60"/>
                    <a:gd name="T5" fmla="*/ 49 h 50"/>
                    <a:gd name="T6" fmla="*/ 59 w 60"/>
                    <a:gd name="T7" fmla="*/ 49 h 50"/>
                    <a:gd name="T8" fmla="*/ 59 w 60"/>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0">
                      <a:moveTo>
                        <a:pt x="59" y="0"/>
                      </a:moveTo>
                      <a:lnTo>
                        <a:pt x="0" y="0"/>
                      </a:lnTo>
                      <a:lnTo>
                        <a:pt x="0" y="49"/>
                      </a:lnTo>
                      <a:lnTo>
                        <a:pt x="59" y="49"/>
                      </a:lnTo>
                      <a:lnTo>
                        <a:pt x="5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43" name="Freeform 41"/>
                <p:cNvSpPr>
                  <a:spLocks/>
                </p:cNvSpPr>
                <p:nvPr/>
              </p:nvSpPr>
              <p:spPr bwMode="auto">
                <a:xfrm>
                  <a:off x="3050" y="2940"/>
                  <a:ext cx="60" cy="50"/>
                </a:xfrm>
                <a:custGeom>
                  <a:avLst/>
                  <a:gdLst>
                    <a:gd name="T0" fmla="*/ 59 w 60"/>
                    <a:gd name="T1" fmla="*/ 0 h 50"/>
                    <a:gd name="T2" fmla="*/ 0 w 60"/>
                    <a:gd name="T3" fmla="*/ 0 h 50"/>
                    <a:gd name="T4" fmla="*/ 0 w 60"/>
                    <a:gd name="T5" fmla="*/ 49 h 50"/>
                    <a:gd name="T6" fmla="*/ 59 w 60"/>
                    <a:gd name="T7" fmla="*/ 49 h 50"/>
                    <a:gd name="T8" fmla="*/ 59 w 60"/>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0">
                      <a:moveTo>
                        <a:pt x="59" y="0"/>
                      </a:moveTo>
                      <a:lnTo>
                        <a:pt x="0" y="0"/>
                      </a:lnTo>
                      <a:lnTo>
                        <a:pt x="0" y="49"/>
                      </a:lnTo>
                      <a:lnTo>
                        <a:pt x="59" y="49"/>
                      </a:lnTo>
                      <a:lnTo>
                        <a:pt x="59"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09" name="Group 42"/>
              <p:cNvGrpSpPr>
                <a:grpSpLocks/>
              </p:cNvGrpSpPr>
              <p:nvPr/>
            </p:nvGrpSpPr>
            <p:grpSpPr bwMode="auto">
              <a:xfrm>
                <a:off x="2939" y="2989"/>
                <a:ext cx="79" cy="70"/>
                <a:chOff x="2939" y="2989"/>
                <a:chExt cx="79" cy="70"/>
              </a:xfrm>
            </p:grpSpPr>
            <p:sp>
              <p:nvSpPr>
                <p:cNvPr id="70840" name="Freeform 43"/>
                <p:cNvSpPr>
                  <a:spLocks/>
                </p:cNvSpPr>
                <p:nvPr/>
              </p:nvSpPr>
              <p:spPr bwMode="auto">
                <a:xfrm>
                  <a:off x="2939" y="2993"/>
                  <a:ext cx="76" cy="66"/>
                </a:xfrm>
                <a:custGeom>
                  <a:avLst/>
                  <a:gdLst>
                    <a:gd name="T0" fmla="*/ 75 w 76"/>
                    <a:gd name="T1" fmla="*/ 0 h 66"/>
                    <a:gd name="T2" fmla="*/ 0 w 76"/>
                    <a:gd name="T3" fmla="*/ 0 h 66"/>
                    <a:gd name="T4" fmla="*/ 0 w 76"/>
                    <a:gd name="T5" fmla="*/ 65 h 66"/>
                    <a:gd name="T6" fmla="*/ 75 w 76"/>
                    <a:gd name="T7" fmla="*/ 65 h 66"/>
                    <a:gd name="T8" fmla="*/ 75 w 76"/>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6">
                      <a:moveTo>
                        <a:pt x="75" y="0"/>
                      </a:moveTo>
                      <a:lnTo>
                        <a:pt x="0" y="0"/>
                      </a:lnTo>
                      <a:lnTo>
                        <a:pt x="0" y="65"/>
                      </a:lnTo>
                      <a:lnTo>
                        <a:pt x="75" y="65"/>
                      </a:lnTo>
                      <a:lnTo>
                        <a:pt x="75"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41" name="Freeform 44"/>
                <p:cNvSpPr>
                  <a:spLocks/>
                </p:cNvSpPr>
                <p:nvPr/>
              </p:nvSpPr>
              <p:spPr bwMode="auto">
                <a:xfrm>
                  <a:off x="2942" y="2989"/>
                  <a:ext cx="76" cy="67"/>
                </a:xfrm>
                <a:custGeom>
                  <a:avLst/>
                  <a:gdLst>
                    <a:gd name="T0" fmla="*/ 75 w 76"/>
                    <a:gd name="T1" fmla="*/ 0 h 67"/>
                    <a:gd name="T2" fmla="*/ 0 w 76"/>
                    <a:gd name="T3" fmla="*/ 0 h 67"/>
                    <a:gd name="T4" fmla="*/ 0 w 76"/>
                    <a:gd name="T5" fmla="*/ 66 h 67"/>
                    <a:gd name="T6" fmla="*/ 75 w 76"/>
                    <a:gd name="T7" fmla="*/ 66 h 67"/>
                    <a:gd name="T8" fmla="*/ 75 w 76"/>
                    <a:gd name="T9" fmla="*/ 0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7">
                      <a:moveTo>
                        <a:pt x="75" y="0"/>
                      </a:moveTo>
                      <a:lnTo>
                        <a:pt x="0" y="0"/>
                      </a:lnTo>
                      <a:lnTo>
                        <a:pt x="0" y="66"/>
                      </a:lnTo>
                      <a:lnTo>
                        <a:pt x="75" y="66"/>
                      </a:lnTo>
                      <a:lnTo>
                        <a:pt x="75"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0" name="Group 45"/>
              <p:cNvGrpSpPr>
                <a:grpSpLocks/>
              </p:cNvGrpSpPr>
              <p:nvPr/>
            </p:nvGrpSpPr>
            <p:grpSpPr bwMode="auto">
              <a:xfrm>
                <a:off x="3186" y="2940"/>
                <a:ext cx="20" cy="82"/>
                <a:chOff x="3186" y="2940"/>
                <a:chExt cx="20" cy="82"/>
              </a:xfrm>
            </p:grpSpPr>
            <p:sp>
              <p:nvSpPr>
                <p:cNvPr id="70838" name="Freeform 46"/>
                <p:cNvSpPr>
                  <a:spLocks/>
                </p:cNvSpPr>
                <p:nvPr/>
              </p:nvSpPr>
              <p:spPr bwMode="auto">
                <a:xfrm>
                  <a:off x="3186" y="2944"/>
                  <a:ext cx="17" cy="78"/>
                </a:xfrm>
                <a:custGeom>
                  <a:avLst/>
                  <a:gdLst>
                    <a:gd name="T0" fmla="*/ 16 w 17"/>
                    <a:gd name="T1" fmla="*/ 0 h 78"/>
                    <a:gd name="T2" fmla="*/ 0 w 17"/>
                    <a:gd name="T3" fmla="*/ 0 h 78"/>
                    <a:gd name="T4" fmla="*/ 0 w 17"/>
                    <a:gd name="T5" fmla="*/ 77 h 78"/>
                    <a:gd name="T6" fmla="*/ 16 w 17"/>
                    <a:gd name="T7" fmla="*/ 77 h 78"/>
                    <a:gd name="T8" fmla="*/ 16 w 17"/>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78">
                      <a:moveTo>
                        <a:pt x="16" y="0"/>
                      </a:moveTo>
                      <a:lnTo>
                        <a:pt x="0" y="0"/>
                      </a:lnTo>
                      <a:lnTo>
                        <a:pt x="0" y="77"/>
                      </a:lnTo>
                      <a:lnTo>
                        <a:pt x="16" y="77"/>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39" name="Freeform 47"/>
                <p:cNvSpPr>
                  <a:spLocks/>
                </p:cNvSpPr>
                <p:nvPr/>
              </p:nvSpPr>
              <p:spPr bwMode="auto">
                <a:xfrm>
                  <a:off x="3188" y="2940"/>
                  <a:ext cx="18" cy="79"/>
                </a:xfrm>
                <a:custGeom>
                  <a:avLst/>
                  <a:gdLst>
                    <a:gd name="T0" fmla="*/ 17 w 18"/>
                    <a:gd name="T1" fmla="*/ 0 h 79"/>
                    <a:gd name="T2" fmla="*/ 0 w 18"/>
                    <a:gd name="T3" fmla="*/ 0 h 79"/>
                    <a:gd name="T4" fmla="*/ 0 w 18"/>
                    <a:gd name="T5" fmla="*/ 78 h 79"/>
                    <a:gd name="T6" fmla="*/ 17 w 18"/>
                    <a:gd name="T7" fmla="*/ 78 h 79"/>
                    <a:gd name="T8" fmla="*/ 17 w 1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9">
                      <a:moveTo>
                        <a:pt x="17" y="0"/>
                      </a:moveTo>
                      <a:lnTo>
                        <a:pt x="0" y="0"/>
                      </a:lnTo>
                      <a:lnTo>
                        <a:pt x="0" y="78"/>
                      </a:lnTo>
                      <a:lnTo>
                        <a:pt x="17" y="78"/>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1" name="Group 48"/>
              <p:cNvGrpSpPr>
                <a:grpSpLocks/>
              </p:cNvGrpSpPr>
              <p:nvPr/>
            </p:nvGrpSpPr>
            <p:grpSpPr bwMode="auto">
              <a:xfrm>
                <a:off x="3168" y="3028"/>
                <a:ext cx="28" cy="21"/>
                <a:chOff x="3168" y="3028"/>
                <a:chExt cx="28" cy="21"/>
              </a:xfrm>
            </p:grpSpPr>
            <p:sp>
              <p:nvSpPr>
                <p:cNvPr id="70836" name="Freeform 49"/>
                <p:cNvSpPr>
                  <a:spLocks/>
                </p:cNvSpPr>
                <p:nvPr/>
              </p:nvSpPr>
              <p:spPr bwMode="auto">
                <a:xfrm>
                  <a:off x="3168" y="3032"/>
                  <a:ext cx="26" cy="17"/>
                </a:xfrm>
                <a:custGeom>
                  <a:avLst/>
                  <a:gdLst>
                    <a:gd name="T0" fmla="*/ 25 w 26"/>
                    <a:gd name="T1" fmla="*/ 0 h 17"/>
                    <a:gd name="T2" fmla="*/ 0 w 26"/>
                    <a:gd name="T3" fmla="*/ 0 h 17"/>
                    <a:gd name="T4" fmla="*/ 0 w 26"/>
                    <a:gd name="T5" fmla="*/ 16 h 17"/>
                    <a:gd name="T6" fmla="*/ 25 w 26"/>
                    <a:gd name="T7" fmla="*/ 16 h 17"/>
                    <a:gd name="T8" fmla="*/ 25 w 2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7">
                      <a:moveTo>
                        <a:pt x="25" y="0"/>
                      </a:moveTo>
                      <a:lnTo>
                        <a:pt x="0" y="0"/>
                      </a:lnTo>
                      <a:lnTo>
                        <a:pt x="0" y="16"/>
                      </a:lnTo>
                      <a:lnTo>
                        <a:pt x="25" y="16"/>
                      </a:lnTo>
                      <a:lnTo>
                        <a:pt x="25"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37" name="Freeform 50"/>
                <p:cNvSpPr>
                  <a:spLocks/>
                </p:cNvSpPr>
                <p:nvPr/>
              </p:nvSpPr>
              <p:spPr bwMode="auto">
                <a:xfrm>
                  <a:off x="3170" y="3028"/>
                  <a:ext cx="26" cy="18"/>
                </a:xfrm>
                <a:custGeom>
                  <a:avLst/>
                  <a:gdLst>
                    <a:gd name="T0" fmla="*/ 25 w 26"/>
                    <a:gd name="T1" fmla="*/ 0 h 18"/>
                    <a:gd name="T2" fmla="*/ 0 w 26"/>
                    <a:gd name="T3" fmla="*/ 0 h 18"/>
                    <a:gd name="T4" fmla="*/ 0 w 26"/>
                    <a:gd name="T5" fmla="*/ 17 h 18"/>
                    <a:gd name="T6" fmla="*/ 25 w 26"/>
                    <a:gd name="T7" fmla="*/ 17 h 18"/>
                    <a:gd name="T8" fmla="*/ 25 w 2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25" y="0"/>
                      </a:moveTo>
                      <a:lnTo>
                        <a:pt x="0" y="0"/>
                      </a:lnTo>
                      <a:lnTo>
                        <a:pt x="0" y="17"/>
                      </a:lnTo>
                      <a:lnTo>
                        <a:pt x="25" y="17"/>
                      </a:lnTo>
                      <a:lnTo>
                        <a:pt x="25"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2" name="Group 51"/>
              <p:cNvGrpSpPr>
                <a:grpSpLocks/>
              </p:cNvGrpSpPr>
              <p:nvPr/>
            </p:nvGrpSpPr>
            <p:grpSpPr bwMode="auto">
              <a:xfrm>
                <a:off x="3126" y="2942"/>
                <a:ext cx="20" cy="37"/>
                <a:chOff x="3126" y="2942"/>
                <a:chExt cx="20" cy="37"/>
              </a:xfrm>
            </p:grpSpPr>
            <p:sp>
              <p:nvSpPr>
                <p:cNvPr id="70834" name="Freeform 52"/>
                <p:cNvSpPr>
                  <a:spLocks/>
                </p:cNvSpPr>
                <p:nvPr/>
              </p:nvSpPr>
              <p:spPr bwMode="auto">
                <a:xfrm>
                  <a:off x="3126" y="2945"/>
                  <a:ext cx="18" cy="34"/>
                </a:xfrm>
                <a:custGeom>
                  <a:avLst/>
                  <a:gdLst>
                    <a:gd name="T0" fmla="*/ 17 w 18"/>
                    <a:gd name="T1" fmla="*/ 0 h 34"/>
                    <a:gd name="T2" fmla="*/ 0 w 18"/>
                    <a:gd name="T3" fmla="*/ 0 h 34"/>
                    <a:gd name="T4" fmla="*/ 0 w 18"/>
                    <a:gd name="T5" fmla="*/ 33 h 34"/>
                    <a:gd name="T6" fmla="*/ 17 w 18"/>
                    <a:gd name="T7" fmla="*/ 33 h 34"/>
                    <a:gd name="T8" fmla="*/ 17 w 1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4">
                      <a:moveTo>
                        <a:pt x="17" y="0"/>
                      </a:moveTo>
                      <a:lnTo>
                        <a:pt x="0" y="0"/>
                      </a:lnTo>
                      <a:lnTo>
                        <a:pt x="0" y="33"/>
                      </a:lnTo>
                      <a:lnTo>
                        <a:pt x="17" y="33"/>
                      </a:lnTo>
                      <a:lnTo>
                        <a:pt x="17"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35" name="Freeform 53"/>
                <p:cNvSpPr>
                  <a:spLocks/>
                </p:cNvSpPr>
                <p:nvPr/>
              </p:nvSpPr>
              <p:spPr bwMode="auto">
                <a:xfrm>
                  <a:off x="3128" y="2942"/>
                  <a:ext cx="18" cy="34"/>
                </a:xfrm>
                <a:custGeom>
                  <a:avLst/>
                  <a:gdLst>
                    <a:gd name="T0" fmla="*/ 17 w 18"/>
                    <a:gd name="T1" fmla="*/ 0 h 34"/>
                    <a:gd name="T2" fmla="*/ 0 w 18"/>
                    <a:gd name="T3" fmla="*/ 0 h 34"/>
                    <a:gd name="T4" fmla="*/ 0 w 18"/>
                    <a:gd name="T5" fmla="*/ 33 h 34"/>
                    <a:gd name="T6" fmla="*/ 17 w 18"/>
                    <a:gd name="T7" fmla="*/ 33 h 34"/>
                    <a:gd name="T8" fmla="*/ 17 w 1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4">
                      <a:moveTo>
                        <a:pt x="17" y="0"/>
                      </a:moveTo>
                      <a:lnTo>
                        <a:pt x="0" y="0"/>
                      </a:lnTo>
                      <a:lnTo>
                        <a:pt x="0" y="33"/>
                      </a:lnTo>
                      <a:lnTo>
                        <a:pt x="17" y="33"/>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3" name="Group 54"/>
              <p:cNvGrpSpPr>
                <a:grpSpLocks/>
              </p:cNvGrpSpPr>
              <p:nvPr/>
            </p:nvGrpSpPr>
            <p:grpSpPr bwMode="auto">
              <a:xfrm>
                <a:off x="3125" y="2978"/>
                <a:ext cx="20" cy="37"/>
                <a:chOff x="3125" y="2978"/>
                <a:chExt cx="20" cy="37"/>
              </a:xfrm>
            </p:grpSpPr>
            <p:sp>
              <p:nvSpPr>
                <p:cNvPr id="70832" name="Freeform 55"/>
                <p:cNvSpPr>
                  <a:spLocks/>
                </p:cNvSpPr>
                <p:nvPr/>
              </p:nvSpPr>
              <p:spPr bwMode="auto">
                <a:xfrm>
                  <a:off x="3125" y="2981"/>
                  <a:ext cx="17" cy="34"/>
                </a:xfrm>
                <a:custGeom>
                  <a:avLst/>
                  <a:gdLst>
                    <a:gd name="T0" fmla="*/ 16 w 17"/>
                    <a:gd name="T1" fmla="*/ 0 h 34"/>
                    <a:gd name="T2" fmla="*/ 0 w 17"/>
                    <a:gd name="T3" fmla="*/ 0 h 34"/>
                    <a:gd name="T4" fmla="*/ 0 w 17"/>
                    <a:gd name="T5" fmla="*/ 33 h 34"/>
                    <a:gd name="T6" fmla="*/ 16 w 17"/>
                    <a:gd name="T7" fmla="*/ 33 h 34"/>
                    <a:gd name="T8" fmla="*/ 16 w 17"/>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4">
                      <a:moveTo>
                        <a:pt x="16" y="0"/>
                      </a:moveTo>
                      <a:lnTo>
                        <a:pt x="0" y="0"/>
                      </a:lnTo>
                      <a:lnTo>
                        <a:pt x="0" y="33"/>
                      </a:lnTo>
                      <a:lnTo>
                        <a:pt x="16" y="33"/>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33" name="Freeform 56"/>
                <p:cNvSpPr>
                  <a:spLocks/>
                </p:cNvSpPr>
                <p:nvPr/>
              </p:nvSpPr>
              <p:spPr bwMode="auto">
                <a:xfrm>
                  <a:off x="3127" y="2978"/>
                  <a:ext cx="18" cy="35"/>
                </a:xfrm>
                <a:custGeom>
                  <a:avLst/>
                  <a:gdLst>
                    <a:gd name="T0" fmla="*/ 17 w 18"/>
                    <a:gd name="T1" fmla="*/ 0 h 35"/>
                    <a:gd name="T2" fmla="*/ 0 w 18"/>
                    <a:gd name="T3" fmla="*/ 0 h 35"/>
                    <a:gd name="T4" fmla="*/ 0 w 18"/>
                    <a:gd name="T5" fmla="*/ 34 h 35"/>
                    <a:gd name="T6" fmla="*/ 17 w 18"/>
                    <a:gd name="T7" fmla="*/ 34 h 35"/>
                    <a:gd name="T8" fmla="*/ 17 w 18"/>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5">
                      <a:moveTo>
                        <a:pt x="17" y="0"/>
                      </a:moveTo>
                      <a:lnTo>
                        <a:pt x="0" y="0"/>
                      </a:lnTo>
                      <a:lnTo>
                        <a:pt x="0" y="34"/>
                      </a:lnTo>
                      <a:lnTo>
                        <a:pt x="17" y="34"/>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4" name="Group 57"/>
              <p:cNvGrpSpPr>
                <a:grpSpLocks/>
              </p:cNvGrpSpPr>
              <p:nvPr/>
            </p:nvGrpSpPr>
            <p:grpSpPr bwMode="auto">
              <a:xfrm>
                <a:off x="3025" y="2940"/>
                <a:ext cx="19" cy="31"/>
                <a:chOff x="3025" y="2940"/>
                <a:chExt cx="19" cy="31"/>
              </a:xfrm>
            </p:grpSpPr>
            <p:sp>
              <p:nvSpPr>
                <p:cNvPr id="70830" name="Freeform 58"/>
                <p:cNvSpPr>
                  <a:spLocks/>
                </p:cNvSpPr>
                <p:nvPr/>
              </p:nvSpPr>
              <p:spPr bwMode="auto">
                <a:xfrm>
                  <a:off x="3025" y="2944"/>
                  <a:ext cx="17" cy="27"/>
                </a:xfrm>
                <a:custGeom>
                  <a:avLst/>
                  <a:gdLst>
                    <a:gd name="T0" fmla="*/ 16 w 17"/>
                    <a:gd name="T1" fmla="*/ 0 h 27"/>
                    <a:gd name="T2" fmla="*/ 0 w 17"/>
                    <a:gd name="T3" fmla="*/ 0 h 27"/>
                    <a:gd name="T4" fmla="*/ 0 w 17"/>
                    <a:gd name="T5" fmla="*/ 26 h 27"/>
                    <a:gd name="T6" fmla="*/ 16 w 17"/>
                    <a:gd name="T7" fmla="*/ 26 h 27"/>
                    <a:gd name="T8" fmla="*/ 16 w 17"/>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7">
                      <a:moveTo>
                        <a:pt x="16" y="0"/>
                      </a:moveTo>
                      <a:lnTo>
                        <a:pt x="0" y="0"/>
                      </a:lnTo>
                      <a:lnTo>
                        <a:pt x="0" y="26"/>
                      </a:lnTo>
                      <a:lnTo>
                        <a:pt x="16" y="26"/>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31" name="Freeform 59"/>
                <p:cNvSpPr>
                  <a:spLocks/>
                </p:cNvSpPr>
                <p:nvPr/>
              </p:nvSpPr>
              <p:spPr bwMode="auto">
                <a:xfrm>
                  <a:off x="3027" y="2940"/>
                  <a:ext cx="17" cy="28"/>
                </a:xfrm>
                <a:custGeom>
                  <a:avLst/>
                  <a:gdLst>
                    <a:gd name="T0" fmla="*/ 16 w 17"/>
                    <a:gd name="T1" fmla="*/ 0 h 28"/>
                    <a:gd name="T2" fmla="*/ 0 w 17"/>
                    <a:gd name="T3" fmla="*/ 0 h 28"/>
                    <a:gd name="T4" fmla="*/ 0 w 17"/>
                    <a:gd name="T5" fmla="*/ 27 h 28"/>
                    <a:gd name="T6" fmla="*/ 16 w 17"/>
                    <a:gd name="T7" fmla="*/ 27 h 28"/>
                    <a:gd name="T8" fmla="*/ 16 w 17"/>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8">
                      <a:moveTo>
                        <a:pt x="16" y="0"/>
                      </a:moveTo>
                      <a:lnTo>
                        <a:pt x="0" y="0"/>
                      </a:lnTo>
                      <a:lnTo>
                        <a:pt x="0" y="27"/>
                      </a:lnTo>
                      <a:lnTo>
                        <a:pt x="16" y="27"/>
                      </a:lnTo>
                      <a:lnTo>
                        <a:pt x="16"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5" name="Group 60"/>
              <p:cNvGrpSpPr>
                <a:grpSpLocks/>
              </p:cNvGrpSpPr>
              <p:nvPr/>
            </p:nvGrpSpPr>
            <p:grpSpPr bwMode="auto">
              <a:xfrm>
                <a:off x="3161" y="2940"/>
                <a:ext cx="19" cy="82"/>
                <a:chOff x="3161" y="2940"/>
                <a:chExt cx="19" cy="82"/>
              </a:xfrm>
            </p:grpSpPr>
            <p:sp>
              <p:nvSpPr>
                <p:cNvPr id="70828" name="Freeform 61"/>
                <p:cNvSpPr>
                  <a:spLocks/>
                </p:cNvSpPr>
                <p:nvPr/>
              </p:nvSpPr>
              <p:spPr bwMode="auto">
                <a:xfrm>
                  <a:off x="3161" y="2944"/>
                  <a:ext cx="18" cy="78"/>
                </a:xfrm>
                <a:custGeom>
                  <a:avLst/>
                  <a:gdLst>
                    <a:gd name="T0" fmla="*/ 17 w 18"/>
                    <a:gd name="T1" fmla="*/ 0 h 78"/>
                    <a:gd name="T2" fmla="*/ 0 w 18"/>
                    <a:gd name="T3" fmla="*/ 0 h 78"/>
                    <a:gd name="T4" fmla="*/ 0 w 18"/>
                    <a:gd name="T5" fmla="*/ 77 h 78"/>
                    <a:gd name="T6" fmla="*/ 17 w 18"/>
                    <a:gd name="T7" fmla="*/ 77 h 78"/>
                    <a:gd name="T8" fmla="*/ 17 w 18"/>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8">
                      <a:moveTo>
                        <a:pt x="17" y="0"/>
                      </a:moveTo>
                      <a:lnTo>
                        <a:pt x="0" y="0"/>
                      </a:lnTo>
                      <a:lnTo>
                        <a:pt x="0" y="77"/>
                      </a:lnTo>
                      <a:lnTo>
                        <a:pt x="17" y="77"/>
                      </a:lnTo>
                      <a:lnTo>
                        <a:pt x="17"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29" name="Freeform 62"/>
                <p:cNvSpPr>
                  <a:spLocks/>
                </p:cNvSpPr>
                <p:nvPr/>
              </p:nvSpPr>
              <p:spPr bwMode="auto">
                <a:xfrm>
                  <a:off x="3162" y="2940"/>
                  <a:ext cx="18" cy="79"/>
                </a:xfrm>
                <a:custGeom>
                  <a:avLst/>
                  <a:gdLst>
                    <a:gd name="T0" fmla="*/ 17 w 18"/>
                    <a:gd name="T1" fmla="*/ 0 h 79"/>
                    <a:gd name="T2" fmla="*/ 0 w 18"/>
                    <a:gd name="T3" fmla="*/ 0 h 79"/>
                    <a:gd name="T4" fmla="*/ 0 w 18"/>
                    <a:gd name="T5" fmla="*/ 78 h 79"/>
                    <a:gd name="T6" fmla="*/ 17 w 18"/>
                    <a:gd name="T7" fmla="*/ 78 h 79"/>
                    <a:gd name="T8" fmla="*/ 17 w 1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9">
                      <a:moveTo>
                        <a:pt x="17" y="0"/>
                      </a:moveTo>
                      <a:lnTo>
                        <a:pt x="0" y="0"/>
                      </a:lnTo>
                      <a:lnTo>
                        <a:pt x="0" y="78"/>
                      </a:lnTo>
                      <a:lnTo>
                        <a:pt x="17" y="78"/>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6" name="Group 63"/>
              <p:cNvGrpSpPr>
                <a:grpSpLocks/>
              </p:cNvGrpSpPr>
              <p:nvPr/>
            </p:nvGrpSpPr>
            <p:grpSpPr bwMode="auto">
              <a:xfrm>
                <a:off x="3085" y="2907"/>
                <a:ext cx="21" cy="21"/>
                <a:chOff x="3085" y="2907"/>
                <a:chExt cx="21" cy="21"/>
              </a:xfrm>
            </p:grpSpPr>
            <p:sp>
              <p:nvSpPr>
                <p:cNvPr id="70826" name="Freeform 64"/>
                <p:cNvSpPr>
                  <a:spLocks/>
                </p:cNvSpPr>
                <p:nvPr/>
              </p:nvSpPr>
              <p:spPr bwMode="auto">
                <a:xfrm>
                  <a:off x="3085" y="2911"/>
                  <a:ext cx="20" cy="17"/>
                </a:xfrm>
                <a:custGeom>
                  <a:avLst/>
                  <a:gdLst>
                    <a:gd name="T0" fmla="*/ 19 w 20"/>
                    <a:gd name="T1" fmla="*/ 0 h 17"/>
                    <a:gd name="T2" fmla="*/ 0 w 20"/>
                    <a:gd name="T3" fmla="*/ 0 h 17"/>
                    <a:gd name="T4" fmla="*/ 0 w 20"/>
                    <a:gd name="T5" fmla="*/ 16 h 17"/>
                    <a:gd name="T6" fmla="*/ 19 w 20"/>
                    <a:gd name="T7" fmla="*/ 16 h 17"/>
                    <a:gd name="T8" fmla="*/ 19 w 2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7">
                      <a:moveTo>
                        <a:pt x="19" y="0"/>
                      </a:moveTo>
                      <a:lnTo>
                        <a:pt x="0" y="0"/>
                      </a:lnTo>
                      <a:lnTo>
                        <a:pt x="0" y="16"/>
                      </a:lnTo>
                      <a:lnTo>
                        <a:pt x="19" y="16"/>
                      </a:lnTo>
                      <a:lnTo>
                        <a:pt x="1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27" name="Freeform 65"/>
                <p:cNvSpPr>
                  <a:spLocks/>
                </p:cNvSpPr>
                <p:nvPr/>
              </p:nvSpPr>
              <p:spPr bwMode="auto">
                <a:xfrm>
                  <a:off x="3087" y="2907"/>
                  <a:ext cx="19" cy="19"/>
                </a:xfrm>
                <a:custGeom>
                  <a:avLst/>
                  <a:gdLst>
                    <a:gd name="T0" fmla="*/ 18 w 19"/>
                    <a:gd name="T1" fmla="*/ 0 h 19"/>
                    <a:gd name="T2" fmla="*/ 0 w 19"/>
                    <a:gd name="T3" fmla="*/ 0 h 19"/>
                    <a:gd name="T4" fmla="*/ 0 w 19"/>
                    <a:gd name="T5" fmla="*/ 18 h 19"/>
                    <a:gd name="T6" fmla="*/ 18 w 19"/>
                    <a:gd name="T7" fmla="*/ 18 h 19"/>
                    <a:gd name="T8" fmla="*/ 18 w 19"/>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8" y="0"/>
                      </a:moveTo>
                      <a:lnTo>
                        <a:pt x="0" y="0"/>
                      </a:lnTo>
                      <a:lnTo>
                        <a:pt x="0" y="18"/>
                      </a:lnTo>
                      <a:lnTo>
                        <a:pt x="18" y="18"/>
                      </a:lnTo>
                      <a:lnTo>
                        <a:pt x="18"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7" name="Group 66"/>
              <p:cNvGrpSpPr>
                <a:grpSpLocks/>
              </p:cNvGrpSpPr>
              <p:nvPr/>
            </p:nvGrpSpPr>
            <p:grpSpPr bwMode="auto">
              <a:xfrm>
                <a:off x="2904" y="2924"/>
                <a:ext cx="24" cy="21"/>
                <a:chOff x="2904" y="2924"/>
                <a:chExt cx="24" cy="21"/>
              </a:xfrm>
            </p:grpSpPr>
            <p:sp>
              <p:nvSpPr>
                <p:cNvPr id="70824" name="Freeform 67"/>
                <p:cNvSpPr>
                  <a:spLocks/>
                </p:cNvSpPr>
                <p:nvPr/>
              </p:nvSpPr>
              <p:spPr bwMode="auto">
                <a:xfrm>
                  <a:off x="2904" y="2926"/>
                  <a:ext cx="21" cy="19"/>
                </a:xfrm>
                <a:custGeom>
                  <a:avLst/>
                  <a:gdLst>
                    <a:gd name="T0" fmla="*/ 20 w 21"/>
                    <a:gd name="T1" fmla="*/ 0 h 19"/>
                    <a:gd name="T2" fmla="*/ 0 w 21"/>
                    <a:gd name="T3" fmla="*/ 0 h 19"/>
                    <a:gd name="T4" fmla="*/ 0 w 21"/>
                    <a:gd name="T5" fmla="*/ 18 h 19"/>
                    <a:gd name="T6" fmla="*/ 20 w 21"/>
                    <a:gd name="T7" fmla="*/ 18 h 19"/>
                    <a:gd name="T8" fmla="*/ 20 w 21"/>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9">
                      <a:moveTo>
                        <a:pt x="20" y="0"/>
                      </a:moveTo>
                      <a:lnTo>
                        <a:pt x="0" y="0"/>
                      </a:lnTo>
                      <a:lnTo>
                        <a:pt x="0" y="18"/>
                      </a:lnTo>
                      <a:lnTo>
                        <a:pt x="20" y="18"/>
                      </a:lnTo>
                      <a:lnTo>
                        <a:pt x="20"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25" name="Freeform 68"/>
                <p:cNvSpPr>
                  <a:spLocks/>
                </p:cNvSpPr>
                <p:nvPr/>
              </p:nvSpPr>
              <p:spPr bwMode="auto">
                <a:xfrm>
                  <a:off x="2906" y="2924"/>
                  <a:ext cx="22" cy="18"/>
                </a:xfrm>
                <a:custGeom>
                  <a:avLst/>
                  <a:gdLst>
                    <a:gd name="T0" fmla="*/ 21 w 22"/>
                    <a:gd name="T1" fmla="*/ 0 h 18"/>
                    <a:gd name="T2" fmla="*/ 0 w 22"/>
                    <a:gd name="T3" fmla="*/ 0 h 18"/>
                    <a:gd name="T4" fmla="*/ 0 w 22"/>
                    <a:gd name="T5" fmla="*/ 17 h 18"/>
                    <a:gd name="T6" fmla="*/ 21 w 22"/>
                    <a:gd name="T7" fmla="*/ 17 h 18"/>
                    <a:gd name="T8" fmla="*/ 21 w 2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8">
                      <a:moveTo>
                        <a:pt x="21" y="0"/>
                      </a:moveTo>
                      <a:lnTo>
                        <a:pt x="0" y="0"/>
                      </a:lnTo>
                      <a:lnTo>
                        <a:pt x="0" y="17"/>
                      </a:lnTo>
                      <a:lnTo>
                        <a:pt x="21" y="17"/>
                      </a:lnTo>
                      <a:lnTo>
                        <a:pt x="21"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8" name="Group 69"/>
              <p:cNvGrpSpPr>
                <a:grpSpLocks/>
              </p:cNvGrpSpPr>
              <p:nvPr/>
            </p:nvGrpSpPr>
            <p:grpSpPr bwMode="auto">
              <a:xfrm>
                <a:off x="2854" y="2979"/>
                <a:ext cx="34" cy="20"/>
                <a:chOff x="2854" y="2979"/>
                <a:chExt cx="34" cy="20"/>
              </a:xfrm>
            </p:grpSpPr>
            <p:sp>
              <p:nvSpPr>
                <p:cNvPr id="70822" name="Freeform 70"/>
                <p:cNvSpPr>
                  <a:spLocks/>
                </p:cNvSpPr>
                <p:nvPr/>
              </p:nvSpPr>
              <p:spPr bwMode="auto">
                <a:xfrm>
                  <a:off x="2854" y="2982"/>
                  <a:ext cx="30" cy="17"/>
                </a:xfrm>
                <a:custGeom>
                  <a:avLst/>
                  <a:gdLst>
                    <a:gd name="T0" fmla="*/ 29 w 30"/>
                    <a:gd name="T1" fmla="*/ 0 h 17"/>
                    <a:gd name="T2" fmla="*/ 0 w 30"/>
                    <a:gd name="T3" fmla="*/ 0 h 17"/>
                    <a:gd name="T4" fmla="*/ 0 w 30"/>
                    <a:gd name="T5" fmla="*/ 16 h 17"/>
                    <a:gd name="T6" fmla="*/ 29 w 30"/>
                    <a:gd name="T7" fmla="*/ 16 h 17"/>
                    <a:gd name="T8" fmla="*/ 29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29" y="0"/>
                      </a:moveTo>
                      <a:lnTo>
                        <a:pt x="0" y="0"/>
                      </a:lnTo>
                      <a:lnTo>
                        <a:pt x="0" y="16"/>
                      </a:lnTo>
                      <a:lnTo>
                        <a:pt x="29" y="16"/>
                      </a:lnTo>
                      <a:lnTo>
                        <a:pt x="2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23" name="Freeform 71"/>
                <p:cNvSpPr>
                  <a:spLocks/>
                </p:cNvSpPr>
                <p:nvPr/>
              </p:nvSpPr>
              <p:spPr bwMode="auto">
                <a:xfrm>
                  <a:off x="2857" y="2979"/>
                  <a:ext cx="31" cy="17"/>
                </a:xfrm>
                <a:custGeom>
                  <a:avLst/>
                  <a:gdLst>
                    <a:gd name="T0" fmla="*/ 30 w 31"/>
                    <a:gd name="T1" fmla="*/ 0 h 17"/>
                    <a:gd name="T2" fmla="*/ 0 w 31"/>
                    <a:gd name="T3" fmla="*/ 0 h 17"/>
                    <a:gd name="T4" fmla="*/ 0 w 31"/>
                    <a:gd name="T5" fmla="*/ 16 h 17"/>
                    <a:gd name="T6" fmla="*/ 30 w 31"/>
                    <a:gd name="T7" fmla="*/ 16 h 17"/>
                    <a:gd name="T8" fmla="*/ 30 w 31"/>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7">
                      <a:moveTo>
                        <a:pt x="30" y="0"/>
                      </a:moveTo>
                      <a:lnTo>
                        <a:pt x="0" y="0"/>
                      </a:lnTo>
                      <a:lnTo>
                        <a:pt x="0" y="16"/>
                      </a:lnTo>
                      <a:lnTo>
                        <a:pt x="30" y="16"/>
                      </a:lnTo>
                      <a:lnTo>
                        <a:pt x="30"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819" name="Group 72"/>
              <p:cNvGrpSpPr>
                <a:grpSpLocks/>
              </p:cNvGrpSpPr>
              <p:nvPr/>
            </p:nvGrpSpPr>
            <p:grpSpPr bwMode="auto">
              <a:xfrm>
                <a:off x="2854" y="3003"/>
                <a:ext cx="34" cy="20"/>
                <a:chOff x="2854" y="3003"/>
                <a:chExt cx="34" cy="20"/>
              </a:xfrm>
            </p:grpSpPr>
            <p:sp>
              <p:nvSpPr>
                <p:cNvPr id="70820" name="Freeform 73"/>
                <p:cNvSpPr>
                  <a:spLocks/>
                </p:cNvSpPr>
                <p:nvPr/>
              </p:nvSpPr>
              <p:spPr bwMode="auto">
                <a:xfrm>
                  <a:off x="2854" y="3006"/>
                  <a:ext cx="30" cy="17"/>
                </a:xfrm>
                <a:custGeom>
                  <a:avLst/>
                  <a:gdLst>
                    <a:gd name="T0" fmla="*/ 29 w 30"/>
                    <a:gd name="T1" fmla="*/ 0 h 17"/>
                    <a:gd name="T2" fmla="*/ 0 w 30"/>
                    <a:gd name="T3" fmla="*/ 0 h 17"/>
                    <a:gd name="T4" fmla="*/ 0 w 30"/>
                    <a:gd name="T5" fmla="*/ 16 h 17"/>
                    <a:gd name="T6" fmla="*/ 29 w 30"/>
                    <a:gd name="T7" fmla="*/ 16 h 17"/>
                    <a:gd name="T8" fmla="*/ 29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29" y="0"/>
                      </a:moveTo>
                      <a:lnTo>
                        <a:pt x="0" y="0"/>
                      </a:lnTo>
                      <a:lnTo>
                        <a:pt x="0" y="16"/>
                      </a:lnTo>
                      <a:lnTo>
                        <a:pt x="29" y="16"/>
                      </a:lnTo>
                      <a:lnTo>
                        <a:pt x="2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821" name="Freeform 74"/>
                <p:cNvSpPr>
                  <a:spLocks/>
                </p:cNvSpPr>
                <p:nvPr/>
              </p:nvSpPr>
              <p:spPr bwMode="auto">
                <a:xfrm>
                  <a:off x="2857" y="3003"/>
                  <a:ext cx="31" cy="17"/>
                </a:xfrm>
                <a:custGeom>
                  <a:avLst/>
                  <a:gdLst>
                    <a:gd name="T0" fmla="*/ 30 w 31"/>
                    <a:gd name="T1" fmla="*/ 0 h 17"/>
                    <a:gd name="T2" fmla="*/ 0 w 31"/>
                    <a:gd name="T3" fmla="*/ 0 h 17"/>
                    <a:gd name="T4" fmla="*/ 0 w 31"/>
                    <a:gd name="T5" fmla="*/ 16 h 17"/>
                    <a:gd name="T6" fmla="*/ 30 w 31"/>
                    <a:gd name="T7" fmla="*/ 16 h 17"/>
                    <a:gd name="T8" fmla="*/ 30 w 31"/>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7">
                      <a:moveTo>
                        <a:pt x="30" y="0"/>
                      </a:moveTo>
                      <a:lnTo>
                        <a:pt x="0" y="0"/>
                      </a:lnTo>
                      <a:lnTo>
                        <a:pt x="0" y="16"/>
                      </a:lnTo>
                      <a:lnTo>
                        <a:pt x="30" y="16"/>
                      </a:lnTo>
                      <a:lnTo>
                        <a:pt x="30"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70801" name="Line 75"/>
            <p:cNvSpPr>
              <a:spLocks noChangeShapeType="1"/>
            </p:cNvSpPr>
            <p:nvPr/>
          </p:nvSpPr>
          <p:spPr bwMode="auto">
            <a:xfrm flipH="1">
              <a:off x="2450" y="2395"/>
              <a:ext cx="708" cy="794"/>
            </a:xfrm>
            <a:prstGeom prst="line">
              <a:avLst/>
            </a:prstGeom>
            <a:noFill/>
            <a:ln w="253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0802" name="Picture 76"/>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08" y="3552"/>
              <a:ext cx="624"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0671" name="Group 77"/>
          <p:cNvGrpSpPr>
            <a:grpSpLocks/>
          </p:cNvGrpSpPr>
          <p:nvPr/>
        </p:nvGrpSpPr>
        <p:grpSpPr bwMode="auto">
          <a:xfrm>
            <a:off x="5648325" y="3552825"/>
            <a:ext cx="1120775" cy="2560638"/>
            <a:chOff x="2942" y="2419"/>
            <a:chExt cx="706" cy="1613"/>
          </a:xfrm>
        </p:grpSpPr>
        <p:sp>
          <p:nvSpPr>
            <p:cNvPr id="70738" name="Line 78"/>
            <p:cNvSpPr>
              <a:spLocks noChangeShapeType="1"/>
            </p:cNvSpPr>
            <p:nvPr/>
          </p:nvSpPr>
          <p:spPr bwMode="auto">
            <a:xfrm flipH="1">
              <a:off x="3324" y="2419"/>
              <a:ext cx="132" cy="797"/>
            </a:xfrm>
            <a:prstGeom prst="line">
              <a:avLst/>
            </a:prstGeom>
            <a:noFill/>
            <a:ln w="253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0739" name="Group 79"/>
            <p:cNvGrpSpPr>
              <a:grpSpLocks/>
            </p:cNvGrpSpPr>
            <p:nvPr/>
          </p:nvGrpSpPr>
          <p:grpSpPr bwMode="auto">
            <a:xfrm>
              <a:off x="2942" y="3225"/>
              <a:ext cx="590" cy="280"/>
              <a:chOff x="3333" y="2900"/>
              <a:chExt cx="412" cy="210"/>
            </a:xfrm>
          </p:grpSpPr>
          <p:sp>
            <p:nvSpPr>
              <p:cNvPr id="70741" name="Freeform 80"/>
              <p:cNvSpPr>
                <a:spLocks/>
              </p:cNvSpPr>
              <p:nvPr/>
            </p:nvSpPr>
            <p:spPr bwMode="auto">
              <a:xfrm>
                <a:off x="3436" y="3072"/>
                <a:ext cx="215" cy="27"/>
              </a:xfrm>
              <a:custGeom>
                <a:avLst/>
                <a:gdLst>
                  <a:gd name="T0" fmla="*/ 214 w 215"/>
                  <a:gd name="T1" fmla="*/ 0 h 27"/>
                  <a:gd name="T2" fmla="*/ 0 w 215"/>
                  <a:gd name="T3" fmla="*/ 0 h 27"/>
                  <a:gd name="T4" fmla="*/ 0 w 215"/>
                  <a:gd name="T5" fmla="*/ 26 h 27"/>
                  <a:gd name="T6" fmla="*/ 214 w 215"/>
                  <a:gd name="T7" fmla="*/ 26 h 27"/>
                  <a:gd name="T8" fmla="*/ 214 w 215"/>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 h="27">
                    <a:moveTo>
                      <a:pt x="214" y="0"/>
                    </a:moveTo>
                    <a:lnTo>
                      <a:pt x="0" y="0"/>
                    </a:lnTo>
                    <a:lnTo>
                      <a:pt x="0" y="26"/>
                    </a:lnTo>
                    <a:lnTo>
                      <a:pt x="214" y="26"/>
                    </a:lnTo>
                    <a:lnTo>
                      <a:pt x="214" y="0"/>
                    </a:lnTo>
                  </a:path>
                </a:pathLst>
              </a:custGeom>
              <a:solidFill>
                <a:srgbClr val="FFCC33"/>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0742" name="Group 81"/>
              <p:cNvGrpSpPr>
                <a:grpSpLocks/>
              </p:cNvGrpSpPr>
              <p:nvPr/>
            </p:nvGrpSpPr>
            <p:grpSpPr bwMode="auto">
              <a:xfrm>
                <a:off x="3454" y="3076"/>
                <a:ext cx="189" cy="18"/>
                <a:chOff x="3454" y="3076"/>
                <a:chExt cx="189" cy="18"/>
              </a:xfrm>
            </p:grpSpPr>
            <p:sp>
              <p:nvSpPr>
                <p:cNvPr id="70784" name="Line 82"/>
                <p:cNvSpPr>
                  <a:spLocks noChangeShapeType="1"/>
                </p:cNvSpPr>
                <p:nvPr/>
              </p:nvSpPr>
              <p:spPr bwMode="auto">
                <a:xfrm>
                  <a:off x="3643"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85" name="Line 83"/>
                <p:cNvSpPr>
                  <a:spLocks noChangeShapeType="1"/>
                </p:cNvSpPr>
                <p:nvPr/>
              </p:nvSpPr>
              <p:spPr bwMode="auto">
                <a:xfrm>
                  <a:off x="3630"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86" name="Line 84"/>
                <p:cNvSpPr>
                  <a:spLocks noChangeShapeType="1"/>
                </p:cNvSpPr>
                <p:nvPr/>
              </p:nvSpPr>
              <p:spPr bwMode="auto">
                <a:xfrm>
                  <a:off x="3618"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87" name="Line 85"/>
                <p:cNvSpPr>
                  <a:spLocks noChangeShapeType="1"/>
                </p:cNvSpPr>
                <p:nvPr/>
              </p:nvSpPr>
              <p:spPr bwMode="auto">
                <a:xfrm>
                  <a:off x="3605"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88" name="Line 86"/>
                <p:cNvSpPr>
                  <a:spLocks noChangeShapeType="1"/>
                </p:cNvSpPr>
                <p:nvPr/>
              </p:nvSpPr>
              <p:spPr bwMode="auto">
                <a:xfrm>
                  <a:off x="3592"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89" name="Line 87"/>
                <p:cNvSpPr>
                  <a:spLocks noChangeShapeType="1"/>
                </p:cNvSpPr>
                <p:nvPr/>
              </p:nvSpPr>
              <p:spPr bwMode="auto">
                <a:xfrm>
                  <a:off x="3580"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0" name="Line 88"/>
                <p:cNvSpPr>
                  <a:spLocks noChangeShapeType="1"/>
                </p:cNvSpPr>
                <p:nvPr/>
              </p:nvSpPr>
              <p:spPr bwMode="auto">
                <a:xfrm>
                  <a:off x="3567"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1" name="Line 89"/>
                <p:cNvSpPr>
                  <a:spLocks noChangeShapeType="1"/>
                </p:cNvSpPr>
                <p:nvPr/>
              </p:nvSpPr>
              <p:spPr bwMode="auto">
                <a:xfrm>
                  <a:off x="3555"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2" name="Line 90"/>
                <p:cNvSpPr>
                  <a:spLocks noChangeShapeType="1"/>
                </p:cNvSpPr>
                <p:nvPr/>
              </p:nvSpPr>
              <p:spPr bwMode="auto">
                <a:xfrm>
                  <a:off x="3543"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3" name="Line 91"/>
                <p:cNvSpPr>
                  <a:spLocks noChangeShapeType="1"/>
                </p:cNvSpPr>
                <p:nvPr/>
              </p:nvSpPr>
              <p:spPr bwMode="auto">
                <a:xfrm>
                  <a:off x="3530"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4" name="Line 92"/>
                <p:cNvSpPr>
                  <a:spLocks noChangeShapeType="1"/>
                </p:cNvSpPr>
                <p:nvPr/>
              </p:nvSpPr>
              <p:spPr bwMode="auto">
                <a:xfrm>
                  <a:off x="3516"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5" name="Line 93"/>
                <p:cNvSpPr>
                  <a:spLocks noChangeShapeType="1"/>
                </p:cNvSpPr>
                <p:nvPr/>
              </p:nvSpPr>
              <p:spPr bwMode="auto">
                <a:xfrm>
                  <a:off x="3504"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6" name="Line 94"/>
                <p:cNvSpPr>
                  <a:spLocks noChangeShapeType="1"/>
                </p:cNvSpPr>
                <p:nvPr/>
              </p:nvSpPr>
              <p:spPr bwMode="auto">
                <a:xfrm>
                  <a:off x="3492"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7" name="Line 95"/>
                <p:cNvSpPr>
                  <a:spLocks noChangeShapeType="1"/>
                </p:cNvSpPr>
                <p:nvPr/>
              </p:nvSpPr>
              <p:spPr bwMode="auto">
                <a:xfrm>
                  <a:off x="3479"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8" name="Line 96"/>
                <p:cNvSpPr>
                  <a:spLocks noChangeShapeType="1"/>
                </p:cNvSpPr>
                <p:nvPr/>
              </p:nvSpPr>
              <p:spPr bwMode="auto">
                <a:xfrm>
                  <a:off x="3466"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99" name="Line 97"/>
                <p:cNvSpPr>
                  <a:spLocks noChangeShapeType="1"/>
                </p:cNvSpPr>
                <p:nvPr/>
              </p:nvSpPr>
              <p:spPr bwMode="auto">
                <a:xfrm>
                  <a:off x="3454"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0743" name="Rectangle 98"/>
              <p:cNvSpPr>
                <a:spLocks noChangeArrowheads="1"/>
              </p:cNvSpPr>
              <p:nvPr/>
            </p:nvSpPr>
            <p:spPr bwMode="auto">
              <a:xfrm>
                <a:off x="3377" y="2900"/>
                <a:ext cx="368" cy="172"/>
              </a:xfrm>
              <a:prstGeom prst="rect">
                <a:avLst/>
              </a:prstGeom>
              <a:solidFill>
                <a:srgbClr val="ADD6A5"/>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0744" name="Freeform 99"/>
              <p:cNvSpPr>
                <a:spLocks/>
              </p:cNvSpPr>
              <p:nvPr/>
            </p:nvSpPr>
            <p:spPr bwMode="auto">
              <a:xfrm>
                <a:off x="3345" y="2904"/>
                <a:ext cx="25" cy="206"/>
              </a:xfrm>
              <a:custGeom>
                <a:avLst/>
                <a:gdLst>
                  <a:gd name="T0" fmla="*/ 0 w 25"/>
                  <a:gd name="T1" fmla="*/ 0 h 206"/>
                  <a:gd name="T2" fmla="*/ 24 w 25"/>
                  <a:gd name="T3" fmla="*/ 0 h 206"/>
                  <a:gd name="T4" fmla="*/ 24 w 25"/>
                  <a:gd name="T5" fmla="*/ 205 h 206"/>
                  <a:gd name="T6" fmla="*/ 0 60000 65536"/>
                  <a:gd name="T7" fmla="*/ 0 60000 65536"/>
                  <a:gd name="T8" fmla="*/ 0 60000 65536"/>
                </a:gdLst>
                <a:ahLst/>
                <a:cxnLst>
                  <a:cxn ang="T6">
                    <a:pos x="T0" y="T1"/>
                  </a:cxn>
                  <a:cxn ang="T7">
                    <a:pos x="T2" y="T3"/>
                  </a:cxn>
                  <a:cxn ang="T8">
                    <a:pos x="T4" y="T5"/>
                  </a:cxn>
                </a:cxnLst>
                <a:rect l="0" t="0" r="r" b="b"/>
                <a:pathLst>
                  <a:path w="25" h="206">
                    <a:moveTo>
                      <a:pt x="0" y="0"/>
                    </a:moveTo>
                    <a:lnTo>
                      <a:pt x="24" y="0"/>
                    </a:lnTo>
                    <a:lnTo>
                      <a:pt x="24" y="205"/>
                    </a:lnTo>
                  </a:path>
                </a:pathLst>
              </a:custGeom>
              <a:noFill/>
              <a:ln w="253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0745" name="Group 100"/>
              <p:cNvGrpSpPr>
                <a:grpSpLocks/>
              </p:cNvGrpSpPr>
              <p:nvPr/>
            </p:nvGrpSpPr>
            <p:grpSpPr bwMode="auto">
              <a:xfrm>
                <a:off x="3333" y="2944"/>
                <a:ext cx="32" cy="23"/>
                <a:chOff x="3333" y="2944"/>
                <a:chExt cx="32" cy="23"/>
              </a:xfrm>
            </p:grpSpPr>
            <p:sp>
              <p:nvSpPr>
                <p:cNvPr id="70782" name="Freeform 101"/>
                <p:cNvSpPr>
                  <a:spLocks/>
                </p:cNvSpPr>
                <p:nvPr/>
              </p:nvSpPr>
              <p:spPr bwMode="auto">
                <a:xfrm>
                  <a:off x="3333" y="2949"/>
                  <a:ext cx="23" cy="17"/>
                </a:xfrm>
                <a:custGeom>
                  <a:avLst/>
                  <a:gdLst>
                    <a:gd name="T0" fmla="*/ 22 w 23"/>
                    <a:gd name="T1" fmla="*/ 0 h 17"/>
                    <a:gd name="T2" fmla="*/ 0 w 23"/>
                    <a:gd name="T3" fmla="*/ 0 h 17"/>
                    <a:gd name="T4" fmla="*/ 0 w 23"/>
                    <a:gd name="T5" fmla="*/ 16 h 17"/>
                    <a:gd name="T6" fmla="*/ 22 w 23"/>
                    <a:gd name="T7" fmla="*/ 16 h 17"/>
                    <a:gd name="T8" fmla="*/ 22 w 23"/>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7">
                      <a:moveTo>
                        <a:pt x="22" y="0"/>
                      </a:moveTo>
                      <a:lnTo>
                        <a:pt x="0" y="0"/>
                      </a:lnTo>
                      <a:lnTo>
                        <a:pt x="0" y="16"/>
                      </a:lnTo>
                      <a:lnTo>
                        <a:pt x="22" y="16"/>
                      </a:lnTo>
                      <a:lnTo>
                        <a:pt x="22" y="0"/>
                      </a:lnTo>
                    </a:path>
                  </a:pathLst>
                </a:custGeom>
                <a:solidFill>
                  <a:srgbClr val="E9E7D1"/>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83" name="Freeform 102"/>
                <p:cNvSpPr>
                  <a:spLocks/>
                </p:cNvSpPr>
                <p:nvPr/>
              </p:nvSpPr>
              <p:spPr bwMode="auto">
                <a:xfrm>
                  <a:off x="3348" y="2944"/>
                  <a:ext cx="17" cy="23"/>
                </a:xfrm>
                <a:custGeom>
                  <a:avLst/>
                  <a:gdLst>
                    <a:gd name="T0" fmla="*/ 16 w 17"/>
                    <a:gd name="T1" fmla="*/ 0 h 23"/>
                    <a:gd name="T2" fmla="*/ 0 w 17"/>
                    <a:gd name="T3" fmla="*/ 0 h 23"/>
                    <a:gd name="T4" fmla="*/ 0 w 17"/>
                    <a:gd name="T5" fmla="*/ 22 h 23"/>
                    <a:gd name="T6" fmla="*/ 16 w 17"/>
                    <a:gd name="T7" fmla="*/ 22 h 23"/>
                    <a:gd name="T8" fmla="*/ 16 w 17"/>
                    <a:gd name="T9" fmla="*/ 0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3">
                      <a:moveTo>
                        <a:pt x="16" y="0"/>
                      </a:moveTo>
                      <a:lnTo>
                        <a:pt x="0" y="0"/>
                      </a:lnTo>
                      <a:lnTo>
                        <a:pt x="0" y="22"/>
                      </a:lnTo>
                      <a:lnTo>
                        <a:pt x="16" y="22"/>
                      </a:lnTo>
                      <a:lnTo>
                        <a:pt x="16" y="0"/>
                      </a:lnTo>
                    </a:path>
                  </a:pathLst>
                </a:custGeom>
                <a:solidFill>
                  <a:srgbClr val="52493E"/>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46" name="Group 103"/>
              <p:cNvGrpSpPr>
                <a:grpSpLocks/>
              </p:cNvGrpSpPr>
              <p:nvPr/>
            </p:nvGrpSpPr>
            <p:grpSpPr bwMode="auto">
              <a:xfrm>
                <a:off x="3580" y="2949"/>
                <a:ext cx="62" cy="54"/>
                <a:chOff x="3580" y="2949"/>
                <a:chExt cx="62" cy="54"/>
              </a:xfrm>
            </p:grpSpPr>
            <p:sp>
              <p:nvSpPr>
                <p:cNvPr id="70780" name="Freeform 104"/>
                <p:cNvSpPr>
                  <a:spLocks/>
                </p:cNvSpPr>
                <p:nvPr/>
              </p:nvSpPr>
              <p:spPr bwMode="auto">
                <a:xfrm>
                  <a:off x="3580" y="2953"/>
                  <a:ext cx="60" cy="50"/>
                </a:xfrm>
                <a:custGeom>
                  <a:avLst/>
                  <a:gdLst>
                    <a:gd name="T0" fmla="*/ 59 w 60"/>
                    <a:gd name="T1" fmla="*/ 0 h 50"/>
                    <a:gd name="T2" fmla="*/ 0 w 60"/>
                    <a:gd name="T3" fmla="*/ 0 h 50"/>
                    <a:gd name="T4" fmla="*/ 0 w 60"/>
                    <a:gd name="T5" fmla="*/ 49 h 50"/>
                    <a:gd name="T6" fmla="*/ 59 w 60"/>
                    <a:gd name="T7" fmla="*/ 49 h 50"/>
                    <a:gd name="T8" fmla="*/ 59 w 60"/>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0">
                      <a:moveTo>
                        <a:pt x="59" y="0"/>
                      </a:moveTo>
                      <a:lnTo>
                        <a:pt x="0" y="0"/>
                      </a:lnTo>
                      <a:lnTo>
                        <a:pt x="0" y="49"/>
                      </a:lnTo>
                      <a:lnTo>
                        <a:pt x="59" y="49"/>
                      </a:lnTo>
                      <a:lnTo>
                        <a:pt x="5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81" name="Freeform 105"/>
                <p:cNvSpPr>
                  <a:spLocks/>
                </p:cNvSpPr>
                <p:nvPr/>
              </p:nvSpPr>
              <p:spPr bwMode="auto">
                <a:xfrm>
                  <a:off x="3582" y="2949"/>
                  <a:ext cx="60" cy="50"/>
                </a:xfrm>
                <a:custGeom>
                  <a:avLst/>
                  <a:gdLst>
                    <a:gd name="T0" fmla="*/ 59 w 60"/>
                    <a:gd name="T1" fmla="*/ 0 h 50"/>
                    <a:gd name="T2" fmla="*/ 0 w 60"/>
                    <a:gd name="T3" fmla="*/ 0 h 50"/>
                    <a:gd name="T4" fmla="*/ 0 w 60"/>
                    <a:gd name="T5" fmla="*/ 49 h 50"/>
                    <a:gd name="T6" fmla="*/ 59 w 60"/>
                    <a:gd name="T7" fmla="*/ 49 h 50"/>
                    <a:gd name="T8" fmla="*/ 59 w 60"/>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0">
                      <a:moveTo>
                        <a:pt x="59" y="0"/>
                      </a:moveTo>
                      <a:lnTo>
                        <a:pt x="0" y="0"/>
                      </a:lnTo>
                      <a:lnTo>
                        <a:pt x="0" y="49"/>
                      </a:lnTo>
                      <a:lnTo>
                        <a:pt x="59" y="49"/>
                      </a:lnTo>
                      <a:lnTo>
                        <a:pt x="59"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47" name="Group 106"/>
              <p:cNvGrpSpPr>
                <a:grpSpLocks/>
              </p:cNvGrpSpPr>
              <p:nvPr/>
            </p:nvGrpSpPr>
            <p:grpSpPr bwMode="auto">
              <a:xfrm>
                <a:off x="3471" y="2998"/>
                <a:ext cx="79" cy="70"/>
                <a:chOff x="3471" y="2998"/>
                <a:chExt cx="79" cy="70"/>
              </a:xfrm>
            </p:grpSpPr>
            <p:sp>
              <p:nvSpPr>
                <p:cNvPr id="70778" name="Freeform 107"/>
                <p:cNvSpPr>
                  <a:spLocks/>
                </p:cNvSpPr>
                <p:nvPr/>
              </p:nvSpPr>
              <p:spPr bwMode="auto">
                <a:xfrm>
                  <a:off x="3471" y="3002"/>
                  <a:ext cx="76" cy="66"/>
                </a:xfrm>
                <a:custGeom>
                  <a:avLst/>
                  <a:gdLst>
                    <a:gd name="T0" fmla="*/ 75 w 76"/>
                    <a:gd name="T1" fmla="*/ 0 h 66"/>
                    <a:gd name="T2" fmla="*/ 0 w 76"/>
                    <a:gd name="T3" fmla="*/ 0 h 66"/>
                    <a:gd name="T4" fmla="*/ 0 w 76"/>
                    <a:gd name="T5" fmla="*/ 65 h 66"/>
                    <a:gd name="T6" fmla="*/ 75 w 76"/>
                    <a:gd name="T7" fmla="*/ 65 h 66"/>
                    <a:gd name="T8" fmla="*/ 75 w 76"/>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6">
                      <a:moveTo>
                        <a:pt x="75" y="0"/>
                      </a:moveTo>
                      <a:lnTo>
                        <a:pt x="0" y="0"/>
                      </a:lnTo>
                      <a:lnTo>
                        <a:pt x="0" y="65"/>
                      </a:lnTo>
                      <a:lnTo>
                        <a:pt x="75" y="65"/>
                      </a:lnTo>
                      <a:lnTo>
                        <a:pt x="75"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79" name="Freeform 108"/>
                <p:cNvSpPr>
                  <a:spLocks/>
                </p:cNvSpPr>
                <p:nvPr/>
              </p:nvSpPr>
              <p:spPr bwMode="auto">
                <a:xfrm>
                  <a:off x="3474" y="2998"/>
                  <a:ext cx="76" cy="67"/>
                </a:xfrm>
                <a:custGeom>
                  <a:avLst/>
                  <a:gdLst>
                    <a:gd name="T0" fmla="*/ 75 w 76"/>
                    <a:gd name="T1" fmla="*/ 0 h 67"/>
                    <a:gd name="T2" fmla="*/ 0 w 76"/>
                    <a:gd name="T3" fmla="*/ 0 h 67"/>
                    <a:gd name="T4" fmla="*/ 0 w 76"/>
                    <a:gd name="T5" fmla="*/ 66 h 67"/>
                    <a:gd name="T6" fmla="*/ 75 w 76"/>
                    <a:gd name="T7" fmla="*/ 66 h 67"/>
                    <a:gd name="T8" fmla="*/ 75 w 76"/>
                    <a:gd name="T9" fmla="*/ 0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7">
                      <a:moveTo>
                        <a:pt x="75" y="0"/>
                      </a:moveTo>
                      <a:lnTo>
                        <a:pt x="0" y="0"/>
                      </a:lnTo>
                      <a:lnTo>
                        <a:pt x="0" y="66"/>
                      </a:lnTo>
                      <a:lnTo>
                        <a:pt x="75" y="66"/>
                      </a:lnTo>
                      <a:lnTo>
                        <a:pt x="75"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48" name="Group 109"/>
              <p:cNvGrpSpPr>
                <a:grpSpLocks/>
              </p:cNvGrpSpPr>
              <p:nvPr/>
            </p:nvGrpSpPr>
            <p:grpSpPr bwMode="auto">
              <a:xfrm>
                <a:off x="3718" y="2949"/>
                <a:ext cx="20" cy="82"/>
                <a:chOff x="3718" y="2949"/>
                <a:chExt cx="20" cy="82"/>
              </a:xfrm>
            </p:grpSpPr>
            <p:sp>
              <p:nvSpPr>
                <p:cNvPr id="70776" name="Freeform 110"/>
                <p:cNvSpPr>
                  <a:spLocks/>
                </p:cNvSpPr>
                <p:nvPr/>
              </p:nvSpPr>
              <p:spPr bwMode="auto">
                <a:xfrm>
                  <a:off x="3718" y="2953"/>
                  <a:ext cx="17" cy="78"/>
                </a:xfrm>
                <a:custGeom>
                  <a:avLst/>
                  <a:gdLst>
                    <a:gd name="T0" fmla="*/ 16 w 17"/>
                    <a:gd name="T1" fmla="*/ 0 h 78"/>
                    <a:gd name="T2" fmla="*/ 0 w 17"/>
                    <a:gd name="T3" fmla="*/ 0 h 78"/>
                    <a:gd name="T4" fmla="*/ 0 w 17"/>
                    <a:gd name="T5" fmla="*/ 77 h 78"/>
                    <a:gd name="T6" fmla="*/ 16 w 17"/>
                    <a:gd name="T7" fmla="*/ 77 h 78"/>
                    <a:gd name="T8" fmla="*/ 16 w 17"/>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78">
                      <a:moveTo>
                        <a:pt x="16" y="0"/>
                      </a:moveTo>
                      <a:lnTo>
                        <a:pt x="0" y="0"/>
                      </a:lnTo>
                      <a:lnTo>
                        <a:pt x="0" y="77"/>
                      </a:lnTo>
                      <a:lnTo>
                        <a:pt x="16" y="77"/>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77" name="Freeform 111"/>
                <p:cNvSpPr>
                  <a:spLocks/>
                </p:cNvSpPr>
                <p:nvPr/>
              </p:nvSpPr>
              <p:spPr bwMode="auto">
                <a:xfrm>
                  <a:off x="3720" y="2949"/>
                  <a:ext cx="18" cy="79"/>
                </a:xfrm>
                <a:custGeom>
                  <a:avLst/>
                  <a:gdLst>
                    <a:gd name="T0" fmla="*/ 17 w 18"/>
                    <a:gd name="T1" fmla="*/ 0 h 79"/>
                    <a:gd name="T2" fmla="*/ 0 w 18"/>
                    <a:gd name="T3" fmla="*/ 0 h 79"/>
                    <a:gd name="T4" fmla="*/ 0 w 18"/>
                    <a:gd name="T5" fmla="*/ 78 h 79"/>
                    <a:gd name="T6" fmla="*/ 17 w 18"/>
                    <a:gd name="T7" fmla="*/ 78 h 79"/>
                    <a:gd name="T8" fmla="*/ 17 w 1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9">
                      <a:moveTo>
                        <a:pt x="17" y="0"/>
                      </a:moveTo>
                      <a:lnTo>
                        <a:pt x="0" y="0"/>
                      </a:lnTo>
                      <a:lnTo>
                        <a:pt x="0" y="78"/>
                      </a:lnTo>
                      <a:lnTo>
                        <a:pt x="17" y="78"/>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49" name="Group 112"/>
              <p:cNvGrpSpPr>
                <a:grpSpLocks/>
              </p:cNvGrpSpPr>
              <p:nvPr/>
            </p:nvGrpSpPr>
            <p:grpSpPr bwMode="auto">
              <a:xfrm>
                <a:off x="3700" y="3037"/>
                <a:ext cx="28" cy="21"/>
                <a:chOff x="3700" y="3037"/>
                <a:chExt cx="28" cy="21"/>
              </a:xfrm>
            </p:grpSpPr>
            <p:sp>
              <p:nvSpPr>
                <p:cNvPr id="70774" name="Freeform 113"/>
                <p:cNvSpPr>
                  <a:spLocks/>
                </p:cNvSpPr>
                <p:nvPr/>
              </p:nvSpPr>
              <p:spPr bwMode="auto">
                <a:xfrm>
                  <a:off x="3700" y="3041"/>
                  <a:ext cx="26" cy="17"/>
                </a:xfrm>
                <a:custGeom>
                  <a:avLst/>
                  <a:gdLst>
                    <a:gd name="T0" fmla="*/ 25 w 26"/>
                    <a:gd name="T1" fmla="*/ 0 h 17"/>
                    <a:gd name="T2" fmla="*/ 0 w 26"/>
                    <a:gd name="T3" fmla="*/ 0 h 17"/>
                    <a:gd name="T4" fmla="*/ 0 w 26"/>
                    <a:gd name="T5" fmla="*/ 16 h 17"/>
                    <a:gd name="T6" fmla="*/ 25 w 26"/>
                    <a:gd name="T7" fmla="*/ 16 h 17"/>
                    <a:gd name="T8" fmla="*/ 25 w 2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7">
                      <a:moveTo>
                        <a:pt x="25" y="0"/>
                      </a:moveTo>
                      <a:lnTo>
                        <a:pt x="0" y="0"/>
                      </a:lnTo>
                      <a:lnTo>
                        <a:pt x="0" y="16"/>
                      </a:lnTo>
                      <a:lnTo>
                        <a:pt x="25" y="16"/>
                      </a:lnTo>
                      <a:lnTo>
                        <a:pt x="25"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75" name="Freeform 114"/>
                <p:cNvSpPr>
                  <a:spLocks/>
                </p:cNvSpPr>
                <p:nvPr/>
              </p:nvSpPr>
              <p:spPr bwMode="auto">
                <a:xfrm>
                  <a:off x="3702" y="3037"/>
                  <a:ext cx="26" cy="18"/>
                </a:xfrm>
                <a:custGeom>
                  <a:avLst/>
                  <a:gdLst>
                    <a:gd name="T0" fmla="*/ 25 w 26"/>
                    <a:gd name="T1" fmla="*/ 0 h 18"/>
                    <a:gd name="T2" fmla="*/ 0 w 26"/>
                    <a:gd name="T3" fmla="*/ 0 h 18"/>
                    <a:gd name="T4" fmla="*/ 0 w 26"/>
                    <a:gd name="T5" fmla="*/ 17 h 18"/>
                    <a:gd name="T6" fmla="*/ 25 w 26"/>
                    <a:gd name="T7" fmla="*/ 17 h 18"/>
                    <a:gd name="T8" fmla="*/ 25 w 2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25" y="0"/>
                      </a:moveTo>
                      <a:lnTo>
                        <a:pt x="0" y="0"/>
                      </a:lnTo>
                      <a:lnTo>
                        <a:pt x="0" y="17"/>
                      </a:lnTo>
                      <a:lnTo>
                        <a:pt x="25" y="17"/>
                      </a:lnTo>
                      <a:lnTo>
                        <a:pt x="25"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0" name="Group 115"/>
              <p:cNvGrpSpPr>
                <a:grpSpLocks/>
              </p:cNvGrpSpPr>
              <p:nvPr/>
            </p:nvGrpSpPr>
            <p:grpSpPr bwMode="auto">
              <a:xfrm>
                <a:off x="3658" y="2951"/>
                <a:ext cx="20" cy="37"/>
                <a:chOff x="3658" y="2951"/>
                <a:chExt cx="20" cy="37"/>
              </a:xfrm>
            </p:grpSpPr>
            <p:sp>
              <p:nvSpPr>
                <p:cNvPr id="70772" name="Freeform 116"/>
                <p:cNvSpPr>
                  <a:spLocks/>
                </p:cNvSpPr>
                <p:nvPr/>
              </p:nvSpPr>
              <p:spPr bwMode="auto">
                <a:xfrm>
                  <a:off x="3658" y="2954"/>
                  <a:ext cx="18" cy="34"/>
                </a:xfrm>
                <a:custGeom>
                  <a:avLst/>
                  <a:gdLst>
                    <a:gd name="T0" fmla="*/ 17 w 18"/>
                    <a:gd name="T1" fmla="*/ 0 h 34"/>
                    <a:gd name="T2" fmla="*/ 0 w 18"/>
                    <a:gd name="T3" fmla="*/ 0 h 34"/>
                    <a:gd name="T4" fmla="*/ 0 w 18"/>
                    <a:gd name="T5" fmla="*/ 33 h 34"/>
                    <a:gd name="T6" fmla="*/ 17 w 18"/>
                    <a:gd name="T7" fmla="*/ 33 h 34"/>
                    <a:gd name="T8" fmla="*/ 17 w 1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4">
                      <a:moveTo>
                        <a:pt x="17" y="0"/>
                      </a:moveTo>
                      <a:lnTo>
                        <a:pt x="0" y="0"/>
                      </a:lnTo>
                      <a:lnTo>
                        <a:pt x="0" y="33"/>
                      </a:lnTo>
                      <a:lnTo>
                        <a:pt x="17" y="33"/>
                      </a:lnTo>
                      <a:lnTo>
                        <a:pt x="17"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73" name="Freeform 117"/>
                <p:cNvSpPr>
                  <a:spLocks/>
                </p:cNvSpPr>
                <p:nvPr/>
              </p:nvSpPr>
              <p:spPr bwMode="auto">
                <a:xfrm>
                  <a:off x="3660" y="2951"/>
                  <a:ext cx="18" cy="34"/>
                </a:xfrm>
                <a:custGeom>
                  <a:avLst/>
                  <a:gdLst>
                    <a:gd name="T0" fmla="*/ 17 w 18"/>
                    <a:gd name="T1" fmla="*/ 0 h 34"/>
                    <a:gd name="T2" fmla="*/ 0 w 18"/>
                    <a:gd name="T3" fmla="*/ 0 h 34"/>
                    <a:gd name="T4" fmla="*/ 0 w 18"/>
                    <a:gd name="T5" fmla="*/ 33 h 34"/>
                    <a:gd name="T6" fmla="*/ 17 w 18"/>
                    <a:gd name="T7" fmla="*/ 33 h 34"/>
                    <a:gd name="T8" fmla="*/ 17 w 1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4">
                      <a:moveTo>
                        <a:pt x="17" y="0"/>
                      </a:moveTo>
                      <a:lnTo>
                        <a:pt x="0" y="0"/>
                      </a:lnTo>
                      <a:lnTo>
                        <a:pt x="0" y="33"/>
                      </a:lnTo>
                      <a:lnTo>
                        <a:pt x="17" y="33"/>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1" name="Group 118"/>
              <p:cNvGrpSpPr>
                <a:grpSpLocks/>
              </p:cNvGrpSpPr>
              <p:nvPr/>
            </p:nvGrpSpPr>
            <p:grpSpPr bwMode="auto">
              <a:xfrm>
                <a:off x="3657" y="2987"/>
                <a:ext cx="20" cy="37"/>
                <a:chOff x="3657" y="2987"/>
                <a:chExt cx="20" cy="37"/>
              </a:xfrm>
            </p:grpSpPr>
            <p:sp>
              <p:nvSpPr>
                <p:cNvPr id="70770" name="Freeform 119"/>
                <p:cNvSpPr>
                  <a:spLocks/>
                </p:cNvSpPr>
                <p:nvPr/>
              </p:nvSpPr>
              <p:spPr bwMode="auto">
                <a:xfrm>
                  <a:off x="3657" y="2990"/>
                  <a:ext cx="17" cy="34"/>
                </a:xfrm>
                <a:custGeom>
                  <a:avLst/>
                  <a:gdLst>
                    <a:gd name="T0" fmla="*/ 16 w 17"/>
                    <a:gd name="T1" fmla="*/ 0 h 34"/>
                    <a:gd name="T2" fmla="*/ 0 w 17"/>
                    <a:gd name="T3" fmla="*/ 0 h 34"/>
                    <a:gd name="T4" fmla="*/ 0 w 17"/>
                    <a:gd name="T5" fmla="*/ 33 h 34"/>
                    <a:gd name="T6" fmla="*/ 16 w 17"/>
                    <a:gd name="T7" fmla="*/ 33 h 34"/>
                    <a:gd name="T8" fmla="*/ 16 w 17"/>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4">
                      <a:moveTo>
                        <a:pt x="16" y="0"/>
                      </a:moveTo>
                      <a:lnTo>
                        <a:pt x="0" y="0"/>
                      </a:lnTo>
                      <a:lnTo>
                        <a:pt x="0" y="33"/>
                      </a:lnTo>
                      <a:lnTo>
                        <a:pt x="16" y="33"/>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71" name="Freeform 120"/>
                <p:cNvSpPr>
                  <a:spLocks/>
                </p:cNvSpPr>
                <p:nvPr/>
              </p:nvSpPr>
              <p:spPr bwMode="auto">
                <a:xfrm>
                  <a:off x="3659" y="2987"/>
                  <a:ext cx="18" cy="35"/>
                </a:xfrm>
                <a:custGeom>
                  <a:avLst/>
                  <a:gdLst>
                    <a:gd name="T0" fmla="*/ 17 w 18"/>
                    <a:gd name="T1" fmla="*/ 0 h 35"/>
                    <a:gd name="T2" fmla="*/ 0 w 18"/>
                    <a:gd name="T3" fmla="*/ 0 h 35"/>
                    <a:gd name="T4" fmla="*/ 0 w 18"/>
                    <a:gd name="T5" fmla="*/ 34 h 35"/>
                    <a:gd name="T6" fmla="*/ 17 w 18"/>
                    <a:gd name="T7" fmla="*/ 34 h 35"/>
                    <a:gd name="T8" fmla="*/ 17 w 18"/>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5">
                      <a:moveTo>
                        <a:pt x="17" y="0"/>
                      </a:moveTo>
                      <a:lnTo>
                        <a:pt x="0" y="0"/>
                      </a:lnTo>
                      <a:lnTo>
                        <a:pt x="0" y="34"/>
                      </a:lnTo>
                      <a:lnTo>
                        <a:pt x="17" y="34"/>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2" name="Group 121"/>
              <p:cNvGrpSpPr>
                <a:grpSpLocks/>
              </p:cNvGrpSpPr>
              <p:nvPr/>
            </p:nvGrpSpPr>
            <p:grpSpPr bwMode="auto">
              <a:xfrm>
                <a:off x="3557" y="2949"/>
                <a:ext cx="19" cy="31"/>
                <a:chOff x="3557" y="2949"/>
                <a:chExt cx="19" cy="31"/>
              </a:xfrm>
            </p:grpSpPr>
            <p:sp>
              <p:nvSpPr>
                <p:cNvPr id="70768" name="Freeform 122"/>
                <p:cNvSpPr>
                  <a:spLocks/>
                </p:cNvSpPr>
                <p:nvPr/>
              </p:nvSpPr>
              <p:spPr bwMode="auto">
                <a:xfrm>
                  <a:off x="3557" y="2953"/>
                  <a:ext cx="17" cy="27"/>
                </a:xfrm>
                <a:custGeom>
                  <a:avLst/>
                  <a:gdLst>
                    <a:gd name="T0" fmla="*/ 16 w 17"/>
                    <a:gd name="T1" fmla="*/ 0 h 27"/>
                    <a:gd name="T2" fmla="*/ 0 w 17"/>
                    <a:gd name="T3" fmla="*/ 0 h 27"/>
                    <a:gd name="T4" fmla="*/ 0 w 17"/>
                    <a:gd name="T5" fmla="*/ 26 h 27"/>
                    <a:gd name="T6" fmla="*/ 16 w 17"/>
                    <a:gd name="T7" fmla="*/ 26 h 27"/>
                    <a:gd name="T8" fmla="*/ 16 w 17"/>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7">
                      <a:moveTo>
                        <a:pt x="16" y="0"/>
                      </a:moveTo>
                      <a:lnTo>
                        <a:pt x="0" y="0"/>
                      </a:lnTo>
                      <a:lnTo>
                        <a:pt x="0" y="26"/>
                      </a:lnTo>
                      <a:lnTo>
                        <a:pt x="16" y="26"/>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69" name="Freeform 123"/>
                <p:cNvSpPr>
                  <a:spLocks/>
                </p:cNvSpPr>
                <p:nvPr/>
              </p:nvSpPr>
              <p:spPr bwMode="auto">
                <a:xfrm>
                  <a:off x="3559" y="2949"/>
                  <a:ext cx="17" cy="28"/>
                </a:xfrm>
                <a:custGeom>
                  <a:avLst/>
                  <a:gdLst>
                    <a:gd name="T0" fmla="*/ 16 w 17"/>
                    <a:gd name="T1" fmla="*/ 0 h 28"/>
                    <a:gd name="T2" fmla="*/ 0 w 17"/>
                    <a:gd name="T3" fmla="*/ 0 h 28"/>
                    <a:gd name="T4" fmla="*/ 0 w 17"/>
                    <a:gd name="T5" fmla="*/ 27 h 28"/>
                    <a:gd name="T6" fmla="*/ 16 w 17"/>
                    <a:gd name="T7" fmla="*/ 27 h 28"/>
                    <a:gd name="T8" fmla="*/ 16 w 17"/>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8">
                      <a:moveTo>
                        <a:pt x="16" y="0"/>
                      </a:moveTo>
                      <a:lnTo>
                        <a:pt x="0" y="0"/>
                      </a:lnTo>
                      <a:lnTo>
                        <a:pt x="0" y="27"/>
                      </a:lnTo>
                      <a:lnTo>
                        <a:pt x="16" y="27"/>
                      </a:lnTo>
                      <a:lnTo>
                        <a:pt x="16"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3" name="Group 124"/>
              <p:cNvGrpSpPr>
                <a:grpSpLocks/>
              </p:cNvGrpSpPr>
              <p:nvPr/>
            </p:nvGrpSpPr>
            <p:grpSpPr bwMode="auto">
              <a:xfrm>
                <a:off x="3693" y="2949"/>
                <a:ext cx="19" cy="82"/>
                <a:chOff x="3693" y="2949"/>
                <a:chExt cx="19" cy="82"/>
              </a:xfrm>
            </p:grpSpPr>
            <p:sp>
              <p:nvSpPr>
                <p:cNvPr id="70766" name="Freeform 125"/>
                <p:cNvSpPr>
                  <a:spLocks/>
                </p:cNvSpPr>
                <p:nvPr/>
              </p:nvSpPr>
              <p:spPr bwMode="auto">
                <a:xfrm>
                  <a:off x="3693" y="2953"/>
                  <a:ext cx="18" cy="78"/>
                </a:xfrm>
                <a:custGeom>
                  <a:avLst/>
                  <a:gdLst>
                    <a:gd name="T0" fmla="*/ 17 w 18"/>
                    <a:gd name="T1" fmla="*/ 0 h 78"/>
                    <a:gd name="T2" fmla="*/ 0 w 18"/>
                    <a:gd name="T3" fmla="*/ 0 h 78"/>
                    <a:gd name="T4" fmla="*/ 0 w 18"/>
                    <a:gd name="T5" fmla="*/ 77 h 78"/>
                    <a:gd name="T6" fmla="*/ 17 w 18"/>
                    <a:gd name="T7" fmla="*/ 77 h 78"/>
                    <a:gd name="T8" fmla="*/ 17 w 18"/>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8">
                      <a:moveTo>
                        <a:pt x="17" y="0"/>
                      </a:moveTo>
                      <a:lnTo>
                        <a:pt x="0" y="0"/>
                      </a:lnTo>
                      <a:lnTo>
                        <a:pt x="0" y="77"/>
                      </a:lnTo>
                      <a:lnTo>
                        <a:pt x="17" y="77"/>
                      </a:lnTo>
                      <a:lnTo>
                        <a:pt x="17"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67" name="Freeform 126"/>
                <p:cNvSpPr>
                  <a:spLocks/>
                </p:cNvSpPr>
                <p:nvPr/>
              </p:nvSpPr>
              <p:spPr bwMode="auto">
                <a:xfrm>
                  <a:off x="3694" y="2949"/>
                  <a:ext cx="18" cy="79"/>
                </a:xfrm>
                <a:custGeom>
                  <a:avLst/>
                  <a:gdLst>
                    <a:gd name="T0" fmla="*/ 17 w 18"/>
                    <a:gd name="T1" fmla="*/ 0 h 79"/>
                    <a:gd name="T2" fmla="*/ 0 w 18"/>
                    <a:gd name="T3" fmla="*/ 0 h 79"/>
                    <a:gd name="T4" fmla="*/ 0 w 18"/>
                    <a:gd name="T5" fmla="*/ 78 h 79"/>
                    <a:gd name="T6" fmla="*/ 17 w 18"/>
                    <a:gd name="T7" fmla="*/ 78 h 79"/>
                    <a:gd name="T8" fmla="*/ 17 w 1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9">
                      <a:moveTo>
                        <a:pt x="17" y="0"/>
                      </a:moveTo>
                      <a:lnTo>
                        <a:pt x="0" y="0"/>
                      </a:lnTo>
                      <a:lnTo>
                        <a:pt x="0" y="78"/>
                      </a:lnTo>
                      <a:lnTo>
                        <a:pt x="17" y="78"/>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4" name="Group 127"/>
              <p:cNvGrpSpPr>
                <a:grpSpLocks/>
              </p:cNvGrpSpPr>
              <p:nvPr/>
            </p:nvGrpSpPr>
            <p:grpSpPr bwMode="auto">
              <a:xfrm>
                <a:off x="3617" y="2916"/>
                <a:ext cx="21" cy="21"/>
                <a:chOff x="3617" y="2916"/>
                <a:chExt cx="21" cy="21"/>
              </a:xfrm>
            </p:grpSpPr>
            <p:sp>
              <p:nvSpPr>
                <p:cNvPr id="70764" name="Freeform 128"/>
                <p:cNvSpPr>
                  <a:spLocks/>
                </p:cNvSpPr>
                <p:nvPr/>
              </p:nvSpPr>
              <p:spPr bwMode="auto">
                <a:xfrm>
                  <a:off x="3617" y="2920"/>
                  <a:ext cx="20" cy="17"/>
                </a:xfrm>
                <a:custGeom>
                  <a:avLst/>
                  <a:gdLst>
                    <a:gd name="T0" fmla="*/ 19 w 20"/>
                    <a:gd name="T1" fmla="*/ 0 h 17"/>
                    <a:gd name="T2" fmla="*/ 0 w 20"/>
                    <a:gd name="T3" fmla="*/ 0 h 17"/>
                    <a:gd name="T4" fmla="*/ 0 w 20"/>
                    <a:gd name="T5" fmla="*/ 16 h 17"/>
                    <a:gd name="T6" fmla="*/ 19 w 20"/>
                    <a:gd name="T7" fmla="*/ 16 h 17"/>
                    <a:gd name="T8" fmla="*/ 19 w 2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7">
                      <a:moveTo>
                        <a:pt x="19" y="0"/>
                      </a:moveTo>
                      <a:lnTo>
                        <a:pt x="0" y="0"/>
                      </a:lnTo>
                      <a:lnTo>
                        <a:pt x="0" y="16"/>
                      </a:lnTo>
                      <a:lnTo>
                        <a:pt x="19" y="16"/>
                      </a:lnTo>
                      <a:lnTo>
                        <a:pt x="1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65" name="Freeform 129"/>
                <p:cNvSpPr>
                  <a:spLocks/>
                </p:cNvSpPr>
                <p:nvPr/>
              </p:nvSpPr>
              <p:spPr bwMode="auto">
                <a:xfrm>
                  <a:off x="3619" y="2916"/>
                  <a:ext cx="19" cy="19"/>
                </a:xfrm>
                <a:custGeom>
                  <a:avLst/>
                  <a:gdLst>
                    <a:gd name="T0" fmla="*/ 18 w 19"/>
                    <a:gd name="T1" fmla="*/ 0 h 19"/>
                    <a:gd name="T2" fmla="*/ 0 w 19"/>
                    <a:gd name="T3" fmla="*/ 0 h 19"/>
                    <a:gd name="T4" fmla="*/ 0 w 19"/>
                    <a:gd name="T5" fmla="*/ 18 h 19"/>
                    <a:gd name="T6" fmla="*/ 18 w 19"/>
                    <a:gd name="T7" fmla="*/ 18 h 19"/>
                    <a:gd name="T8" fmla="*/ 18 w 19"/>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8" y="0"/>
                      </a:moveTo>
                      <a:lnTo>
                        <a:pt x="0" y="0"/>
                      </a:lnTo>
                      <a:lnTo>
                        <a:pt x="0" y="18"/>
                      </a:lnTo>
                      <a:lnTo>
                        <a:pt x="18" y="18"/>
                      </a:lnTo>
                      <a:lnTo>
                        <a:pt x="18"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5" name="Group 130"/>
              <p:cNvGrpSpPr>
                <a:grpSpLocks/>
              </p:cNvGrpSpPr>
              <p:nvPr/>
            </p:nvGrpSpPr>
            <p:grpSpPr bwMode="auto">
              <a:xfrm>
                <a:off x="3436" y="2933"/>
                <a:ext cx="24" cy="21"/>
                <a:chOff x="3436" y="2933"/>
                <a:chExt cx="24" cy="21"/>
              </a:xfrm>
            </p:grpSpPr>
            <p:sp>
              <p:nvSpPr>
                <p:cNvPr id="70762" name="Freeform 131"/>
                <p:cNvSpPr>
                  <a:spLocks/>
                </p:cNvSpPr>
                <p:nvPr/>
              </p:nvSpPr>
              <p:spPr bwMode="auto">
                <a:xfrm>
                  <a:off x="3436" y="2935"/>
                  <a:ext cx="21" cy="19"/>
                </a:xfrm>
                <a:custGeom>
                  <a:avLst/>
                  <a:gdLst>
                    <a:gd name="T0" fmla="*/ 20 w 21"/>
                    <a:gd name="T1" fmla="*/ 0 h 19"/>
                    <a:gd name="T2" fmla="*/ 0 w 21"/>
                    <a:gd name="T3" fmla="*/ 0 h 19"/>
                    <a:gd name="T4" fmla="*/ 0 w 21"/>
                    <a:gd name="T5" fmla="*/ 18 h 19"/>
                    <a:gd name="T6" fmla="*/ 20 w 21"/>
                    <a:gd name="T7" fmla="*/ 18 h 19"/>
                    <a:gd name="T8" fmla="*/ 20 w 21"/>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9">
                      <a:moveTo>
                        <a:pt x="20" y="0"/>
                      </a:moveTo>
                      <a:lnTo>
                        <a:pt x="0" y="0"/>
                      </a:lnTo>
                      <a:lnTo>
                        <a:pt x="0" y="18"/>
                      </a:lnTo>
                      <a:lnTo>
                        <a:pt x="20" y="18"/>
                      </a:lnTo>
                      <a:lnTo>
                        <a:pt x="20"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63" name="Freeform 132"/>
                <p:cNvSpPr>
                  <a:spLocks/>
                </p:cNvSpPr>
                <p:nvPr/>
              </p:nvSpPr>
              <p:spPr bwMode="auto">
                <a:xfrm>
                  <a:off x="3438" y="2933"/>
                  <a:ext cx="22" cy="18"/>
                </a:xfrm>
                <a:custGeom>
                  <a:avLst/>
                  <a:gdLst>
                    <a:gd name="T0" fmla="*/ 21 w 22"/>
                    <a:gd name="T1" fmla="*/ 0 h 18"/>
                    <a:gd name="T2" fmla="*/ 0 w 22"/>
                    <a:gd name="T3" fmla="*/ 0 h 18"/>
                    <a:gd name="T4" fmla="*/ 0 w 22"/>
                    <a:gd name="T5" fmla="*/ 17 h 18"/>
                    <a:gd name="T6" fmla="*/ 21 w 22"/>
                    <a:gd name="T7" fmla="*/ 17 h 18"/>
                    <a:gd name="T8" fmla="*/ 21 w 2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8">
                      <a:moveTo>
                        <a:pt x="21" y="0"/>
                      </a:moveTo>
                      <a:lnTo>
                        <a:pt x="0" y="0"/>
                      </a:lnTo>
                      <a:lnTo>
                        <a:pt x="0" y="17"/>
                      </a:lnTo>
                      <a:lnTo>
                        <a:pt x="21" y="17"/>
                      </a:lnTo>
                      <a:lnTo>
                        <a:pt x="21"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6" name="Group 133"/>
              <p:cNvGrpSpPr>
                <a:grpSpLocks/>
              </p:cNvGrpSpPr>
              <p:nvPr/>
            </p:nvGrpSpPr>
            <p:grpSpPr bwMode="auto">
              <a:xfrm>
                <a:off x="3386" y="2988"/>
                <a:ext cx="34" cy="20"/>
                <a:chOff x="3386" y="2988"/>
                <a:chExt cx="34" cy="20"/>
              </a:xfrm>
            </p:grpSpPr>
            <p:sp>
              <p:nvSpPr>
                <p:cNvPr id="70760" name="Freeform 134"/>
                <p:cNvSpPr>
                  <a:spLocks/>
                </p:cNvSpPr>
                <p:nvPr/>
              </p:nvSpPr>
              <p:spPr bwMode="auto">
                <a:xfrm>
                  <a:off x="3386" y="2991"/>
                  <a:ext cx="30" cy="17"/>
                </a:xfrm>
                <a:custGeom>
                  <a:avLst/>
                  <a:gdLst>
                    <a:gd name="T0" fmla="*/ 29 w 30"/>
                    <a:gd name="T1" fmla="*/ 0 h 17"/>
                    <a:gd name="T2" fmla="*/ 0 w 30"/>
                    <a:gd name="T3" fmla="*/ 0 h 17"/>
                    <a:gd name="T4" fmla="*/ 0 w 30"/>
                    <a:gd name="T5" fmla="*/ 16 h 17"/>
                    <a:gd name="T6" fmla="*/ 29 w 30"/>
                    <a:gd name="T7" fmla="*/ 16 h 17"/>
                    <a:gd name="T8" fmla="*/ 29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29" y="0"/>
                      </a:moveTo>
                      <a:lnTo>
                        <a:pt x="0" y="0"/>
                      </a:lnTo>
                      <a:lnTo>
                        <a:pt x="0" y="16"/>
                      </a:lnTo>
                      <a:lnTo>
                        <a:pt x="29" y="16"/>
                      </a:lnTo>
                      <a:lnTo>
                        <a:pt x="2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61" name="Freeform 135"/>
                <p:cNvSpPr>
                  <a:spLocks/>
                </p:cNvSpPr>
                <p:nvPr/>
              </p:nvSpPr>
              <p:spPr bwMode="auto">
                <a:xfrm>
                  <a:off x="3389" y="2988"/>
                  <a:ext cx="31" cy="17"/>
                </a:xfrm>
                <a:custGeom>
                  <a:avLst/>
                  <a:gdLst>
                    <a:gd name="T0" fmla="*/ 30 w 31"/>
                    <a:gd name="T1" fmla="*/ 0 h 17"/>
                    <a:gd name="T2" fmla="*/ 0 w 31"/>
                    <a:gd name="T3" fmla="*/ 0 h 17"/>
                    <a:gd name="T4" fmla="*/ 0 w 31"/>
                    <a:gd name="T5" fmla="*/ 16 h 17"/>
                    <a:gd name="T6" fmla="*/ 30 w 31"/>
                    <a:gd name="T7" fmla="*/ 16 h 17"/>
                    <a:gd name="T8" fmla="*/ 30 w 31"/>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7">
                      <a:moveTo>
                        <a:pt x="30" y="0"/>
                      </a:moveTo>
                      <a:lnTo>
                        <a:pt x="0" y="0"/>
                      </a:lnTo>
                      <a:lnTo>
                        <a:pt x="0" y="16"/>
                      </a:lnTo>
                      <a:lnTo>
                        <a:pt x="30" y="16"/>
                      </a:lnTo>
                      <a:lnTo>
                        <a:pt x="30"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757" name="Group 136"/>
              <p:cNvGrpSpPr>
                <a:grpSpLocks/>
              </p:cNvGrpSpPr>
              <p:nvPr/>
            </p:nvGrpSpPr>
            <p:grpSpPr bwMode="auto">
              <a:xfrm>
                <a:off x="3386" y="3012"/>
                <a:ext cx="34" cy="20"/>
                <a:chOff x="3386" y="3012"/>
                <a:chExt cx="34" cy="20"/>
              </a:xfrm>
            </p:grpSpPr>
            <p:sp>
              <p:nvSpPr>
                <p:cNvPr id="70758" name="Freeform 137"/>
                <p:cNvSpPr>
                  <a:spLocks/>
                </p:cNvSpPr>
                <p:nvPr/>
              </p:nvSpPr>
              <p:spPr bwMode="auto">
                <a:xfrm>
                  <a:off x="3386" y="3015"/>
                  <a:ext cx="30" cy="17"/>
                </a:xfrm>
                <a:custGeom>
                  <a:avLst/>
                  <a:gdLst>
                    <a:gd name="T0" fmla="*/ 29 w 30"/>
                    <a:gd name="T1" fmla="*/ 0 h 17"/>
                    <a:gd name="T2" fmla="*/ 0 w 30"/>
                    <a:gd name="T3" fmla="*/ 0 h 17"/>
                    <a:gd name="T4" fmla="*/ 0 w 30"/>
                    <a:gd name="T5" fmla="*/ 16 h 17"/>
                    <a:gd name="T6" fmla="*/ 29 w 30"/>
                    <a:gd name="T7" fmla="*/ 16 h 17"/>
                    <a:gd name="T8" fmla="*/ 29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29" y="0"/>
                      </a:moveTo>
                      <a:lnTo>
                        <a:pt x="0" y="0"/>
                      </a:lnTo>
                      <a:lnTo>
                        <a:pt x="0" y="16"/>
                      </a:lnTo>
                      <a:lnTo>
                        <a:pt x="29" y="16"/>
                      </a:lnTo>
                      <a:lnTo>
                        <a:pt x="2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59" name="Freeform 138"/>
                <p:cNvSpPr>
                  <a:spLocks/>
                </p:cNvSpPr>
                <p:nvPr/>
              </p:nvSpPr>
              <p:spPr bwMode="auto">
                <a:xfrm>
                  <a:off x="3389" y="3012"/>
                  <a:ext cx="31" cy="17"/>
                </a:xfrm>
                <a:custGeom>
                  <a:avLst/>
                  <a:gdLst>
                    <a:gd name="T0" fmla="*/ 30 w 31"/>
                    <a:gd name="T1" fmla="*/ 0 h 17"/>
                    <a:gd name="T2" fmla="*/ 0 w 31"/>
                    <a:gd name="T3" fmla="*/ 0 h 17"/>
                    <a:gd name="T4" fmla="*/ 0 w 31"/>
                    <a:gd name="T5" fmla="*/ 16 h 17"/>
                    <a:gd name="T6" fmla="*/ 30 w 31"/>
                    <a:gd name="T7" fmla="*/ 16 h 17"/>
                    <a:gd name="T8" fmla="*/ 30 w 31"/>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7">
                      <a:moveTo>
                        <a:pt x="30" y="0"/>
                      </a:moveTo>
                      <a:lnTo>
                        <a:pt x="0" y="0"/>
                      </a:lnTo>
                      <a:lnTo>
                        <a:pt x="0" y="16"/>
                      </a:lnTo>
                      <a:lnTo>
                        <a:pt x="30" y="16"/>
                      </a:lnTo>
                      <a:lnTo>
                        <a:pt x="30"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pic>
          <p:nvPicPr>
            <p:cNvPr id="70740" name="Picture 139"/>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24" y="3552"/>
              <a:ext cx="624"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0672" name="Group 140"/>
          <p:cNvGrpSpPr>
            <a:grpSpLocks/>
          </p:cNvGrpSpPr>
          <p:nvPr/>
        </p:nvGrpSpPr>
        <p:grpSpPr bwMode="auto">
          <a:xfrm>
            <a:off x="6842125" y="3533775"/>
            <a:ext cx="1069975" cy="2579688"/>
            <a:chOff x="3694" y="2407"/>
            <a:chExt cx="674" cy="1625"/>
          </a:xfrm>
        </p:grpSpPr>
        <p:grpSp>
          <p:nvGrpSpPr>
            <p:cNvPr id="70676" name="Group 141"/>
            <p:cNvGrpSpPr>
              <a:grpSpLocks/>
            </p:cNvGrpSpPr>
            <p:nvPr/>
          </p:nvGrpSpPr>
          <p:grpSpPr bwMode="auto">
            <a:xfrm>
              <a:off x="3713" y="3225"/>
              <a:ext cx="591" cy="280"/>
              <a:chOff x="3871" y="2900"/>
              <a:chExt cx="412" cy="210"/>
            </a:xfrm>
          </p:grpSpPr>
          <p:sp>
            <p:nvSpPr>
              <p:cNvPr id="70679" name="Freeform 142"/>
              <p:cNvSpPr>
                <a:spLocks/>
              </p:cNvSpPr>
              <p:nvPr/>
            </p:nvSpPr>
            <p:spPr bwMode="auto">
              <a:xfrm>
                <a:off x="3974" y="3072"/>
                <a:ext cx="215" cy="27"/>
              </a:xfrm>
              <a:custGeom>
                <a:avLst/>
                <a:gdLst>
                  <a:gd name="T0" fmla="*/ 214 w 215"/>
                  <a:gd name="T1" fmla="*/ 0 h 27"/>
                  <a:gd name="T2" fmla="*/ 0 w 215"/>
                  <a:gd name="T3" fmla="*/ 0 h 27"/>
                  <a:gd name="T4" fmla="*/ 0 w 215"/>
                  <a:gd name="T5" fmla="*/ 26 h 27"/>
                  <a:gd name="T6" fmla="*/ 214 w 215"/>
                  <a:gd name="T7" fmla="*/ 26 h 27"/>
                  <a:gd name="T8" fmla="*/ 214 w 215"/>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 h="27">
                    <a:moveTo>
                      <a:pt x="214" y="0"/>
                    </a:moveTo>
                    <a:lnTo>
                      <a:pt x="0" y="0"/>
                    </a:lnTo>
                    <a:lnTo>
                      <a:pt x="0" y="26"/>
                    </a:lnTo>
                    <a:lnTo>
                      <a:pt x="214" y="26"/>
                    </a:lnTo>
                    <a:lnTo>
                      <a:pt x="214" y="0"/>
                    </a:lnTo>
                  </a:path>
                </a:pathLst>
              </a:custGeom>
              <a:solidFill>
                <a:srgbClr val="FFCC33"/>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0680" name="Group 143"/>
              <p:cNvGrpSpPr>
                <a:grpSpLocks/>
              </p:cNvGrpSpPr>
              <p:nvPr/>
            </p:nvGrpSpPr>
            <p:grpSpPr bwMode="auto">
              <a:xfrm>
                <a:off x="3992" y="3076"/>
                <a:ext cx="189" cy="18"/>
                <a:chOff x="3992" y="3076"/>
                <a:chExt cx="189" cy="18"/>
              </a:xfrm>
            </p:grpSpPr>
            <p:sp>
              <p:nvSpPr>
                <p:cNvPr id="70722" name="Line 144"/>
                <p:cNvSpPr>
                  <a:spLocks noChangeShapeType="1"/>
                </p:cNvSpPr>
                <p:nvPr/>
              </p:nvSpPr>
              <p:spPr bwMode="auto">
                <a:xfrm>
                  <a:off x="4181"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3" name="Line 145"/>
                <p:cNvSpPr>
                  <a:spLocks noChangeShapeType="1"/>
                </p:cNvSpPr>
                <p:nvPr/>
              </p:nvSpPr>
              <p:spPr bwMode="auto">
                <a:xfrm>
                  <a:off x="4168"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4" name="Line 146"/>
                <p:cNvSpPr>
                  <a:spLocks noChangeShapeType="1"/>
                </p:cNvSpPr>
                <p:nvPr/>
              </p:nvSpPr>
              <p:spPr bwMode="auto">
                <a:xfrm>
                  <a:off x="4156"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5" name="Line 147"/>
                <p:cNvSpPr>
                  <a:spLocks noChangeShapeType="1"/>
                </p:cNvSpPr>
                <p:nvPr/>
              </p:nvSpPr>
              <p:spPr bwMode="auto">
                <a:xfrm>
                  <a:off x="4143"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6" name="Line 148"/>
                <p:cNvSpPr>
                  <a:spLocks noChangeShapeType="1"/>
                </p:cNvSpPr>
                <p:nvPr/>
              </p:nvSpPr>
              <p:spPr bwMode="auto">
                <a:xfrm>
                  <a:off x="4130"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7" name="Line 149"/>
                <p:cNvSpPr>
                  <a:spLocks noChangeShapeType="1"/>
                </p:cNvSpPr>
                <p:nvPr/>
              </p:nvSpPr>
              <p:spPr bwMode="auto">
                <a:xfrm>
                  <a:off x="4118"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8" name="Line 150"/>
                <p:cNvSpPr>
                  <a:spLocks noChangeShapeType="1"/>
                </p:cNvSpPr>
                <p:nvPr/>
              </p:nvSpPr>
              <p:spPr bwMode="auto">
                <a:xfrm>
                  <a:off x="4105"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29" name="Line 151"/>
                <p:cNvSpPr>
                  <a:spLocks noChangeShapeType="1"/>
                </p:cNvSpPr>
                <p:nvPr/>
              </p:nvSpPr>
              <p:spPr bwMode="auto">
                <a:xfrm>
                  <a:off x="4093"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0" name="Line 152"/>
                <p:cNvSpPr>
                  <a:spLocks noChangeShapeType="1"/>
                </p:cNvSpPr>
                <p:nvPr/>
              </p:nvSpPr>
              <p:spPr bwMode="auto">
                <a:xfrm>
                  <a:off x="4081"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1" name="Line 153"/>
                <p:cNvSpPr>
                  <a:spLocks noChangeShapeType="1"/>
                </p:cNvSpPr>
                <p:nvPr/>
              </p:nvSpPr>
              <p:spPr bwMode="auto">
                <a:xfrm>
                  <a:off x="4068"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2" name="Line 154"/>
                <p:cNvSpPr>
                  <a:spLocks noChangeShapeType="1"/>
                </p:cNvSpPr>
                <p:nvPr/>
              </p:nvSpPr>
              <p:spPr bwMode="auto">
                <a:xfrm>
                  <a:off x="4054"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3" name="Line 155"/>
                <p:cNvSpPr>
                  <a:spLocks noChangeShapeType="1"/>
                </p:cNvSpPr>
                <p:nvPr/>
              </p:nvSpPr>
              <p:spPr bwMode="auto">
                <a:xfrm>
                  <a:off x="4042"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4" name="Line 156"/>
                <p:cNvSpPr>
                  <a:spLocks noChangeShapeType="1"/>
                </p:cNvSpPr>
                <p:nvPr/>
              </p:nvSpPr>
              <p:spPr bwMode="auto">
                <a:xfrm>
                  <a:off x="4030"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5" name="Line 157"/>
                <p:cNvSpPr>
                  <a:spLocks noChangeShapeType="1"/>
                </p:cNvSpPr>
                <p:nvPr/>
              </p:nvSpPr>
              <p:spPr bwMode="auto">
                <a:xfrm>
                  <a:off x="4017"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6" name="Line 158"/>
                <p:cNvSpPr>
                  <a:spLocks noChangeShapeType="1"/>
                </p:cNvSpPr>
                <p:nvPr/>
              </p:nvSpPr>
              <p:spPr bwMode="auto">
                <a:xfrm>
                  <a:off x="4004"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737" name="Line 159"/>
                <p:cNvSpPr>
                  <a:spLocks noChangeShapeType="1"/>
                </p:cNvSpPr>
                <p:nvPr/>
              </p:nvSpPr>
              <p:spPr bwMode="auto">
                <a:xfrm>
                  <a:off x="3992" y="3076"/>
                  <a:ext cx="0" cy="18"/>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0681" name="Rectangle 160"/>
              <p:cNvSpPr>
                <a:spLocks noChangeArrowheads="1"/>
              </p:cNvSpPr>
              <p:nvPr/>
            </p:nvSpPr>
            <p:spPr bwMode="auto">
              <a:xfrm>
                <a:off x="3915" y="2900"/>
                <a:ext cx="368" cy="172"/>
              </a:xfrm>
              <a:prstGeom prst="rect">
                <a:avLst/>
              </a:prstGeom>
              <a:solidFill>
                <a:srgbClr val="ADD6A5"/>
              </a:solid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0682" name="Freeform 161"/>
              <p:cNvSpPr>
                <a:spLocks/>
              </p:cNvSpPr>
              <p:nvPr/>
            </p:nvSpPr>
            <p:spPr bwMode="auto">
              <a:xfrm>
                <a:off x="3883" y="2904"/>
                <a:ext cx="25" cy="206"/>
              </a:xfrm>
              <a:custGeom>
                <a:avLst/>
                <a:gdLst>
                  <a:gd name="T0" fmla="*/ 0 w 25"/>
                  <a:gd name="T1" fmla="*/ 0 h 206"/>
                  <a:gd name="T2" fmla="*/ 24 w 25"/>
                  <a:gd name="T3" fmla="*/ 0 h 206"/>
                  <a:gd name="T4" fmla="*/ 24 w 25"/>
                  <a:gd name="T5" fmla="*/ 205 h 206"/>
                  <a:gd name="T6" fmla="*/ 0 60000 65536"/>
                  <a:gd name="T7" fmla="*/ 0 60000 65536"/>
                  <a:gd name="T8" fmla="*/ 0 60000 65536"/>
                </a:gdLst>
                <a:ahLst/>
                <a:cxnLst>
                  <a:cxn ang="T6">
                    <a:pos x="T0" y="T1"/>
                  </a:cxn>
                  <a:cxn ang="T7">
                    <a:pos x="T2" y="T3"/>
                  </a:cxn>
                  <a:cxn ang="T8">
                    <a:pos x="T4" y="T5"/>
                  </a:cxn>
                </a:cxnLst>
                <a:rect l="0" t="0" r="r" b="b"/>
                <a:pathLst>
                  <a:path w="25" h="206">
                    <a:moveTo>
                      <a:pt x="0" y="0"/>
                    </a:moveTo>
                    <a:lnTo>
                      <a:pt x="24" y="0"/>
                    </a:lnTo>
                    <a:lnTo>
                      <a:pt x="24" y="205"/>
                    </a:lnTo>
                  </a:path>
                </a:pathLst>
              </a:custGeom>
              <a:noFill/>
              <a:ln w="25399"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0683" name="Group 162"/>
              <p:cNvGrpSpPr>
                <a:grpSpLocks/>
              </p:cNvGrpSpPr>
              <p:nvPr/>
            </p:nvGrpSpPr>
            <p:grpSpPr bwMode="auto">
              <a:xfrm>
                <a:off x="3871" y="2944"/>
                <a:ext cx="32" cy="23"/>
                <a:chOff x="3871" y="2944"/>
                <a:chExt cx="32" cy="23"/>
              </a:xfrm>
            </p:grpSpPr>
            <p:sp>
              <p:nvSpPr>
                <p:cNvPr id="70720" name="Freeform 163"/>
                <p:cNvSpPr>
                  <a:spLocks/>
                </p:cNvSpPr>
                <p:nvPr/>
              </p:nvSpPr>
              <p:spPr bwMode="auto">
                <a:xfrm>
                  <a:off x="3871" y="2949"/>
                  <a:ext cx="23" cy="17"/>
                </a:xfrm>
                <a:custGeom>
                  <a:avLst/>
                  <a:gdLst>
                    <a:gd name="T0" fmla="*/ 22 w 23"/>
                    <a:gd name="T1" fmla="*/ 0 h 17"/>
                    <a:gd name="T2" fmla="*/ 0 w 23"/>
                    <a:gd name="T3" fmla="*/ 0 h 17"/>
                    <a:gd name="T4" fmla="*/ 0 w 23"/>
                    <a:gd name="T5" fmla="*/ 16 h 17"/>
                    <a:gd name="T6" fmla="*/ 22 w 23"/>
                    <a:gd name="T7" fmla="*/ 16 h 17"/>
                    <a:gd name="T8" fmla="*/ 22 w 23"/>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7">
                      <a:moveTo>
                        <a:pt x="22" y="0"/>
                      </a:moveTo>
                      <a:lnTo>
                        <a:pt x="0" y="0"/>
                      </a:lnTo>
                      <a:lnTo>
                        <a:pt x="0" y="16"/>
                      </a:lnTo>
                      <a:lnTo>
                        <a:pt x="22" y="16"/>
                      </a:lnTo>
                      <a:lnTo>
                        <a:pt x="22" y="0"/>
                      </a:lnTo>
                    </a:path>
                  </a:pathLst>
                </a:custGeom>
                <a:solidFill>
                  <a:srgbClr val="E9E7D1"/>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21" name="Freeform 164"/>
                <p:cNvSpPr>
                  <a:spLocks/>
                </p:cNvSpPr>
                <p:nvPr/>
              </p:nvSpPr>
              <p:spPr bwMode="auto">
                <a:xfrm>
                  <a:off x="3886" y="2944"/>
                  <a:ext cx="17" cy="23"/>
                </a:xfrm>
                <a:custGeom>
                  <a:avLst/>
                  <a:gdLst>
                    <a:gd name="T0" fmla="*/ 16 w 17"/>
                    <a:gd name="T1" fmla="*/ 0 h 23"/>
                    <a:gd name="T2" fmla="*/ 0 w 17"/>
                    <a:gd name="T3" fmla="*/ 0 h 23"/>
                    <a:gd name="T4" fmla="*/ 0 w 17"/>
                    <a:gd name="T5" fmla="*/ 22 h 23"/>
                    <a:gd name="T6" fmla="*/ 16 w 17"/>
                    <a:gd name="T7" fmla="*/ 22 h 23"/>
                    <a:gd name="T8" fmla="*/ 16 w 17"/>
                    <a:gd name="T9" fmla="*/ 0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3">
                      <a:moveTo>
                        <a:pt x="16" y="0"/>
                      </a:moveTo>
                      <a:lnTo>
                        <a:pt x="0" y="0"/>
                      </a:lnTo>
                      <a:lnTo>
                        <a:pt x="0" y="22"/>
                      </a:lnTo>
                      <a:lnTo>
                        <a:pt x="16" y="22"/>
                      </a:lnTo>
                      <a:lnTo>
                        <a:pt x="16" y="0"/>
                      </a:lnTo>
                    </a:path>
                  </a:pathLst>
                </a:custGeom>
                <a:solidFill>
                  <a:srgbClr val="52493E"/>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84" name="Group 165"/>
              <p:cNvGrpSpPr>
                <a:grpSpLocks/>
              </p:cNvGrpSpPr>
              <p:nvPr/>
            </p:nvGrpSpPr>
            <p:grpSpPr bwMode="auto">
              <a:xfrm>
                <a:off x="4118" y="2949"/>
                <a:ext cx="62" cy="54"/>
                <a:chOff x="4118" y="2949"/>
                <a:chExt cx="62" cy="54"/>
              </a:xfrm>
            </p:grpSpPr>
            <p:sp>
              <p:nvSpPr>
                <p:cNvPr id="70718" name="Freeform 166"/>
                <p:cNvSpPr>
                  <a:spLocks/>
                </p:cNvSpPr>
                <p:nvPr/>
              </p:nvSpPr>
              <p:spPr bwMode="auto">
                <a:xfrm>
                  <a:off x="4118" y="2953"/>
                  <a:ext cx="60" cy="50"/>
                </a:xfrm>
                <a:custGeom>
                  <a:avLst/>
                  <a:gdLst>
                    <a:gd name="T0" fmla="*/ 59 w 60"/>
                    <a:gd name="T1" fmla="*/ 0 h 50"/>
                    <a:gd name="T2" fmla="*/ 0 w 60"/>
                    <a:gd name="T3" fmla="*/ 0 h 50"/>
                    <a:gd name="T4" fmla="*/ 0 w 60"/>
                    <a:gd name="T5" fmla="*/ 49 h 50"/>
                    <a:gd name="T6" fmla="*/ 59 w 60"/>
                    <a:gd name="T7" fmla="*/ 49 h 50"/>
                    <a:gd name="T8" fmla="*/ 59 w 60"/>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0">
                      <a:moveTo>
                        <a:pt x="59" y="0"/>
                      </a:moveTo>
                      <a:lnTo>
                        <a:pt x="0" y="0"/>
                      </a:lnTo>
                      <a:lnTo>
                        <a:pt x="0" y="49"/>
                      </a:lnTo>
                      <a:lnTo>
                        <a:pt x="59" y="49"/>
                      </a:lnTo>
                      <a:lnTo>
                        <a:pt x="5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19" name="Freeform 167"/>
                <p:cNvSpPr>
                  <a:spLocks/>
                </p:cNvSpPr>
                <p:nvPr/>
              </p:nvSpPr>
              <p:spPr bwMode="auto">
                <a:xfrm>
                  <a:off x="4120" y="2949"/>
                  <a:ext cx="60" cy="50"/>
                </a:xfrm>
                <a:custGeom>
                  <a:avLst/>
                  <a:gdLst>
                    <a:gd name="T0" fmla="*/ 59 w 60"/>
                    <a:gd name="T1" fmla="*/ 0 h 50"/>
                    <a:gd name="T2" fmla="*/ 0 w 60"/>
                    <a:gd name="T3" fmla="*/ 0 h 50"/>
                    <a:gd name="T4" fmla="*/ 0 w 60"/>
                    <a:gd name="T5" fmla="*/ 49 h 50"/>
                    <a:gd name="T6" fmla="*/ 59 w 60"/>
                    <a:gd name="T7" fmla="*/ 49 h 50"/>
                    <a:gd name="T8" fmla="*/ 59 w 60"/>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0">
                      <a:moveTo>
                        <a:pt x="59" y="0"/>
                      </a:moveTo>
                      <a:lnTo>
                        <a:pt x="0" y="0"/>
                      </a:lnTo>
                      <a:lnTo>
                        <a:pt x="0" y="49"/>
                      </a:lnTo>
                      <a:lnTo>
                        <a:pt x="59" y="49"/>
                      </a:lnTo>
                      <a:lnTo>
                        <a:pt x="59"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85" name="Group 168"/>
              <p:cNvGrpSpPr>
                <a:grpSpLocks/>
              </p:cNvGrpSpPr>
              <p:nvPr/>
            </p:nvGrpSpPr>
            <p:grpSpPr bwMode="auto">
              <a:xfrm>
                <a:off x="4009" y="2998"/>
                <a:ext cx="79" cy="70"/>
                <a:chOff x="4009" y="2998"/>
                <a:chExt cx="79" cy="70"/>
              </a:xfrm>
            </p:grpSpPr>
            <p:sp>
              <p:nvSpPr>
                <p:cNvPr id="70716" name="Freeform 169"/>
                <p:cNvSpPr>
                  <a:spLocks/>
                </p:cNvSpPr>
                <p:nvPr/>
              </p:nvSpPr>
              <p:spPr bwMode="auto">
                <a:xfrm>
                  <a:off x="4009" y="3002"/>
                  <a:ext cx="76" cy="66"/>
                </a:xfrm>
                <a:custGeom>
                  <a:avLst/>
                  <a:gdLst>
                    <a:gd name="T0" fmla="*/ 75 w 76"/>
                    <a:gd name="T1" fmla="*/ 0 h 66"/>
                    <a:gd name="T2" fmla="*/ 0 w 76"/>
                    <a:gd name="T3" fmla="*/ 0 h 66"/>
                    <a:gd name="T4" fmla="*/ 0 w 76"/>
                    <a:gd name="T5" fmla="*/ 65 h 66"/>
                    <a:gd name="T6" fmla="*/ 75 w 76"/>
                    <a:gd name="T7" fmla="*/ 65 h 66"/>
                    <a:gd name="T8" fmla="*/ 75 w 76"/>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6">
                      <a:moveTo>
                        <a:pt x="75" y="0"/>
                      </a:moveTo>
                      <a:lnTo>
                        <a:pt x="0" y="0"/>
                      </a:lnTo>
                      <a:lnTo>
                        <a:pt x="0" y="65"/>
                      </a:lnTo>
                      <a:lnTo>
                        <a:pt x="75" y="65"/>
                      </a:lnTo>
                      <a:lnTo>
                        <a:pt x="75"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17" name="Freeform 170"/>
                <p:cNvSpPr>
                  <a:spLocks/>
                </p:cNvSpPr>
                <p:nvPr/>
              </p:nvSpPr>
              <p:spPr bwMode="auto">
                <a:xfrm>
                  <a:off x="4012" y="2998"/>
                  <a:ext cx="76" cy="67"/>
                </a:xfrm>
                <a:custGeom>
                  <a:avLst/>
                  <a:gdLst>
                    <a:gd name="T0" fmla="*/ 75 w 76"/>
                    <a:gd name="T1" fmla="*/ 0 h 67"/>
                    <a:gd name="T2" fmla="*/ 0 w 76"/>
                    <a:gd name="T3" fmla="*/ 0 h 67"/>
                    <a:gd name="T4" fmla="*/ 0 w 76"/>
                    <a:gd name="T5" fmla="*/ 66 h 67"/>
                    <a:gd name="T6" fmla="*/ 75 w 76"/>
                    <a:gd name="T7" fmla="*/ 66 h 67"/>
                    <a:gd name="T8" fmla="*/ 75 w 76"/>
                    <a:gd name="T9" fmla="*/ 0 h 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67">
                      <a:moveTo>
                        <a:pt x="75" y="0"/>
                      </a:moveTo>
                      <a:lnTo>
                        <a:pt x="0" y="0"/>
                      </a:lnTo>
                      <a:lnTo>
                        <a:pt x="0" y="66"/>
                      </a:lnTo>
                      <a:lnTo>
                        <a:pt x="75" y="66"/>
                      </a:lnTo>
                      <a:lnTo>
                        <a:pt x="75"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86" name="Group 171"/>
              <p:cNvGrpSpPr>
                <a:grpSpLocks/>
              </p:cNvGrpSpPr>
              <p:nvPr/>
            </p:nvGrpSpPr>
            <p:grpSpPr bwMode="auto">
              <a:xfrm>
                <a:off x="4256" y="2949"/>
                <a:ext cx="20" cy="82"/>
                <a:chOff x="4256" y="2949"/>
                <a:chExt cx="20" cy="82"/>
              </a:xfrm>
            </p:grpSpPr>
            <p:sp>
              <p:nvSpPr>
                <p:cNvPr id="70714" name="Freeform 172"/>
                <p:cNvSpPr>
                  <a:spLocks/>
                </p:cNvSpPr>
                <p:nvPr/>
              </p:nvSpPr>
              <p:spPr bwMode="auto">
                <a:xfrm>
                  <a:off x="4256" y="2953"/>
                  <a:ext cx="17" cy="78"/>
                </a:xfrm>
                <a:custGeom>
                  <a:avLst/>
                  <a:gdLst>
                    <a:gd name="T0" fmla="*/ 16 w 17"/>
                    <a:gd name="T1" fmla="*/ 0 h 78"/>
                    <a:gd name="T2" fmla="*/ 0 w 17"/>
                    <a:gd name="T3" fmla="*/ 0 h 78"/>
                    <a:gd name="T4" fmla="*/ 0 w 17"/>
                    <a:gd name="T5" fmla="*/ 77 h 78"/>
                    <a:gd name="T6" fmla="*/ 16 w 17"/>
                    <a:gd name="T7" fmla="*/ 77 h 78"/>
                    <a:gd name="T8" fmla="*/ 16 w 17"/>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78">
                      <a:moveTo>
                        <a:pt x="16" y="0"/>
                      </a:moveTo>
                      <a:lnTo>
                        <a:pt x="0" y="0"/>
                      </a:lnTo>
                      <a:lnTo>
                        <a:pt x="0" y="77"/>
                      </a:lnTo>
                      <a:lnTo>
                        <a:pt x="16" y="77"/>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15" name="Freeform 173"/>
                <p:cNvSpPr>
                  <a:spLocks/>
                </p:cNvSpPr>
                <p:nvPr/>
              </p:nvSpPr>
              <p:spPr bwMode="auto">
                <a:xfrm>
                  <a:off x="4258" y="2949"/>
                  <a:ext cx="18" cy="79"/>
                </a:xfrm>
                <a:custGeom>
                  <a:avLst/>
                  <a:gdLst>
                    <a:gd name="T0" fmla="*/ 17 w 18"/>
                    <a:gd name="T1" fmla="*/ 0 h 79"/>
                    <a:gd name="T2" fmla="*/ 0 w 18"/>
                    <a:gd name="T3" fmla="*/ 0 h 79"/>
                    <a:gd name="T4" fmla="*/ 0 w 18"/>
                    <a:gd name="T5" fmla="*/ 78 h 79"/>
                    <a:gd name="T6" fmla="*/ 17 w 18"/>
                    <a:gd name="T7" fmla="*/ 78 h 79"/>
                    <a:gd name="T8" fmla="*/ 17 w 1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9">
                      <a:moveTo>
                        <a:pt x="17" y="0"/>
                      </a:moveTo>
                      <a:lnTo>
                        <a:pt x="0" y="0"/>
                      </a:lnTo>
                      <a:lnTo>
                        <a:pt x="0" y="78"/>
                      </a:lnTo>
                      <a:lnTo>
                        <a:pt x="17" y="78"/>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87" name="Group 174"/>
              <p:cNvGrpSpPr>
                <a:grpSpLocks/>
              </p:cNvGrpSpPr>
              <p:nvPr/>
            </p:nvGrpSpPr>
            <p:grpSpPr bwMode="auto">
              <a:xfrm>
                <a:off x="4238" y="3037"/>
                <a:ext cx="28" cy="21"/>
                <a:chOff x="4238" y="3037"/>
                <a:chExt cx="28" cy="21"/>
              </a:xfrm>
            </p:grpSpPr>
            <p:sp>
              <p:nvSpPr>
                <p:cNvPr id="70712" name="Freeform 175"/>
                <p:cNvSpPr>
                  <a:spLocks/>
                </p:cNvSpPr>
                <p:nvPr/>
              </p:nvSpPr>
              <p:spPr bwMode="auto">
                <a:xfrm>
                  <a:off x="4238" y="3041"/>
                  <a:ext cx="26" cy="17"/>
                </a:xfrm>
                <a:custGeom>
                  <a:avLst/>
                  <a:gdLst>
                    <a:gd name="T0" fmla="*/ 25 w 26"/>
                    <a:gd name="T1" fmla="*/ 0 h 17"/>
                    <a:gd name="T2" fmla="*/ 0 w 26"/>
                    <a:gd name="T3" fmla="*/ 0 h 17"/>
                    <a:gd name="T4" fmla="*/ 0 w 26"/>
                    <a:gd name="T5" fmla="*/ 16 h 17"/>
                    <a:gd name="T6" fmla="*/ 25 w 26"/>
                    <a:gd name="T7" fmla="*/ 16 h 17"/>
                    <a:gd name="T8" fmla="*/ 25 w 26"/>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7">
                      <a:moveTo>
                        <a:pt x="25" y="0"/>
                      </a:moveTo>
                      <a:lnTo>
                        <a:pt x="0" y="0"/>
                      </a:lnTo>
                      <a:lnTo>
                        <a:pt x="0" y="16"/>
                      </a:lnTo>
                      <a:lnTo>
                        <a:pt x="25" y="16"/>
                      </a:lnTo>
                      <a:lnTo>
                        <a:pt x="25"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13" name="Freeform 176"/>
                <p:cNvSpPr>
                  <a:spLocks/>
                </p:cNvSpPr>
                <p:nvPr/>
              </p:nvSpPr>
              <p:spPr bwMode="auto">
                <a:xfrm>
                  <a:off x="4240" y="3037"/>
                  <a:ext cx="26" cy="18"/>
                </a:xfrm>
                <a:custGeom>
                  <a:avLst/>
                  <a:gdLst>
                    <a:gd name="T0" fmla="*/ 25 w 26"/>
                    <a:gd name="T1" fmla="*/ 0 h 18"/>
                    <a:gd name="T2" fmla="*/ 0 w 26"/>
                    <a:gd name="T3" fmla="*/ 0 h 18"/>
                    <a:gd name="T4" fmla="*/ 0 w 26"/>
                    <a:gd name="T5" fmla="*/ 17 h 18"/>
                    <a:gd name="T6" fmla="*/ 25 w 26"/>
                    <a:gd name="T7" fmla="*/ 17 h 18"/>
                    <a:gd name="T8" fmla="*/ 25 w 26"/>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8">
                      <a:moveTo>
                        <a:pt x="25" y="0"/>
                      </a:moveTo>
                      <a:lnTo>
                        <a:pt x="0" y="0"/>
                      </a:lnTo>
                      <a:lnTo>
                        <a:pt x="0" y="17"/>
                      </a:lnTo>
                      <a:lnTo>
                        <a:pt x="25" y="17"/>
                      </a:lnTo>
                      <a:lnTo>
                        <a:pt x="25"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88" name="Group 177"/>
              <p:cNvGrpSpPr>
                <a:grpSpLocks/>
              </p:cNvGrpSpPr>
              <p:nvPr/>
            </p:nvGrpSpPr>
            <p:grpSpPr bwMode="auto">
              <a:xfrm>
                <a:off x="4196" y="2951"/>
                <a:ext cx="20" cy="37"/>
                <a:chOff x="4196" y="2951"/>
                <a:chExt cx="20" cy="37"/>
              </a:xfrm>
            </p:grpSpPr>
            <p:sp>
              <p:nvSpPr>
                <p:cNvPr id="70710" name="Freeform 178"/>
                <p:cNvSpPr>
                  <a:spLocks/>
                </p:cNvSpPr>
                <p:nvPr/>
              </p:nvSpPr>
              <p:spPr bwMode="auto">
                <a:xfrm>
                  <a:off x="4196" y="2954"/>
                  <a:ext cx="18" cy="34"/>
                </a:xfrm>
                <a:custGeom>
                  <a:avLst/>
                  <a:gdLst>
                    <a:gd name="T0" fmla="*/ 17 w 18"/>
                    <a:gd name="T1" fmla="*/ 0 h 34"/>
                    <a:gd name="T2" fmla="*/ 0 w 18"/>
                    <a:gd name="T3" fmla="*/ 0 h 34"/>
                    <a:gd name="T4" fmla="*/ 0 w 18"/>
                    <a:gd name="T5" fmla="*/ 33 h 34"/>
                    <a:gd name="T6" fmla="*/ 17 w 18"/>
                    <a:gd name="T7" fmla="*/ 33 h 34"/>
                    <a:gd name="T8" fmla="*/ 17 w 1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4">
                      <a:moveTo>
                        <a:pt x="17" y="0"/>
                      </a:moveTo>
                      <a:lnTo>
                        <a:pt x="0" y="0"/>
                      </a:lnTo>
                      <a:lnTo>
                        <a:pt x="0" y="33"/>
                      </a:lnTo>
                      <a:lnTo>
                        <a:pt x="17" y="33"/>
                      </a:lnTo>
                      <a:lnTo>
                        <a:pt x="17"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11" name="Freeform 179"/>
                <p:cNvSpPr>
                  <a:spLocks/>
                </p:cNvSpPr>
                <p:nvPr/>
              </p:nvSpPr>
              <p:spPr bwMode="auto">
                <a:xfrm>
                  <a:off x="4198" y="2951"/>
                  <a:ext cx="18" cy="34"/>
                </a:xfrm>
                <a:custGeom>
                  <a:avLst/>
                  <a:gdLst>
                    <a:gd name="T0" fmla="*/ 17 w 18"/>
                    <a:gd name="T1" fmla="*/ 0 h 34"/>
                    <a:gd name="T2" fmla="*/ 0 w 18"/>
                    <a:gd name="T3" fmla="*/ 0 h 34"/>
                    <a:gd name="T4" fmla="*/ 0 w 18"/>
                    <a:gd name="T5" fmla="*/ 33 h 34"/>
                    <a:gd name="T6" fmla="*/ 17 w 18"/>
                    <a:gd name="T7" fmla="*/ 33 h 34"/>
                    <a:gd name="T8" fmla="*/ 17 w 1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4">
                      <a:moveTo>
                        <a:pt x="17" y="0"/>
                      </a:moveTo>
                      <a:lnTo>
                        <a:pt x="0" y="0"/>
                      </a:lnTo>
                      <a:lnTo>
                        <a:pt x="0" y="33"/>
                      </a:lnTo>
                      <a:lnTo>
                        <a:pt x="17" y="33"/>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89" name="Group 180"/>
              <p:cNvGrpSpPr>
                <a:grpSpLocks/>
              </p:cNvGrpSpPr>
              <p:nvPr/>
            </p:nvGrpSpPr>
            <p:grpSpPr bwMode="auto">
              <a:xfrm>
                <a:off x="4195" y="2987"/>
                <a:ext cx="20" cy="37"/>
                <a:chOff x="4195" y="2987"/>
                <a:chExt cx="20" cy="37"/>
              </a:xfrm>
            </p:grpSpPr>
            <p:sp>
              <p:nvSpPr>
                <p:cNvPr id="70708" name="Freeform 181"/>
                <p:cNvSpPr>
                  <a:spLocks/>
                </p:cNvSpPr>
                <p:nvPr/>
              </p:nvSpPr>
              <p:spPr bwMode="auto">
                <a:xfrm>
                  <a:off x="4195" y="2990"/>
                  <a:ext cx="17" cy="34"/>
                </a:xfrm>
                <a:custGeom>
                  <a:avLst/>
                  <a:gdLst>
                    <a:gd name="T0" fmla="*/ 16 w 17"/>
                    <a:gd name="T1" fmla="*/ 0 h 34"/>
                    <a:gd name="T2" fmla="*/ 0 w 17"/>
                    <a:gd name="T3" fmla="*/ 0 h 34"/>
                    <a:gd name="T4" fmla="*/ 0 w 17"/>
                    <a:gd name="T5" fmla="*/ 33 h 34"/>
                    <a:gd name="T6" fmla="*/ 16 w 17"/>
                    <a:gd name="T7" fmla="*/ 33 h 34"/>
                    <a:gd name="T8" fmla="*/ 16 w 17"/>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34">
                      <a:moveTo>
                        <a:pt x="16" y="0"/>
                      </a:moveTo>
                      <a:lnTo>
                        <a:pt x="0" y="0"/>
                      </a:lnTo>
                      <a:lnTo>
                        <a:pt x="0" y="33"/>
                      </a:lnTo>
                      <a:lnTo>
                        <a:pt x="16" y="33"/>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09" name="Freeform 182"/>
                <p:cNvSpPr>
                  <a:spLocks/>
                </p:cNvSpPr>
                <p:nvPr/>
              </p:nvSpPr>
              <p:spPr bwMode="auto">
                <a:xfrm>
                  <a:off x="4197" y="2987"/>
                  <a:ext cx="18" cy="35"/>
                </a:xfrm>
                <a:custGeom>
                  <a:avLst/>
                  <a:gdLst>
                    <a:gd name="T0" fmla="*/ 17 w 18"/>
                    <a:gd name="T1" fmla="*/ 0 h 35"/>
                    <a:gd name="T2" fmla="*/ 0 w 18"/>
                    <a:gd name="T3" fmla="*/ 0 h 35"/>
                    <a:gd name="T4" fmla="*/ 0 w 18"/>
                    <a:gd name="T5" fmla="*/ 34 h 35"/>
                    <a:gd name="T6" fmla="*/ 17 w 18"/>
                    <a:gd name="T7" fmla="*/ 34 h 35"/>
                    <a:gd name="T8" fmla="*/ 17 w 18"/>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5">
                      <a:moveTo>
                        <a:pt x="17" y="0"/>
                      </a:moveTo>
                      <a:lnTo>
                        <a:pt x="0" y="0"/>
                      </a:lnTo>
                      <a:lnTo>
                        <a:pt x="0" y="34"/>
                      </a:lnTo>
                      <a:lnTo>
                        <a:pt x="17" y="34"/>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90" name="Group 183"/>
              <p:cNvGrpSpPr>
                <a:grpSpLocks/>
              </p:cNvGrpSpPr>
              <p:nvPr/>
            </p:nvGrpSpPr>
            <p:grpSpPr bwMode="auto">
              <a:xfrm>
                <a:off x="4095" y="2949"/>
                <a:ext cx="19" cy="31"/>
                <a:chOff x="4095" y="2949"/>
                <a:chExt cx="19" cy="31"/>
              </a:xfrm>
            </p:grpSpPr>
            <p:sp>
              <p:nvSpPr>
                <p:cNvPr id="70706" name="Freeform 184"/>
                <p:cNvSpPr>
                  <a:spLocks/>
                </p:cNvSpPr>
                <p:nvPr/>
              </p:nvSpPr>
              <p:spPr bwMode="auto">
                <a:xfrm>
                  <a:off x="4095" y="2953"/>
                  <a:ext cx="17" cy="27"/>
                </a:xfrm>
                <a:custGeom>
                  <a:avLst/>
                  <a:gdLst>
                    <a:gd name="T0" fmla="*/ 16 w 17"/>
                    <a:gd name="T1" fmla="*/ 0 h 27"/>
                    <a:gd name="T2" fmla="*/ 0 w 17"/>
                    <a:gd name="T3" fmla="*/ 0 h 27"/>
                    <a:gd name="T4" fmla="*/ 0 w 17"/>
                    <a:gd name="T5" fmla="*/ 26 h 27"/>
                    <a:gd name="T6" fmla="*/ 16 w 17"/>
                    <a:gd name="T7" fmla="*/ 26 h 27"/>
                    <a:gd name="T8" fmla="*/ 16 w 17"/>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7">
                      <a:moveTo>
                        <a:pt x="16" y="0"/>
                      </a:moveTo>
                      <a:lnTo>
                        <a:pt x="0" y="0"/>
                      </a:lnTo>
                      <a:lnTo>
                        <a:pt x="0" y="26"/>
                      </a:lnTo>
                      <a:lnTo>
                        <a:pt x="16" y="26"/>
                      </a:lnTo>
                      <a:lnTo>
                        <a:pt x="16"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07" name="Freeform 185"/>
                <p:cNvSpPr>
                  <a:spLocks/>
                </p:cNvSpPr>
                <p:nvPr/>
              </p:nvSpPr>
              <p:spPr bwMode="auto">
                <a:xfrm>
                  <a:off x="4097" y="2949"/>
                  <a:ext cx="17" cy="28"/>
                </a:xfrm>
                <a:custGeom>
                  <a:avLst/>
                  <a:gdLst>
                    <a:gd name="T0" fmla="*/ 16 w 17"/>
                    <a:gd name="T1" fmla="*/ 0 h 28"/>
                    <a:gd name="T2" fmla="*/ 0 w 17"/>
                    <a:gd name="T3" fmla="*/ 0 h 28"/>
                    <a:gd name="T4" fmla="*/ 0 w 17"/>
                    <a:gd name="T5" fmla="*/ 27 h 28"/>
                    <a:gd name="T6" fmla="*/ 16 w 17"/>
                    <a:gd name="T7" fmla="*/ 27 h 28"/>
                    <a:gd name="T8" fmla="*/ 16 w 17"/>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28">
                      <a:moveTo>
                        <a:pt x="16" y="0"/>
                      </a:moveTo>
                      <a:lnTo>
                        <a:pt x="0" y="0"/>
                      </a:lnTo>
                      <a:lnTo>
                        <a:pt x="0" y="27"/>
                      </a:lnTo>
                      <a:lnTo>
                        <a:pt x="16" y="27"/>
                      </a:lnTo>
                      <a:lnTo>
                        <a:pt x="16"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91" name="Group 186"/>
              <p:cNvGrpSpPr>
                <a:grpSpLocks/>
              </p:cNvGrpSpPr>
              <p:nvPr/>
            </p:nvGrpSpPr>
            <p:grpSpPr bwMode="auto">
              <a:xfrm>
                <a:off x="4231" y="2949"/>
                <a:ext cx="19" cy="82"/>
                <a:chOff x="4231" y="2949"/>
                <a:chExt cx="19" cy="82"/>
              </a:xfrm>
            </p:grpSpPr>
            <p:sp>
              <p:nvSpPr>
                <p:cNvPr id="70704" name="Freeform 187"/>
                <p:cNvSpPr>
                  <a:spLocks/>
                </p:cNvSpPr>
                <p:nvPr/>
              </p:nvSpPr>
              <p:spPr bwMode="auto">
                <a:xfrm>
                  <a:off x="4231" y="2953"/>
                  <a:ext cx="18" cy="78"/>
                </a:xfrm>
                <a:custGeom>
                  <a:avLst/>
                  <a:gdLst>
                    <a:gd name="T0" fmla="*/ 17 w 18"/>
                    <a:gd name="T1" fmla="*/ 0 h 78"/>
                    <a:gd name="T2" fmla="*/ 0 w 18"/>
                    <a:gd name="T3" fmla="*/ 0 h 78"/>
                    <a:gd name="T4" fmla="*/ 0 w 18"/>
                    <a:gd name="T5" fmla="*/ 77 h 78"/>
                    <a:gd name="T6" fmla="*/ 17 w 18"/>
                    <a:gd name="T7" fmla="*/ 77 h 78"/>
                    <a:gd name="T8" fmla="*/ 17 w 18"/>
                    <a:gd name="T9" fmla="*/ 0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8">
                      <a:moveTo>
                        <a:pt x="17" y="0"/>
                      </a:moveTo>
                      <a:lnTo>
                        <a:pt x="0" y="0"/>
                      </a:lnTo>
                      <a:lnTo>
                        <a:pt x="0" y="77"/>
                      </a:lnTo>
                      <a:lnTo>
                        <a:pt x="17" y="77"/>
                      </a:lnTo>
                      <a:lnTo>
                        <a:pt x="17"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05" name="Freeform 188"/>
                <p:cNvSpPr>
                  <a:spLocks/>
                </p:cNvSpPr>
                <p:nvPr/>
              </p:nvSpPr>
              <p:spPr bwMode="auto">
                <a:xfrm>
                  <a:off x="4232" y="2949"/>
                  <a:ext cx="18" cy="79"/>
                </a:xfrm>
                <a:custGeom>
                  <a:avLst/>
                  <a:gdLst>
                    <a:gd name="T0" fmla="*/ 17 w 18"/>
                    <a:gd name="T1" fmla="*/ 0 h 79"/>
                    <a:gd name="T2" fmla="*/ 0 w 18"/>
                    <a:gd name="T3" fmla="*/ 0 h 79"/>
                    <a:gd name="T4" fmla="*/ 0 w 18"/>
                    <a:gd name="T5" fmla="*/ 78 h 79"/>
                    <a:gd name="T6" fmla="*/ 17 w 18"/>
                    <a:gd name="T7" fmla="*/ 78 h 79"/>
                    <a:gd name="T8" fmla="*/ 17 w 18"/>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9">
                      <a:moveTo>
                        <a:pt x="17" y="0"/>
                      </a:moveTo>
                      <a:lnTo>
                        <a:pt x="0" y="0"/>
                      </a:lnTo>
                      <a:lnTo>
                        <a:pt x="0" y="78"/>
                      </a:lnTo>
                      <a:lnTo>
                        <a:pt x="17" y="78"/>
                      </a:lnTo>
                      <a:lnTo>
                        <a:pt x="17"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92" name="Group 189"/>
              <p:cNvGrpSpPr>
                <a:grpSpLocks/>
              </p:cNvGrpSpPr>
              <p:nvPr/>
            </p:nvGrpSpPr>
            <p:grpSpPr bwMode="auto">
              <a:xfrm>
                <a:off x="4155" y="2916"/>
                <a:ext cx="21" cy="21"/>
                <a:chOff x="4155" y="2916"/>
                <a:chExt cx="21" cy="21"/>
              </a:xfrm>
            </p:grpSpPr>
            <p:sp>
              <p:nvSpPr>
                <p:cNvPr id="70702" name="Freeform 190"/>
                <p:cNvSpPr>
                  <a:spLocks/>
                </p:cNvSpPr>
                <p:nvPr/>
              </p:nvSpPr>
              <p:spPr bwMode="auto">
                <a:xfrm>
                  <a:off x="4155" y="2920"/>
                  <a:ext cx="20" cy="17"/>
                </a:xfrm>
                <a:custGeom>
                  <a:avLst/>
                  <a:gdLst>
                    <a:gd name="T0" fmla="*/ 19 w 20"/>
                    <a:gd name="T1" fmla="*/ 0 h 17"/>
                    <a:gd name="T2" fmla="*/ 0 w 20"/>
                    <a:gd name="T3" fmla="*/ 0 h 17"/>
                    <a:gd name="T4" fmla="*/ 0 w 20"/>
                    <a:gd name="T5" fmla="*/ 16 h 17"/>
                    <a:gd name="T6" fmla="*/ 19 w 20"/>
                    <a:gd name="T7" fmla="*/ 16 h 17"/>
                    <a:gd name="T8" fmla="*/ 19 w 2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7">
                      <a:moveTo>
                        <a:pt x="19" y="0"/>
                      </a:moveTo>
                      <a:lnTo>
                        <a:pt x="0" y="0"/>
                      </a:lnTo>
                      <a:lnTo>
                        <a:pt x="0" y="16"/>
                      </a:lnTo>
                      <a:lnTo>
                        <a:pt x="19" y="16"/>
                      </a:lnTo>
                      <a:lnTo>
                        <a:pt x="1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03" name="Freeform 191"/>
                <p:cNvSpPr>
                  <a:spLocks/>
                </p:cNvSpPr>
                <p:nvPr/>
              </p:nvSpPr>
              <p:spPr bwMode="auto">
                <a:xfrm>
                  <a:off x="4157" y="2916"/>
                  <a:ext cx="19" cy="19"/>
                </a:xfrm>
                <a:custGeom>
                  <a:avLst/>
                  <a:gdLst>
                    <a:gd name="T0" fmla="*/ 18 w 19"/>
                    <a:gd name="T1" fmla="*/ 0 h 19"/>
                    <a:gd name="T2" fmla="*/ 0 w 19"/>
                    <a:gd name="T3" fmla="*/ 0 h 19"/>
                    <a:gd name="T4" fmla="*/ 0 w 19"/>
                    <a:gd name="T5" fmla="*/ 18 h 19"/>
                    <a:gd name="T6" fmla="*/ 18 w 19"/>
                    <a:gd name="T7" fmla="*/ 18 h 19"/>
                    <a:gd name="T8" fmla="*/ 18 w 19"/>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8" y="0"/>
                      </a:moveTo>
                      <a:lnTo>
                        <a:pt x="0" y="0"/>
                      </a:lnTo>
                      <a:lnTo>
                        <a:pt x="0" y="18"/>
                      </a:lnTo>
                      <a:lnTo>
                        <a:pt x="18" y="18"/>
                      </a:lnTo>
                      <a:lnTo>
                        <a:pt x="18"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93" name="Group 192"/>
              <p:cNvGrpSpPr>
                <a:grpSpLocks/>
              </p:cNvGrpSpPr>
              <p:nvPr/>
            </p:nvGrpSpPr>
            <p:grpSpPr bwMode="auto">
              <a:xfrm>
                <a:off x="3974" y="2933"/>
                <a:ext cx="24" cy="21"/>
                <a:chOff x="3974" y="2933"/>
                <a:chExt cx="24" cy="21"/>
              </a:xfrm>
            </p:grpSpPr>
            <p:sp>
              <p:nvSpPr>
                <p:cNvPr id="70700" name="Freeform 193"/>
                <p:cNvSpPr>
                  <a:spLocks/>
                </p:cNvSpPr>
                <p:nvPr/>
              </p:nvSpPr>
              <p:spPr bwMode="auto">
                <a:xfrm>
                  <a:off x="3974" y="2935"/>
                  <a:ext cx="21" cy="19"/>
                </a:xfrm>
                <a:custGeom>
                  <a:avLst/>
                  <a:gdLst>
                    <a:gd name="T0" fmla="*/ 20 w 21"/>
                    <a:gd name="T1" fmla="*/ 0 h 19"/>
                    <a:gd name="T2" fmla="*/ 0 w 21"/>
                    <a:gd name="T3" fmla="*/ 0 h 19"/>
                    <a:gd name="T4" fmla="*/ 0 w 21"/>
                    <a:gd name="T5" fmla="*/ 18 h 19"/>
                    <a:gd name="T6" fmla="*/ 20 w 21"/>
                    <a:gd name="T7" fmla="*/ 18 h 19"/>
                    <a:gd name="T8" fmla="*/ 20 w 21"/>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9">
                      <a:moveTo>
                        <a:pt x="20" y="0"/>
                      </a:moveTo>
                      <a:lnTo>
                        <a:pt x="0" y="0"/>
                      </a:lnTo>
                      <a:lnTo>
                        <a:pt x="0" y="18"/>
                      </a:lnTo>
                      <a:lnTo>
                        <a:pt x="20" y="18"/>
                      </a:lnTo>
                      <a:lnTo>
                        <a:pt x="20"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701" name="Freeform 194"/>
                <p:cNvSpPr>
                  <a:spLocks/>
                </p:cNvSpPr>
                <p:nvPr/>
              </p:nvSpPr>
              <p:spPr bwMode="auto">
                <a:xfrm>
                  <a:off x="3976" y="2933"/>
                  <a:ext cx="22" cy="18"/>
                </a:xfrm>
                <a:custGeom>
                  <a:avLst/>
                  <a:gdLst>
                    <a:gd name="T0" fmla="*/ 21 w 22"/>
                    <a:gd name="T1" fmla="*/ 0 h 18"/>
                    <a:gd name="T2" fmla="*/ 0 w 22"/>
                    <a:gd name="T3" fmla="*/ 0 h 18"/>
                    <a:gd name="T4" fmla="*/ 0 w 22"/>
                    <a:gd name="T5" fmla="*/ 17 h 18"/>
                    <a:gd name="T6" fmla="*/ 21 w 22"/>
                    <a:gd name="T7" fmla="*/ 17 h 18"/>
                    <a:gd name="T8" fmla="*/ 21 w 2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8">
                      <a:moveTo>
                        <a:pt x="21" y="0"/>
                      </a:moveTo>
                      <a:lnTo>
                        <a:pt x="0" y="0"/>
                      </a:lnTo>
                      <a:lnTo>
                        <a:pt x="0" y="17"/>
                      </a:lnTo>
                      <a:lnTo>
                        <a:pt x="21" y="17"/>
                      </a:lnTo>
                      <a:lnTo>
                        <a:pt x="21"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94" name="Group 195"/>
              <p:cNvGrpSpPr>
                <a:grpSpLocks/>
              </p:cNvGrpSpPr>
              <p:nvPr/>
            </p:nvGrpSpPr>
            <p:grpSpPr bwMode="auto">
              <a:xfrm>
                <a:off x="3924" y="2988"/>
                <a:ext cx="34" cy="20"/>
                <a:chOff x="3924" y="2988"/>
                <a:chExt cx="34" cy="20"/>
              </a:xfrm>
            </p:grpSpPr>
            <p:sp>
              <p:nvSpPr>
                <p:cNvPr id="70698" name="Freeform 196"/>
                <p:cNvSpPr>
                  <a:spLocks/>
                </p:cNvSpPr>
                <p:nvPr/>
              </p:nvSpPr>
              <p:spPr bwMode="auto">
                <a:xfrm>
                  <a:off x="3924" y="2991"/>
                  <a:ext cx="30" cy="17"/>
                </a:xfrm>
                <a:custGeom>
                  <a:avLst/>
                  <a:gdLst>
                    <a:gd name="T0" fmla="*/ 29 w 30"/>
                    <a:gd name="T1" fmla="*/ 0 h 17"/>
                    <a:gd name="T2" fmla="*/ 0 w 30"/>
                    <a:gd name="T3" fmla="*/ 0 h 17"/>
                    <a:gd name="T4" fmla="*/ 0 w 30"/>
                    <a:gd name="T5" fmla="*/ 16 h 17"/>
                    <a:gd name="T6" fmla="*/ 29 w 30"/>
                    <a:gd name="T7" fmla="*/ 16 h 17"/>
                    <a:gd name="T8" fmla="*/ 29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29" y="0"/>
                      </a:moveTo>
                      <a:lnTo>
                        <a:pt x="0" y="0"/>
                      </a:lnTo>
                      <a:lnTo>
                        <a:pt x="0" y="16"/>
                      </a:lnTo>
                      <a:lnTo>
                        <a:pt x="29" y="16"/>
                      </a:lnTo>
                      <a:lnTo>
                        <a:pt x="2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699" name="Freeform 197"/>
                <p:cNvSpPr>
                  <a:spLocks/>
                </p:cNvSpPr>
                <p:nvPr/>
              </p:nvSpPr>
              <p:spPr bwMode="auto">
                <a:xfrm>
                  <a:off x="3927" y="2988"/>
                  <a:ext cx="31" cy="17"/>
                </a:xfrm>
                <a:custGeom>
                  <a:avLst/>
                  <a:gdLst>
                    <a:gd name="T0" fmla="*/ 30 w 31"/>
                    <a:gd name="T1" fmla="*/ 0 h 17"/>
                    <a:gd name="T2" fmla="*/ 0 w 31"/>
                    <a:gd name="T3" fmla="*/ 0 h 17"/>
                    <a:gd name="T4" fmla="*/ 0 w 31"/>
                    <a:gd name="T5" fmla="*/ 16 h 17"/>
                    <a:gd name="T6" fmla="*/ 30 w 31"/>
                    <a:gd name="T7" fmla="*/ 16 h 17"/>
                    <a:gd name="T8" fmla="*/ 30 w 31"/>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7">
                      <a:moveTo>
                        <a:pt x="30" y="0"/>
                      </a:moveTo>
                      <a:lnTo>
                        <a:pt x="0" y="0"/>
                      </a:lnTo>
                      <a:lnTo>
                        <a:pt x="0" y="16"/>
                      </a:lnTo>
                      <a:lnTo>
                        <a:pt x="30" y="16"/>
                      </a:lnTo>
                      <a:lnTo>
                        <a:pt x="30"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70695" name="Group 198"/>
              <p:cNvGrpSpPr>
                <a:grpSpLocks/>
              </p:cNvGrpSpPr>
              <p:nvPr/>
            </p:nvGrpSpPr>
            <p:grpSpPr bwMode="auto">
              <a:xfrm>
                <a:off x="3924" y="3012"/>
                <a:ext cx="34" cy="20"/>
                <a:chOff x="3924" y="3012"/>
                <a:chExt cx="34" cy="20"/>
              </a:xfrm>
            </p:grpSpPr>
            <p:sp>
              <p:nvSpPr>
                <p:cNvPr id="70696" name="Freeform 199"/>
                <p:cNvSpPr>
                  <a:spLocks/>
                </p:cNvSpPr>
                <p:nvPr/>
              </p:nvSpPr>
              <p:spPr bwMode="auto">
                <a:xfrm>
                  <a:off x="3924" y="3015"/>
                  <a:ext cx="30" cy="17"/>
                </a:xfrm>
                <a:custGeom>
                  <a:avLst/>
                  <a:gdLst>
                    <a:gd name="T0" fmla="*/ 29 w 30"/>
                    <a:gd name="T1" fmla="*/ 0 h 17"/>
                    <a:gd name="T2" fmla="*/ 0 w 30"/>
                    <a:gd name="T3" fmla="*/ 0 h 17"/>
                    <a:gd name="T4" fmla="*/ 0 w 30"/>
                    <a:gd name="T5" fmla="*/ 16 h 17"/>
                    <a:gd name="T6" fmla="*/ 29 w 30"/>
                    <a:gd name="T7" fmla="*/ 16 h 17"/>
                    <a:gd name="T8" fmla="*/ 29 w 30"/>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17">
                      <a:moveTo>
                        <a:pt x="29" y="0"/>
                      </a:moveTo>
                      <a:lnTo>
                        <a:pt x="0" y="0"/>
                      </a:lnTo>
                      <a:lnTo>
                        <a:pt x="0" y="16"/>
                      </a:lnTo>
                      <a:lnTo>
                        <a:pt x="29" y="16"/>
                      </a:lnTo>
                      <a:lnTo>
                        <a:pt x="29" y="0"/>
                      </a:lnTo>
                    </a:path>
                  </a:pathLst>
                </a:custGeom>
                <a:solidFill>
                  <a:srgbClr val="000000"/>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0697" name="Freeform 200"/>
                <p:cNvSpPr>
                  <a:spLocks/>
                </p:cNvSpPr>
                <p:nvPr/>
              </p:nvSpPr>
              <p:spPr bwMode="auto">
                <a:xfrm>
                  <a:off x="3927" y="3012"/>
                  <a:ext cx="31" cy="17"/>
                </a:xfrm>
                <a:custGeom>
                  <a:avLst/>
                  <a:gdLst>
                    <a:gd name="T0" fmla="*/ 30 w 31"/>
                    <a:gd name="T1" fmla="*/ 0 h 17"/>
                    <a:gd name="T2" fmla="*/ 0 w 31"/>
                    <a:gd name="T3" fmla="*/ 0 h 17"/>
                    <a:gd name="T4" fmla="*/ 0 w 31"/>
                    <a:gd name="T5" fmla="*/ 16 h 17"/>
                    <a:gd name="T6" fmla="*/ 30 w 31"/>
                    <a:gd name="T7" fmla="*/ 16 h 17"/>
                    <a:gd name="T8" fmla="*/ 30 w 31"/>
                    <a:gd name="T9" fmla="*/ 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17">
                      <a:moveTo>
                        <a:pt x="30" y="0"/>
                      </a:moveTo>
                      <a:lnTo>
                        <a:pt x="0" y="0"/>
                      </a:lnTo>
                      <a:lnTo>
                        <a:pt x="0" y="16"/>
                      </a:lnTo>
                      <a:lnTo>
                        <a:pt x="30" y="16"/>
                      </a:lnTo>
                      <a:lnTo>
                        <a:pt x="30" y="0"/>
                      </a:lnTo>
                    </a:path>
                  </a:pathLst>
                </a:custGeom>
                <a:solidFill>
                  <a:srgbClr val="716759"/>
                </a:solidFill>
                <a:ln w="9525" cap="rnd">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70677" name="Line 201"/>
            <p:cNvSpPr>
              <a:spLocks noChangeShapeType="1"/>
            </p:cNvSpPr>
            <p:nvPr/>
          </p:nvSpPr>
          <p:spPr bwMode="auto">
            <a:xfrm>
              <a:off x="3694" y="2407"/>
              <a:ext cx="309" cy="791"/>
            </a:xfrm>
            <a:prstGeom prst="line">
              <a:avLst/>
            </a:prstGeom>
            <a:noFill/>
            <a:ln w="253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0678" name="Picture 20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744" y="3552"/>
              <a:ext cx="624"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0673" name="Text Box 203"/>
          <p:cNvSpPr txBox="1">
            <a:spLocks noChangeArrowheads="1"/>
          </p:cNvSpPr>
          <p:nvPr/>
        </p:nvSpPr>
        <p:spPr bwMode="auto">
          <a:xfrm>
            <a:off x="4495800" y="1897063"/>
            <a:ext cx="2263775" cy="70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kumimoji="0" lang="zh-CN" altLang="en-US" sz="2000" dirty="0">
                <a:solidFill>
                  <a:schemeClr val="tx1"/>
                </a:solidFill>
              </a:rPr>
              <a:t>多台</a:t>
            </a:r>
            <a:r>
              <a:rPr kumimoji="0" lang="en-US" altLang="zh-CN" sz="2000" dirty="0">
                <a:solidFill>
                  <a:schemeClr val="tx1"/>
                </a:solidFill>
              </a:rPr>
              <a:t>Hub</a:t>
            </a:r>
            <a:r>
              <a:rPr kumimoji="0" lang="zh-CN" altLang="en-US" sz="2000" dirty="0">
                <a:solidFill>
                  <a:schemeClr val="tx1"/>
                </a:solidFill>
              </a:rPr>
              <a:t>级连</a:t>
            </a:r>
          </a:p>
          <a:p>
            <a:pPr algn="ctr" eaLnBrk="1" hangingPunct="1">
              <a:spcBef>
                <a:spcPct val="0"/>
              </a:spcBef>
              <a:buClrTx/>
              <a:buFontTx/>
              <a:buNone/>
            </a:pPr>
            <a:r>
              <a:rPr kumimoji="0" lang="zh-CN" altLang="en-US" sz="2000" dirty="0">
                <a:solidFill>
                  <a:schemeClr val="tx1"/>
                </a:solidFill>
              </a:rPr>
              <a:t>可以支持更多站点</a:t>
            </a:r>
          </a:p>
        </p:txBody>
      </p:sp>
      <p:sp>
        <p:nvSpPr>
          <p:cNvPr id="70674" name="Line 204"/>
          <p:cNvSpPr>
            <a:spLocks noChangeShapeType="1"/>
          </p:cNvSpPr>
          <p:nvPr/>
        </p:nvSpPr>
        <p:spPr bwMode="auto">
          <a:xfrm>
            <a:off x="5719763" y="2617788"/>
            <a:ext cx="188912" cy="519112"/>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zh-CN" altLang="en-US"/>
          </a:p>
        </p:txBody>
      </p:sp>
      <p:sp>
        <p:nvSpPr>
          <p:cNvPr id="70675" name="Rectangle 205"/>
          <p:cNvSpPr>
            <a:spLocks noChangeArrowheads="1"/>
          </p:cNvSpPr>
          <p:nvPr/>
        </p:nvSpPr>
        <p:spPr bwMode="auto">
          <a:xfrm>
            <a:off x="6369050" y="3913188"/>
            <a:ext cx="6937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a:solidFill>
                  <a:schemeClr val="tx1"/>
                </a:solidFill>
              </a:rPr>
              <a:t>UTP</a:t>
            </a:r>
          </a:p>
        </p:txBody>
      </p:sp>
    </p:spTree>
  </p:cSld>
  <p:clrMapOvr>
    <a:masterClrMapping/>
  </p:clrMapOvr>
  <p:transition spd="slow">
    <p:random/>
    <p:sndAc>
      <p:stSnd>
        <p:snd r:embed="rId2" name="camera.wav"/>
      </p:stSnd>
    </p:sndAc>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410" name="Rectangle 2"/>
          <p:cNvSpPr>
            <a:spLocks noGrp="1" noChangeArrowheads="1"/>
          </p:cNvSpPr>
          <p:nvPr>
            <p:ph type="title"/>
          </p:nvPr>
        </p:nvSpPr>
        <p:spPr/>
        <p:txBody>
          <a:bodyPr/>
          <a:lstStyle/>
          <a:p>
            <a:pPr eaLnBrk="1" hangingPunct="1">
              <a:defRPr/>
            </a:pPr>
            <a:r>
              <a:rPr lang="zh-CN" altLang="en-US">
                <a:latin typeface="华文新魏" pitchFamily="2" charset="-122"/>
              </a:rPr>
              <a:t>组网部件</a:t>
            </a:r>
          </a:p>
        </p:txBody>
      </p:sp>
      <p:sp>
        <p:nvSpPr>
          <p:cNvPr id="716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168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913413" name="Rectangle 5"/>
          <p:cNvSpPr>
            <a:spLocks noGrp="1" noChangeArrowheads="1"/>
          </p:cNvSpPr>
          <p:nvPr>
            <p:ph type="body" idx="1"/>
          </p:nvPr>
        </p:nvSpPr>
        <p:spPr>
          <a:xfrm>
            <a:off x="809625" y="1773238"/>
            <a:ext cx="7958138" cy="4679950"/>
          </a:xfrm>
        </p:spPr>
        <p:txBody>
          <a:bodyPr/>
          <a:lstStyle/>
          <a:p>
            <a:pPr eaLnBrk="1" hangingPunct="1">
              <a:buClr>
                <a:srgbClr val="FF0000"/>
              </a:buClr>
              <a:defRPr/>
            </a:pPr>
            <a:r>
              <a:rPr lang="zh-CN" altLang="en-US" sz="2800" dirty="0">
                <a:solidFill>
                  <a:srgbClr val="FF0000"/>
                </a:solidFill>
                <a:effectLst>
                  <a:outerShdw blurRad="38100" dist="38100" dir="2700000" algn="tl">
                    <a:srgbClr val="C0C0C0"/>
                  </a:outerShdw>
                </a:effectLst>
              </a:rPr>
              <a:t>计算机</a:t>
            </a:r>
          </a:p>
          <a:p>
            <a:pPr lvl="1" eaLnBrk="1" hangingPunct="1">
              <a:defRPr/>
            </a:pPr>
            <a:r>
              <a:rPr lang="zh-CN" altLang="en-US" sz="2400" dirty="0"/>
              <a:t>网络服务的提供者，也是网络服务的使用者。</a:t>
            </a:r>
          </a:p>
          <a:p>
            <a:pPr eaLnBrk="1" hangingPunct="1">
              <a:buClr>
                <a:srgbClr val="FF0000"/>
              </a:buClr>
              <a:defRPr/>
            </a:pPr>
            <a:r>
              <a:rPr lang="zh-CN" altLang="en-US" sz="2800" dirty="0">
                <a:solidFill>
                  <a:srgbClr val="FF0000"/>
                </a:solidFill>
                <a:effectLst>
                  <a:outerShdw blurRad="38100" dist="38100" dir="2700000" algn="tl">
                    <a:srgbClr val="C0C0C0"/>
                  </a:outerShdw>
                </a:effectLst>
              </a:rPr>
              <a:t>双绞线</a:t>
            </a:r>
          </a:p>
          <a:p>
            <a:pPr lvl="1" eaLnBrk="1" hangingPunct="1">
              <a:buClr>
                <a:srgbClr val="FF0000"/>
              </a:buClr>
              <a:defRPr/>
            </a:pPr>
            <a:r>
              <a:rPr lang="en-US" altLang="zh-CN" sz="2400" dirty="0">
                <a:effectLst>
                  <a:outerShdw blurRad="38100" dist="38100" dir="2700000" algn="tl">
                    <a:srgbClr val="C0C0C0"/>
                  </a:outerShdw>
                </a:effectLst>
              </a:rPr>
              <a:t>3</a:t>
            </a:r>
            <a:r>
              <a:rPr lang="zh-CN" altLang="en-US" sz="2400" dirty="0">
                <a:effectLst>
                  <a:outerShdw blurRad="38100" dist="38100" dir="2700000" algn="tl">
                    <a:srgbClr val="C0C0C0"/>
                  </a:outerShdw>
                </a:effectLst>
              </a:rPr>
              <a:t>类</a:t>
            </a:r>
            <a:r>
              <a:rPr lang="en-US" altLang="zh-CN" sz="2400" dirty="0">
                <a:effectLst>
                  <a:outerShdw blurRad="38100" dist="38100" dir="2700000" algn="tl">
                    <a:srgbClr val="C0C0C0"/>
                  </a:outerShdw>
                </a:effectLst>
              </a:rPr>
              <a:t>UTP</a:t>
            </a:r>
            <a:r>
              <a:rPr lang="zh-CN" altLang="en-US" sz="2400" dirty="0">
                <a:effectLst>
                  <a:outerShdw blurRad="38100" dist="38100" dir="2700000" algn="tl">
                    <a:srgbClr val="C0C0C0"/>
                  </a:outerShdw>
                </a:effectLst>
              </a:rPr>
              <a:t>。</a:t>
            </a:r>
          </a:p>
          <a:p>
            <a:pPr eaLnBrk="1" hangingPunct="1">
              <a:buClr>
                <a:srgbClr val="FF0000"/>
              </a:buClr>
              <a:defRPr/>
            </a:pPr>
            <a:r>
              <a:rPr lang="zh-CN" altLang="en-US" sz="2800" dirty="0">
                <a:solidFill>
                  <a:srgbClr val="FF0000"/>
                </a:solidFill>
                <a:effectLst>
                  <a:outerShdw blurRad="38100" dist="38100" dir="2700000" algn="tl">
                    <a:srgbClr val="C0C0C0"/>
                  </a:outerShdw>
                </a:effectLst>
              </a:rPr>
              <a:t>网卡（带有</a:t>
            </a:r>
            <a:r>
              <a:rPr lang="en-US" altLang="zh-CN" sz="2800" dirty="0">
                <a:solidFill>
                  <a:srgbClr val="FF0000"/>
                </a:solidFill>
                <a:effectLst>
                  <a:outerShdw blurRad="38100" dist="38100" dir="2700000" algn="tl">
                    <a:srgbClr val="C0C0C0"/>
                  </a:outerShdw>
                </a:effectLst>
              </a:rPr>
              <a:t>RJ-45</a:t>
            </a:r>
            <a:r>
              <a:rPr lang="zh-CN" altLang="en-US" sz="2800" dirty="0">
                <a:solidFill>
                  <a:srgbClr val="FF0000"/>
                </a:solidFill>
                <a:effectLst>
                  <a:outerShdw blurRad="38100" dist="38100" dir="2700000" algn="tl">
                    <a:srgbClr val="C0C0C0"/>
                  </a:outerShdw>
                </a:effectLst>
              </a:rPr>
              <a:t>接口）</a:t>
            </a:r>
          </a:p>
          <a:p>
            <a:pPr lvl="1" eaLnBrk="1" hangingPunct="1">
              <a:defRPr/>
            </a:pPr>
            <a:r>
              <a:rPr lang="zh-CN" altLang="en-US" sz="2400" dirty="0"/>
              <a:t>前已介绍，略。</a:t>
            </a:r>
          </a:p>
          <a:p>
            <a:pPr eaLnBrk="1" hangingPunct="1">
              <a:buClr>
                <a:srgbClr val="FF0000"/>
              </a:buClr>
              <a:defRPr/>
            </a:pPr>
            <a:r>
              <a:rPr lang="zh-CN" altLang="en-US" sz="2800" dirty="0">
                <a:solidFill>
                  <a:srgbClr val="FF0000"/>
                </a:solidFill>
                <a:effectLst>
                  <a:outerShdw blurRad="38100" dist="38100" dir="2700000" algn="tl">
                    <a:srgbClr val="C0C0C0"/>
                  </a:outerShdw>
                </a:effectLst>
              </a:rPr>
              <a:t>集线器（</a:t>
            </a:r>
            <a:r>
              <a:rPr lang="en-US" altLang="zh-CN" sz="2800" dirty="0">
                <a:solidFill>
                  <a:srgbClr val="FF0000"/>
                </a:solidFill>
                <a:effectLst>
                  <a:outerShdw blurRad="38100" dist="38100" dir="2700000" algn="tl">
                    <a:srgbClr val="C0C0C0"/>
                  </a:outerShdw>
                </a:effectLst>
              </a:rPr>
              <a:t>Hub</a:t>
            </a:r>
            <a:r>
              <a:rPr lang="zh-CN" altLang="en-US" sz="2800" dirty="0">
                <a:solidFill>
                  <a:srgbClr val="FF0000"/>
                </a:solidFill>
                <a:effectLst>
                  <a:outerShdw blurRad="38100" dist="38100" dir="2700000" algn="tl">
                    <a:srgbClr val="C0C0C0"/>
                  </a:outerShdw>
                </a:effectLst>
              </a:rPr>
              <a:t>）</a:t>
            </a:r>
          </a:p>
          <a:p>
            <a:pPr lvl="1" eaLnBrk="1" hangingPunct="1">
              <a:defRPr/>
            </a:pPr>
            <a:r>
              <a:rPr lang="zh-CN" altLang="en-US" sz="2400" dirty="0"/>
              <a:t>集线器作为以太网的集中连接点，它放大接收到的信号并进行广播传输，无过滤、路径检测和交换功能，不同速率的集线器不能级联。</a:t>
            </a:r>
          </a:p>
        </p:txBody>
      </p:sp>
      <p:pic>
        <p:nvPicPr>
          <p:cNvPr id="6" name="图片 5">
            <a:extLst>
              <a:ext uri="{FF2B5EF4-FFF2-40B4-BE49-F238E27FC236}">
                <a16:creationId xmlns:a16="http://schemas.microsoft.com/office/drawing/2014/main" id="{89BB03CD-9101-4869-BF9C-17A9A0BE3143}"/>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139952" y="4436963"/>
            <a:ext cx="1512168" cy="677451"/>
          </a:xfrm>
          <a:prstGeom prst="rect">
            <a:avLst/>
          </a:prstGeom>
        </p:spPr>
      </p:pic>
    </p:spTree>
  </p:cSld>
  <p:clrMapOvr>
    <a:masterClrMapping/>
  </p:clrMapOvr>
  <p:transition spd="slow">
    <p:random/>
    <p:sndAc>
      <p:stSnd>
        <p:snd r:embed="rId2"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586" name="Rectangle 2"/>
          <p:cNvSpPr>
            <a:spLocks noGrp="1" noChangeArrowheads="1"/>
          </p:cNvSpPr>
          <p:nvPr>
            <p:ph type="title"/>
          </p:nvPr>
        </p:nvSpPr>
        <p:spPr/>
        <p:txBody>
          <a:bodyPr/>
          <a:lstStyle/>
          <a:p>
            <a:pPr eaLnBrk="1" hangingPunct="1">
              <a:defRPr/>
            </a:pPr>
            <a:r>
              <a:rPr lang="zh-CN" altLang="en-US"/>
              <a:t>性能的定量分析</a:t>
            </a:r>
          </a:p>
        </p:txBody>
      </p:sp>
      <p:sp>
        <p:nvSpPr>
          <p:cNvPr id="9219"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信道分配技术</a:t>
            </a:r>
            <a:endParaRPr lang="en-US" altLang="zh-CN" sz="1200" b="0" dirty="0">
              <a:solidFill>
                <a:schemeClr val="tx1"/>
              </a:solidFill>
              <a:latin typeface="Times New Roman" pitchFamily="18" charset="0"/>
              <a:ea typeface="幼圆" pitchFamily="49" charset="-122"/>
            </a:endParaRPr>
          </a:p>
        </p:txBody>
      </p:sp>
      <p:sp>
        <p:nvSpPr>
          <p:cNvPr id="9220"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2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9221" name="Rectangle 6"/>
          <p:cNvSpPr>
            <a:spLocks noGrp="1" noChangeArrowheads="1"/>
          </p:cNvSpPr>
          <p:nvPr>
            <p:ph type="body" idx="1"/>
          </p:nvPr>
        </p:nvSpPr>
        <p:spPr>
          <a:xfrm>
            <a:off x="809625" y="1773238"/>
            <a:ext cx="7958138" cy="4392066"/>
          </a:xfrm>
        </p:spPr>
        <p:txBody>
          <a:bodyPr/>
          <a:lstStyle/>
          <a:p>
            <a:pPr marL="0" indent="0" eaLnBrk="1" hangingPunct="1">
              <a:lnSpc>
                <a:spcPct val="105000"/>
              </a:lnSpc>
              <a:buFont typeface="Wingdings" pitchFamily="2" charset="2"/>
              <a:buNone/>
            </a:pPr>
            <a:r>
              <a:rPr lang="zh-CN" altLang="en-US" sz="2400" dirty="0"/>
              <a:t>       以</a:t>
            </a:r>
            <a:r>
              <a:rPr lang="en-US" altLang="zh-CN" sz="2400" dirty="0"/>
              <a:t>FDM</a:t>
            </a:r>
            <a:r>
              <a:rPr lang="zh-CN" altLang="en-US" sz="2400" dirty="0"/>
              <a:t>为例，设信道容量为 </a:t>
            </a:r>
            <a:r>
              <a:rPr lang="en-US" altLang="zh-CN" sz="2400" dirty="0"/>
              <a:t>C</a:t>
            </a:r>
            <a:r>
              <a:rPr lang="zh-CN" altLang="en-US" sz="2400" dirty="0"/>
              <a:t>（</a:t>
            </a:r>
            <a:r>
              <a:rPr lang="en-US" altLang="zh-CN" sz="2400" dirty="0"/>
              <a:t>bps</a:t>
            </a:r>
            <a:r>
              <a:rPr lang="zh-CN" altLang="en-US" sz="2400" dirty="0"/>
              <a:t>），信道数据到达率为 </a:t>
            </a:r>
            <a:r>
              <a:rPr lang="zh-CN" altLang="en-US" sz="2400" dirty="0">
                <a:sym typeface="Symbol" pitchFamily="18" charset="2"/>
              </a:rPr>
              <a:t> </a:t>
            </a:r>
            <a:r>
              <a:rPr lang="zh-CN" altLang="en-US" sz="2400" dirty="0"/>
              <a:t>帧</a:t>
            </a:r>
            <a:r>
              <a:rPr lang="en-US" altLang="zh-CN" sz="2400" dirty="0"/>
              <a:t>/s</a:t>
            </a:r>
            <a:r>
              <a:rPr lang="zh-CN" altLang="en-US" sz="2400" dirty="0"/>
              <a:t>，每帧的长度服从指数概率密度函数分布，其平均值为 </a:t>
            </a:r>
            <a:r>
              <a:rPr lang="en-US" altLang="zh-CN" sz="2400" dirty="0"/>
              <a:t>1/</a:t>
            </a:r>
            <a:r>
              <a:rPr lang="en-US" altLang="zh-CN" sz="2400" dirty="0">
                <a:sym typeface="Symbol" pitchFamily="18" charset="2"/>
              </a:rPr>
              <a:t> </a:t>
            </a:r>
            <a:r>
              <a:rPr lang="en-US" altLang="zh-CN" sz="2400" dirty="0"/>
              <a:t>bit/</a:t>
            </a:r>
            <a:r>
              <a:rPr lang="zh-CN" altLang="en-US" sz="2400" dirty="0"/>
              <a:t>帧，则平均延时 </a:t>
            </a:r>
            <a:r>
              <a:rPr lang="en-US" altLang="zh-CN" sz="2400" dirty="0"/>
              <a:t>T </a:t>
            </a:r>
            <a:r>
              <a:rPr lang="zh-CN" altLang="en-US" sz="2400" dirty="0"/>
              <a:t>由</a:t>
            </a:r>
            <a:r>
              <a:rPr lang="zh-CN" altLang="en-US" sz="2400" dirty="0">
                <a:solidFill>
                  <a:srgbClr val="0000FF"/>
                </a:solidFill>
              </a:rPr>
              <a:t>排队论</a:t>
            </a:r>
            <a:r>
              <a:rPr lang="zh-CN" altLang="en-US" sz="2400" dirty="0"/>
              <a:t>（见补充资料）可知：</a:t>
            </a:r>
          </a:p>
          <a:p>
            <a:pPr marL="0" indent="0" eaLnBrk="1" hangingPunct="1">
              <a:lnSpc>
                <a:spcPct val="105000"/>
              </a:lnSpc>
              <a:buFont typeface="Wingdings" pitchFamily="2" charset="2"/>
              <a:buNone/>
            </a:pPr>
            <a:endParaRPr lang="zh-CN" altLang="en-US" sz="2400" dirty="0"/>
          </a:p>
          <a:p>
            <a:pPr marL="0" indent="0" eaLnBrk="1" hangingPunct="1">
              <a:lnSpc>
                <a:spcPct val="105000"/>
              </a:lnSpc>
              <a:buFont typeface="Wingdings" pitchFamily="2" charset="2"/>
              <a:buNone/>
            </a:pPr>
            <a:endParaRPr lang="zh-CN" altLang="en-US" sz="2400" dirty="0"/>
          </a:p>
          <a:p>
            <a:pPr marL="0" indent="0" eaLnBrk="1" hangingPunct="1">
              <a:lnSpc>
                <a:spcPct val="105000"/>
              </a:lnSpc>
              <a:buFont typeface="Wingdings" pitchFamily="2" charset="2"/>
              <a:buNone/>
            </a:pPr>
            <a:r>
              <a:rPr lang="zh-CN" altLang="en-US" sz="2400" dirty="0"/>
              <a:t>若信道分成</a:t>
            </a:r>
            <a:r>
              <a:rPr lang="en-US" altLang="zh-CN" sz="2400" dirty="0"/>
              <a:t>N</a:t>
            </a:r>
            <a:r>
              <a:rPr lang="zh-CN" altLang="en-US" sz="2400" dirty="0"/>
              <a:t>份，则：</a:t>
            </a:r>
          </a:p>
          <a:p>
            <a:pPr marL="0" indent="0" eaLnBrk="1" hangingPunct="1">
              <a:lnSpc>
                <a:spcPct val="105000"/>
              </a:lnSpc>
              <a:buFont typeface="Wingdings" pitchFamily="2" charset="2"/>
              <a:buNone/>
            </a:pPr>
            <a:endParaRPr lang="zh-CN" altLang="en-US" sz="2400" dirty="0"/>
          </a:p>
          <a:p>
            <a:pPr marL="0" indent="0" eaLnBrk="1" hangingPunct="1">
              <a:lnSpc>
                <a:spcPct val="105000"/>
              </a:lnSpc>
              <a:buFont typeface="Wingdings" pitchFamily="2" charset="2"/>
              <a:buNone/>
            </a:pPr>
            <a:endParaRPr lang="zh-CN" altLang="en-US" sz="2400" dirty="0"/>
          </a:p>
          <a:p>
            <a:pPr marL="0" indent="0" eaLnBrk="1" hangingPunct="1">
              <a:lnSpc>
                <a:spcPct val="105000"/>
              </a:lnSpc>
              <a:buFont typeface="Wingdings" pitchFamily="2" charset="2"/>
              <a:buNone/>
            </a:pPr>
            <a:r>
              <a:rPr lang="zh-CN" altLang="en-US" sz="2400" dirty="0">
                <a:solidFill>
                  <a:srgbClr val="FF0000"/>
                </a:solidFill>
              </a:rPr>
              <a:t>结论</a:t>
            </a:r>
            <a:r>
              <a:rPr lang="zh-CN" altLang="en-US" sz="2400" dirty="0"/>
              <a:t>：</a:t>
            </a:r>
            <a:r>
              <a:rPr lang="zh-CN" altLang="en-US" sz="2400" dirty="0">
                <a:solidFill>
                  <a:srgbClr val="0000FF"/>
                </a:solidFill>
              </a:rPr>
              <a:t>平均时延较长，不能有效地处理通信的突发性</a:t>
            </a:r>
            <a:r>
              <a:rPr lang="zh-CN" altLang="en-US" sz="2400" dirty="0"/>
              <a:t>。</a:t>
            </a:r>
          </a:p>
        </p:txBody>
      </p:sp>
      <p:sp>
        <p:nvSpPr>
          <p:cNvPr id="9222" name="Rectangle 8"/>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9223" name="Object 7"/>
          <p:cNvGraphicFramePr>
            <a:graphicFrameLocks noChangeAspect="1"/>
          </p:cNvGraphicFramePr>
          <p:nvPr/>
        </p:nvGraphicFramePr>
        <p:xfrm>
          <a:off x="3995738" y="3500438"/>
          <a:ext cx="1223962" cy="673100"/>
        </p:xfrm>
        <a:graphic>
          <a:graphicData uri="http://schemas.openxmlformats.org/presentationml/2006/ole">
            <mc:AlternateContent xmlns:mc="http://schemas.openxmlformats.org/markup-compatibility/2006">
              <mc:Choice xmlns:v="urn:schemas-microsoft-com:vml" Requires="v">
                <p:oleObj name="公式" r:id="rId7" imgW="761669" imgH="418918" progId="Equation.3">
                  <p:embed/>
                </p:oleObj>
              </mc:Choice>
              <mc:Fallback>
                <p:oleObj name="公式" r:id="rId7" imgW="761669" imgH="418918"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95738" y="3500438"/>
                        <a:ext cx="1223962"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4" name="Rectangle 10"/>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aphicFrame>
        <p:nvGraphicFramePr>
          <p:cNvPr id="9225" name="Object 9"/>
          <p:cNvGraphicFramePr>
            <a:graphicFrameLocks noChangeAspect="1"/>
          </p:cNvGraphicFramePr>
          <p:nvPr/>
        </p:nvGraphicFramePr>
        <p:xfrm>
          <a:off x="2700338" y="4868863"/>
          <a:ext cx="3816350" cy="635000"/>
        </p:xfrm>
        <a:graphic>
          <a:graphicData uri="http://schemas.openxmlformats.org/presentationml/2006/ole">
            <mc:AlternateContent xmlns:mc="http://schemas.openxmlformats.org/markup-compatibility/2006">
              <mc:Choice xmlns:v="urn:schemas-microsoft-com:vml" Requires="v">
                <p:oleObj name="公式" r:id="rId9" imgW="2527300" imgH="419100" progId="Equation.3">
                  <p:embed/>
                </p:oleObj>
              </mc:Choice>
              <mc:Fallback>
                <p:oleObj name="公式" r:id="rId9" imgW="2527300" imgH="4191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00338" y="4868863"/>
                        <a:ext cx="38163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slow">
    <p:random/>
    <p:sndAc>
      <p:stSnd>
        <p:snd r:embed="rId2" name="camera.wav"/>
      </p:stSnd>
    </p:sndAc>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p:txBody>
          <a:bodyPr/>
          <a:lstStyle/>
          <a:p>
            <a:pPr eaLnBrk="1" hangingPunct="1">
              <a:defRPr/>
            </a:pPr>
            <a:r>
              <a:rPr lang="zh-CN" altLang="en-US">
                <a:latin typeface="华文新魏" pitchFamily="2" charset="-122"/>
              </a:rPr>
              <a:t>集线器</a:t>
            </a:r>
            <a:br>
              <a:rPr lang="zh-CN" altLang="en-US">
                <a:latin typeface="华文新魏" pitchFamily="2" charset="-122"/>
              </a:rPr>
            </a:br>
            <a:r>
              <a:rPr lang="zh-CN" altLang="en-US" sz="2800" b="1"/>
              <a:t>（</a:t>
            </a:r>
            <a:r>
              <a:rPr lang="en-US" altLang="zh-CN" sz="2800" b="1"/>
              <a:t>Hub</a:t>
            </a:r>
            <a:r>
              <a:rPr lang="zh-CN" altLang="en-US" sz="2800" b="1"/>
              <a:t>）</a:t>
            </a:r>
          </a:p>
        </p:txBody>
      </p:sp>
      <p:sp>
        <p:nvSpPr>
          <p:cNvPr id="727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270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72709" name="Rectangle 5"/>
          <p:cNvSpPr>
            <a:spLocks noGrp="1" noChangeArrowheads="1"/>
          </p:cNvSpPr>
          <p:nvPr>
            <p:ph type="body" idx="1"/>
          </p:nvPr>
        </p:nvSpPr>
        <p:spPr>
          <a:xfrm>
            <a:off x="809625" y="1773238"/>
            <a:ext cx="7958138" cy="1295400"/>
          </a:xfrm>
        </p:spPr>
        <p:txBody>
          <a:bodyPr/>
          <a:lstStyle/>
          <a:p>
            <a:pPr eaLnBrk="1" hangingPunct="1">
              <a:lnSpc>
                <a:spcPct val="130000"/>
              </a:lnSpc>
            </a:pPr>
            <a:r>
              <a:rPr lang="zh-CN" altLang="en-US" sz="2400">
                <a:latin typeface="华文新魏" pitchFamily="2" charset="-122"/>
              </a:rPr>
              <a:t>集线器是使用电子器件来模拟实际电缆线的工作，很像一个多端口的中继器，工作在物理层。</a:t>
            </a:r>
            <a:endParaRPr lang="zh-CN" altLang="en-US" sz="2400"/>
          </a:p>
        </p:txBody>
      </p:sp>
      <p:sp>
        <p:nvSpPr>
          <p:cNvPr id="72710" name="Rectangle 6"/>
          <p:cNvSpPr>
            <a:spLocks noChangeArrowheads="1"/>
          </p:cNvSpPr>
          <p:nvPr/>
        </p:nvSpPr>
        <p:spPr bwMode="auto">
          <a:xfrm>
            <a:off x="2051050" y="3140075"/>
            <a:ext cx="5510213" cy="1489075"/>
          </a:xfrm>
          <a:prstGeom prst="rect">
            <a:avLst/>
          </a:prstGeom>
          <a:solidFill>
            <a:srgbClr val="339966"/>
          </a:solidFill>
          <a:ln w="25400">
            <a:solidFill>
              <a:schemeClr val="tx1"/>
            </a:solidFill>
            <a:miter lim="800000"/>
            <a:headEnd/>
            <a:tailEnd/>
          </a:ln>
          <a:effectLst>
            <a:outerShdw dist="28398" dir="3806097"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nvGrpSpPr>
          <p:cNvPr id="72711" name="Group 7"/>
          <p:cNvGrpSpPr>
            <a:grpSpLocks/>
          </p:cNvGrpSpPr>
          <p:nvPr/>
        </p:nvGrpSpPr>
        <p:grpSpPr bwMode="auto">
          <a:xfrm rot="-3098467">
            <a:off x="1921669" y="4810919"/>
            <a:ext cx="1127125" cy="90487"/>
            <a:chOff x="1548" y="1476"/>
            <a:chExt cx="1338" cy="120"/>
          </a:xfrm>
        </p:grpSpPr>
        <p:sp>
          <p:nvSpPr>
            <p:cNvPr id="72765" name="Freeform 8"/>
            <p:cNvSpPr>
              <a:spLocks/>
            </p:cNvSpPr>
            <p:nvPr/>
          </p:nvSpPr>
          <p:spPr bwMode="auto">
            <a:xfrm>
              <a:off x="1555" y="1484"/>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66" name="Freeform 9"/>
            <p:cNvSpPr>
              <a:spLocks/>
            </p:cNvSpPr>
            <p:nvPr/>
          </p:nvSpPr>
          <p:spPr bwMode="auto">
            <a:xfrm flipV="1">
              <a:off x="1548" y="1476"/>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2712" name="Group 10"/>
          <p:cNvGrpSpPr>
            <a:grpSpLocks/>
          </p:cNvGrpSpPr>
          <p:nvPr/>
        </p:nvGrpSpPr>
        <p:grpSpPr bwMode="auto">
          <a:xfrm rot="-3098467">
            <a:off x="2324894" y="4810919"/>
            <a:ext cx="1127125" cy="90487"/>
            <a:chOff x="1548" y="1476"/>
            <a:chExt cx="1338" cy="120"/>
          </a:xfrm>
        </p:grpSpPr>
        <p:sp>
          <p:nvSpPr>
            <p:cNvPr id="72763" name="Freeform 11"/>
            <p:cNvSpPr>
              <a:spLocks/>
            </p:cNvSpPr>
            <p:nvPr/>
          </p:nvSpPr>
          <p:spPr bwMode="auto">
            <a:xfrm>
              <a:off x="1555" y="1484"/>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64" name="Freeform 12"/>
            <p:cNvSpPr>
              <a:spLocks/>
            </p:cNvSpPr>
            <p:nvPr/>
          </p:nvSpPr>
          <p:spPr bwMode="auto">
            <a:xfrm flipV="1">
              <a:off x="1548" y="1476"/>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2713" name="Group 13"/>
          <p:cNvGrpSpPr>
            <a:grpSpLocks/>
          </p:cNvGrpSpPr>
          <p:nvPr/>
        </p:nvGrpSpPr>
        <p:grpSpPr bwMode="auto">
          <a:xfrm rot="3701259" flipH="1">
            <a:off x="5880894" y="4804569"/>
            <a:ext cx="1001712" cy="88900"/>
            <a:chOff x="1548" y="1476"/>
            <a:chExt cx="1338" cy="120"/>
          </a:xfrm>
        </p:grpSpPr>
        <p:sp>
          <p:nvSpPr>
            <p:cNvPr id="72761" name="Freeform 14"/>
            <p:cNvSpPr>
              <a:spLocks/>
            </p:cNvSpPr>
            <p:nvPr/>
          </p:nvSpPr>
          <p:spPr bwMode="auto">
            <a:xfrm>
              <a:off x="1555" y="1484"/>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62" name="Freeform 15"/>
            <p:cNvSpPr>
              <a:spLocks/>
            </p:cNvSpPr>
            <p:nvPr/>
          </p:nvSpPr>
          <p:spPr bwMode="auto">
            <a:xfrm flipV="1">
              <a:off x="1548" y="1476"/>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2714" name="Group 16"/>
          <p:cNvGrpSpPr>
            <a:grpSpLocks/>
          </p:cNvGrpSpPr>
          <p:nvPr/>
        </p:nvGrpSpPr>
        <p:grpSpPr bwMode="auto">
          <a:xfrm rot="3701259" flipH="1">
            <a:off x="6353175" y="4824413"/>
            <a:ext cx="1001713" cy="90487"/>
            <a:chOff x="1548" y="1476"/>
            <a:chExt cx="1338" cy="120"/>
          </a:xfrm>
        </p:grpSpPr>
        <p:sp>
          <p:nvSpPr>
            <p:cNvPr id="72759" name="Freeform 17"/>
            <p:cNvSpPr>
              <a:spLocks/>
            </p:cNvSpPr>
            <p:nvPr/>
          </p:nvSpPr>
          <p:spPr bwMode="auto">
            <a:xfrm>
              <a:off x="1555" y="1484"/>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60" name="Freeform 18"/>
            <p:cNvSpPr>
              <a:spLocks/>
            </p:cNvSpPr>
            <p:nvPr/>
          </p:nvSpPr>
          <p:spPr bwMode="auto">
            <a:xfrm flipV="1">
              <a:off x="1548" y="1476"/>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2715" name="AutoShape 19"/>
          <p:cNvSpPr>
            <a:spLocks noChangeArrowheads="1"/>
          </p:cNvSpPr>
          <p:nvPr/>
        </p:nvSpPr>
        <p:spPr bwMode="auto">
          <a:xfrm>
            <a:off x="2657475" y="4040188"/>
            <a:ext cx="442913" cy="350837"/>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16" name="AutoShape 20"/>
          <p:cNvSpPr>
            <a:spLocks noChangeArrowheads="1"/>
          </p:cNvSpPr>
          <p:nvPr/>
        </p:nvSpPr>
        <p:spPr bwMode="auto">
          <a:xfrm>
            <a:off x="5834063" y="4043363"/>
            <a:ext cx="446087" cy="352425"/>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17" name="AutoShape 21"/>
          <p:cNvSpPr>
            <a:spLocks noChangeArrowheads="1"/>
          </p:cNvSpPr>
          <p:nvPr/>
        </p:nvSpPr>
        <p:spPr bwMode="auto">
          <a:xfrm>
            <a:off x="4167188" y="4040188"/>
            <a:ext cx="446087" cy="350837"/>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18" name="AutoShape 22"/>
          <p:cNvSpPr>
            <a:spLocks noChangeArrowheads="1"/>
          </p:cNvSpPr>
          <p:nvPr/>
        </p:nvSpPr>
        <p:spPr bwMode="auto">
          <a:xfrm rot="10800000" flipH="1">
            <a:off x="6284913" y="4043363"/>
            <a:ext cx="442912" cy="352425"/>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19" name="AutoShape 23"/>
          <p:cNvSpPr>
            <a:spLocks noChangeArrowheads="1"/>
          </p:cNvSpPr>
          <p:nvPr/>
        </p:nvSpPr>
        <p:spPr bwMode="auto">
          <a:xfrm rot="10800000" flipH="1">
            <a:off x="3094038" y="4040188"/>
            <a:ext cx="444500" cy="350837"/>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20" name="AutoShape 24"/>
          <p:cNvSpPr>
            <a:spLocks noChangeArrowheads="1"/>
          </p:cNvSpPr>
          <p:nvPr/>
        </p:nvSpPr>
        <p:spPr bwMode="auto">
          <a:xfrm rot="10800000" flipH="1">
            <a:off x="4624388" y="4057650"/>
            <a:ext cx="446087" cy="349250"/>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21" name="Freeform 25"/>
          <p:cNvSpPr>
            <a:spLocks/>
          </p:cNvSpPr>
          <p:nvPr/>
        </p:nvSpPr>
        <p:spPr bwMode="auto">
          <a:xfrm>
            <a:off x="3430588" y="3714750"/>
            <a:ext cx="2635250" cy="325438"/>
          </a:xfrm>
          <a:custGeom>
            <a:avLst/>
            <a:gdLst>
              <a:gd name="T0" fmla="*/ 2147483647 w 1375"/>
              <a:gd name="T1" fmla="*/ 2147483647 h 187"/>
              <a:gd name="T2" fmla="*/ 2147483647 w 1375"/>
              <a:gd name="T3" fmla="*/ 0 h 187"/>
              <a:gd name="T4" fmla="*/ 0 w 1375"/>
              <a:gd name="T5" fmla="*/ 0 h 187"/>
              <a:gd name="T6" fmla="*/ 0 w 1375"/>
              <a:gd name="T7" fmla="*/ 2147483647 h 1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5" h="187">
                <a:moveTo>
                  <a:pt x="1374" y="186"/>
                </a:moveTo>
                <a:lnTo>
                  <a:pt x="1374" y="0"/>
                </a:lnTo>
                <a:lnTo>
                  <a:pt x="0" y="0"/>
                </a:lnTo>
                <a:lnTo>
                  <a:pt x="0" y="186"/>
                </a:lnTo>
              </a:path>
            </a:pathLst>
          </a:custGeom>
          <a:noFill/>
          <a:ln w="12700" cap="rnd" cmpd="sng">
            <a:solidFill>
              <a:schemeClr val="tx1"/>
            </a:solidFill>
            <a:prstDash val="solid"/>
            <a:round/>
            <a:headEnd type="none" w="sm"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2" name="Freeform 26"/>
          <p:cNvSpPr>
            <a:spLocks/>
          </p:cNvSpPr>
          <p:nvPr/>
        </p:nvSpPr>
        <p:spPr bwMode="auto">
          <a:xfrm>
            <a:off x="4384675" y="3475038"/>
            <a:ext cx="2030413" cy="585787"/>
          </a:xfrm>
          <a:custGeom>
            <a:avLst/>
            <a:gdLst>
              <a:gd name="T0" fmla="*/ 0 w 1060"/>
              <a:gd name="T1" fmla="*/ 2147483647 h 337"/>
              <a:gd name="T2" fmla="*/ 0 w 1060"/>
              <a:gd name="T3" fmla="*/ 0 h 337"/>
              <a:gd name="T4" fmla="*/ 2147483647 w 1060"/>
              <a:gd name="T5" fmla="*/ 0 h 337"/>
              <a:gd name="T6" fmla="*/ 2147483647 w 1060"/>
              <a:gd name="T7" fmla="*/ 2147483647 h 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0" h="337">
                <a:moveTo>
                  <a:pt x="0" y="336"/>
                </a:moveTo>
                <a:lnTo>
                  <a:pt x="0" y="0"/>
                </a:lnTo>
                <a:lnTo>
                  <a:pt x="1059" y="0"/>
                </a:lnTo>
                <a:lnTo>
                  <a:pt x="1059" y="330"/>
                </a:lnTo>
              </a:path>
            </a:pathLst>
          </a:custGeom>
          <a:noFill/>
          <a:ln w="12700" cap="rnd" cmpd="sng">
            <a:solidFill>
              <a:schemeClr val="tx1"/>
            </a:solidFill>
            <a:prstDash val="solid"/>
            <a:round/>
            <a:headEnd type="none" w="sm"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3" name="Freeform 27"/>
          <p:cNvSpPr>
            <a:spLocks/>
          </p:cNvSpPr>
          <p:nvPr/>
        </p:nvSpPr>
        <p:spPr bwMode="auto">
          <a:xfrm>
            <a:off x="3248025" y="3475038"/>
            <a:ext cx="1139825" cy="576262"/>
          </a:xfrm>
          <a:custGeom>
            <a:avLst/>
            <a:gdLst>
              <a:gd name="T0" fmla="*/ 2147483647 w 595"/>
              <a:gd name="T1" fmla="*/ 0 h 331"/>
              <a:gd name="T2" fmla="*/ 0 w 595"/>
              <a:gd name="T3" fmla="*/ 0 h 331"/>
              <a:gd name="T4" fmla="*/ 0 w 595"/>
              <a:gd name="T5" fmla="*/ 2147483647 h 331"/>
              <a:gd name="T6" fmla="*/ 0 60000 65536"/>
              <a:gd name="T7" fmla="*/ 0 60000 65536"/>
              <a:gd name="T8" fmla="*/ 0 60000 65536"/>
            </a:gdLst>
            <a:ahLst/>
            <a:cxnLst>
              <a:cxn ang="T6">
                <a:pos x="T0" y="T1"/>
              </a:cxn>
              <a:cxn ang="T7">
                <a:pos x="T2" y="T3"/>
              </a:cxn>
              <a:cxn ang="T8">
                <a:pos x="T4" y="T5"/>
              </a:cxn>
            </a:cxnLst>
            <a:rect l="0" t="0" r="r" b="b"/>
            <a:pathLst>
              <a:path w="595" h="331">
                <a:moveTo>
                  <a:pt x="594" y="0"/>
                </a:moveTo>
                <a:lnTo>
                  <a:pt x="0" y="0"/>
                </a:lnTo>
                <a:lnTo>
                  <a:pt x="0" y="330"/>
                </a:lnTo>
              </a:path>
            </a:pathLst>
          </a:custGeom>
          <a:noFill/>
          <a:ln w="12700" cap="rnd" cmpd="sng">
            <a:solidFill>
              <a:schemeClr val="tx1"/>
            </a:solidFill>
            <a:prstDash val="solid"/>
            <a:round/>
            <a:headEnd type="none" w="sm"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4" name="Freeform 28"/>
          <p:cNvSpPr>
            <a:spLocks/>
          </p:cNvSpPr>
          <p:nvPr/>
        </p:nvSpPr>
        <p:spPr bwMode="auto">
          <a:xfrm>
            <a:off x="2879725" y="3267075"/>
            <a:ext cx="3736975" cy="793750"/>
          </a:xfrm>
          <a:custGeom>
            <a:avLst/>
            <a:gdLst>
              <a:gd name="T0" fmla="*/ 0 w 1951"/>
              <a:gd name="T1" fmla="*/ 2147483647 h 457"/>
              <a:gd name="T2" fmla="*/ 0 w 1951"/>
              <a:gd name="T3" fmla="*/ 0 h 457"/>
              <a:gd name="T4" fmla="*/ 2147483647 w 1951"/>
              <a:gd name="T5" fmla="*/ 0 h 457"/>
              <a:gd name="T6" fmla="*/ 2147483647 w 1951"/>
              <a:gd name="T7" fmla="*/ 2147483647 h 457"/>
              <a:gd name="T8" fmla="*/ 2147483647 w 1951"/>
              <a:gd name="T9" fmla="*/ 2147483647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1" h="457">
                <a:moveTo>
                  <a:pt x="0" y="456"/>
                </a:moveTo>
                <a:lnTo>
                  <a:pt x="0" y="0"/>
                </a:lnTo>
                <a:lnTo>
                  <a:pt x="1950" y="0"/>
                </a:lnTo>
                <a:lnTo>
                  <a:pt x="1950" y="450"/>
                </a:lnTo>
              </a:path>
            </a:pathLst>
          </a:custGeom>
          <a:noFill/>
          <a:ln w="12700" cap="rnd" cmpd="sng">
            <a:solidFill>
              <a:schemeClr val="tx1"/>
            </a:solidFill>
            <a:prstDash val="solid"/>
            <a:round/>
            <a:headEnd type="none" w="sm"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2725" name="Line 29"/>
          <p:cNvSpPr>
            <a:spLocks noChangeShapeType="1"/>
          </p:cNvSpPr>
          <p:nvPr/>
        </p:nvSpPr>
        <p:spPr bwMode="auto">
          <a:xfrm>
            <a:off x="4926013" y="3721100"/>
            <a:ext cx="0" cy="341313"/>
          </a:xfrm>
          <a:prstGeom prst="line">
            <a:avLst/>
          </a:prstGeom>
          <a:noFill/>
          <a:ln w="12700">
            <a:solidFill>
              <a:schemeClr val="tx1"/>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6" name="Line 30"/>
          <p:cNvSpPr>
            <a:spLocks noChangeShapeType="1"/>
          </p:cNvSpPr>
          <p:nvPr/>
        </p:nvSpPr>
        <p:spPr bwMode="auto">
          <a:xfrm>
            <a:off x="4765675" y="3284538"/>
            <a:ext cx="0" cy="787400"/>
          </a:xfrm>
          <a:prstGeom prst="line">
            <a:avLst/>
          </a:prstGeom>
          <a:noFill/>
          <a:ln w="12700">
            <a:solidFill>
              <a:schemeClr val="tx1"/>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7" name="Rectangle 31"/>
          <p:cNvSpPr>
            <a:spLocks noChangeArrowheads="1"/>
          </p:cNvSpPr>
          <p:nvPr/>
        </p:nvSpPr>
        <p:spPr bwMode="auto">
          <a:xfrm>
            <a:off x="2124075" y="3355975"/>
            <a:ext cx="436563" cy="91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90000"/>
              </a:lnSpc>
              <a:spcBef>
                <a:spcPct val="0"/>
              </a:spcBef>
              <a:buClrTx/>
              <a:buFontTx/>
              <a:buNone/>
            </a:pPr>
            <a:r>
              <a:rPr lang="zh-CN" altLang="en-US" sz="2000">
                <a:solidFill>
                  <a:schemeClr val="tx1"/>
                </a:solidFill>
                <a:latin typeface="Times New Roman" pitchFamily="18" charset="0"/>
              </a:rPr>
              <a:t>集</a:t>
            </a:r>
          </a:p>
          <a:p>
            <a:pPr>
              <a:lnSpc>
                <a:spcPct val="90000"/>
              </a:lnSpc>
              <a:spcBef>
                <a:spcPct val="0"/>
              </a:spcBef>
              <a:buClrTx/>
              <a:buFontTx/>
              <a:buNone/>
            </a:pPr>
            <a:r>
              <a:rPr lang="zh-CN" altLang="en-US" sz="2000">
                <a:solidFill>
                  <a:schemeClr val="tx1"/>
                </a:solidFill>
                <a:latin typeface="Times New Roman" pitchFamily="18" charset="0"/>
              </a:rPr>
              <a:t>线</a:t>
            </a:r>
          </a:p>
          <a:p>
            <a:pPr>
              <a:lnSpc>
                <a:spcPct val="90000"/>
              </a:lnSpc>
              <a:spcBef>
                <a:spcPct val="0"/>
              </a:spcBef>
              <a:buClrTx/>
              <a:buFontTx/>
              <a:buNone/>
            </a:pPr>
            <a:r>
              <a:rPr lang="zh-CN" altLang="en-US" sz="2000">
                <a:solidFill>
                  <a:schemeClr val="tx1"/>
                </a:solidFill>
                <a:latin typeface="Times New Roman" pitchFamily="18" charset="0"/>
              </a:rPr>
              <a:t>器</a:t>
            </a:r>
          </a:p>
        </p:txBody>
      </p:sp>
      <p:sp>
        <p:nvSpPr>
          <p:cNvPr id="72728" name="Rectangle 32"/>
          <p:cNvSpPr>
            <a:spLocks noChangeArrowheads="1"/>
          </p:cNvSpPr>
          <p:nvPr/>
        </p:nvSpPr>
        <p:spPr bwMode="auto">
          <a:xfrm>
            <a:off x="3849688" y="5378450"/>
            <a:ext cx="1484312" cy="846138"/>
          </a:xfrm>
          <a:prstGeom prst="rect">
            <a:avLst/>
          </a:prstGeom>
          <a:solidFill>
            <a:srgbClr val="FFFF66"/>
          </a:solidFill>
          <a:ln w="25400">
            <a:solidFill>
              <a:schemeClr val="tx1"/>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29" name="Rectangle 33"/>
          <p:cNvSpPr>
            <a:spLocks noChangeArrowheads="1"/>
          </p:cNvSpPr>
          <p:nvPr/>
        </p:nvSpPr>
        <p:spPr bwMode="auto">
          <a:xfrm>
            <a:off x="4137025" y="5380038"/>
            <a:ext cx="949325" cy="3984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30" name="Rectangle 34"/>
          <p:cNvSpPr>
            <a:spLocks noChangeArrowheads="1"/>
          </p:cNvSpPr>
          <p:nvPr/>
        </p:nvSpPr>
        <p:spPr bwMode="auto">
          <a:xfrm>
            <a:off x="4203700" y="5302250"/>
            <a:ext cx="688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latin typeface="Times New Roman" pitchFamily="18" charset="0"/>
              </a:rPr>
              <a:t>网卡</a:t>
            </a:r>
          </a:p>
        </p:txBody>
      </p:sp>
      <p:sp>
        <p:nvSpPr>
          <p:cNvPr id="72731" name="Rectangle 35"/>
          <p:cNvSpPr>
            <a:spLocks noChangeArrowheads="1"/>
          </p:cNvSpPr>
          <p:nvPr/>
        </p:nvSpPr>
        <p:spPr bwMode="auto">
          <a:xfrm>
            <a:off x="4079875" y="5745163"/>
            <a:ext cx="942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latin typeface="Times New Roman" pitchFamily="18" charset="0"/>
              </a:rPr>
              <a:t>计算机</a:t>
            </a:r>
          </a:p>
        </p:txBody>
      </p:sp>
      <p:sp>
        <p:nvSpPr>
          <p:cNvPr id="72732" name="Rectangle 36"/>
          <p:cNvSpPr>
            <a:spLocks noChangeArrowheads="1"/>
          </p:cNvSpPr>
          <p:nvPr/>
        </p:nvSpPr>
        <p:spPr bwMode="auto">
          <a:xfrm>
            <a:off x="4241800" y="5286375"/>
            <a:ext cx="722313" cy="825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33" name="Rectangle 37"/>
          <p:cNvSpPr>
            <a:spLocks noChangeArrowheads="1"/>
          </p:cNvSpPr>
          <p:nvPr/>
        </p:nvSpPr>
        <p:spPr bwMode="auto">
          <a:xfrm>
            <a:off x="1549400" y="5378450"/>
            <a:ext cx="1487488" cy="846138"/>
          </a:xfrm>
          <a:prstGeom prst="rect">
            <a:avLst/>
          </a:prstGeom>
          <a:solidFill>
            <a:srgbClr val="FFFF66"/>
          </a:solidFill>
          <a:ln w="25400">
            <a:solidFill>
              <a:schemeClr val="tx1"/>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34" name="Rectangle 38"/>
          <p:cNvSpPr>
            <a:spLocks noChangeArrowheads="1"/>
          </p:cNvSpPr>
          <p:nvPr/>
        </p:nvSpPr>
        <p:spPr bwMode="auto">
          <a:xfrm>
            <a:off x="1820863" y="5380038"/>
            <a:ext cx="952500" cy="3984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35" name="Rectangle 39"/>
          <p:cNvSpPr>
            <a:spLocks noChangeArrowheads="1"/>
          </p:cNvSpPr>
          <p:nvPr/>
        </p:nvSpPr>
        <p:spPr bwMode="auto">
          <a:xfrm>
            <a:off x="1920875" y="5324475"/>
            <a:ext cx="688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latin typeface="Times New Roman" pitchFamily="18" charset="0"/>
              </a:rPr>
              <a:t>网卡</a:t>
            </a:r>
          </a:p>
        </p:txBody>
      </p:sp>
      <p:sp>
        <p:nvSpPr>
          <p:cNvPr id="72736" name="Rectangle 40"/>
          <p:cNvSpPr>
            <a:spLocks noChangeArrowheads="1"/>
          </p:cNvSpPr>
          <p:nvPr/>
        </p:nvSpPr>
        <p:spPr bwMode="auto">
          <a:xfrm>
            <a:off x="1766888" y="5745163"/>
            <a:ext cx="942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latin typeface="Times New Roman" pitchFamily="18" charset="0"/>
              </a:rPr>
              <a:t>计算机</a:t>
            </a:r>
          </a:p>
        </p:txBody>
      </p:sp>
      <p:sp>
        <p:nvSpPr>
          <p:cNvPr id="72737" name="Rectangle 41"/>
          <p:cNvSpPr>
            <a:spLocks noChangeArrowheads="1"/>
          </p:cNvSpPr>
          <p:nvPr/>
        </p:nvSpPr>
        <p:spPr bwMode="auto">
          <a:xfrm>
            <a:off x="1944688" y="5286375"/>
            <a:ext cx="719137" cy="825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38" name="Rectangle 42"/>
          <p:cNvSpPr>
            <a:spLocks noChangeArrowheads="1"/>
          </p:cNvSpPr>
          <p:nvPr/>
        </p:nvSpPr>
        <p:spPr bwMode="auto">
          <a:xfrm>
            <a:off x="6135688" y="5378450"/>
            <a:ext cx="1487487" cy="846138"/>
          </a:xfrm>
          <a:prstGeom prst="rect">
            <a:avLst/>
          </a:prstGeom>
          <a:solidFill>
            <a:srgbClr val="FFFF66"/>
          </a:solidFill>
          <a:ln w="25400">
            <a:solidFill>
              <a:schemeClr val="tx1"/>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Tx/>
              <a:buFontTx/>
              <a:buChar char="•"/>
            </a:pPr>
            <a:endParaRPr lang="zh-CN" altLang="en-US">
              <a:solidFill>
                <a:schemeClr val="tx1"/>
              </a:solidFill>
            </a:endParaRPr>
          </a:p>
        </p:txBody>
      </p:sp>
      <p:sp>
        <p:nvSpPr>
          <p:cNvPr id="72739" name="Rectangle 43"/>
          <p:cNvSpPr>
            <a:spLocks noChangeArrowheads="1"/>
          </p:cNvSpPr>
          <p:nvPr/>
        </p:nvSpPr>
        <p:spPr bwMode="auto">
          <a:xfrm>
            <a:off x="6415088" y="5380038"/>
            <a:ext cx="950912" cy="39846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40" name="Rectangle 44"/>
          <p:cNvSpPr>
            <a:spLocks noChangeArrowheads="1"/>
          </p:cNvSpPr>
          <p:nvPr/>
        </p:nvSpPr>
        <p:spPr bwMode="auto">
          <a:xfrm>
            <a:off x="6488113" y="5329238"/>
            <a:ext cx="688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latin typeface="Times New Roman" pitchFamily="18" charset="0"/>
              </a:rPr>
              <a:t>网卡</a:t>
            </a:r>
          </a:p>
        </p:txBody>
      </p:sp>
      <p:sp>
        <p:nvSpPr>
          <p:cNvPr id="72741" name="Rectangle 45"/>
          <p:cNvSpPr>
            <a:spLocks noChangeArrowheads="1"/>
          </p:cNvSpPr>
          <p:nvPr/>
        </p:nvSpPr>
        <p:spPr bwMode="auto">
          <a:xfrm>
            <a:off x="6340475" y="5745163"/>
            <a:ext cx="942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latin typeface="Times New Roman" pitchFamily="18" charset="0"/>
              </a:rPr>
              <a:t>计算机</a:t>
            </a:r>
          </a:p>
        </p:txBody>
      </p:sp>
      <p:sp>
        <p:nvSpPr>
          <p:cNvPr id="72742" name="Rectangle 46"/>
          <p:cNvSpPr>
            <a:spLocks noChangeArrowheads="1"/>
          </p:cNvSpPr>
          <p:nvPr/>
        </p:nvSpPr>
        <p:spPr bwMode="auto">
          <a:xfrm>
            <a:off x="6530975" y="5286375"/>
            <a:ext cx="720725" cy="825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43" name="Oval 47"/>
          <p:cNvSpPr>
            <a:spLocks noChangeArrowheads="1"/>
          </p:cNvSpPr>
          <p:nvPr/>
        </p:nvSpPr>
        <p:spPr bwMode="auto">
          <a:xfrm>
            <a:off x="4335463" y="3430588"/>
            <a:ext cx="87312" cy="79375"/>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44" name="Oval 48"/>
          <p:cNvSpPr>
            <a:spLocks noChangeArrowheads="1"/>
          </p:cNvSpPr>
          <p:nvPr/>
        </p:nvSpPr>
        <p:spPr bwMode="auto">
          <a:xfrm>
            <a:off x="4725988" y="3232150"/>
            <a:ext cx="88900" cy="79375"/>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45" name="Oval 49"/>
          <p:cNvSpPr>
            <a:spLocks noChangeArrowheads="1"/>
          </p:cNvSpPr>
          <p:nvPr/>
        </p:nvSpPr>
        <p:spPr bwMode="auto">
          <a:xfrm>
            <a:off x="4886325" y="3670300"/>
            <a:ext cx="88900" cy="79375"/>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72746" name="Line 50"/>
          <p:cNvSpPr>
            <a:spLocks noChangeShapeType="1"/>
          </p:cNvSpPr>
          <p:nvPr/>
        </p:nvSpPr>
        <p:spPr bwMode="auto">
          <a:xfrm flipV="1">
            <a:off x="4281488" y="4456113"/>
            <a:ext cx="0" cy="596900"/>
          </a:xfrm>
          <a:prstGeom prst="line">
            <a:avLst/>
          </a:prstGeom>
          <a:noFill/>
          <a:ln w="12700">
            <a:solidFill>
              <a:srgbClr val="FF33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7" name="Line 51"/>
          <p:cNvSpPr>
            <a:spLocks noChangeShapeType="1"/>
          </p:cNvSpPr>
          <p:nvPr/>
        </p:nvSpPr>
        <p:spPr bwMode="auto">
          <a:xfrm>
            <a:off x="4730750" y="4467225"/>
            <a:ext cx="0" cy="592138"/>
          </a:xfrm>
          <a:prstGeom prst="line">
            <a:avLst/>
          </a:prstGeom>
          <a:noFill/>
          <a:ln w="12700">
            <a:solidFill>
              <a:srgbClr val="FF33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8" name="Line 52"/>
          <p:cNvSpPr>
            <a:spLocks noChangeShapeType="1"/>
          </p:cNvSpPr>
          <p:nvPr/>
        </p:nvSpPr>
        <p:spPr bwMode="auto">
          <a:xfrm rot="236364" flipV="1">
            <a:off x="2117725" y="4579938"/>
            <a:ext cx="431800" cy="514350"/>
          </a:xfrm>
          <a:prstGeom prst="line">
            <a:avLst/>
          </a:prstGeom>
          <a:noFill/>
          <a:ln w="12700">
            <a:solidFill>
              <a:srgbClr val="FF33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9" name="Line 53"/>
          <p:cNvSpPr>
            <a:spLocks noChangeShapeType="1"/>
          </p:cNvSpPr>
          <p:nvPr/>
        </p:nvSpPr>
        <p:spPr bwMode="auto">
          <a:xfrm flipH="1">
            <a:off x="2560638" y="4573588"/>
            <a:ext cx="439737" cy="474662"/>
          </a:xfrm>
          <a:prstGeom prst="line">
            <a:avLst/>
          </a:prstGeom>
          <a:noFill/>
          <a:ln w="12700">
            <a:solidFill>
              <a:srgbClr val="FF33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0" name="Line 54"/>
          <p:cNvSpPr>
            <a:spLocks noChangeShapeType="1"/>
          </p:cNvSpPr>
          <p:nvPr/>
        </p:nvSpPr>
        <p:spPr bwMode="auto">
          <a:xfrm>
            <a:off x="6024563" y="4487863"/>
            <a:ext cx="400050" cy="592137"/>
          </a:xfrm>
          <a:prstGeom prst="line">
            <a:avLst/>
          </a:prstGeom>
          <a:noFill/>
          <a:ln w="12700">
            <a:solidFill>
              <a:srgbClr val="FF3300"/>
            </a:solidFill>
            <a:round/>
            <a:headEnd type="triangl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1" name="Line 55"/>
          <p:cNvSpPr>
            <a:spLocks noChangeShapeType="1"/>
          </p:cNvSpPr>
          <p:nvPr/>
        </p:nvSpPr>
        <p:spPr bwMode="auto">
          <a:xfrm>
            <a:off x="6497638" y="4500563"/>
            <a:ext cx="363537" cy="547687"/>
          </a:xfrm>
          <a:prstGeom prst="line">
            <a:avLst/>
          </a:prstGeom>
          <a:noFill/>
          <a:ln w="12700">
            <a:solidFill>
              <a:srgbClr val="FF33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2" name="Rectangle 56"/>
          <p:cNvSpPr>
            <a:spLocks noChangeArrowheads="1"/>
          </p:cNvSpPr>
          <p:nvPr/>
        </p:nvSpPr>
        <p:spPr bwMode="auto">
          <a:xfrm>
            <a:off x="4932363" y="4724400"/>
            <a:ext cx="94297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2000">
                <a:solidFill>
                  <a:schemeClr val="tx1"/>
                </a:solidFill>
                <a:latin typeface="Times New Roman" pitchFamily="18" charset="0"/>
              </a:rPr>
              <a:t>双绞线</a:t>
            </a:r>
          </a:p>
        </p:txBody>
      </p:sp>
      <p:grpSp>
        <p:nvGrpSpPr>
          <p:cNvPr id="72753" name="Group 57"/>
          <p:cNvGrpSpPr>
            <a:grpSpLocks/>
          </p:cNvGrpSpPr>
          <p:nvPr/>
        </p:nvGrpSpPr>
        <p:grpSpPr bwMode="auto">
          <a:xfrm rot="5400000" flipH="1">
            <a:off x="4406107" y="4801394"/>
            <a:ext cx="876300" cy="90487"/>
            <a:chOff x="1548" y="1476"/>
            <a:chExt cx="1338" cy="120"/>
          </a:xfrm>
        </p:grpSpPr>
        <p:sp>
          <p:nvSpPr>
            <p:cNvPr id="72757" name="Freeform 58"/>
            <p:cNvSpPr>
              <a:spLocks/>
            </p:cNvSpPr>
            <p:nvPr/>
          </p:nvSpPr>
          <p:spPr bwMode="auto">
            <a:xfrm>
              <a:off x="1555" y="1484"/>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8" name="Freeform 59"/>
            <p:cNvSpPr>
              <a:spLocks/>
            </p:cNvSpPr>
            <p:nvPr/>
          </p:nvSpPr>
          <p:spPr bwMode="auto">
            <a:xfrm flipV="1">
              <a:off x="1548" y="1476"/>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2754" name="Group 60"/>
          <p:cNvGrpSpPr>
            <a:grpSpLocks/>
          </p:cNvGrpSpPr>
          <p:nvPr/>
        </p:nvGrpSpPr>
        <p:grpSpPr bwMode="auto">
          <a:xfrm rot="5400000" flipH="1">
            <a:off x="3948113" y="4813300"/>
            <a:ext cx="874712" cy="90488"/>
            <a:chOff x="1548" y="1476"/>
            <a:chExt cx="1338" cy="120"/>
          </a:xfrm>
        </p:grpSpPr>
        <p:sp>
          <p:nvSpPr>
            <p:cNvPr id="72755" name="Freeform 61"/>
            <p:cNvSpPr>
              <a:spLocks/>
            </p:cNvSpPr>
            <p:nvPr/>
          </p:nvSpPr>
          <p:spPr bwMode="auto">
            <a:xfrm>
              <a:off x="1555" y="1484"/>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6" name="Freeform 62"/>
            <p:cNvSpPr>
              <a:spLocks/>
            </p:cNvSpPr>
            <p:nvPr/>
          </p:nvSpPr>
          <p:spPr bwMode="auto">
            <a:xfrm flipV="1">
              <a:off x="1548" y="1476"/>
              <a:ext cx="1331" cy="112"/>
            </a:xfrm>
            <a:custGeom>
              <a:avLst/>
              <a:gdLst>
                <a:gd name="T0" fmla="*/ 29 w 1331"/>
                <a:gd name="T1" fmla="*/ 52 h 112"/>
                <a:gd name="T2" fmla="*/ 8 w 1331"/>
                <a:gd name="T3" fmla="*/ 37 h 112"/>
                <a:gd name="T4" fmla="*/ 77 w 1331"/>
                <a:gd name="T5" fmla="*/ 97 h 112"/>
                <a:gd name="T6" fmla="*/ 272 w 1331"/>
                <a:gd name="T7" fmla="*/ 1 h 112"/>
                <a:gd name="T8" fmla="*/ 461 w 1331"/>
                <a:gd name="T9" fmla="*/ 100 h 112"/>
                <a:gd name="T10" fmla="*/ 653 w 1331"/>
                <a:gd name="T11" fmla="*/ 4 h 112"/>
                <a:gd name="T12" fmla="*/ 845 w 1331"/>
                <a:gd name="T13" fmla="*/ 97 h 112"/>
                <a:gd name="T14" fmla="*/ 1037 w 1331"/>
                <a:gd name="T15" fmla="*/ 1 h 112"/>
                <a:gd name="T16" fmla="*/ 1235 w 1331"/>
                <a:gd name="T17" fmla="*/ 100 h 112"/>
                <a:gd name="T18" fmla="*/ 1331 w 1331"/>
                <a:gd name="T19" fmla="*/ 73 h 1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31" h="112">
                  <a:moveTo>
                    <a:pt x="29" y="52"/>
                  </a:moveTo>
                  <a:cubicBezTo>
                    <a:pt x="14" y="41"/>
                    <a:pt x="0" y="30"/>
                    <a:pt x="8" y="37"/>
                  </a:cubicBezTo>
                  <a:cubicBezTo>
                    <a:pt x="16" y="44"/>
                    <a:pt x="33" y="103"/>
                    <a:pt x="77" y="97"/>
                  </a:cubicBezTo>
                  <a:cubicBezTo>
                    <a:pt x="121" y="91"/>
                    <a:pt x="208" y="0"/>
                    <a:pt x="272" y="1"/>
                  </a:cubicBezTo>
                  <a:cubicBezTo>
                    <a:pt x="336" y="2"/>
                    <a:pt x="398" y="100"/>
                    <a:pt x="461" y="100"/>
                  </a:cubicBezTo>
                  <a:cubicBezTo>
                    <a:pt x="524" y="100"/>
                    <a:pt x="589" y="4"/>
                    <a:pt x="653" y="4"/>
                  </a:cubicBezTo>
                  <a:cubicBezTo>
                    <a:pt x="717" y="4"/>
                    <a:pt x="781" y="98"/>
                    <a:pt x="845" y="97"/>
                  </a:cubicBezTo>
                  <a:cubicBezTo>
                    <a:pt x="909" y="96"/>
                    <a:pt x="972" y="0"/>
                    <a:pt x="1037" y="1"/>
                  </a:cubicBezTo>
                  <a:cubicBezTo>
                    <a:pt x="1102" y="2"/>
                    <a:pt x="1186" y="88"/>
                    <a:pt x="1235" y="100"/>
                  </a:cubicBezTo>
                  <a:cubicBezTo>
                    <a:pt x="1284" y="112"/>
                    <a:pt x="1307" y="92"/>
                    <a:pt x="1331" y="73"/>
                  </a:cubicBez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cSld>
  <p:clrMapOvr>
    <a:masterClrMapping/>
  </p:clrMapOvr>
  <p:transition spd="slow">
    <p:random/>
    <p:sndAc>
      <p:stSnd>
        <p:snd r:embed="rId2" name="camera.wav"/>
      </p:stSnd>
    </p:sndAc>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034" name="Rectangle 2"/>
          <p:cNvSpPr>
            <a:spLocks noGrp="1" noChangeArrowheads="1"/>
          </p:cNvSpPr>
          <p:nvPr>
            <p:ph type="title"/>
          </p:nvPr>
        </p:nvSpPr>
        <p:spPr/>
        <p:txBody>
          <a:bodyPr/>
          <a:lstStyle/>
          <a:p>
            <a:pPr eaLnBrk="1" hangingPunct="1">
              <a:defRPr/>
            </a:pPr>
            <a:r>
              <a:rPr lang="zh-CN" altLang="en-US">
                <a:latin typeface="华文新魏" pitchFamily="2" charset="-122"/>
              </a:rPr>
              <a:t>组网规则</a:t>
            </a:r>
          </a:p>
        </p:txBody>
      </p:sp>
      <p:sp>
        <p:nvSpPr>
          <p:cNvPr id="737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373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
        <p:nvSpPr>
          <p:cNvPr id="940037" name="Rectangle 5"/>
          <p:cNvSpPr>
            <a:spLocks noGrp="1" noChangeArrowheads="1"/>
          </p:cNvSpPr>
          <p:nvPr>
            <p:ph type="body" idx="1"/>
          </p:nvPr>
        </p:nvSpPr>
        <p:spPr>
          <a:xfrm>
            <a:off x="809625" y="1773238"/>
            <a:ext cx="7958138" cy="4608512"/>
          </a:xfrm>
        </p:spPr>
        <p:txBody>
          <a:bodyPr/>
          <a:lstStyle/>
          <a:p>
            <a:pPr eaLnBrk="1" hangingPunct="1">
              <a:lnSpc>
                <a:spcPct val="120000"/>
              </a:lnSpc>
              <a:defRPr/>
            </a:pPr>
            <a:r>
              <a:rPr lang="en-US" altLang="zh-CN">
                <a:solidFill>
                  <a:srgbClr val="FF0000"/>
                </a:solidFill>
                <a:effectLst>
                  <a:outerShdw blurRad="38100" dist="38100" dir="2700000" algn="tl">
                    <a:srgbClr val="C0C0C0"/>
                  </a:outerShdw>
                </a:effectLst>
              </a:rPr>
              <a:t>5-4-3</a:t>
            </a:r>
            <a:r>
              <a:rPr lang="zh-CN" altLang="en-US">
                <a:solidFill>
                  <a:srgbClr val="FF0000"/>
                </a:solidFill>
                <a:effectLst>
                  <a:outerShdw blurRad="38100" dist="38100" dir="2700000" algn="tl">
                    <a:srgbClr val="C0C0C0"/>
                  </a:outerShdw>
                </a:effectLst>
              </a:rPr>
              <a:t>规则</a:t>
            </a:r>
          </a:p>
          <a:p>
            <a:pPr lvl="1" eaLnBrk="1" hangingPunct="1">
              <a:lnSpc>
                <a:spcPct val="120000"/>
              </a:lnSpc>
              <a:defRPr/>
            </a:pPr>
            <a:r>
              <a:rPr lang="zh-CN" altLang="en-US"/>
              <a:t>源和目的间的任意路径要满足以下条件：</a:t>
            </a:r>
            <a:r>
              <a:rPr lang="zh-CN" altLang="en-US">
                <a:solidFill>
                  <a:schemeClr val="tx2"/>
                </a:solidFill>
              </a:rPr>
              <a:t>最多经过</a:t>
            </a:r>
            <a:r>
              <a:rPr lang="en-US" altLang="zh-CN">
                <a:solidFill>
                  <a:schemeClr val="tx2"/>
                </a:solidFill>
              </a:rPr>
              <a:t>5</a:t>
            </a:r>
            <a:r>
              <a:rPr lang="zh-CN" altLang="en-US">
                <a:solidFill>
                  <a:schemeClr val="tx2"/>
                </a:solidFill>
              </a:rPr>
              <a:t>个网络段</a:t>
            </a:r>
            <a:r>
              <a:rPr lang="zh-CN" altLang="en-US"/>
              <a:t>，</a:t>
            </a:r>
            <a:r>
              <a:rPr lang="zh-CN" altLang="en-US">
                <a:solidFill>
                  <a:schemeClr val="tx2"/>
                </a:solidFill>
              </a:rPr>
              <a:t>最多经过</a:t>
            </a:r>
            <a:r>
              <a:rPr lang="en-US" altLang="zh-CN">
                <a:solidFill>
                  <a:schemeClr val="tx2"/>
                </a:solidFill>
              </a:rPr>
              <a:t>4</a:t>
            </a:r>
            <a:r>
              <a:rPr lang="zh-CN" altLang="en-US">
                <a:solidFill>
                  <a:schemeClr val="tx2"/>
                </a:solidFill>
              </a:rPr>
              <a:t>个中继器进行连接</a:t>
            </a:r>
            <a:r>
              <a:rPr lang="zh-CN" altLang="en-US"/>
              <a:t>，</a:t>
            </a:r>
            <a:r>
              <a:rPr lang="zh-CN" altLang="en-US">
                <a:solidFill>
                  <a:schemeClr val="tx2"/>
                </a:solidFill>
              </a:rPr>
              <a:t>最多经过</a:t>
            </a:r>
            <a:r>
              <a:rPr lang="en-US" altLang="zh-CN">
                <a:solidFill>
                  <a:schemeClr val="tx2"/>
                </a:solidFill>
              </a:rPr>
              <a:t>3</a:t>
            </a:r>
            <a:r>
              <a:rPr lang="zh-CN" altLang="en-US">
                <a:solidFill>
                  <a:schemeClr val="tx2"/>
                </a:solidFill>
              </a:rPr>
              <a:t>个含有工作站的网络段</a:t>
            </a:r>
            <a:r>
              <a:rPr lang="zh-CN" altLang="en-US"/>
              <a:t>。</a:t>
            </a:r>
          </a:p>
          <a:p>
            <a:pPr eaLnBrk="1" hangingPunct="1">
              <a:lnSpc>
                <a:spcPct val="120000"/>
              </a:lnSpc>
              <a:defRPr/>
            </a:pPr>
            <a:r>
              <a:rPr lang="zh-CN" altLang="zh-CN">
                <a:solidFill>
                  <a:srgbClr val="FF0000"/>
                </a:solidFill>
                <a:effectLst>
                  <a:outerShdw blurRad="38100" dist="38100" dir="2700000" algn="tl">
                    <a:srgbClr val="C0C0C0"/>
                  </a:outerShdw>
                </a:effectLst>
              </a:rPr>
              <a:t>每个网络段不能超过100m</a:t>
            </a:r>
          </a:p>
          <a:p>
            <a:pPr eaLnBrk="1" hangingPunct="1">
              <a:lnSpc>
                <a:spcPct val="120000"/>
              </a:lnSpc>
              <a:defRPr/>
            </a:pPr>
            <a:r>
              <a:rPr lang="zh-CN" altLang="zh-CN">
                <a:solidFill>
                  <a:srgbClr val="FF0000"/>
                </a:solidFill>
                <a:effectLst>
                  <a:outerShdw blurRad="38100" dist="38100" dir="2700000" algn="tl">
                    <a:srgbClr val="C0C0C0"/>
                  </a:outerShdw>
                </a:effectLst>
              </a:rPr>
              <a:t>每个网络段最多只能连入2个节点</a:t>
            </a:r>
          </a:p>
          <a:p>
            <a:pPr eaLnBrk="1" hangingPunct="1">
              <a:lnSpc>
                <a:spcPct val="120000"/>
              </a:lnSpc>
              <a:defRPr/>
            </a:pPr>
            <a:r>
              <a:rPr lang="zh-CN" altLang="zh-CN">
                <a:solidFill>
                  <a:srgbClr val="FF0000"/>
                </a:solidFill>
                <a:effectLst>
                  <a:outerShdw blurRad="38100" dist="38100" dir="2700000" algn="tl">
                    <a:srgbClr val="C0C0C0"/>
                  </a:outerShdw>
                </a:effectLst>
              </a:rPr>
              <a:t>整个网络长度不能超过500m</a:t>
            </a:r>
          </a:p>
        </p:txBody>
      </p:sp>
    </p:spTree>
  </p:cSld>
  <p:clrMapOvr>
    <a:masterClrMapping/>
  </p:clrMapOvr>
  <p:transition spd="slow">
    <p:random/>
    <p:sndAc>
      <p:stSnd>
        <p:snd r:embed="rId2" name="camera.wav"/>
      </p:stSnd>
    </p:sndAc>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458" name="Rectangle 2"/>
          <p:cNvSpPr>
            <a:spLocks noGrp="1" noChangeArrowheads="1"/>
          </p:cNvSpPr>
          <p:nvPr>
            <p:ph type="title"/>
          </p:nvPr>
        </p:nvSpPr>
        <p:spPr/>
        <p:txBody>
          <a:bodyPr/>
          <a:lstStyle/>
          <a:p>
            <a:pPr eaLnBrk="1" hangingPunct="1">
              <a:defRPr/>
            </a:pPr>
            <a:r>
              <a:rPr lang="zh-CN" altLang="en-US"/>
              <a:t>图示</a:t>
            </a:r>
            <a:r>
              <a:rPr lang="en-US" altLang="zh-CN" b="1"/>
              <a:t>5-4-3</a:t>
            </a:r>
            <a:r>
              <a:rPr lang="zh-CN" altLang="en-US"/>
              <a:t>规则</a:t>
            </a:r>
          </a:p>
        </p:txBody>
      </p:sp>
      <p:sp>
        <p:nvSpPr>
          <p:cNvPr id="747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475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6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pic>
        <p:nvPicPr>
          <p:cNvPr id="74757" name="Picture 40"/>
          <p:cNvPicPr>
            <a:picLocks noChangeAspect="1" noChangeArrowheads="1"/>
          </p:cNvPicPr>
          <p:nvPr/>
        </p:nvPicPr>
        <p:blipFill>
          <a:blip r:embed="rId8">
            <a:clrChange>
              <a:clrFrom>
                <a:srgbClr val="FFFFFF"/>
              </a:clrFrom>
              <a:clrTo>
                <a:srgbClr val="FFFFFF">
                  <a:alpha val="0"/>
                </a:srgbClr>
              </a:clrTo>
            </a:clrChange>
            <a:lum bright="-6000"/>
            <a:extLst>
              <a:ext uri="{28A0092B-C50C-407E-A947-70E740481C1C}">
                <a14:useLocalDpi xmlns:a14="http://schemas.microsoft.com/office/drawing/2010/main" val="0"/>
              </a:ext>
            </a:extLst>
          </a:blip>
          <a:srcRect r="922" b="916"/>
          <a:stretch>
            <a:fillRect/>
          </a:stretch>
        </p:blipFill>
        <p:spPr bwMode="auto">
          <a:xfrm>
            <a:off x="2339975" y="1700213"/>
            <a:ext cx="47656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p:txBody>
          <a:bodyPr/>
          <a:lstStyle/>
          <a:p>
            <a:pPr eaLnBrk="1" hangingPunct="1">
              <a:defRPr/>
            </a:pPr>
            <a:r>
              <a:rPr lang="zh-CN" altLang="en-US">
                <a:latin typeface="华文新魏" pitchFamily="2" charset="-122"/>
              </a:rPr>
              <a:t>其  它</a:t>
            </a:r>
          </a:p>
        </p:txBody>
      </p:sp>
      <p:sp>
        <p:nvSpPr>
          <p:cNvPr id="757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16485" name="Rectangle 5"/>
          <p:cNvSpPr>
            <a:spLocks noGrp="1" noChangeArrowheads="1"/>
          </p:cNvSpPr>
          <p:nvPr>
            <p:ph type="body" idx="1"/>
          </p:nvPr>
        </p:nvSpPr>
        <p:spPr>
          <a:xfrm>
            <a:off x="809625" y="1773238"/>
            <a:ext cx="7958138" cy="4535487"/>
          </a:xfrm>
        </p:spPr>
        <p:txBody>
          <a:bodyPr/>
          <a:lstStyle/>
          <a:p>
            <a:pPr eaLnBrk="1" hangingPunct="1">
              <a:lnSpc>
                <a:spcPct val="120000"/>
              </a:lnSpc>
              <a:buClr>
                <a:srgbClr val="FF0000"/>
              </a:buClr>
              <a:defRPr/>
            </a:pPr>
            <a:r>
              <a:rPr lang="en-US" altLang="zh-CN" sz="2800" dirty="0">
                <a:solidFill>
                  <a:srgbClr val="FF0000"/>
                </a:solidFill>
                <a:effectLst>
                  <a:outerShdw blurRad="38100" dist="38100" dir="2700000" algn="tl">
                    <a:srgbClr val="C0C0C0"/>
                  </a:outerShdw>
                </a:effectLst>
              </a:rPr>
              <a:t>10BROAD36</a:t>
            </a:r>
          </a:p>
          <a:p>
            <a:pPr lvl="1" eaLnBrk="1" hangingPunct="1">
              <a:lnSpc>
                <a:spcPct val="120000"/>
              </a:lnSpc>
              <a:defRPr/>
            </a:pPr>
            <a:r>
              <a:rPr lang="en-US" altLang="zh-CN" sz="2400" dirty="0"/>
              <a:t>“10”</a:t>
            </a:r>
            <a:r>
              <a:rPr lang="zh-CN" altLang="en-US" sz="2400" dirty="0"/>
              <a:t>表示数据速率为</a:t>
            </a:r>
            <a:r>
              <a:rPr lang="en-US" altLang="zh-CN" sz="2400" dirty="0"/>
              <a:t>10Mbps</a:t>
            </a:r>
            <a:r>
              <a:rPr lang="zh-CN" altLang="en-US" sz="2400" dirty="0"/>
              <a:t>，“</a:t>
            </a:r>
            <a:r>
              <a:rPr lang="en-US" altLang="zh-CN" sz="2400" dirty="0"/>
              <a:t>BROAD</a:t>
            </a:r>
            <a:r>
              <a:rPr lang="zh-CN" altLang="en-US" sz="2400" dirty="0"/>
              <a:t>”表示电缆上的信号是宽带信号（单向传输），“</a:t>
            </a:r>
            <a:r>
              <a:rPr lang="en-US" altLang="zh-CN" sz="2400" dirty="0"/>
              <a:t>36”</a:t>
            </a:r>
            <a:r>
              <a:rPr lang="zh-CN" altLang="en-US" sz="2400" dirty="0"/>
              <a:t>表示网络最大跨度为</a:t>
            </a:r>
            <a:r>
              <a:rPr lang="en-US" altLang="zh-CN" sz="2400" dirty="0"/>
              <a:t>3600m</a:t>
            </a:r>
            <a:r>
              <a:rPr lang="zh-CN" altLang="en-US" sz="2400" dirty="0"/>
              <a:t>，但每一个网络段的最大距离为</a:t>
            </a:r>
            <a:r>
              <a:rPr lang="en-US" altLang="zh-CN" sz="2400" dirty="0"/>
              <a:t>1800m</a:t>
            </a:r>
            <a:r>
              <a:rPr lang="zh-CN" altLang="en-US" sz="2400" dirty="0"/>
              <a:t>。电缆采用</a:t>
            </a:r>
            <a:r>
              <a:rPr lang="en-US" altLang="zh-CN" sz="2400" dirty="0"/>
              <a:t>75</a:t>
            </a:r>
            <a:r>
              <a:rPr lang="en-US" altLang="en-US" sz="2400" dirty="0"/>
              <a:t>Ω </a:t>
            </a:r>
            <a:r>
              <a:rPr lang="en-US" altLang="zh-CN" sz="2400" dirty="0"/>
              <a:t>CATV</a:t>
            </a:r>
            <a:r>
              <a:rPr lang="zh-CN" altLang="en-US" sz="2400" dirty="0"/>
              <a:t>同轴电缆（双电缆系统或中分系统）。</a:t>
            </a:r>
          </a:p>
          <a:p>
            <a:pPr eaLnBrk="1" hangingPunct="1">
              <a:lnSpc>
                <a:spcPct val="120000"/>
              </a:lnSpc>
              <a:buClr>
                <a:srgbClr val="FF0000"/>
              </a:buClr>
              <a:defRPr/>
            </a:pPr>
            <a:r>
              <a:rPr lang="en-US" altLang="zh-CN" sz="2800" dirty="0">
                <a:solidFill>
                  <a:srgbClr val="FF0000"/>
                </a:solidFill>
                <a:effectLst>
                  <a:outerShdw blurRad="38100" dist="38100" dir="2700000" algn="tl">
                    <a:srgbClr val="C0C0C0"/>
                  </a:outerShdw>
                </a:effectLst>
              </a:rPr>
              <a:t>10BASE-F</a:t>
            </a:r>
          </a:p>
          <a:p>
            <a:pPr lvl="1" eaLnBrk="1" hangingPunct="1">
              <a:lnSpc>
                <a:spcPct val="120000"/>
              </a:lnSpc>
              <a:defRPr/>
            </a:pPr>
            <a:r>
              <a:rPr lang="en-US" altLang="zh-CN" sz="2400" dirty="0"/>
              <a:t>“10”</a:t>
            </a:r>
            <a:r>
              <a:rPr lang="zh-CN" altLang="en-US" sz="2400" dirty="0"/>
              <a:t>表示数据速率为</a:t>
            </a:r>
            <a:r>
              <a:rPr lang="en-US" altLang="zh-CN" sz="2400" dirty="0"/>
              <a:t>10Mbps</a:t>
            </a:r>
            <a:r>
              <a:rPr lang="zh-CN" altLang="en-US" sz="2400" dirty="0"/>
              <a:t>，“</a:t>
            </a:r>
            <a:r>
              <a:rPr lang="en-US" altLang="zh-CN" sz="2400" dirty="0"/>
              <a:t>BASE</a:t>
            </a:r>
            <a:r>
              <a:rPr lang="zh-CN" altLang="en-US" sz="2400" dirty="0"/>
              <a:t>”表示电缆上的信号是基带信号，“</a:t>
            </a:r>
            <a:r>
              <a:rPr lang="en-US" altLang="zh-CN" sz="2400" dirty="0"/>
              <a:t>F”</a:t>
            </a:r>
            <a:r>
              <a:rPr lang="zh-CN" altLang="en-US" sz="2400" dirty="0"/>
              <a:t>表示采用光纤。</a:t>
            </a:r>
          </a:p>
        </p:txBody>
      </p:sp>
    </p:spTree>
  </p:cSld>
  <p:clrMapOvr>
    <a:masterClrMapping/>
  </p:clrMapOvr>
  <p:transition spd="slow">
    <p:random/>
    <p:sndAc>
      <p:stSnd>
        <p:snd r:embed="rId2" name="camera.wav"/>
      </p:stSnd>
    </p:sndAc>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p:nvPr>
        </p:nvSpPr>
        <p:spPr/>
        <p:txBody>
          <a:bodyPr/>
          <a:lstStyle/>
          <a:p>
            <a:pPr eaLnBrk="1" hangingPunct="1">
              <a:defRPr/>
            </a:pPr>
            <a:r>
              <a:rPr lang="zh-CN" altLang="en-US"/>
              <a:t>以太网中的共享媒体</a:t>
            </a:r>
          </a:p>
        </p:txBody>
      </p:sp>
      <p:sp>
        <p:nvSpPr>
          <p:cNvPr id="917509" name="Rectangle 5"/>
          <p:cNvSpPr>
            <a:spLocks noGrp="1" noChangeArrowheads="1"/>
          </p:cNvSpPr>
          <p:nvPr>
            <p:ph type="body" sz="half" idx="1"/>
          </p:nvPr>
        </p:nvSpPr>
        <p:spPr>
          <a:xfrm>
            <a:off x="809625" y="4941888"/>
            <a:ext cx="7939088" cy="1511300"/>
          </a:xfrm>
        </p:spPr>
        <p:txBody>
          <a:bodyPr/>
          <a:lstStyle/>
          <a:p>
            <a:pPr marL="0" indent="0" eaLnBrk="1" hangingPunct="1">
              <a:lnSpc>
                <a:spcPct val="120000"/>
              </a:lnSpc>
              <a:buFont typeface="Wingdings" pitchFamily="2" charset="2"/>
              <a:buNone/>
              <a:defRPr/>
            </a:pPr>
            <a:r>
              <a:rPr lang="zh-CN" altLang="en-US" sz="2400"/>
              <a:t>       无论何种结构，以太网中的传输媒体（总线</a:t>
            </a:r>
            <a:r>
              <a:rPr lang="en-US" altLang="zh-CN" sz="2400"/>
              <a:t>/Hub</a:t>
            </a:r>
            <a:r>
              <a:rPr lang="zh-CN" altLang="en-US" sz="2400"/>
              <a:t>）都是</a:t>
            </a:r>
            <a:r>
              <a:rPr lang="zh-CN" altLang="en-US" sz="2400">
                <a:solidFill>
                  <a:srgbClr val="FF0000"/>
                </a:solidFill>
                <a:effectLst>
                  <a:outerShdw blurRad="38100" dist="38100" dir="2700000" algn="tl">
                    <a:srgbClr val="C0C0C0"/>
                  </a:outerShdw>
                </a:effectLst>
              </a:rPr>
              <a:t>共享</a:t>
            </a:r>
            <a:r>
              <a:rPr lang="zh-CN" altLang="en-US" sz="2400"/>
              <a:t>的，存在着使用冲突。以太网采用</a:t>
            </a:r>
            <a:r>
              <a:rPr lang="en-US" altLang="zh-CN" sz="2400">
                <a:solidFill>
                  <a:srgbClr val="FF0000"/>
                </a:solidFill>
                <a:effectLst>
                  <a:outerShdw blurRad="38100" dist="38100" dir="2700000" algn="tl">
                    <a:srgbClr val="C0C0C0"/>
                  </a:outerShdw>
                </a:effectLst>
              </a:rPr>
              <a:t>CSMA/CD</a:t>
            </a:r>
            <a:r>
              <a:rPr lang="zh-CN" altLang="en-US" sz="2400"/>
              <a:t>方法来实现对共享媒体的访问控制。</a:t>
            </a:r>
          </a:p>
        </p:txBody>
      </p:sp>
      <p:sp>
        <p:nvSpPr>
          <p:cNvPr id="76804"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6805"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graphicFrame>
        <p:nvGraphicFramePr>
          <p:cNvPr id="76806" name="Object 8"/>
          <p:cNvGraphicFramePr>
            <a:graphicFrameLocks noGrp="1" noChangeAspect="1"/>
          </p:cNvGraphicFramePr>
          <p:nvPr>
            <p:ph sz="half" idx="2"/>
          </p:nvPr>
        </p:nvGraphicFramePr>
        <p:xfrm>
          <a:off x="1042988" y="1773238"/>
          <a:ext cx="7488237" cy="3033712"/>
        </p:xfrm>
        <a:graphic>
          <a:graphicData uri="http://schemas.openxmlformats.org/presentationml/2006/ole">
            <mc:AlternateContent xmlns:mc="http://schemas.openxmlformats.org/markup-compatibility/2006">
              <mc:Choice xmlns:v="urn:schemas-microsoft-com:vml" Requires="v">
                <p:oleObj name="Visio" r:id="rId8" imgW="6985635" imgH="2828925" progId="Visio.Drawing.11">
                  <p:embed/>
                </p:oleObj>
              </mc:Choice>
              <mc:Fallback>
                <p:oleObj name="Visio" r:id="rId8" imgW="6985635" imgH="2828925" progId="Visio.Drawing.11">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2988" y="1773238"/>
                        <a:ext cx="7488237" cy="3033712"/>
                      </a:xfrm>
                      <a:prstGeom prst="rect">
                        <a:avLst/>
                      </a:prstGeom>
                      <a:solidFill>
                        <a:srgbClr val="FFFF00"/>
                      </a:solidFill>
                      <a:ln w="38100" cmpd="sng">
                        <a:solidFill>
                          <a:schemeClr val="tx1"/>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transition spd="slow">
    <p:random/>
    <p:sndAc>
      <p:stSnd>
        <p:snd r:embed="rId2" name="camera.wav"/>
      </p:stSnd>
    </p:sndAc>
  </p:transition>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pic>
        <p:nvPicPr>
          <p:cNvPr id="7782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913" y="260350"/>
            <a:ext cx="6137275" cy="640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28" name="Text Box 8"/>
          <p:cNvSpPr txBox="1">
            <a:spLocks noChangeArrowheads="1"/>
          </p:cNvSpPr>
          <p:nvPr/>
        </p:nvSpPr>
        <p:spPr bwMode="auto">
          <a:xfrm>
            <a:off x="2051050" y="549275"/>
            <a:ext cx="1655763" cy="457200"/>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2400">
                <a:solidFill>
                  <a:schemeClr val="tx1"/>
                </a:solidFill>
                <a:ea typeface="楷体_GB2312" pitchFamily="49" charset="-122"/>
              </a:rPr>
              <a:t>CSMA/CD</a:t>
            </a:r>
          </a:p>
        </p:txBody>
      </p:sp>
    </p:spTree>
  </p:cSld>
  <p:clrMapOvr>
    <a:masterClrMapping/>
  </p:clrMapOvr>
  <p:transition spd="slow">
    <p:random/>
    <p:sndAc>
      <p:stSnd>
        <p:snd r:embed="rId2" name="camera.wav"/>
      </p:stSnd>
    </p:sndAc>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9554" name="Rectangle 2"/>
          <p:cNvSpPr>
            <a:spLocks noGrp="1" noChangeArrowheads="1"/>
          </p:cNvSpPr>
          <p:nvPr>
            <p:ph type="title"/>
          </p:nvPr>
        </p:nvSpPr>
        <p:spPr/>
        <p:txBody>
          <a:bodyPr/>
          <a:lstStyle/>
          <a:p>
            <a:pPr eaLnBrk="1" hangingPunct="1">
              <a:defRPr/>
            </a:pPr>
            <a:r>
              <a:rPr lang="zh-CN" altLang="zh-CN">
                <a:latin typeface="华文新魏" pitchFamily="2" charset="-122"/>
              </a:rPr>
              <a:t>帧间最小间隔</a:t>
            </a:r>
            <a:br>
              <a:rPr lang="zh-CN" altLang="en-US">
                <a:latin typeface="华文新魏" pitchFamily="2" charset="-122"/>
              </a:rPr>
            </a:br>
            <a:r>
              <a:rPr lang="zh-CN" altLang="en-US" sz="2800" b="1"/>
              <a:t>（</a:t>
            </a:r>
            <a:r>
              <a:rPr lang="en-US" altLang="zh-CN" sz="2800" b="1"/>
              <a:t>IFG</a:t>
            </a:r>
            <a:r>
              <a:rPr lang="zh-CN" altLang="en-US" sz="2800" b="1"/>
              <a:t>）</a:t>
            </a:r>
          </a:p>
        </p:txBody>
      </p:sp>
      <p:sp>
        <p:nvSpPr>
          <p:cNvPr id="788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885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78853" name="Rectangle 5"/>
          <p:cNvSpPr>
            <a:spLocks noGrp="1" noChangeArrowheads="1"/>
          </p:cNvSpPr>
          <p:nvPr>
            <p:ph type="body" idx="1"/>
          </p:nvPr>
        </p:nvSpPr>
        <p:spPr>
          <a:xfrm>
            <a:off x="809625" y="1989138"/>
            <a:ext cx="7958138" cy="4248150"/>
          </a:xfrm>
        </p:spPr>
        <p:txBody>
          <a:bodyPr/>
          <a:lstStyle/>
          <a:p>
            <a:pPr marL="0" indent="0" eaLnBrk="1" hangingPunct="1">
              <a:lnSpc>
                <a:spcPct val="150000"/>
              </a:lnSpc>
              <a:buFont typeface="Wingdings" pitchFamily="2" charset="2"/>
              <a:buNone/>
            </a:pPr>
            <a:r>
              <a:rPr lang="zh-CN" altLang="en-US"/>
              <a:t>       帧间最小间隔为</a:t>
            </a:r>
            <a:r>
              <a:rPr lang="en-US" altLang="zh-CN">
                <a:solidFill>
                  <a:srgbClr val="FC0404"/>
                </a:solidFill>
              </a:rPr>
              <a:t>9.6μs</a:t>
            </a:r>
            <a:r>
              <a:rPr lang="zh-CN" altLang="en-US"/>
              <a:t>，相当于</a:t>
            </a:r>
            <a:r>
              <a:rPr lang="en-US" altLang="zh-CN"/>
              <a:t>96bit</a:t>
            </a:r>
            <a:r>
              <a:rPr lang="zh-CN" altLang="en-US"/>
              <a:t>的发送时间。一个站在检测到总线开始空闲后，还要等待 </a:t>
            </a:r>
            <a:r>
              <a:rPr lang="en-US" altLang="zh-CN"/>
              <a:t>9.6μs </a:t>
            </a:r>
            <a:r>
              <a:rPr lang="zh-CN" altLang="en-US"/>
              <a:t>才能再次发送数据。这样做是为了使刚刚收到数据帧的站的接收缓存来得及清理，做好接收下一帧的准备。</a:t>
            </a:r>
          </a:p>
        </p:txBody>
      </p:sp>
    </p:spTree>
  </p:cSld>
  <p:clrMapOvr>
    <a:masterClrMapping/>
  </p:clrMapOvr>
  <p:transition spd="slow">
    <p:random/>
    <p:sndAc>
      <p:stSnd>
        <p:snd r:embed="rId2" name="camera.wav"/>
      </p:stSnd>
    </p:sndAc>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8" name="Rectangle 2"/>
          <p:cNvSpPr>
            <a:spLocks noGrp="1" noChangeArrowheads="1"/>
          </p:cNvSpPr>
          <p:nvPr>
            <p:ph type="title"/>
          </p:nvPr>
        </p:nvSpPr>
        <p:spPr/>
        <p:txBody>
          <a:bodyPr/>
          <a:lstStyle/>
          <a:p>
            <a:pPr eaLnBrk="1" hangingPunct="1">
              <a:defRPr/>
            </a:pPr>
            <a:r>
              <a:rPr lang="zh-CN" altLang="en-US">
                <a:latin typeface="华文新魏" pitchFamily="2" charset="-122"/>
              </a:rPr>
              <a:t>人为干扰信号</a:t>
            </a:r>
            <a:br>
              <a:rPr lang="zh-CN" altLang="en-US">
                <a:latin typeface="华文新魏" pitchFamily="2" charset="-122"/>
              </a:rPr>
            </a:br>
            <a:r>
              <a:rPr lang="en-US" altLang="zh-CN" sz="2800" b="1"/>
              <a:t>( jam signal )</a:t>
            </a:r>
            <a:endParaRPr lang="zh-CN" altLang="en-US" sz="2800" b="1"/>
          </a:p>
        </p:txBody>
      </p:sp>
      <p:sp>
        <p:nvSpPr>
          <p:cNvPr id="798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7987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79877" name="Rectangle 5"/>
          <p:cNvSpPr>
            <a:spLocks noGrp="1" noChangeArrowheads="1"/>
          </p:cNvSpPr>
          <p:nvPr>
            <p:ph type="body" idx="1"/>
          </p:nvPr>
        </p:nvSpPr>
        <p:spPr>
          <a:xfrm>
            <a:off x="809625" y="2349500"/>
            <a:ext cx="7958138" cy="3311525"/>
          </a:xfrm>
        </p:spPr>
        <p:txBody>
          <a:bodyPr/>
          <a:lstStyle/>
          <a:p>
            <a:pPr marL="0" indent="0" eaLnBrk="1" hangingPunct="1">
              <a:lnSpc>
                <a:spcPct val="150000"/>
              </a:lnSpc>
              <a:buFont typeface="Wingdings" pitchFamily="2" charset="2"/>
              <a:buNone/>
            </a:pPr>
            <a:r>
              <a:rPr lang="zh-CN" altLang="en-US">
                <a:latin typeface="华文新魏" pitchFamily="2" charset="-122"/>
              </a:rPr>
              <a:t>        当发送数据的站一旦发现发生了碰撞时，除了立即停止发送数据外，还要再继续发送若干比特的</a:t>
            </a:r>
            <a:r>
              <a:rPr lang="zh-CN" altLang="en-US">
                <a:solidFill>
                  <a:srgbClr val="FC0404"/>
                </a:solidFill>
                <a:latin typeface="华文新魏" pitchFamily="2" charset="-122"/>
              </a:rPr>
              <a:t>人为干扰信号</a:t>
            </a:r>
            <a:r>
              <a:rPr lang="zh-CN" altLang="en-US">
                <a:latin typeface="华文新魏" pitchFamily="2" charset="-122"/>
              </a:rPr>
              <a:t>，以便让所有用户都知道现在已经发生了碰撞。</a:t>
            </a:r>
            <a:endParaRPr lang="zh-CN" altLang="en-US"/>
          </a:p>
        </p:txBody>
      </p:sp>
    </p:spTree>
  </p:cSld>
  <p:clrMapOvr>
    <a:masterClrMapping/>
  </p:clrMapOvr>
  <p:transition spd="slow">
    <p:random/>
    <p:sndAc>
      <p:stSnd>
        <p:snd r:embed="rId2" name="camera.wav"/>
      </p:stSnd>
    </p:sndAc>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02" name="Rectangle 2"/>
          <p:cNvSpPr>
            <a:spLocks noGrp="1" noChangeArrowheads="1"/>
          </p:cNvSpPr>
          <p:nvPr>
            <p:ph type="title"/>
          </p:nvPr>
        </p:nvSpPr>
        <p:spPr/>
        <p:txBody>
          <a:bodyPr/>
          <a:lstStyle/>
          <a:p>
            <a:pPr eaLnBrk="1" hangingPunct="1">
              <a:defRPr/>
            </a:pPr>
            <a:r>
              <a:rPr lang="zh-CN" altLang="zh-CN">
                <a:latin typeface="华文新魏" pitchFamily="2" charset="-122"/>
              </a:rPr>
              <a:t>二进制指数退避算法</a:t>
            </a:r>
            <a:endParaRPr lang="zh-CN" altLang="en-US">
              <a:latin typeface="华文新魏" pitchFamily="2" charset="-122"/>
            </a:endParaRPr>
          </a:p>
        </p:txBody>
      </p:sp>
      <p:sp>
        <p:nvSpPr>
          <p:cNvPr id="808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090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5</a:t>
            </a:r>
          </a:p>
        </p:txBody>
      </p:sp>
      <p:sp>
        <p:nvSpPr>
          <p:cNvPr id="80901" name="Rectangle 5"/>
          <p:cNvSpPr>
            <a:spLocks noGrp="1" noChangeArrowheads="1"/>
          </p:cNvSpPr>
          <p:nvPr>
            <p:ph type="body" idx="1"/>
          </p:nvPr>
        </p:nvSpPr>
        <p:spPr/>
        <p:txBody>
          <a:bodyPr/>
          <a:lstStyle/>
          <a:p>
            <a:pPr eaLnBrk="1" hangingPunct="1"/>
            <a:r>
              <a:rPr lang="zh-CN" altLang="en-US" dirty="0"/>
              <a:t>确定基本退避时间，一般取为</a:t>
            </a:r>
            <a:r>
              <a:rPr lang="zh-CN" altLang="en-US" dirty="0">
                <a:solidFill>
                  <a:srgbClr val="FC0404"/>
                </a:solidFill>
              </a:rPr>
              <a:t>争用期 </a:t>
            </a:r>
            <a:r>
              <a:rPr lang="en-US" altLang="zh-CN" dirty="0">
                <a:solidFill>
                  <a:srgbClr val="FC0404"/>
                </a:solidFill>
              </a:rPr>
              <a:t>2</a:t>
            </a:r>
            <a:r>
              <a:rPr lang="en-US" altLang="zh-CN" dirty="0">
                <a:solidFill>
                  <a:srgbClr val="FC0404"/>
                </a:solidFill>
                <a:latin typeface="+mn-ea"/>
              </a:rPr>
              <a:t>τ</a:t>
            </a:r>
            <a:r>
              <a:rPr lang="zh-CN" altLang="en-US" dirty="0"/>
              <a:t>。</a:t>
            </a:r>
          </a:p>
          <a:p>
            <a:pPr eaLnBrk="1" hangingPunct="1"/>
            <a:r>
              <a:rPr lang="zh-CN" altLang="en-US" dirty="0"/>
              <a:t>定义</a:t>
            </a:r>
            <a:r>
              <a:rPr lang="zh-CN" altLang="en-US" dirty="0">
                <a:solidFill>
                  <a:srgbClr val="FC0404"/>
                </a:solidFill>
              </a:rPr>
              <a:t>参数 </a:t>
            </a:r>
            <a:r>
              <a:rPr lang="en-US" altLang="zh-CN" dirty="0">
                <a:solidFill>
                  <a:srgbClr val="FC0404"/>
                </a:solidFill>
              </a:rPr>
              <a:t>k</a:t>
            </a:r>
            <a:r>
              <a:rPr lang="zh-CN" altLang="en-US" dirty="0"/>
              <a:t>，</a:t>
            </a:r>
            <a:r>
              <a:rPr lang="en-US" altLang="zh-CN" dirty="0"/>
              <a:t>k≤10</a:t>
            </a:r>
            <a:r>
              <a:rPr lang="zh-CN" altLang="en-US" dirty="0"/>
              <a:t>，即：</a:t>
            </a:r>
          </a:p>
          <a:p>
            <a:pPr algn="ctr" eaLnBrk="1" hangingPunct="1">
              <a:buFont typeface="Wingdings" pitchFamily="2" charset="2"/>
              <a:buNone/>
            </a:pPr>
            <a:r>
              <a:rPr lang="en-US" altLang="zh-CN" dirty="0"/>
              <a:t>k = Min[</a:t>
            </a:r>
            <a:r>
              <a:rPr lang="zh-CN" altLang="en-US" dirty="0"/>
              <a:t>重传次数</a:t>
            </a:r>
            <a:r>
              <a:rPr lang="en-US" altLang="zh-CN" dirty="0"/>
              <a:t>, 10]</a:t>
            </a:r>
          </a:p>
          <a:p>
            <a:pPr eaLnBrk="1" hangingPunct="1"/>
            <a:r>
              <a:rPr lang="zh-CN" altLang="en-US" dirty="0"/>
              <a:t>从整数集合</a:t>
            </a:r>
            <a:r>
              <a:rPr lang="en-US" altLang="zh-CN" dirty="0"/>
              <a:t>[ 0,1,…, (2</a:t>
            </a:r>
            <a:r>
              <a:rPr lang="en-US" altLang="zh-CN" baseline="30000" dirty="0"/>
              <a:t>k</a:t>
            </a:r>
            <a:r>
              <a:rPr lang="en-US" altLang="zh-CN" dirty="0"/>
              <a:t>-1) ]</a:t>
            </a:r>
            <a:r>
              <a:rPr lang="zh-CN" altLang="en-US" dirty="0"/>
              <a:t>中随机地取出一个数，记为</a:t>
            </a:r>
            <a:r>
              <a:rPr lang="en-US" altLang="zh-CN" dirty="0"/>
              <a:t>r</a:t>
            </a:r>
            <a:r>
              <a:rPr lang="zh-CN" altLang="en-US" dirty="0"/>
              <a:t>。重传所需的时延就是</a:t>
            </a:r>
            <a:r>
              <a:rPr lang="en-US" altLang="zh-CN" dirty="0"/>
              <a:t>r</a:t>
            </a:r>
            <a:r>
              <a:rPr lang="zh-CN" altLang="en-US" dirty="0"/>
              <a:t>倍的基本退避时间。</a:t>
            </a:r>
          </a:p>
          <a:p>
            <a:pPr eaLnBrk="1" hangingPunct="1"/>
            <a:r>
              <a:rPr lang="zh-CN" altLang="en-US" dirty="0"/>
              <a:t>当重传次数达</a:t>
            </a:r>
            <a:r>
              <a:rPr lang="en-US" altLang="zh-CN" dirty="0"/>
              <a:t>16</a:t>
            </a:r>
            <a:r>
              <a:rPr lang="zh-CN" altLang="en-US" dirty="0"/>
              <a:t>次仍不成功即可丢弃该帧，并向高层报告。</a:t>
            </a:r>
          </a:p>
        </p:txBody>
      </p:sp>
    </p:spTree>
  </p:cSld>
  <p:clrMapOvr>
    <a:masterClrMapping/>
  </p:clrMapOvr>
  <p:transition spd="slow">
    <p:random/>
    <p:sndAc>
      <p:stSnd>
        <p:snd r:embed="rId2" name="camera.wav"/>
      </p:stSnd>
    </p:sndAc>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26" name="Rectangle 2"/>
          <p:cNvSpPr>
            <a:spLocks noGrp="1" noChangeArrowheads="1"/>
          </p:cNvSpPr>
          <p:nvPr>
            <p:ph type="title"/>
          </p:nvPr>
        </p:nvSpPr>
        <p:spPr/>
        <p:txBody>
          <a:bodyPr/>
          <a:lstStyle/>
          <a:p>
            <a:pPr eaLnBrk="1" hangingPunct="1">
              <a:defRPr/>
            </a:pPr>
            <a:r>
              <a:rPr lang="zh-CN" altLang="en-US">
                <a:latin typeface="华文新魏" pitchFamily="2" charset="-122"/>
              </a:rPr>
              <a:t>争用期</a:t>
            </a:r>
          </a:p>
        </p:txBody>
      </p:sp>
      <p:sp>
        <p:nvSpPr>
          <p:cNvPr id="819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192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6</a:t>
            </a:r>
          </a:p>
        </p:txBody>
      </p:sp>
      <p:sp>
        <p:nvSpPr>
          <p:cNvPr id="81925" name="Rectangle 5"/>
          <p:cNvSpPr>
            <a:spLocks noGrp="1" noChangeArrowheads="1"/>
          </p:cNvSpPr>
          <p:nvPr>
            <p:ph type="body" idx="1"/>
          </p:nvPr>
        </p:nvSpPr>
        <p:spPr/>
        <p:txBody>
          <a:bodyPr/>
          <a:lstStyle/>
          <a:p>
            <a:pPr eaLnBrk="1" hangingPunct="1">
              <a:lnSpc>
                <a:spcPct val="140000"/>
              </a:lnSpc>
            </a:pPr>
            <a:r>
              <a:rPr lang="zh-CN" altLang="en-US" sz="2800" dirty="0"/>
              <a:t>以太网的端到端往返时延 </a:t>
            </a:r>
            <a:r>
              <a:rPr lang="en-US" altLang="zh-CN" sz="2800" dirty="0"/>
              <a:t>2</a:t>
            </a:r>
            <a:r>
              <a:rPr lang="en-US" altLang="zh-CN" sz="2800" dirty="0">
                <a:latin typeface="+mn-ea"/>
              </a:rPr>
              <a:t>τ</a:t>
            </a:r>
            <a:r>
              <a:rPr lang="zh-CN" altLang="en-US" sz="2800" dirty="0"/>
              <a:t>称为</a:t>
            </a:r>
            <a:r>
              <a:rPr lang="zh-CN" altLang="en-US" sz="2800" dirty="0">
                <a:solidFill>
                  <a:srgbClr val="FC0404"/>
                </a:solidFill>
              </a:rPr>
              <a:t>争用期</a:t>
            </a:r>
            <a:r>
              <a:rPr lang="zh-CN" altLang="en-US" sz="2800" dirty="0"/>
              <a:t>，或</a:t>
            </a:r>
            <a:r>
              <a:rPr lang="zh-CN" altLang="en-US" sz="2800" dirty="0">
                <a:solidFill>
                  <a:srgbClr val="FC0404"/>
                </a:solidFill>
              </a:rPr>
              <a:t>碰撞窗口</a:t>
            </a:r>
            <a:r>
              <a:rPr lang="zh-CN" altLang="en-US" sz="2800" dirty="0"/>
              <a:t>。经过争用期这段时间还没有检测到碰撞，才能肯定这次发送不会发生碰撞。</a:t>
            </a:r>
          </a:p>
          <a:p>
            <a:pPr eaLnBrk="1" hangingPunct="1">
              <a:lnSpc>
                <a:spcPct val="140000"/>
              </a:lnSpc>
            </a:pPr>
            <a:r>
              <a:rPr lang="zh-CN" altLang="en-US" sz="2800" dirty="0"/>
              <a:t>以太网取 </a:t>
            </a:r>
            <a:r>
              <a:rPr lang="en-US" altLang="zh-CN" sz="2800" dirty="0">
                <a:solidFill>
                  <a:srgbClr val="FC0404"/>
                </a:solidFill>
              </a:rPr>
              <a:t>51.2μs </a:t>
            </a:r>
            <a:r>
              <a:rPr lang="zh-CN" altLang="en-US" sz="2800" dirty="0"/>
              <a:t>为争用期的长度。对于传统以太网，在争用期内可发送</a:t>
            </a:r>
            <a:r>
              <a:rPr lang="en-US" altLang="zh-CN" sz="2800" dirty="0">
                <a:solidFill>
                  <a:srgbClr val="FC0404"/>
                </a:solidFill>
              </a:rPr>
              <a:t>512bit</a:t>
            </a:r>
            <a:r>
              <a:rPr lang="zh-CN" altLang="en-US" sz="2800" dirty="0"/>
              <a:t>，即</a:t>
            </a:r>
            <a:r>
              <a:rPr lang="en-US" altLang="zh-CN" sz="2800" dirty="0">
                <a:solidFill>
                  <a:srgbClr val="FC0404"/>
                </a:solidFill>
              </a:rPr>
              <a:t>64B</a:t>
            </a:r>
            <a:r>
              <a:rPr lang="zh-CN" altLang="en-US" sz="2800" dirty="0"/>
              <a:t>。</a:t>
            </a:r>
          </a:p>
          <a:p>
            <a:pPr eaLnBrk="1" hangingPunct="1">
              <a:lnSpc>
                <a:spcPct val="140000"/>
              </a:lnSpc>
            </a:pPr>
            <a:r>
              <a:rPr lang="zh-CN" altLang="en-US" sz="2800" dirty="0">
                <a:latin typeface="华文新魏" pitchFamily="2" charset="-122"/>
              </a:rPr>
              <a:t>以太网规定</a:t>
            </a:r>
            <a:r>
              <a:rPr lang="zh-CN" altLang="en-US" sz="2800" dirty="0">
                <a:solidFill>
                  <a:srgbClr val="FC0404"/>
                </a:solidFill>
                <a:latin typeface="华文新魏" pitchFamily="2" charset="-122"/>
              </a:rPr>
              <a:t>最短有效帧长为</a:t>
            </a:r>
            <a:r>
              <a:rPr lang="en-US" altLang="zh-CN" sz="2800" dirty="0">
                <a:solidFill>
                  <a:srgbClr val="FC0404"/>
                </a:solidFill>
                <a:latin typeface="华文新魏" pitchFamily="2" charset="-122"/>
              </a:rPr>
              <a:t>64B</a:t>
            </a:r>
            <a:r>
              <a:rPr lang="zh-CN" altLang="en-US" sz="2800" dirty="0">
                <a:latin typeface="华文新魏" pitchFamily="2" charset="-122"/>
              </a:rPr>
              <a:t>，凡长度小于</a:t>
            </a:r>
            <a:r>
              <a:rPr lang="en-US" altLang="zh-CN" sz="2800" dirty="0">
                <a:latin typeface="华文新魏" pitchFamily="2" charset="-122"/>
              </a:rPr>
              <a:t>64B</a:t>
            </a:r>
            <a:r>
              <a:rPr lang="zh-CN" altLang="en-US" sz="2800" dirty="0">
                <a:latin typeface="华文新魏" pitchFamily="2" charset="-122"/>
              </a:rPr>
              <a:t>的帧都是由于冲突而异常中止的</a:t>
            </a:r>
            <a:r>
              <a:rPr lang="zh-CN" altLang="en-US" sz="2800" dirty="0">
                <a:solidFill>
                  <a:srgbClr val="FC0404"/>
                </a:solidFill>
                <a:latin typeface="华文新魏" pitchFamily="2" charset="-122"/>
              </a:rPr>
              <a:t>无效帧</a:t>
            </a:r>
            <a:r>
              <a:rPr lang="zh-CN" altLang="en-US" sz="2800" dirty="0">
                <a:latin typeface="华文新魏" pitchFamily="2" charset="-122"/>
              </a:rPr>
              <a:t>。</a:t>
            </a:r>
          </a:p>
        </p:txBody>
      </p:sp>
    </p:spTree>
  </p:cSld>
  <p:clrMapOvr>
    <a:masterClrMapping/>
  </p:clrMapOvr>
  <p:transition spd="slow">
    <p:random/>
    <p:sndAc>
      <p:stSnd>
        <p:snd r:embed="rId2"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6610" name="Rectangle 2"/>
          <p:cNvSpPr>
            <a:spLocks noGrp="1" noChangeArrowheads="1"/>
          </p:cNvSpPr>
          <p:nvPr>
            <p:ph type="title"/>
          </p:nvPr>
        </p:nvSpPr>
        <p:spPr/>
        <p:txBody>
          <a:bodyPr/>
          <a:lstStyle/>
          <a:p>
            <a:pPr eaLnBrk="1" hangingPunct="1">
              <a:defRPr/>
            </a:pPr>
            <a:r>
              <a:rPr lang="zh-CN" altLang="en-US"/>
              <a:t>信道的动态分配</a:t>
            </a:r>
          </a:p>
        </p:txBody>
      </p:sp>
      <p:sp>
        <p:nvSpPr>
          <p:cNvPr id="10243"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信道分配技术</a:t>
            </a:r>
            <a:endParaRPr lang="en-US" altLang="zh-CN" sz="1200" b="0" dirty="0">
              <a:solidFill>
                <a:schemeClr val="tx1"/>
              </a:solidFill>
              <a:latin typeface="Times New Roman" pitchFamily="18" charset="0"/>
              <a:ea typeface="幼圆" pitchFamily="49" charset="-122"/>
            </a:endParaRPr>
          </a:p>
        </p:txBody>
      </p:sp>
      <p:sp>
        <p:nvSpPr>
          <p:cNvPr id="10244" name="Rectangle 6"/>
          <p:cNvSpPr>
            <a:spLocks noGrp="1" noChangeArrowheads="1"/>
          </p:cNvSpPr>
          <p:nvPr>
            <p:ph type="body" idx="1"/>
          </p:nvPr>
        </p:nvSpPr>
        <p:spPr/>
        <p:txBody>
          <a:bodyPr/>
          <a:lstStyle/>
          <a:p>
            <a:pPr eaLnBrk="1" hangingPunct="1">
              <a:lnSpc>
                <a:spcPct val="120000"/>
              </a:lnSpc>
            </a:pPr>
            <a:r>
              <a:rPr lang="zh-CN" altLang="en-US">
                <a:solidFill>
                  <a:srgbClr val="FF0000"/>
                </a:solidFill>
              </a:rPr>
              <a:t>多点接入技术</a:t>
            </a:r>
          </a:p>
          <a:p>
            <a:pPr lvl="1" eaLnBrk="1" hangingPunct="1">
              <a:lnSpc>
                <a:spcPct val="120000"/>
              </a:lnSpc>
            </a:pPr>
            <a:r>
              <a:rPr lang="zh-CN" altLang="en-US">
                <a:solidFill>
                  <a:srgbClr val="0000FF"/>
                </a:solidFill>
              </a:rPr>
              <a:t>随机接入</a:t>
            </a:r>
            <a:r>
              <a:rPr lang="zh-CN" altLang="en-US"/>
              <a:t>：所有的用户都可以根据自己的意愿随机地发送信息。冲突不可避免，必须有解决冲突的网络协议，例如：</a:t>
            </a:r>
            <a:r>
              <a:rPr lang="en-US" altLang="zh-CN">
                <a:solidFill>
                  <a:srgbClr val="0000FF"/>
                </a:solidFill>
              </a:rPr>
              <a:t>CSMA/CD</a:t>
            </a:r>
            <a:r>
              <a:rPr lang="zh-CN" altLang="en-US"/>
              <a:t>。</a:t>
            </a:r>
          </a:p>
          <a:p>
            <a:pPr lvl="1" eaLnBrk="1" hangingPunct="1">
              <a:lnSpc>
                <a:spcPct val="120000"/>
              </a:lnSpc>
            </a:pPr>
            <a:r>
              <a:rPr lang="zh-CN" altLang="en-US">
                <a:solidFill>
                  <a:srgbClr val="0000FF"/>
                </a:solidFill>
              </a:rPr>
              <a:t>受控接入</a:t>
            </a:r>
            <a:r>
              <a:rPr lang="zh-CN" altLang="en-US"/>
              <a:t>：用户不能随机地发送信息而必须服从一定的控制，例如：分散控制的</a:t>
            </a:r>
            <a:r>
              <a:rPr lang="zh-CN" altLang="en-US">
                <a:solidFill>
                  <a:srgbClr val="0000FF"/>
                </a:solidFill>
              </a:rPr>
              <a:t>令牌技术</a:t>
            </a:r>
            <a:r>
              <a:rPr lang="zh-CN" altLang="en-US"/>
              <a:t>、集中控制的</a:t>
            </a:r>
            <a:r>
              <a:rPr lang="zh-CN" altLang="en-US">
                <a:solidFill>
                  <a:srgbClr val="0000FF"/>
                </a:solidFill>
              </a:rPr>
              <a:t>轮询技术</a:t>
            </a:r>
            <a:r>
              <a:rPr lang="zh-CN" altLang="en-US"/>
              <a:t>。此类技术目前在</a:t>
            </a:r>
            <a:r>
              <a:rPr lang="en-US" altLang="zh-CN"/>
              <a:t>LAN</a:t>
            </a:r>
            <a:r>
              <a:rPr lang="zh-CN" altLang="en-US"/>
              <a:t>中较少使用。 </a:t>
            </a:r>
          </a:p>
        </p:txBody>
      </p:sp>
    </p:spTree>
  </p:cSld>
  <p:clrMapOvr>
    <a:masterClrMapping/>
  </p:clrMapOvr>
  <p:transition spd="slow">
    <p:random/>
    <p:sndAc>
      <p:stSnd>
        <p:snd r:embed="rId2" name="camera.wav"/>
      </p:stSnd>
    </p:sndAc>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650" name="Rectangle 2"/>
          <p:cNvSpPr>
            <a:spLocks noGrp="1" noChangeArrowheads="1"/>
          </p:cNvSpPr>
          <p:nvPr>
            <p:ph type="title"/>
          </p:nvPr>
        </p:nvSpPr>
        <p:spPr/>
        <p:txBody>
          <a:bodyPr/>
          <a:lstStyle/>
          <a:p>
            <a:pPr eaLnBrk="1" hangingPunct="1">
              <a:defRPr/>
            </a:pPr>
            <a:r>
              <a:rPr lang="zh-CN" altLang="en-US">
                <a:latin typeface="华文新魏" pitchFamily="2" charset="-122"/>
              </a:rPr>
              <a:t>例</a:t>
            </a:r>
            <a:r>
              <a:rPr lang="en-US" altLang="zh-CN">
                <a:latin typeface="华文新魏" pitchFamily="2" charset="-122"/>
              </a:rPr>
              <a:t>:</a:t>
            </a:r>
            <a:r>
              <a:rPr lang="zh-CN" altLang="en-US">
                <a:latin typeface="华文新魏" pitchFamily="2" charset="-122"/>
              </a:rPr>
              <a:t>最短帧长</a:t>
            </a:r>
          </a:p>
        </p:txBody>
      </p:sp>
      <p:sp>
        <p:nvSpPr>
          <p:cNvPr id="82947" name="Rectangle 5"/>
          <p:cNvSpPr>
            <a:spLocks noGrp="1" noChangeArrowheads="1"/>
          </p:cNvSpPr>
          <p:nvPr>
            <p:ph type="body" sz="half" idx="1"/>
          </p:nvPr>
        </p:nvSpPr>
        <p:spPr>
          <a:xfrm>
            <a:off x="809625" y="1773238"/>
            <a:ext cx="7939088" cy="2232025"/>
          </a:xfrm>
        </p:spPr>
        <p:txBody>
          <a:bodyPr/>
          <a:lstStyle/>
          <a:p>
            <a:pPr marL="1125538" indent="-1125538" algn="just" eaLnBrk="1" hangingPunct="1">
              <a:lnSpc>
                <a:spcPct val="120000"/>
              </a:lnSpc>
              <a:buFont typeface="Wingdings" pitchFamily="2" charset="2"/>
              <a:buNone/>
            </a:pPr>
            <a:r>
              <a:rPr lang="en-US" altLang="zh-CN" sz="2800" dirty="0">
                <a:solidFill>
                  <a:srgbClr val="FC0404"/>
                </a:solidFill>
              </a:rPr>
              <a:t>【</a:t>
            </a:r>
            <a:r>
              <a:rPr lang="zh-CN" altLang="en-US" sz="2800" dirty="0">
                <a:solidFill>
                  <a:srgbClr val="FC0404"/>
                </a:solidFill>
              </a:rPr>
              <a:t>问</a:t>
            </a:r>
            <a:r>
              <a:rPr lang="en-US" altLang="zh-CN" sz="2800" dirty="0">
                <a:solidFill>
                  <a:srgbClr val="FC0404"/>
                </a:solidFill>
              </a:rPr>
              <a:t>】</a:t>
            </a:r>
            <a:r>
              <a:rPr lang="zh-CN" altLang="en-US" sz="2800" dirty="0"/>
              <a:t>考虑在一条</a:t>
            </a:r>
            <a:r>
              <a:rPr lang="en-US" altLang="zh-CN" sz="2800" dirty="0"/>
              <a:t>1km</a:t>
            </a:r>
            <a:r>
              <a:rPr lang="zh-CN" altLang="en-US" sz="2800" dirty="0"/>
              <a:t>长的电缆（无中继器）上建立一个</a:t>
            </a:r>
            <a:r>
              <a:rPr lang="en-US" altLang="zh-CN" sz="2800" dirty="0"/>
              <a:t>1Gbps</a:t>
            </a:r>
            <a:r>
              <a:rPr lang="zh-CN" altLang="en-US" sz="2800" dirty="0"/>
              <a:t>速率的</a:t>
            </a:r>
            <a:r>
              <a:rPr lang="en-US" altLang="zh-CN" sz="2800" dirty="0"/>
              <a:t>CSMA/CD</a:t>
            </a:r>
            <a:r>
              <a:rPr lang="zh-CN" altLang="en-US" sz="2800" dirty="0"/>
              <a:t>网络。信号在电缆中的传播速率为</a:t>
            </a:r>
            <a:r>
              <a:rPr lang="en-US" altLang="zh-CN" sz="2800" dirty="0"/>
              <a:t>200000km/s</a:t>
            </a:r>
            <a:r>
              <a:rPr lang="zh-CN" altLang="en-US" sz="2800" dirty="0"/>
              <a:t>。求能够使用此协议的最短帧长。</a:t>
            </a:r>
          </a:p>
        </p:txBody>
      </p:sp>
      <p:sp>
        <p:nvSpPr>
          <p:cNvPr id="82948"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2949"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7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7</a:t>
            </a:r>
          </a:p>
        </p:txBody>
      </p:sp>
      <p:sp>
        <p:nvSpPr>
          <p:cNvPr id="923656" name="Rectangle 8"/>
          <p:cNvSpPr>
            <a:spLocks noChangeArrowheads="1"/>
          </p:cNvSpPr>
          <p:nvPr/>
        </p:nvSpPr>
        <p:spPr bwMode="auto">
          <a:xfrm>
            <a:off x="755650" y="3933825"/>
            <a:ext cx="7958138" cy="244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074738" indent="-1074738"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lnSpc>
                <a:spcPct val="120000"/>
              </a:lnSpc>
              <a:buFont typeface="Wingdings" pitchFamily="2" charset="2"/>
              <a:buNone/>
            </a:pPr>
            <a:r>
              <a:rPr lang="en-US" altLang="zh-CN" sz="2800">
                <a:solidFill>
                  <a:srgbClr val="FC0404"/>
                </a:solidFill>
              </a:rPr>
              <a:t>【</a:t>
            </a:r>
            <a:r>
              <a:rPr lang="zh-CN" altLang="en-US" sz="2800">
                <a:solidFill>
                  <a:srgbClr val="FC0404"/>
                </a:solidFill>
              </a:rPr>
              <a:t>答</a:t>
            </a:r>
            <a:r>
              <a:rPr lang="en-US" altLang="zh-CN" sz="2800">
                <a:solidFill>
                  <a:srgbClr val="FC0404"/>
                </a:solidFill>
              </a:rPr>
              <a:t>】</a:t>
            </a:r>
            <a:r>
              <a:rPr lang="zh-CN" altLang="en-US" sz="2800"/>
              <a:t> 设最小帧长为</a:t>
            </a:r>
            <a:r>
              <a:rPr lang="en-US" altLang="zh-CN" sz="2800"/>
              <a:t>xbit</a:t>
            </a:r>
            <a:r>
              <a:rPr lang="zh-CN" altLang="en-US" sz="2800"/>
              <a:t>，则由</a:t>
            </a:r>
            <a:r>
              <a:rPr lang="en-US" altLang="zh-CN" sz="2800"/>
              <a:t>CD</a:t>
            </a:r>
            <a:r>
              <a:rPr lang="zh-CN" altLang="en-US" sz="2800"/>
              <a:t>技术可得下式：</a:t>
            </a:r>
          </a:p>
          <a:p>
            <a:pPr eaLnBrk="1" hangingPunct="1">
              <a:lnSpc>
                <a:spcPct val="120000"/>
              </a:lnSpc>
              <a:buFont typeface="Wingdings" pitchFamily="2" charset="2"/>
              <a:buNone/>
            </a:pPr>
            <a:endParaRPr lang="zh-CN" altLang="en-US" sz="2800"/>
          </a:p>
          <a:p>
            <a:pPr eaLnBrk="1" hangingPunct="1">
              <a:lnSpc>
                <a:spcPct val="120000"/>
              </a:lnSpc>
              <a:buFont typeface="Wingdings" pitchFamily="2" charset="2"/>
              <a:buNone/>
            </a:pPr>
            <a:endParaRPr lang="zh-CN" altLang="en-US" sz="2800"/>
          </a:p>
          <a:p>
            <a:pPr eaLnBrk="1" hangingPunct="1">
              <a:lnSpc>
                <a:spcPct val="120000"/>
              </a:lnSpc>
              <a:buFont typeface="Wingdings" pitchFamily="2" charset="2"/>
              <a:buNone/>
            </a:pPr>
            <a:r>
              <a:rPr lang="zh-CN" altLang="en-US" sz="2800"/>
              <a:t>            解之得：</a:t>
            </a:r>
            <a:r>
              <a:rPr lang="en-US" altLang="zh-CN" sz="2800"/>
              <a:t>x</a:t>
            </a:r>
            <a:r>
              <a:rPr lang="zh-CN" altLang="en-US" sz="2800"/>
              <a:t>＝</a:t>
            </a:r>
            <a:r>
              <a:rPr lang="en-US" altLang="zh-CN" sz="2800"/>
              <a:t>10000bit</a:t>
            </a:r>
            <a:endParaRPr lang="zh-CN" altLang="en-US" sz="2800"/>
          </a:p>
        </p:txBody>
      </p:sp>
      <p:graphicFrame>
        <p:nvGraphicFramePr>
          <p:cNvPr id="923657" name="Object 9"/>
          <p:cNvGraphicFramePr>
            <a:graphicFrameLocks noGrp="1" noChangeAspect="1"/>
          </p:cNvGraphicFramePr>
          <p:nvPr>
            <p:ph sz="half" idx="2"/>
          </p:nvPr>
        </p:nvGraphicFramePr>
        <p:xfrm>
          <a:off x="3203575" y="4724400"/>
          <a:ext cx="3384550" cy="879475"/>
        </p:xfrm>
        <a:graphic>
          <a:graphicData uri="http://schemas.openxmlformats.org/presentationml/2006/ole">
            <mc:AlternateContent xmlns:mc="http://schemas.openxmlformats.org/markup-compatibility/2006">
              <mc:Choice xmlns:v="urn:schemas-microsoft-com:vml" Requires="v">
                <p:oleObj name="公式" r:id="rId8" imgW="1612900" imgH="419100" progId="Equation.3">
                  <p:embed/>
                </p:oleObj>
              </mc:Choice>
              <mc:Fallback>
                <p:oleObj name="公式" r:id="rId8" imgW="1612900" imgH="419100"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3575" y="4724400"/>
                        <a:ext cx="3384550" cy="879475"/>
                      </a:xfrm>
                      <a:prstGeom prst="rect">
                        <a:avLst/>
                      </a:prstGeom>
                      <a:solidFill>
                        <a:srgbClr val="FFFF00"/>
                      </a:solidFill>
                      <a:ln w="28575">
                        <a:solidFill>
                          <a:srgbClr val="000000"/>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23656">
                                            <p:txEl>
                                              <p:pRg st="0" end="0"/>
                                            </p:txEl>
                                          </p:spTgt>
                                        </p:tgtEl>
                                        <p:attrNameLst>
                                          <p:attrName>style.visibility</p:attrName>
                                        </p:attrNameLst>
                                      </p:cBhvr>
                                      <p:to>
                                        <p:strVal val="visible"/>
                                      </p:to>
                                    </p:set>
                                    <p:animEffect transition="in" filter="dissolve">
                                      <p:cBhvr>
                                        <p:cTn id="7" dur="500"/>
                                        <p:tgtEl>
                                          <p:spTgt spid="92365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23657"/>
                                        </p:tgtEl>
                                        <p:attrNameLst>
                                          <p:attrName>style.visibility</p:attrName>
                                        </p:attrNameLst>
                                      </p:cBhvr>
                                      <p:to>
                                        <p:strVal val="visible"/>
                                      </p:to>
                                    </p:set>
                                    <p:animEffect transition="in" filter="dissolve">
                                      <p:cBhvr>
                                        <p:cTn id="12" dur="500"/>
                                        <p:tgtEl>
                                          <p:spTgt spid="92365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923656">
                                            <p:txEl>
                                              <p:pRg st="3" end="3"/>
                                            </p:txEl>
                                          </p:spTgt>
                                        </p:tgtEl>
                                        <p:attrNameLst>
                                          <p:attrName>style.visibility</p:attrName>
                                        </p:attrNameLst>
                                      </p:cBhvr>
                                      <p:to>
                                        <p:strVal val="visible"/>
                                      </p:to>
                                    </p:set>
                                    <p:animEffect transition="in" filter="dissolve">
                                      <p:cBhvr>
                                        <p:cTn id="17" dur="500"/>
                                        <p:tgtEl>
                                          <p:spTgt spid="92365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p:txBody>
          <a:bodyPr/>
          <a:lstStyle/>
          <a:p>
            <a:pPr eaLnBrk="1" hangingPunct="1">
              <a:defRPr/>
            </a:pPr>
            <a:r>
              <a:rPr lang="en-US" altLang="zh-CN" b="1" dirty="0"/>
              <a:t>MAC</a:t>
            </a:r>
            <a:r>
              <a:rPr lang="zh-CN" altLang="en-US" dirty="0"/>
              <a:t>地址</a:t>
            </a:r>
          </a:p>
        </p:txBody>
      </p:sp>
      <p:sp>
        <p:nvSpPr>
          <p:cNvPr id="839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397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sp>
        <p:nvSpPr>
          <p:cNvPr id="924677" name="Rectangle 5"/>
          <p:cNvSpPr>
            <a:spLocks noGrp="1" noChangeArrowheads="1"/>
          </p:cNvSpPr>
          <p:nvPr>
            <p:ph type="body" idx="1"/>
          </p:nvPr>
        </p:nvSpPr>
        <p:spPr>
          <a:xfrm>
            <a:off x="809625" y="1773238"/>
            <a:ext cx="7958138" cy="4535487"/>
          </a:xfrm>
        </p:spPr>
        <p:txBody>
          <a:bodyPr/>
          <a:lstStyle/>
          <a:p>
            <a:pPr eaLnBrk="1" hangingPunct="1">
              <a:lnSpc>
                <a:spcPct val="110000"/>
              </a:lnSpc>
              <a:defRPr/>
            </a:pPr>
            <a:r>
              <a:rPr lang="zh-CN" altLang="en-US" sz="2800" dirty="0">
                <a:solidFill>
                  <a:srgbClr val="FF0000"/>
                </a:solidFill>
                <a:effectLst>
                  <a:outerShdw blurRad="38100" dist="38100" dir="2700000" algn="tl">
                    <a:srgbClr val="C0C0C0"/>
                  </a:outerShdw>
                </a:effectLst>
              </a:rPr>
              <a:t>作用</a:t>
            </a:r>
          </a:p>
          <a:p>
            <a:pPr lvl="1" eaLnBrk="1" hangingPunct="1">
              <a:lnSpc>
                <a:spcPct val="110000"/>
              </a:lnSpc>
              <a:defRPr/>
            </a:pPr>
            <a:r>
              <a:rPr lang="zh-CN" altLang="en-US" sz="2400" dirty="0"/>
              <a:t>也称为</a:t>
            </a:r>
            <a:r>
              <a:rPr lang="zh-CN" altLang="en-US" sz="2400" dirty="0">
                <a:solidFill>
                  <a:srgbClr val="0000FF"/>
                </a:solidFill>
                <a:effectLst>
                  <a:outerShdw blurRad="38100" dist="38100" dir="2700000" algn="tl">
                    <a:srgbClr val="C0C0C0"/>
                  </a:outerShdw>
                </a:effectLst>
              </a:rPr>
              <a:t>硬件地址</a:t>
            </a:r>
            <a:r>
              <a:rPr lang="zh-CN" altLang="en-US" sz="2400" dirty="0"/>
              <a:t>、</a:t>
            </a:r>
            <a:r>
              <a:rPr lang="zh-CN" altLang="en-US" sz="2400" dirty="0">
                <a:solidFill>
                  <a:srgbClr val="0000FF"/>
                </a:solidFill>
                <a:effectLst>
                  <a:outerShdw blurRad="38100" dist="38100" dir="2700000" algn="tl">
                    <a:srgbClr val="C0C0C0"/>
                  </a:outerShdw>
                </a:effectLst>
              </a:rPr>
              <a:t>物理地址</a:t>
            </a:r>
            <a:r>
              <a:rPr lang="zh-CN" altLang="en-US" sz="2400" dirty="0"/>
              <a:t>，局域网上的计算机利用</a:t>
            </a:r>
            <a:r>
              <a:rPr lang="en-US" altLang="zh-CN" sz="2400" dirty="0"/>
              <a:t>MAC</a:t>
            </a:r>
            <a:r>
              <a:rPr lang="zh-CN" altLang="en-US" sz="2400" dirty="0"/>
              <a:t>地址表示自己和他人的身份。</a:t>
            </a:r>
          </a:p>
          <a:p>
            <a:pPr eaLnBrk="1" hangingPunct="1">
              <a:lnSpc>
                <a:spcPct val="110000"/>
              </a:lnSpc>
              <a:defRPr/>
            </a:pPr>
            <a:r>
              <a:rPr lang="zh-CN" altLang="en-US" sz="2800" dirty="0">
                <a:solidFill>
                  <a:srgbClr val="FF0000"/>
                </a:solidFill>
                <a:effectLst>
                  <a:outerShdw blurRad="38100" dist="38100" dir="2700000" algn="tl">
                    <a:srgbClr val="C0C0C0"/>
                  </a:outerShdw>
                </a:effectLst>
              </a:rPr>
              <a:t>存储</a:t>
            </a:r>
          </a:p>
          <a:p>
            <a:pPr lvl="1" eaLnBrk="1" hangingPunct="1">
              <a:lnSpc>
                <a:spcPct val="110000"/>
              </a:lnSpc>
              <a:defRPr/>
            </a:pPr>
            <a:r>
              <a:rPr lang="en-US" altLang="zh-CN" sz="2400" dirty="0"/>
              <a:t>MAC</a:t>
            </a:r>
            <a:r>
              <a:rPr lang="zh-CN" altLang="en-US" sz="2400" dirty="0"/>
              <a:t>地址通常存储在网络接口卡</a:t>
            </a:r>
            <a:r>
              <a:rPr lang="en-US" altLang="zh-CN" sz="2400" dirty="0"/>
              <a:t>NIC</a:t>
            </a:r>
            <a:r>
              <a:rPr lang="zh-CN" altLang="en-US" sz="2400" dirty="0"/>
              <a:t>中。</a:t>
            </a:r>
          </a:p>
          <a:p>
            <a:pPr eaLnBrk="1" hangingPunct="1">
              <a:lnSpc>
                <a:spcPct val="110000"/>
              </a:lnSpc>
              <a:defRPr/>
            </a:pPr>
            <a:r>
              <a:rPr lang="zh-CN" altLang="en-US" sz="2800" dirty="0">
                <a:solidFill>
                  <a:srgbClr val="FF0000"/>
                </a:solidFill>
                <a:effectLst>
                  <a:outerShdw blurRad="38100" dist="38100" dir="2700000" algn="tl">
                    <a:srgbClr val="C0C0C0"/>
                  </a:outerShdw>
                </a:effectLst>
              </a:rPr>
              <a:t>格式</a:t>
            </a:r>
          </a:p>
          <a:p>
            <a:pPr lvl="1" eaLnBrk="1" hangingPunct="1">
              <a:lnSpc>
                <a:spcPct val="110000"/>
              </a:lnSpc>
              <a:defRPr/>
            </a:pPr>
            <a:r>
              <a:rPr lang="en-US" altLang="zh-CN" sz="2400" dirty="0"/>
              <a:t>IEEE802</a:t>
            </a:r>
            <a:r>
              <a:rPr lang="zh-CN" altLang="en-US" sz="2400" dirty="0"/>
              <a:t>标准规定</a:t>
            </a:r>
            <a:r>
              <a:rPr lang="en-US" altLang="zh-CN" sz="2400" dirty="0"/>
              <a:t>MAC</a:t>
            </a:r>
            <a:r>
              <a:rPr lang="zh-CN" altLang="en-US" sz="2400" dirty="0"/>
              <a:t>地址可采用</a:t>
            </a:r>
            <a:r>
              <a:rPr lang="en-US" altLang="zh-CN" sz="2400" dirty="0">
                <a:solidFill>
                  <a:srgbClr val="0000FF"/>
                </a:solidFill>
                <a:effectLst>
                  <a:outerShdw blurRad="38100" dist="38100" dir="2700000" algn="tl">
                    <a:srgbClr val="C0C0C0"/>
                  </a:outerShdw>
                </a:effectLst>
              </a:rPr>
              <a:t>6B</a:t>
            </a:r>
            <a:r>
              <a:rPr lang="zh-CN" altLang="en-US" sz="2400" dirty="0"/>
              <a:t>（常采用）或</a:t>
            </a:r>
            <a:r>
              <a:rPr lang="en-US" altLang="zh-CN" sz="2400" dirty="0">
                <a:solidFill>
                  <a:srgbClr val="0000FF"/>
                </a:solidFill>
                <a:effectLst>
                  <a:outerShdw blurRad="38100" dist="38100" dir="2700000" algn="tl">
                    <a:srgbClr val="C0C0C0"/>
                  </a:outerShdw>
                </a:effectLst>
              </a:rPr>
              <a:t>2B</a:t>
            </a:r>
            <a:r>
              <a:rPr lang="zh-CN" altLang="en-US" sz="2400" dirty="0"/>
              <a:t>，采用十六进制表示，例如：</a:t>
            </a:r>
          </a:p>
          <a:p>
            <a:pPr algn="ctr" eaLnBrk="1" hangingPunct="1">
              <a:lnSpc>
                <a:spcPct val="110000"/>
              </a:lnSpc>
              <a:buFont typeface="Wingdings" pitchFamily="2" charset="2"/>
              <a:buNone/>
              <a:defRPr/>
            </a:pPr>
            <a:r>
              <a:rPr lang="en-US" altLang="zh-CN" sz="2800" dirty="0">
                <a:solidFill>
                  <a:schemeClr val="tx2"/>
                </a:solidFill>
                <a:effectLst>
                  <a:outerShdw blurRad="38100" dist="38100" dir="2700000" algn="tl">
                    <a:srgbClr val="C0C0C0"/>
                  </a:outerShdw>
                </a:effectLst>
              </a:rPr>
              <a:t>02 – 60 – 8C – 01 – 2C – 4A</a:t>
            </a:r>
            <a:endParaRPr lang="zh-CN" altLang="en-US" sz="2800" dirty="0">
              <a:effectLst>
                <a:outerShdw blurRad="38100" dist="38100" dir="2700000" algn="tl">
                  <a:srgbClr val="C0C0C0"/>
                </a:outerShdw>
              </a:effectLst>
            </a:endParaRPr>
          </a:p>
        </p:txBody>
      </p:sp>
    </p:spTree>
  </p:cSld>
  <p:clrMapOvr>
    <a:masterClrMapping/>
  </p:clrMapOvr>
  <p:transition spd="slow">
    <p:random/>
    <p:sndAc>
      <p:stSnd>
        <p:snd r:embed="rId2" name="camera.wav"/>
      </p:stSnd>
    </p:sndAc>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669804851"/>
              </p:ext>
            </p:extLst>
          </p:nvPr>
        </p:nvGraphicFramePr>
        <p:xfrm>
          <a:off x="2047976" y="4775282"/>
          <a:ext cx="6625554" cy="370840"/>
        </p:xfrm>
        <a:graphic>
          <a:graphicData uri="http://schemas.openxmlformats.org/drawingml/2006/table">
            <a:tbl>
              <a:tblPr firstRow="1" bandRow="1">
                <a:tableStyleId>{5C22544A-7EE6-4342-B048-85BDC9FD1C3A}</a:tableStyleId>
              </a:tblPr>
              <a:tblGrid>
                <a:gridCol w="1104259">
                  <a:extLst>
                    <a:ext uri="{9D8B030D-6E8A-4147-A177-3AD203B41FA5}">
                      <a16:colId xmlns:a16="http://schemas.microsoft.com/office/drawing/2014/main" val="20000"/>
                    </a:ext>
                  </a:extLst>
                </a:gridCol>
                <a:gridCol w="1104259">
                  <a:extLst>
                    <a:ext uri="{9D8B030D-6E8A-4147-A177-3AD203B41FA5}">
                      <a16:colId xmlns:a16="http://schemas.microsoft.com/office/drawing/2014/main" val="20001"/>
                    </a:ext>
                  </a:extLst>
                </a:gridCol>
                <a:gridCol w="1104259">
                  <a:extLst>
                    <a:ext uri="{9D8B030D-6E8A-4147-A177-3AD203B41FA5}">
                      <a16:colId xmlns:a16="http://schemas.microsoft.com/office/drawing/2014/main" val="20002"/>
                    </a:ext>
                  </a:extLst>
                </a:gridCol>
                <a:gridCol w="1104259">
                  <a:extLst>
                    <a:ext uri="{9D8B030D-6E8A-4147-A177-3AD203B41FA5}">
                      <a16:colId xmlns:a16="http://schemas.microsoft.com/office/drawing/2014/main" val="20003"/>
                    </a:ext>
                  </a:extLst>
                </a:gridCol>
                <a:gridCol w="1104259">
                  <a:extLst>
                    <a:ext uri="{9D8B030D-6E8A-4147-A177-3AD203B41FA5}">
                      <a16:colId xmlns:a16="http://schemas.microsoft.com/office/drawing/2014/main" val="20004"/>
                    </a:ext>
                  </a:extLst>
                </a:gridCol>
                <a:gridCol w="1104259">
                  <a:extLst>
                    <a:ext uri="{9D8B030D-6E8A-4147-A177-3AD203B41FA5}">
                      <a16:colId xmlns:a16="http://schemas.microsoft.com/office/drawing/2014/main" val="20005"/>
                    </a:ext>
                  </a:extLst>
                </a:gridCol>
              </a:tblGrid>
              <a:tr h="370840">
                <a:tc>
                  <a:txBody>
                    <a:bodyPr/>
                    <a:lstStyle/>
                    <a:p>
                      <a:pPr algn="ctr"/>
                      <a:r>
                        <a:rPr lang="en-US" altLang="zh-CN" dirty="0">
                          <a:solidFill>
                            <a:schemeClr val="tx1"/>
                          </a:solidFill>
                          <a:latin typeface="+mn-lt"/>
                        </a:rPr>
                        <a:t>00000010</a:t>
                      </a:r>
                      <a:endParaRPr lang="zh-CN" altLang="en-US" dirty="0">
                        <a:solidFill>
                          <a:schemeClr val="tx1"/>
                        </a:solidFill>
                        <a:latin typeface="+mn-lt"/>
                      </a:endParaRP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800" dirty="0">
                          <a:solidFill>
                            <a:schemeClr val="tx1"/>
                          </a:solidFill>
                          <a:latin typeface="+mn-lt"/>
                        </a:rPr>
                        <a:t>01100000</a:t>
                      </a:r>
                      <a:endParaRPr lang="zh-CN" altLang="en-US" dirty="0">
                        <a:solidFill>
                          <a:schemeClr val="tx1"/>
                        </a:solidFill>
                        <a:latin typeface="+mn-lt"/>
                      </a:endParaRP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800" dirty="0">
                          <a:solidFill>
                            <a:schemeClr val="tx1"/>
                          </a:solidFill>
                          <a:latin typeface="+mn-lt"/>
                        </a:rPr>
                        <a:t>10001100</a:t>
                      </a:r>
                      <a:endParaRPr lang="zh-CN" altLang="en-US" dirty="0">
                        <a:solidFill>
                          <a:schemeClr val="tx1"/>
                        </a:solidFill>
                        <a:latin typeface="+mn-lt"/>
                      </a:endParaRP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800" dirty="0">
                          <a:solidFill>
                            <a:schemeClr val="tx1"/>
                          </a:solidFill>
                          <a:latin typeface="+mn-lt"/>
                        </a:rPr>
                        <a:t>00000001</a:t>
                      </a:r>
                      <a:endParaRPr lang="zh-CN" altLang="en-US" dirty="0">
                        <a:solidFill>
                          <a:schemeClr val="tx1"/>
                        </a:solidFill>
                        <a:latin typeface="+mn-lt"/>
                      </a:endParaRP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CN" sz="1800" dirty="0">
                          <a:solidFill>
                            <a:schemeClr val="tx1"/>
                          </a:solidFill>
                          <a:latin typeface="+mn-lt"/>
                        </a:rPr>
                        <a:t>00101100</a:t>
                      </a:r>
                      <a:endParaRPr lang="zh-CN" altLang="en-US" dirty="0">
                        <a:solidFill>
                          <a:schemeClr val="tx1"/>
                        </a:solidFill>
                        <a:latin typeface="+mn-lt"/>
                      </a:endParaRP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dirty="0">
                          <a:solidFill>
                            <a:schemeClr val="tx1"/>
                          </a:solidFill>
                          <a:latin typeface="+mn-lt"/>
                        </a:rPr>
                        <a:t>01001010</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bl>
          </a:graphicData>
        </a:graphic>
      </p:graphicFrame>
      <p:sp>
        <p:nvSpPr>
          <p:cNvPr id="85016" name="Line 25"/>
          <p:cNvSpPr>
            <a:spLocks noChangeShapeType="1"/>
          </p:cNvSpPr>
          <p:nvPr/>
        </p:nvSpPr>
        <p:spPr bwMode="auto">
          <a:xfrm>
            <a:off x="5376863" y="3978297"/>
            <a:ext cx="3300412" cy="28575"/>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5698" name="Rectangle 2"/>
          <p:cNvSpPr>
            <a:spLocks noGrp="1" noChangeArrowheads="1"/>
          </p:cNvSpPr>
          <p:nvPr>
            <p:ph type="title"/>
          </p:nvPr>
        </p:nvSpPr>
        <p:spPr/>
        <p:txBody>
          <a:bodyPr/>
          <a:lstStyle/>
          <a:p>
            <a:pPr eaLnBrk="1" hangingPunct="1">
              <a:defRPr/>
            </a:pPr>
            <a:r>
              <a:rPr lang="en-US" altLang="zh-CN" b="1" dirty="0"/>
              <a:t>MAC</a:t>
            </a:r>
            <a:r>
              <a:rPr lang="zh-CN" altLang="en-US" dirty="0"/>
              <a:t>地址构成</a:t>
            </a:r>
          </a:p>
        </p:txBody>
      </p:sp>
      <p:sp>
        <p:nvSpPr>
          <p:cNvPr id="849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499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
        <p:nvSpPr>
          <p:cNvPr id="84998" name="Line 7"/>
          <p:cNvSpPr>
            <a:spLocks noChangeShapeType="1"/>
          </p:cNvSpPr>
          <p:nvPr/>
        </p:nvSpPr>
        <p:spPr bwMode="auto">
          <a:xfrm>
            <a:off x="6492875" y="2994047"/>
            <a:ext cx="2168525" cy="173513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4999" name="Line 8"/>
          <p:cNvSpPr>
            <a:spLocks noChangeShapeType="1"/>
          </p:cNvSpPr>
          <p:nvPr/>
        </p:nvSpPr>
        <p:spPr bwMode="auto">
          <a:xfrm flipH="1">
            <a:off x="2051720" y="2989285"/>
            <a:ext cx="2158330" cy="1785997"/>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00" name="Rectangle 9"/>
          <p:cNvSpPr>
            <a:spLocks noChangeArrowheads="1"/>
          </p:cNvSpPr>
          <p:nvPr/>
        </p:nvSpPr>
        <p:spPr bwMode="auto">
          <a:xfrm>
            <a:off x="4203700" y="2605110"/>
            <a:ext cx="2289175" cy="4064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5002" name="Text Box 11"/>
          <p:cNvSpPr txBox="1">
            <a:spLocks noChangeArrowheads="1"/>
          </p:cNvSpPr>
          <p:nvPr/>
        </p:nvSpPr>
        <p:spPr bwMode="auto">
          <a:xfrm>
            <a:off x="2267744" y="4375172"/>
            <a:ext cx="78501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 </a:t>
            </a:r>
            <a:r>
              <a:rPr lang="en-US" altLang="zh-CN" sz="2000" dirty="0">
                <a:solidFill>
                  <a:schemeClr val="tx1"/>
                </a:solidFill>
              </a:rPr>
              <a:t>1</a:t>
            </a:r>
          </a:p>
        </p:txBody>
      </p:sp>
      <p:sp>
        <p:nvSpPr>
          <p:cNvPr id="85006" name="Line 15"/>
          <p:cNvSpPr>
            <a:spLocks noChangeShapeType="1"/>
          </p:cNvSpPr>
          <p:nvPr/>
        </p:nvSpPr>
        <p:spPr bwMode="auto">
          <a:xfrm flipV="1">
            <a:off x="2170672" y="5438587"/>
            <a:ext cx="0" cy="388937"/>
          </a:xfrm>
          <a:prstGeom prst="line">
            <a:avLst/>
          </a:prstGeom>
          <a:noFill/>
          <a:ln w="9525">
            <a:solidFill>
              <a:srgbClr val="FC0404"/>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07" name="Text Box 16"/>
          <p:cNvSpPr txBox="1">
            <a:spLocks noChangeArrowheads="1"/>
          </p:cNvSpPr>
          <p:nvPr/>
        </p:nvSpPr>
        <p:spPr bwMode="auto">
          <a:xfrm>
            <a:off x="1696598" y="5840437"/>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dirty="0">
                <a:solidFill>
                  <a:schemeClr val="tx1"/>
                </a:solidFill>
              </a:rPr>
              <a:t>最低位</a:t>
            </a:r>
          </a:p>
        </p:txBody>
      </p:sp>
      <p:sp>
        <p:nvSpPr>
          <p:cNvPr id="85008" name="Line 17"/>
          <p:cNvSpPr>
            <a:spLocks noChangeShapeType="1"/>
          </p:cNvSpPr>
          <p:nvPr/>
        </p:nvSpPr>
        <p:spPr bwMode="auto">
          <a:xfrm flipV="1">
            <a:off x="3024483" y="5429460"/>
            <a:ext cx="0" cy="387350"/>
          </a:xfrm>
          <a:prstGeom prst="line">
            <a:avLst/>
          </a:prstGeom>
          <a:noFill/>
          <a:ln w="9525">
            <a:solidFill>
              <a:srgbClr val="FC0404"/>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11" name="Line 20"/>
          <p:cNvSpPr>
            <a:spLocks noChangeShapeType="1"/>
          </p:cNvSpPr>
          <p:nvPr/>
        </p:nvSpPr>
        <p:spPr bwMode="auto">
          <a:xfrm>
            <a:off x="2051720" y="3790972"/>
            <a:ext cx="0" cy="9382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12" name="Line 21"/>
          <p:cNvSpPr>
            <a:spLocks noChangeShapeType="1"/>
          </p:cNvSpPr>
          <p:nvPr/>
        </p:nvSpPr>
        <p:spPr bwMode="auto">
          <a:xfrm>
            <a:off x="5364088" y="3790972"/>
            <a:ext cx="0" cy="9382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13" name="Line 22"/>
          <p:cNvSpPr>
            <a:spLocks noChangeShapeType="1"/>
          </p:cNvSpPr>
          <p:nvPr/>
        </p:nvSpPr>
        <p:spPr bwMode="auto">
          <a:xfrm>
            <a:off x="8677275" y="3808435"/>
            <a:ext cx="0" cy="93821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14" name="Line 23"/>
          <p:cNvSpPr>
            <a:spLocks noChangeShapeType="1"/>
          </p:cNvSpPr>
          <p:nvPr/>
        </p:nvSpPr>
        <p:spPr bwMode="auto">
          <a:xfrm>
            <a:off x="2051720" y="3978296"/>
            <a:ext cx="3325143" cy="1"/>
          </a:xfrm>
          <a:prstGeom prst="line">
            <a:avLst/>
          </a:prstGeom>
          <a:noFill/>
          <a:ln w="9525">
            <a:solidFill>
              <a:schemeClr val="tx1"/>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15" name="Text Box 24"/>
          <p:cNvSpPr txBox="1">
            <a:spLocks noChangeArrowheads="1"/>
          </p:cNvSpPr>
          <p:nvPr/>
        </p:nvSpPr>
        <p:spPr bwMode="auto">
          <a:xfrm>
            <a:off x="2529501" y="3760810"/>
            <a:ext cx="248285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a:solidFill>
                  <a:schemeClr val="tx1"/>
                </a:solidFill>
              </a:rPr>
              <a:t>机构惟一标志符 </a:t>
            </a:r>
            <a:r>
              <a:rPr lang="en-US" altLang="zh-CN" sz="2000">
                <a:solidFill>
                  <a:schemeClr val="tx1"/>
                </a:solidFill>
              </a:rPr>
              <a:t>OUI</a:t>
            </a:r>
          </a:p>
        </p:txBody>
      </p:sp>
      <p:sp>
        <p:nvSpPr>
          <p:cNvPr id="85017" name="Text Box 26"/>
          <p:cNvSpPr txBox="1">
            <a:spLocks noChangeArrowheads="1"/>
          </p:cNvSpPr>
          <p:nvPr/>
        </p:nvSpPr>
        <p:spPr bwMode="auto">
          <a:xfrm>
            <a:off x="6084168" y="3808435"/>
            <a:ext cx="1980029" cy="40011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扩展唯一标志符</a:t>
            </a:r>
          </a:p>
        </p:txBody>
      </p:sp>
      <p:sp>
        <p:nvSpPr>
          <p:cNvPr id="85019" name="Text Box 28"/>
          <p:cNvSpPr txBox="1">
            <a:spLocks noChangeArrowheads="1"/>
          </p:cNvSpPr>
          <p:nvPr/>
        </p:nvSpPr>
        <p:spPr bwMode="auto">
          <a:xfrm>
            <a:off x="581025" y="2613047"/>
            <a:ext cx="59356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十六进制表示的 </a:t>
            </a:r>
            <a:r>
              <a:rPr lang="en-US" altLang="zh-CN" sz="2000" dirty="0">
                <a:solidFill>
                  <a:schemeClr val="tx1"/>
                </a:solidFill>
              </a:rPr>
              <a:t>EUI-48 </a:t>
            </a:r>
            <a:r>
              <a:rPr lang="zh-CN" altLang="en-US" sz="2000" dirty="0">
                <a:solidFill>
                  <a:schemeClr val="tx1"/>
                </a:solidFill>
              </a:rPr>
              <a:t>地址：   </a:t>
            </a:r>
            <a:r>
              <a:rPr lang="en-US" altLang="zh-CN" sz="1800" dirty="0">
                <a:solidFill>
                  <a:schemeClr val="tx1"/>
                </a:solidFill>
              </a:rPr>
              <a:t>02-60-8C-01-2C-4A</a:t>
            </a:r>
          </a:p>
        </p:txBody>
      </p:sp>
      <p:sp>
        <p:nvSpPr>
          <p:cNvPr id="85020" name="Text Box 29"/>
          <p:cNvSpPr txBox="1">
            <a:spLocks noChangeArrowheads="1"/>
          </p:cNvSpPr>
          <p:nvPr/>
        </p:nvSpPr>
        <p:spPr bwMode="auto">
          <a:xfrm>
            <a:off x="125413" y="3260747"/>
            <a:ext cx="3400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二进制表示的 </a:t>
            </a:r>
            <a:r>
              <a:rPr lang="en-US" altLang="zh-CN" sz="2000" dirty="0">
                <a:solidFill>
                  <a:schemeClr val="tx1"/>
                </a:solidFill>
              </a:rPr>
              <a:t>EUI-48 </a:t>
            </a:r>
            <a:r>
              <a:rPr lang="zh-CN" altLang="en-US" sz="2000" dirty="0">
                <a:solidFill>
                  <a:schemeClr val="tx1"/>
                </a:solidFill>
              </a:rPr>
              <a:t>地址：</a:t>
            </a:r>
          </a:p>
        </p:txBody>
      </p:sp>
      <p:sp>
        <p:nvSpPr>
          <p:cNvPr id="85021" name="Text Box 30"/>
          <p:cNvSpPr txBox="1">
            <a:spLocks noChangeArrowheads="1"/>
          </p:cNvSpPr>
          <p:nvPr/>
        </p:nvSpPr>
        <p:spPr bwMode="auto">
          <a:xfrm>
            <a:off x="3924300" y="1887560"/>
            <a:ext cx="10967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a:t>
            </a:r>
            <a:r>
              <a:rPr lang="en-US" altLang="zh-CN" sz="2000" dirty="0">
                <a:solidFill>
                  <a:schemeClr val="tx1"/>
                </a:solidFill>
              </a:rPr>
              <a:t>1</a:t>
            </a:r>
            <a:r>
              <a:rPr lang="zh-CN" altLang="en-US" sz="2000" dirty="0">
                <a:solidFill>
                  <a:schemeClr val="tx1"/>
                </a:solidFill>
              </a:rPr>
              <a:t>字节</a:t>
            </a:r>
          </a:p>
        </p:txBody>
      </p:sp>
      <p:sp>
        <p:nvSpPr>
          <p:cNvPr id="85022" name="Text Box 31"/>
          <p:cNvSpPr txBox="1">
            <a:spLocks noChangeArrowheads="1"/>
          </p:cNvSpPr>
          <p:nvPr/>
        </p:nvSpPr>
        <p:spPr bwMode="auto">
          <a:xfrm>
            <a:off x="5651500" y="1887560"/>
            <a:ext cx="10967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a:t>
            </a:r>
            <a:r>
              <a:rPr lang="en-US" altLang="zh-CN" sz="2000" dirty="0">
                <a:solidFill>
                  <a:schemeClr val="tx1"/>
                </a:solidFill>
              </a:rPr>
              <a:t>6</a:t>
            </a:r>
            <a:r>
              <a:rPr lang="zh-CN" altLang="en-US" sz="2000" dirty="0">
                <a:solidFill>
                  <a:schemeClr val="tx1"/>
                </a:solidFill>
              </a:rPr>
              <a:t>字节</a:t>
            </a:r>
          </a:p>
        </p:txBody>
      </p:sp>
      <p:sp>
        <p:nvSpPr>
          <p:cNvPr id="85023" name="Line 32"/>
          <p:cNvSpPr>
            <a:spLocks noChangeShapeType="1"/>
          </p:cNvSpPr>
          <p:nvPr/>
        </p:nvSpPr>
        <p:spPr bwMode="auto">
          <a:xfrm>
            <a:off x="4500563" y="2320947"/>
            <a:ext cx="0" cy="387350"/>
          </a:xfrm>
          <a:prstGeom prst="line">
            <a:avLst/>
          </a:prstGeom>
          <a:noFill/>
          <a:ln w="9525">
            <a:solidFill>
              <a:srgbClr val="FC0404"/>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24" name="Line 33"/>
          <p:cNvSpPr>
            <a:spLocks noChangeShapeType="1"/>
          </p:cNvSpPr>
          <p:nvPr/>
        </p:nvSpPr>
        <p:spPr bwMode="auto">
          <a:xfrm>
            <a:off x="6248400" y="2287610"/>
            <a:ext cx="0" cy="387350"/>
          </a:xfrm>
          <a:prstGeom prst="line">
            <a:avLst/>
          </a:prstGeom>
          <a:noFill/>
          <a:ln w="9525">
            <a:solidFill>
              <a:srgbClr val="FC0404"/>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5025" name="Text Box 34"/>
          <p:cNvSpPr txBox="1">
            <a:spLocks noChangeArrowheads="1"/>
          </p:cNvSpPr>
          <p:nvPr/>
        </p:nvSpPr>
        <p:spPr bwMode="auto">
          <a:xfrm>
            <a:off x="828675" y="4408435"/>
            <a:ext cx="1200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dirty="0">
                <a:solidFill>
                  <a:schemeClr val="tx1"/>
                </a:solidFill>
              </a:rPr>
              <a:t>字节顺序</a:t>
            </a:r>
          </a:p>
        </p:txBody>
      </p:sp>
      <p:sp>
        <p:nvSpPr>
          <p:cNvPr id="85026" name="Text Box 35"/>
          <p:cNvSpPr txBox="1">
            <a:spLocks noChangeArrowheads="1"/>
          </p:cNvSpPr>
          <p:nvPr/>
        </p:nvSpPr>
        <p:spPr bwMode="auto">
          <a:xfrm>
            <a:off x="3492500" y="4375172"/>
            <a:ext cx="6543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 </a:t>
            </a:r>
            <a:r>
              <a:rPr lang="en-US" altLang="zh-CN" sz="2000" dirty="0">
                <a:solidFill>
                  <a:schemeClr val="tx1"/>
                </a:solidFill>
              </a:rPr>
              <a:t>2</a:t>
            </a:r>
          </a:p>
        </p:txBody>
      </p:sp>
      <p:sp>
        <p:nvSpPr>
          <p:cNvPr id="85027" name="Text Box 36"/>
          <p:cNvSpPr txBox="1">
            <a:spLocks noChangeArrowheads="1"/>
          </p:cNvSpPr>
          <p:nvPr/>
        </p:nvSpPr>
        <p:spPr bwMode="auto">
          <a:xfrm>
            <a:off x="4549775" y="4375172"/>
            <a:ext cx="6543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 </a:t>
            </a:r>
            <a:r>
              <a:rPr lang="en-US" altLang="zh-CN" sz="2000" dirty="0">
                <a:solidFill>
                  <a:schemeClr val="tx1"/>
                </a:solidFill>
              </a:rPr>
              <a:t>3</a:t>
            </a:r>
          </a:p>
        </p:txBody>
      </p:sp>
      <p:sp>
        <p:nvSpPr>
          <p:cNvPr id="85028" name="Text Box 37"/>
          <p:cNvSpPr txBox="1">
            <a:spLocks noChangeArrowheads="1"/>
          </p:cNvSpPr>
          <p:nvPr/>
        </p:nvSpPr>
        <p:spPr bwMode="auto">
          <a:xfrm>
            <a:off x="5613400" y="4375172"/>
            <a:ext cx="6543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 </a:t>
            </a:r>
            <a:r>
              <a:rPr lang="en-US" altLang="zh-CN" sz="2000" dirty="0">
                <a:solidFill>
                  <a:schemeClr val="tx1"/>
                </a:solidFill>
              </a:rPr>
              <a:t>4</a:t>
            </a:r>
          </a:p>
        </p:txBody>
      </p:sp>
      <p:sp>
        <p:nvSpPr>
          <p:cNvPr id="85029" name="Text Box 38"/>
          <p:cNvSpPr txBox="1">
            <a:spLocks noChangeArrowheads="1"/>
          </p:cNvSpPr>
          <p:nvPr/>
        </p:nvSpPr>
        <p:spPr bwMode="auto">
          <a:xfrm>
            <a:off x="6673850" y="4375172"/>
            <a:ext cx="6543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 </a:t>
            </a:r>
            <a:r>
              <a:rPr lang="en-US" altLang="zh-CN" sz="2000" dirty="0">
                <a:solidFill>
                  <a:schemeClr val="tx1"/>
                </a:solidFill>
              </a:rPr>
              <a:t>5</a:t>
            </a:r>
          </a:p>
        </p:txBody>
      </p:sp>
      <p:sp>
        <p:nvSpPr>
          <p:cNvPr id="85030" name="Text Box 39"/>
          <p:cNvSpPr txBox="1">
            <a:spLocks noChangeArrowheads="1"/>
          </p:cNvSpPr>
          <p:nvPr/>
        </p:nvSpPr>
        <p:spPr bwMode="auto">
          <a:xfrm>
            <a:off x="7735888" y="4375172"/>
            <a:ext cx="654346" cy="4001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chemeClr val="tx1"/>
                </a:solidFill>
              </a:rPr>
              <a:t>第 </a:t>
            </a:r>
            <a:r>
              <a:rPr lang="en-US" altLang="zh-CN" sz="2000" dirty="0">
                <a:solidFill>
                  <a:schemeClr val="tx1"/>
                </a:solidFill>
              </a:rPr>
              <a:t>6</a:t>
            </a:r>
          </a:p>
        </p:txBody>
      </p:sp>
      <p:sp>
        <p:nvSpPr>
          <p:cNvPr id="85031" name="Line 40"/>
          <p:cNvSpPr>
            <a:spLocks noChangeShapeType="1"/>
          </p:cNvSpPr>
          <p:nvPr/>
        </p:nvSpPr>
        <p:spPr bwMode="auto">
          <a:xfrm>
            <a:off x="5364088" y="3011510"/>
            <a:ext cx="0" cy="174625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Text Box 14"/>
          <p:cNvSpPr txBox="1">
            <a:spLocks noChangeArrowheads="1"/>
          </p:cNvSpPr>
          <p:nvPr/>
        </p:nvSpPr>
        <p:spPr bwMode="auto">
          <a:xfrm>
            <a:off x="2546350" y="5840437"/>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dirty="0">
                <a:solidFill>
                  <a:schemeClr val="tx1"/>
                </a:solidFill>
              </a:rPr>
              <a:t>最高位</a:t>
            </a:r>
          </a:p>
        </p:txBody>
      </p:sp>
      <p:graphicFrame>
        <p:nvGraphicFramePr>
          <p:cNvPr id="48" name="表格 47"/>
          <p:cNvGraphicFramePr>
            <a:graphicFrameLocks noGrp="1"/>
          </p:cNvGraphicFramePr>
          <p:nvPr>
            <p:extLst>
              <p:ext uri="{D42A27DB-BD31-4B8C-83A1-F6EECF244321}">
                <p14:modId xmlns:p14="http://schemas.microsoft.com/office/powerpoint/2010/main" val="1471985045"/>
              </p:ext>
            </p:extLst>
          </p:nvPr>
        </p:nvGraphicFramePr>
        <p:xfrm>
          <a:off x="2051721" y="5146392"/>
          <a:ext cx="6625554" cy="370840"/>
        </p:xfrm>
        <a:graphic>
          <a:graphicData uri="http://schemas.openxmlformats.org/drawingml/2006/table">
            <a:tbl>
              <a:tblPr firstRow="1" bandRow="1">
                <a:tableStyleId>{5C22544A-7EE6-4342-B048-85BDC9FD1C3A}</a:tableStyleId>
              </a:tblPr>
              <a:tblGrid>
                <a:gridCol w="1104259">
                  <a:extLst>
                    <a:ext uri="{9D8B030D-6E8A-4147-A177-3AD203B41FA5}">
                      <a16:colId xmlns:a16="http://schemas.microsoft.com/office/drawing/2014/main" val="20000"/>
                    </a:ext>
                  </a:extLst>
                </a:gridCol>
                <a:gridCol w="1104259">
                  <a:extLst>
                    <a:ext uri="{9D8B030D-6E8A-4147-A177-3AD203B41FA5}">
                      <a16:colId xmlns:a16="http://schemas.microsoft.com/office/drawing/2014/main" val="20001"/>
                    </a:ext>
                  </a:extLst>
                </a:gridCol>
                <a:gridCol w="1104259">
                  <a:extLst>
                    <a:ext uri="{9D8B030D-6E8A-4147-A177-3AD203B41FA5}">
                      <a16:colId xmlns:a16="http://schemas.microsoft.com/office/drawing/2014/main" val="20002"/>
                    </a:ext>
                  </a:extLst>
                </a:gridCol>
                <a:gridCol w="1104259">
                  <a:extLst>
                    <a:ext uri="{9D8B030D-6E8A-4147-A177-3AD203B41FA5}">
                      <a16:colId xmlns:a16="http://schemas.microsoft.com/office/drawing/2014/main" val="20003"/>
                    </a:ext>
                  </a:extLst>
                </a:gridCol>
                <a:gridCol w="1104259">
                  <a:extLst>
                    <a:ext uri="{9D8B030D-6E8A-4147-A177-3AD203B41FA5}">
                      <a16:colId xmlns:a16="http://schemas.microsoft.com/office/drawing/2014/main" val="20004"/>
                    </a:ext>
                  </a:extLst>
                </a:gridCol>
                <a:gridCol w="1104259">
                  <a:extLst>
                    <a:ext uri="{9D8B030D-6E8A-4147-A177-3AD203B41FA5}">
                      <a16:colId xmlns:a16="http://schemas.microsoft.com/office/drawing/2014/main" val="20005"/>
                    </a:ext>
                  </a:extLst>
                </a:gridCol>
              </a:tblGrid>
              <a:tr h="370840">
                <a:tc>
                  <a:txBody>
                    <a:bodyPr/>
                    <a:lstStyle/>
                    <a:p>
                      <a:pPr algn="ctr"/>
                      <a:r>
                        <a:rPr lang="en-US" altLang="zh-CN" dirty="0">
                          <a:solidFill>
                            <a:schemeClr val="tx1"/>
                          </a:solidFill>
                          <a:latin typeface="+mn-lt"/>
                        </a:rPr>
                        <a:t>01000000</a:t>
                      </a:r>
                      <a:endParaRPr lang="zh-CN" altLang="en-US" dirty="0">
                        <a:solidFill>
                          <a:schemeClr val="tx1"/>
                        </a:solidFill>
                        <a:latin typeface="+mn-lt"/>
                      </a:endParaRPr>
                    </a:p>
                  </a:txBody>
                  <a:tcPr marL="0" marR="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mn-lt"/>
                        </a:rPr>
                        <a:t>00000110</a:t>
                      </a:r>
                      <a:endParaRPr lang="zh-CN" altLang="en-US" dirty="0">
                        <a:solidFill>
                          <a:schemeClr val="tx1"/>
                        </a:solidFill>
                        <a:latin typeface="+mn-lt"/>
                      </a:endParaRPr>
                    </a:p>
                  </a:txBody>
                  <a:tcPr marL="0" marR="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mn-lt"/>
                        </a:rPr>
                        <a:t>00110001</a:t>
                      </a:r>
                      <a:endParaRPr lang="zh-CN" altLang="en-US" dirty="0">
                        <a:solidFill>
                          <a:schemeClr val="tx1"/>
                        </a:solidFill>
                        <a:latin typeface="+mn-lt"/>
                      </a:endParaRPr>
                    </a:p>
                  </a:txBody>
                  <a:tcPr marL="0" marR="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mn-lt"/>
                        </a:rPr>
                        <a:t>10000000</a:t>
                      </a:r>
                      <a:endParaRPr lang="zh-CN" altLang="en-US" dirty="0">
                        <a:solidFill>
                          <a:schemeClr val="tx1"/>
                        </a:solidFill>
                        <a:latin typeface="+mn-lt"/>
                      </a:endParaRPr>
                    </a:p>
                  </a:txBody>
                  <a:tcPr marL="0" marR="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mn-lt"/>
                        </a:rPr>
                        <a:t>00110100</a:t>
                      </a:r>
                      <a:endParaRPr lang="zh-CN" altLang="en-US" dirty="0">
                        <a:solidFill>
                          <a:schemeClr val="tx1"/>
                        </a:solidFill>
                        <a:latin typeface="+mn-lt"/>
                      </a:endParaRPr>
                    </a:p>
                  </a:txBody>
                  <a:tcPr marL="0" marR="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dirty="0">
                          <a:solidFill>
                            <a:schemeClr val="tx1"/>
                          </a:solidFill>
                          <a:latin typeface="+mn-lt"/>
                        </a:rPr>
                        <a:t>01010010</a:t>
                      </a:r>
                    </a:p>
                  </a:txBody>
                  <a:tcPr marL="0" marR="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49" name="Text Box 34"/>
          <p:cNvSpPr txBox="1">
            <a:spLocks noChangeArrowheads="1"/>
          </p:cNvSpPr>
          <p:nvPr/>
        </p:nvSpPr>
        <p:spPr bwMode="auto">
          <a:xfrm>
            <a:off x="539552" y="5323876"/>
            <a:ext cx="121058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zh-CN" altLang="en-US" sz="2000" dirty="0">
                <a:solidFill>
                  <a:schemeClr val="tx1"/>
                </a:solidFill>
              </a:rPr>
              <a:t>发送顺序</a:t>
            </a:r>
          </a:p>
        </p:txBody>
      </p:sp>
      <p:sp>
        <p:nvSpPr>
          <p:cNvPr id="3" name="左箭头 2"/>
          <p:cNvSpPr/>
          <p:nvPr/>
        </p:nvSpPr>
        <p:spPr bwMode="auto">
          <a:xfrm>
            <a:off x="1648110" y="5276335"/>
            <a:ext cx="360040" cy="128252"/>
          </a:xfrm>
          <a:prstGeom prst="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rtlCol="0" anchor="t" anchorCtr="0" compatLnSpc="1">
            <a:prstTxWarp prst="textNoShape">
              <a:avLst/>
            </a:prstTxWarp>
            <a:spAutoFit/>
          </a:bodyPr>
          <a:lstStyle/>
          <a:p>
            <a: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1" lang="zh-CN" altLang="en-US" sz="2800" b="0" i="0" u="none" strike="noStrike" cap="none" normalizeH="0" baseline="0">
              <a:ln>
                <a:noFill/>
              </a:ln>
              <a:solidFill>
                <a:schemeClr val="tx1"/>
              </a:solidFill>
              <a:effectLst/>
              <a:latin typeface="Times New Roman" pitchFamily="18" charset="0"/>
              <a:ea typeface="宋体" pitchFamily="2" charset="-122"/>
            </a:endParaRPr>
          </a:p>
        </p:txBody>
      </p:sp>
      <p:sp>
        <p:nvSpPr>
          <p:cNvPr id="925738" name="AutoShape 42"/>
          <p:cNvSpPr>
            <a:spLocks noChangeArrowheads="1"/>
          </p:cNvSpPr>
          <p:nvPr/>
        </p:nvSpPr>
        <p:spPr bwMode="auto">
          <a:xfrm>
            <a:off x="3548856" y="5613825"/>
            <a:ext cx="1243012" cy="468313"/>
          </a:xfrm>
          <a:prstGeom prst="wedgeRoundRectCallout">
            <a:avLst>
              <a:gd name="adj1" fmla="val -88068"/>
              <a:gd name="adj2" fmla="val -173829"/>
              <a:gd name="adj3" fmla="val 1666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dirty="0">
                <a:solidFill>
                  <a:schemeClr val="bg1"/>
                </a:solidFill>
              </a:rPr>
              <a:t>I/G </a:t>
            </a:r>
            <a:r>
              <a:rPr lang="zh-CN" altLang="en-US" sz="2000" dirty="0">
                <a:solidFill>
                  <a:schemeClr val="bg1"/>
                </a:solidFill>
              </a:rPr>
              <a:t>比特</a:t>
            </a:r>
          </a:p>
        </p:txBody>
      </p:sp>
      <p:sp>
        <p:nvSpPr>
          <p:cNvPr id="925737" name="AutoShape 41"/>
          <p:cNvSpPr>
            <a:spLocks noChangeArrowheads="1"/>
          </p:cNvSpPr>
          <p:nvPr/>
        </p:nvSpPr>
        <p:spPr bwMode="auto">
          <a:xfrm>
            <a:off x="853155" y="5888719"/>
            <a:ext cx="1439862" cy="468312"/>
          </a:xfrm>
          <a:prstGeom prst="wedgeRoundRectCallout">
            <a:avLst>
              <a:gd name="adj1" fmla="val 92727"/>
              <a:gd name="adj2" fmla="val -229148"/>
              <a:gd name="adj3" fmla="val 1666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a:solidFill>
                  <a:schemeClr val="bg1"/>
                </a:solidFill>
              </a:rPr>
              <a:t>G/L </a:t>
            </a:r>
            <a:r>
              <a:rPr lang="zh-CN" altLang="en-US" sz="2000">
                <a:solidFill>
                  <a:schemeClr val="bg1"/>
                </a:solidFill>
              </a:rPr>
              <a:t>比特</a:t>
            </a:r>
          </a:p>
        </p:txBody>
      </p:sp>
      <p:sp>
        <p:nvSpPr>
          <p:cNvPr id="51" name="Text Box 34"/>
          <p:cNvSpPr txBox="1">
            <a:spLocks noChangeArrowheads="1"/>
          </p:cNvSpPr>
          <p:nvPr/>
        </p:nvSpPr>
        <p:spPr bwMode="auto">
          <a:xfrm>
            <a:off x="793805" y="5013176"/>
            <a:ext cx="82586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lang="en-US" altLang="zh-CN" sz="2000" dirty="0">
                <a:solidFill>
                  <a:schemeClr val="tx1"/>
                </a:solidFill>
              </a:rPr>
              <a:t>802.3</a:t>
            </a:r>
            <a:endParaRPr lang="zh-CN" altLang="en-US" sz="2000" dirty="0">
              <a:solidFill>
                <a:schemeClr val="tx1"/>
              </a:solidFill>
            </a:endParaRPr>
          </a:p>
        </p:txBody>
      </p:sp>
      <p:sp>
        <p:nvSpPr>
          <p:cNvPr id="40" name="Text Box 29"/>
          <p:cNvSpPr txBox="1">
            <a:spLocks noChangeArrowheads="1"/>
          </p:cNvSpPr>
          <p:nvPr/>
        </p:nvSpPr>
        <p:spPr bwMode="auto">
          <a:xfrm>
            <a:off x="5513048" y="5723986"/>
            <a:ext cx="30914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dirty="0">
                <a:solidFill>
                  <a:srgbClr val="0000FF"/>
                </a:solidFill>
              </a:rPr>
              <a:t>字节序采用</a:t>
            </a:r>
            <a:r>
              <a:rPr lang="en-US" altLang="zh-CN" sz="2000" dirty="0">
                <a:solidFill>
                  <a:srgbClr val="0000FF"/>
                </a:solidFill>
              </a:rPr>
              <a:t>Big-endian</a:t>
            </a:r>
          </a:p>
          <a:p>
            <a:pPr eaLnBrk="1" hangingPunct="1">
              <a:spcBef>
                <a:spcPct val="0"/>
              </a:spcBef>
              <a:buClrTx/>
              <a:buFontTx/>
              <a:buNone/>
            </a:pPr>
            <a:r>
              <a:rPr lang="zh-CN" altLang="en-US" sz="2000" dirty="0">
                <a:solidFill>
                  <a:srgbClr val="0000FF"/>
                </a:solidFill>
              </a:rPr>
              <a:t>比特序采用</a:t>
            </a:r>
            <a:r>
              <a:rPr lang="en-US" altLang="zh-CN" sz="2000" dirty="0">
                <a:solidFill>
                  <a:srgbClr val="0000FF"/>
                </a:solidFill>
              </a:rPr>
              <a:t>Little-endian</a:t>
            </a:r>
            <a:endParaRPr lang="zh-CN" altLang="en-US" sz="2000" dirty="0">
              <a:solidFill>
                <a:srgbClr val="0000FF"/>
              </a:solidFill>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5738"/>
                                        </p:tgtEl>
                                        <p:attrNameLst>
                                          <p:attrName>style.visibility</p:attrName>
                                        </p:attrNameLst>
                                      </p:cBhvr>
                                      <p:to>
                                        <p:strVal val="visible"/>
                                      </p:to>
                                    </p:set>
                                    <p:animEffect transition="in" filter="wipe(up)">
                                      <p:cBhvr>
                                        <p:cTn id="7" dur="1000"/>
                                        <p:tgtEl>
                                          <p:spTgt spid="9257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25737"/>
                                        </p:tgtEl>
                                        <p:attrNameLst>
                                          <p:attrName>style.visibility</p:attrName>
                                        </p:attrNameLst>
                                      </p:cBhvr>
                                      <p:to>
                                        <p:strVal val="visible"/>
                                      </p:to>
                                    </p:set>
                                    <p:animEffect transition="in" filter="wipe(down)">
                                      <p:cBhvr>
                                        <p:cTn id="12" dur="1000"/>
                                        <p:tgtEl>
                                          <p:spTgt spid="925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5738" grpId="0" animBg="1"/>
      <p:bldP spid="925737"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7746" name="Rectangle 2"/>
          <p:cNvSpPr>
            <a:spLocks noGrp="1" noChangeArrowheads="1"/>
          </p:cNvSpPr>
          <p:nvPr>
            <p:ph type="title"/>
          </p:nvPr>
        </p:nvSpPr>
        <p:spPr/>
        <p:txBody>
          <a:bodyPr/>
          <a:lstStyle/>
          <a:p>
            <a:pPr eaLnBrk="1" hangingPunct="1">
              <a:defRPr/>
            </a:pPr>
            <a:r>
              <a:rPr lang="en-US" altLang="zh-CN" b="1"/>
              <a:t>G/L bit</a:t>
            </a:r>
            <a:endParaRPr lang="zh-CN" altLang="en-US" b="1"/>
          </a:p>
        </p:txBody>
      </p:sp>
      <p:sp>
        <p:nvSpPr>
          <p:cNvPr id="870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704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sp>
        <p:nvSpPr>
          <p:cNvPr id="927749" name="Rectangle 5"/>
          <p:cNvSpPr>
            <a:spLocks noGrp="1" noChangeArrowheads="1"/>
          </p:cNvSpPr>
          <p:nvPr>
            <p:ph type="body" idx="1"/>
          </p:nvPr>
        </p:nvSpPr>
        <p:spPr>
          <a:xfrm>
            <a:off x="809625" y="1773238"/>
            <a:ext cx="7958138" cy="4608512"/>
          </a:xfrm>
        </p:spPr>
        <p:txBody>
          <a:bodyPr/>
          <a:lstStyle/>
          <a:p>
            <a:pPr eaLnBrk="1" hangingPunct="1">
              <a:lnSpc>
                <a:spcPct val="105000"/>
              </a:lnSpc>
              <a:defRPr/>
            </a:pPr>
            <a:r>
              <a:rPr lang="zh-CN" altLang="en-US" sz="2200" dirty="0">
                <a:solidFill>
                  <a:srgbClr val="FF0000"/>
                </a:solidFill>
                <a:effectLst>
                  <a:outerShdw blurRad="38100" dist="38100" dir="2700000" algn="tl">
                    <a:srgbClr val="C0C0C0"/>
                  </a:outerShdw>
                </a:effectLst>
              </a:rPr>
              <a:t>惟一性保证</a:t>
            </a:r>
            <a:r>
              <a:rPr lang="zh-CN" altLang="en-US" sz="2200" dirty="0"/>
              <a:t>：</a:t>
            </a:r>
            <a:endParaRPr lang="en-US" altLang="zh-CN" sz="2200" dirty="0"/>
          </a:p>
          <a:p>
            <a:pPr lvl="1" eaLnBrk="1" hangingPunct="1">
              <a:lnSpc>
                <a:spcPct val="105000"/>
              </a:lnSpc>
              <a:defRPr/>
            </a:pPr>
            <a:r>
              <a:rPr lang="en-US" altLang="zh-CN" sz="2200" dirty="0"/>
              <a:t>MAC</a:t>
            </a:r>
            <a:r>
              <a:rPr lang="zh-CN" altLang="en-US" sz="2200" dirty="0"/>
              <a:t>地址由</a:t>
            </a:r>
            <a:r>
              <a:rPr lang="en-US" altLang="zh-CN" sz="2200" dirty="0"/>
              <a:t>IEEE</a:t>
            </a:r>
            <a:r>
              <a:rPr lang="zh-CN" altLang="en-US" sz="2200" dirty="0"/>
              <a:t>的注册管理机构 </a:t>
            </a:r>
            <a:r>
              <a:rPr lang="en-US" altLang="zh-CN" sz="2200" dirty="0">
                <a:solidFill>
                  <a:srgbClr val="0000FF"/>
                </a:solidFill>
              </a:rPr>
              <a:t>RA</a:t>
            </a:r>
            <a:r>
              <a:rPr lang="en-US" altLang="zh-CN" sz="2200" dirty="0"/>
              <a:t> </a:t>
            </a:r>
            <a:r>
              <a:rPr lang="zh-CN" altLang="en-US" sz="2200" dirty="0"/>
              <a:t>负责向厂家分配地址字段的前</a:t>
            </a:r>
            <a:r>
              <a:rPr lang="en-US" altLang="zh-CN" sz="2200" dirty="0"/>
              <a:t>3</a:t>
            </a:r>
            <a:r>
              <a:rPr lang="zh-CN" altLang="en-US" sz="2200" dirty="0"/>
              <a:t>字节（高</a:t>
            </a:r>
            <a:r>
              <a:rPr lang="en-US" altLang="zh-CN" sz="2200" dirty="0"/>
              <a:t>24bit</a:t>
            </a:r>
            <a:r>
              <a:rPr lang="zh-CN" altLang="en-US" sz="2200" dirty="0"/>
              <a:t>，即：</a:t>
            </a:r>
            <a:r>
              <a:rPr lang="zh-CN" altLang="en-US" sz="2200" dirty="0">
                <a:solidFill>
                  <a:srgbClr val="0000FF"/>
                </a:solidFill>
                <a:effectLst>
                  <a:outerShdw blurRad="38100" dist="38100" dir="2700000" algn="tl">
                    <a:srgbClr val="C0C0C0"/>
                  </a:outerShdw>
                </a:effectLst>
              </a:rPr>
              <a:t>地址块</a:t>
            </a:r>
            <a:r>
              <a:rPr lang="zh-CN" altLang="en-US" sz="2200" dirty="0"/>
              <a:t>、</a:t>
            </a:r>
            <a:r>
              <a:rPr lang="zh-CN" altLang="en-US" sz="2200" dirty="0">
                <a:solidFill>
                  <a:srgbClr val="0000FF"/>
                </a:solidFill>
                <a:effectLst>
                  <a:outerShdw blurRad="38100" dist="38100" dir="2700000" algn="tl">
                    <a:srgbClr val="C0C0C0"/>
                  </a:outerShdw>
                </a:effectLst>
              </a:rPr>
              <a:t>厂商代码</a:t>
            </a:r>
            <a:r>
              <a:rPr lang="zh-CN" altLang="en-US" sz="2200" dirty="0"/>
              <a:t>），称为</a:t>
            </a:r>
            <a:r>
              <a:rPr lang="zh-CN" altLang="en-US" sz="2200" dirty="0">
                <a:solidFill>
                  <a:srgbClr val="0000FF"/>
                </a:solidFill>
              </a:rPr>
              <a:t>机构唯一标识符（</a:t>
            </a:r>
            <a:r>
              <a:rPr lang="en-US" altLang="zh-CN" sz="2200" dirty="0">
                <a:solidFill>
                  <a:srgbClr val="0000FF"/>
                </a:solidFill>
              </a:rPr>
              <a:t>OUI</a:t>
            </a:r>
            <a:r>
              <a:rPr lang="zh-CN" altLang="en-US" sz="2200" dirty="0">
                <a:solidFill>
                  <a:srgbClr val="0000FF"/>
                </a:solidFill>
              </a:rPr>
              <a:t>）</a:t>
            </a:r>
            <a:r>
              <a:rPr lang="zh-CN" altLang="en-US" sz="2200" dirty="0"/>
              <a:t>；</a:t>
            </a:r>
            <a:endParaRPr lang="en-US" altLang="zh-CN" sz="2200" dirty="0"/>
          </a:p>
          <a:p>
            <a:pPr lvl="1" eaLnBrk="1" hangingPunct="1">
              <a:lnSpc>
                <a:spcPct val="105000"/>
              </a:lnSpc>
              <a:defRPr/>
            </a:pPr>
            <a:r>
              <a:rPr lang="zh-CN" altLang="en-US" sz="2200" dirty="0"/>
              <a:t>由厂商负责分配地址字段的后</a:t>
            </a:r>
            <a:r>
              <a:rPr lang="en-US" altLang="zh-CN" sz="2200" dirty="0"/>
              <a:t>3</a:t>
            </a:r>
            <a:r>
              <a:rPr lang="zh-CN" altLang="en-US" sz="2200" dirty="0"/>
              <a:t>字节（低</a:t>
            </a:r>
            <a:r>
              <a:rPr lang="en-US" altLang="zh-CN" sz="2200" dirty="0"/>
              <a:t>24bit</a:t>
            </a:r>
            <a:r>
              <a:rPr lang="zh-CN" altLang="en-US" sz="2200" dirty="0"/>
              <a:t>），称为</a:t>
            </a:r>
            <a:r>
              <a:rPr lang="zh-CN" altLang="en-US" sz="2200" dirty="0">
                <a:solidFill>
                  <a:srgbClr val="0000FF"/>
                </a:solidFill>
              </a:rPr>
              <a:t>扩展唯一标识符</a:t>
            </a:r>
            <a:r>
              <a:rPr lang="zh-CN" altLang="en-US" sz="2200" dirty="0"/>
              <a:t>，必须保证生产出的网卡没有重复地址；</a:t>
            </a:r>
            <a:endParaRPr lang="en-US" altLang="zh-CN" sz="2200" dirty="0"/>
          </a:p>
          <a:p>
            <a:pPr lvl="1" eaLnBrk="1" hangingPunct="1">
              <a:lnSpc>
                <a:spcPct val="105000"/>
              </a:lnSpc>
              <a:defRPr/>
            </a:pPr>
            <a:r>
              <a:rPr lang="zh-CN" altLang="en-US" sz="2200" dirty="0"/>
              <a:t>例如：</a:t>
            </a:r>
            <a:r>
              <a:rPr lang="en-US" altLang="zh-CN" sz="2200" dirty="0"/>
              <a:t>3Com</a:t>
            </a:r>
            <a:r>
              <a:rPr lang="zh-CN" altLang="en-US" sz="2200" dirty="0"/>
              <a:t>公司的</a:t>
            </a:r>
            <a:r>
              <a:rPr lang="en-US" altLang="zh-CN" sz="2200" dirty="0"/>
              <a:t>OUI</a:t>
            </a:r>
            <a:r>
              <a:rPr lang="zh-CN" altLang="en-US" sz="2200" dirty="0"/>
              <a:t>是</a:t>
            </a:r>
            <a:r>
              <a:rPr lang="en-US" altLang="zh-CN" sz="2200" dirty="0"/>
              <a:t>00-0F-CB</a:t>
            </a:r>
            <a:r>
              <a:rPr lang="zh-CN" altLang="en-US" sz="2200" dirty="0"/>
              <a:t>（不唯一），</a:t>
            </a:r>
            <a:r>
              <a:rPr lang="en-US" altLang="zh-CN" sz="2200" dirty="0"/>
              <a:t> </a:t>
            </a:r>
            <a:r>
              <a:rPr lang="zh-CN" altLang="en-US" sz="2200" dirty="0"/>
              <a:t>华为公司的</a:t>
            </a:r>
            <a:r>
              <a:rPr lang="en-US" altLang="zh-CN" sz="2200" dirty="0"/>
              <a:t>OUI</a:t>
            </a:r>
            <a:r>
              <a:rPr lang="zh-CN" altLang="en-US" sz="2200" dirty="0"/>
              <a:t>是</a:t>
            </a:r>
            <a:r>
              <a:rPr lang="en-US" altLang="zh-CN" sz="2200" dirty="0"/>
              <a:t>10-32-7E</a:t>
            </a:r>
            <a:r>
              <a:rPr lang="zh-CN" altLang="en-US" sz="2200" dirty="0"/>
              <a:t>（不唯一）。</a:t>
            </a:r>
          </a:p>
          <a:p>
            <a:pPr eaLnBrk="1" hangingPunct="1">
              <a:lnSpc>
                <a:spcPct val="105000"/>
              </a:lnSpc>
              <a:defRPr/>
            </a:pPr>
            <a:r>
              <a:rPr lang="zh-CN" altLang="en-US" sz="2200" dirty="0"/>
              <a:t>如果厂商不向</a:t>
            </a:r>
            <a:r>
              <a:rPr lang="en-US" altLang="zh-CN" sz="2200" dirty="0"/>
              <a:t>IEEE</a:t>
            </a:r>
            <a:r>
              <a:rPr lang="zh-CN" altLang="en-US" sz="2200" dirty="0"/>
              <a:t>申请厂商代码，而自行分配地址字段，可使用地址字段的第一字节的最低第二位（</a:t>
            </a:r>
            <a:r>
              <a:rPr lang="en-US" altLang="zh-CN" sz="2200" dirty="0">
                <a:solidFill>
                  <a:srgbClr val="0000FF"/>
                </a:solidFill>
              </a:rPr>
              <a:t>G/</a:t>
            </a:r>
            <a:r>
              <a:rPr lang="en-US" altLang="zh-CN" sz="2200" dirty="0" err="1">
                <a:solidFill>
                  <a:srgbClr val="0000FF"/>
                </a:solidFill>
              </a:rPr>
              <a:t>Lbit</a:t>
            </a:r>
            <a:r>
              <a:rPr lang="zh-CN" altLang="en-US" sz="2200" dirty="0"/>
              <a:t>）进行区分：</a:t>
            </a:r>
            <a:r>
              <a:rPr lang="en-US" altLang="zh-CN" sz="2200" dirty="0">
                <a:solidFill>
                  <a:schemeClr val="tx2"/>
                </a:solidFill>
              </a:rPr>
              <a:t>G/L=1</a:t>
            </a:r>
            <a:r>
              <a:rPr lang="zh-CN" altLang="en-US" sz="2200" dirty="0"/>
              <a:t>表示局部地址，</a:t>
            </a:r>
            <a:r>
              <a:rPr lang="en-US" altLang="zh-CN" sz="2200" dirty="0">
                <a:solidFill>
                  <a:schemeClr val="tx2"/>
                </a:solidFill>
              </a:rPr>
              <a:t>G/L=0</a:t>
            </a:r>
            <a:r>
              <a:rPr lang="zh-CN" altLang="en-US" sz="2200" dirty="0"/>
              <a:t>表示全局地址。</a:t>
            </a:r>
            <a:endParaRPr lang="en-US" altLang="zh-CN" sz="2200" dirty="0"/>
          </a:p>
          <a:p>
            <a:pPr eaLnBrk="1" hangingPunct="1">
              <a:lnSpc>
                <a:spcPct val="105000"/>
              </a:lnSpc>
              <a:defRPr/>
            </a:pPr>
            <a:r>
              <a:rPr lang="zh-CN" altLang="en-US" sz="2200" dirty="0"/>
              <a:t>采用</a:t>
            </a:r>
            <a:r>
              <a:rPr lang="en-US" altLang="zh-CN" sz="2200" dirty="0">
                <a:solidFill>
                  <a:srgbClr val="FF0000"/>
                </a:solidFill>
              </a:rPr>
              <a:t>2B MAC</a:t>
            </a:r>
            <a:r>
              <a:rPr lang="zh-CN" altLang="en-US" sz="2200" dirty="0">
                <a:solidFill>
                  <a:srgbClr val="FF0000"/>
                </a:solidFill>
              </a:rPr>
              <a:t>地址</a:t>
            </a:r>
            <a:r>
              <a:rPr lang="zh-CN" altLang="en-US" sz="2200" dirty="0"/>
              <a:t>全都是局部地址。</a:t>
            </a:r>
          </a:p>
        </p:txBody>
      </p:sp>
    </p:spTree>
  </p:cSld>
  <p:clrMapOvr>
    <a:masterClrMapping/>
  </p:clrMapOvr>
  <p:transition spd="slow">
    <p:random/>
    <p:sndAc>
      <p:stSnd>
        <p:snd r:embed="rId2" name="camera.wav"/>
      </p:stSnd>
    </p:sndAc>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p:txBody>
          <a:bodyPr/>
          <a:lstStyle/>
          <a:p>
            <a:pPr eaLnBrk="1" hangingPunct="1">
              <a:defRPr/>
            </a:pPr>
            <a:r>
              <a:rPr lang="en-US" altLang="zh-CN" b="1" dirty="0"/>
              <a:t>I/G bit</a:t>
            </a:r>
            <a:endParaRPr lang="zh-CN" altLang="en-US" b="1" dirty="0"/>
          </a:p>
        </p:txBody>
      </p:sp>
      <p:sp>
        <p:nvSpPr>
          <p:cNvPr id="860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60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sp>
        <p:nvSpPr>
          <p:cNvPr id="926725" name="Rectangle 5"/>
          <p:cNvSpPr>
            <a:spLocks noGrp="1" noChangeArrowheads="1"/>
          </p:cNvSpPr>
          <p:nvPr>
            <p:ph type="body" idx="1"/>
          </p:nvPr>
        </p:nvSpPr>
        <p:spPr>
          <a:xfrm>
            <a:off x="809625" y="1773238"/>
            <a:ext cx="7958138" cy="4608090"/>
          </a:xfrm>
        </p:spPr>
        <p:txBody>
          <a:bodyPr/>
          <a:lstStyle/>
          <a:p>
            <a:pPr eaLnBrk="1" hangingPunct="1">
              <a:lnSpc>
                <a:spcPct val="110000"/>
              </a:lnSpc>
              <a:defRPr/>
            </a:pPr>
            <a:r>
              <a:rPr lang="zh-CN" altLang="en-US" sz="2400" dirty="0">
                <a:solidFill>
                  <a:srgbClr val="FF0000"/>
                </a:solidFill>
                <a:effectLst>
                  <a:outerShdw blurRad="38100" dist="38100" dir="2700000" algn="tl">
                    <a:srgbClr val="C0C0C0"/>
                  </a:outerShdw>
                </a:effectLst>
              </a:rPr>
              <a:t>通信方式</a:t>
            </a:r>
          </a:p>
          <a:p>
            <a:pPr lvl="1" eaLnBrk="1" hangingPunct="1">
              <a:lnSpc>
                <a:spcPct val="110000"/>
              </a:lnSpc>
              <a:defRPr/>
            </a:pPr>
            <a:r>
              <a:rPr lang="zh-CN" altLang="en-US" sz="2400" dirty="0">
                <a:solidFill>
                  <a:srgbClr val="0000FF"/>
                </a:solidFill>
                <a:effectLst>
                  <a:outerShdw blurRad="38100" dist="38100" dir="2700000" algn="tl">
                    <a:srgbClr val="C0C0C0"/>
                  </a:outerShdw>
                </a:effectLst>
              </a:rPr>
              <a:t>广播</a:t>
            </a:r>
            <a:r>
              <a:rPr lang="zh-CN" altLang="en-US" sz="2400" dirty="0"/>
              <a:t>：一个发全部收。</a:t>
            </a:r>
          </a:p>
          <a:p>
            <a:pPr lvl="1" eaLnBrk="1" hangingPunct="1">
              <a:lnSpc>
                <a:spcPct val="110000"/>
              </a:lnSpc>
              <a:defRPr/>
            </a:pPr>
            <a:r>
              <a:rPr lang="zh-CN" altLang="en-US" sz="2400" dirty="0">
                <a:solidFill>
                  <a:srgbClr val="0000FF"/>
                </a:solidFill>
                <a:effectLst>
                  <a:outerShdw blurRad="38100" dist="38100" dir="2700000" algn="tl">
                    <a:srgbClr val="C0C0C0"/>
                  </a:outerShdw>
                </a:effectLst>
              </a:rPr>
              <a:t>组播（多播）</a:t>
            </a:r>
            <a:r>
              <a:rPr lang="zh-CN" altLang="en-US" sz="2400" dirty="0"/>
              <a:t>：一个发多个收。</a:t>
            </a:r>
          </a:p>
          <a:p>
            <a:pPr lvl="1" eaLnBrk="1" hangingPunct="1">
              <a:lnSpc>
                <a:spcPct val="110000"/>
              </a:lnSpc>
              <a:defRPr/>
            </a:pPr>
            <a:r>
              <a:rPr lang="zh-CN" altLang="en-US" sz="2400" dirty="0">
                <a:solidFill>
                  <a:srgbClr val="0000FF"/>
                </a:solidFill>
                <a:effectLst>
                  <a:outerShdw blurRad="38100" dist="38100" dir="2700000" algn="tl">
                    <a:srgbClr val="C0C0C0"/>
                  </a:outerShdw>
                </a:effectLst>
              </a:rPr>
              <a:t>单播</a:t>
            </a:r>
            <a:r>
              <a:rPr lang="zh-CN" altLang="en-US" sz="2400" dirty="0"/>
              <a:t>：一个发一个收。</a:t>
            </a:r>
          </a:p>
          <a:p>
            <a:pPr eaLnBrk="1" hangingPunct="1">
              <a:lnSpc>
                <a:spcPct val="110000"/>
              </a:lnSpc>
              <a:defRPr/>
            </a:pPr>
            <a:r>
              <a:rPr lang="zh-CN" altLang="en-US" sz="2400" dirty="0">
                <a:solidFill>
                  <a:srgbClr val="FF0000"/>
                </a:solidFill>
                <a:effectLst>
                  <a:outerShdw blurRad="38100" dist="38100" dir="2700000" algn="tl">
                    <a:srgbClr val="C0C0C0"/>
                  </a:outerShdw>
                </a:effectLst>
              </a:rPr>
              <a:t>单播地址与组播地址</a:t>
            </a:r>
          </a:p>
          <a:p>
            <a:pPr lvl="1" eaLnBrk="1" hangingPunct="1">
              <a:lnSpc>
                <a:spcPct val="110000"/>
              </a:lnSpc>
              <a:defRPr/>
            </a:pPr>
            <a:r>
              <a:rPr lang="zh-CN" altLang="en-US" sz="2400" dirty="0"/>
              <a:t>区分可通过使用地址字段的第一字节的最低位（</a:t>
            </a:r>
            <a:r>
              <a:rPr lang="en-US" altLang="zh-CN" sz="2400" dirty="0">
                <a:solidFill>
                  <a:srgbClr val="0000FF"/>
                </a:solidFill>
              </a:rPr>
              <a:t>I/</a:t>
            </a:r>
            <a:r>
              <a:rPr lang="en-US" altLang="zh-CN" sz="2400" dirty="0" err="1">
                <a:solidFill>
                  <a:srgbClr val="0000FF"/>
                </a:solidFill>
              </a:rPr>
              <a:t>Gbit</a:t>
            </a:r>
            <a:r>
              <a:rPr lang="zh-CN" altLang="en-US" sz="2400" dirty="0"/>
              <a:t>）来进行：</a:t>
            </a:r>
            <a:r>
              <a:rPr lang="en-US" altLang="zh-CN" sz="2400" dirty="0">
                <a:solidFill>
                  <a:schemeClr val="tx2"/>
                </a:solidFill>
              </a:rPr>
              <a:t>I/G=0</a:t>
            </a:r>
            <a:r>
              <a:rPr lang="zh-CN" altLang="en-US" sz="2400" dirty="0"/>
              <a:t>表示单播地址，</a:t>
            </a:r>
            <a:r>
              <a:rPr lang="en-US" altLang="zh-CN" sz="2400" dirty="0">
                <a:solidFill>
                  <a:schemeClr val="tx2"/>
                </a:solidFill>
              </a:rPr>
              <a:t>I/G=1</a:t>
            </a:r>
            <a:r>
              <a:rPr lang="zh-CN" altLang="en-US" sz="2400" dirty="0"/>
              <a:t>表示组播地址。</a:t>
            </a:r>
            <a:endParaRPr lang="en-US" altLang="zh-CN" sz="2400" dirty="0"/>
          </a:p>
          <a:p>
            <a:pPr eaLnBrk="1" hangingPunct="1">
              <a:lnSpc>
                <a:spcPct val="110000"/>
              </a:lnSpc>
              <a:defRPr/>
            </a:pPr>
            <a:r>
              <a:rPr lang="zh-CN" altLang="en-US" sz="2400" dirty="0">
                <a:solidFill>
                  <a:srgbClr val="FF0000"/>
                </a:solidFill>
              </a:rPr>
              <a:t>广播地址</a:t>
            </a:r>
            <a:endParaRPr lang="en-US" altLang="zh-CN" sz="2400" dirty="0"/>
          </a:p>
          <a:p>
            <a:pPr lvl="1" eaLnBrk="1" hangingPunct="1">
              <a:lnSpc>
                <a:spcPct val="110000"/>
              </a:lnSpc>
              <a:defRPr/>
            </a:pPr>
            <a:r>
              <a:rPr lang="zh-CN" altLang="en-US" sz="2400" dirty="0"/>
              <a:t>所有 </a:t>
            </a:r>
            <a:r>
              <a:rPr lang="en-US" altLang="zh-CN" sz="2400" dirty="0"/>
              <a:t>48</a:t>
            </a:r>
            <a:r>
              <a:rPr lang="zh-CN" altLang="en-US" sz="2400" dirty="0"/>
              <a:t>位都为 </a:t>
            </a:r>
            <a:r>
              <a:rPr lang="en-US" altLang="zh-CN" sz="2400" dirty="0"/>
              <a:t>1 </a:t>
            </a:r>
            <a:r>
              <a:rPr lang="zh-CN" altLang="en-US" sz="2400" dirty="0"/>
              <a:t>，只能作为目的地址使用。</a:t>
            </a:r>
          </a:p>
          <a:p>
            <a:pPr eaLnBrk="1" hangingPunct="1">
              <a:lnSpc>
                <a:spcPct val="110000"/>
              </a:lnSpc>
              <a:defRPr/>
            </a:pPr>
            <a:endParaRPr lang="zh-CN" altLang="en-US" sz="2400" dirty="0"/>
          </a:p>
        </p:txBody>
      </p:sp>
      <p:sp>
        <p:nvSpPr>
          <p:cNvPr id="6" name="矩形 5">
            <a:extLst>
              <a:ext uri="{FF2B5EF4-FFF2-40B4-BE49-F238E27FC236}">
                <a16:creationId xmlns:a16="http://schemas.microsoft.com/office/drawing/2014/main" id="{C0D55E16-E310-4F9E-91F3-06337DB8DB86}"/>
              </a:ext>
            </a:extLst>
          </p:cNvPr>
          <p:cNvSpPr/>
          <p:nvPr/>
        </p:nvSpPr>
        <p:spPr>
          <a:xfrm>
            <a:off x="4716016" y="1844824"/>
            <a:ext cx="4128424" cy="1605880"/>
          </a:xfrm>
          <a:prstGeom prst="rect">
            <a:avLst/>
          </a:prstGeom>
          <a:ln>
            <a:solidFill>
              <a:srgbClr val="7030A0"/>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rtlCol="0" anchor="ctr"/>
          <a:lstStyle/>
          <a:p>
            <a:r>
              <a:rPr lang="en-US" altLang="zh-CN" sz="2000" b="1" dirty="0">
                <a:solidFill>
                  <a:schemeClr val="tx1"/>
                </a:solidFill>
              </a:rPr>
              <a:t>MAC</a:t>
            </a:r>
            <a:r>
              <a:rPr lang="zh-CN" altLang="en-US" sz="2000" b="1" dirty="0">
                <a:solidFill>
                  <a:schemeClr val="tx1"/>
                </a:solidFill>
              </a:rPr>
              <a:t>地址举例</a:t>
            </a:r>
            <a:endParaRPr lang="en-US" altLang="zh-CN" sz="2000" b="1" dirty="0">
              <a:solidFill>
                <a:schemeClr val="tx1"/>
              </a:solidFill>
            </a:endParaRPr>
          </a:p>
          <a:p>
            <a:pPr marL="342900" indent="-342900">
              <a:lnSpc>
                <a:spcPct val="120000"/>
              </a:lnSpc>
              <a:buFont typeface="Wingdings" panose="05000000000000000000" pitchFamily="2" charset="2"/>
              <a:buChar char="Ø"/>
            </a:pPr>
            <a:r>
              <a:rPr lang="zh-CN" altLang="en-US" sz="2000" b="1" dirty="0">
                <a:solidFill>
                  <a:srgbClr val="FF0000"/>
                </a:solidFill>
              </a:rPr>
              <a:t>单播地址</a:t>
            </a:r>
            <a:r>
              <a:rPr lang="zh-CN" altLang="en-US" sz="2000" b="1" dirty="0">
                <a:solidFill>
                  <a:schemeClr val="tx1"/>
                </a:solidFill>
              </a:rPr>
              <a:t>：</a:t>
            </a:r>
            <a:r>
              <a:rPr lang="en-US" altLang="zh-CN" sz="2000" b="1" dirty="0">
                <a:solidFill>
                  <a:schemeClr val="tx1"/>
                </a:solidFill>
              </a:rPr>
              <a:t>5C-26-0A-7E-4E-4C</a:t>
            </a:r>
          </a:p>
          <a:p>
            <a:pPr marL="342900" lvl="1" indent="-342900">
              <a:lnSpc>
                <a:spcPct val="120000"/>
              </a:lnSpc>
              <a:buFont typeface="Wingdings" panose="05000000000000000000" pitchFamily="2" charset="2"/>
              <a:buChar char="Ø"/>
            </a:pPr>
            <a:r>
              <a:rPr lang="zh-CN" altLang="en-US" sz="2000" b="1" dirty="0">
                <a:solidFill>
                  <a:srgbClr val="FF0000"/>
                </a:solidFill>
              </a:rPr>
              <a:t>广播地址</a:t>
            </a:r>
            <a:r>
              <a:rPr lang="zh-CN" altLang="en-US" sz="2000" b="1" dirty="0">
                <a:solidFill>
                  <a:schemeClr val="tx1"/>
                </a:solidFill>
              </a:rPr>
              <a:t>：</a:t>
            </a:r>
            <a:r>
              <a:rPr lang="en-US" altLang="zh-CN" sz="2000" b="1" dirty="0">
                <a:solidFill>
                  <a:schemeClr val="tx1"/>
                </a:solidFill>
              </a:rPr>
              <a:t>FF-FF-FF-FF-FF-FF</a:t>
            </a:r>
            <a:endParaRPr lang="zh-CN" altLang="en-US" sz="2000" b="1" dirty="0">
              <a:solidFill>
                <a:schemeClr val="tx1"/>
              </a:solidFill>
            </a:endParaRPr>
          </a:p>
          <a:p>
            <a:pPr marL="342900" lvl="1" indent="-342900">
              <a:lnSpc>
                <a:spcPct val="120000"/>
              </a:lnSpc>
              <a:buFont typeface="Wingdings" panose="05000000000000000000" pitchFamily="2" charset="2"/>
              <a:buChar char="Ø"/>
            </a:pPr>
            <a:r>
              <a:rPr lang="zh-CN" altLang="en-US" sz="2000" b="1" dirty="0">
                <a:solidFill>
                  <a:srgbClr val="FF0000"/>
                </a:solidFill>
              </a:rPr>
              <a:t>组播地址</a:t>
            </a:r>
            <a:r>
              <a:rPr lang="zh-CN" altLang="en-US" sz="2000" b="1" dirty="0">
                <a:solidFill>
                  <a:schemeClr val="tx1"/>
                </a:solidFill>
              </a:rPr>
              <a:t>： </a:t>
            </a:r>
            <a:r>
              <a:rPr lang="en-US" altLang="zh-CN" sz="2000" b="1" dirty="0">
                <a:solidFill>
                  <a:schemeClr val="tx1"/>
                </a:solidFill>
              </a:rPr>
              <a:t>01-00-5E-00-00-00 </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p:txBody>
          <a:bodyPr/>
          <a:lstStyle/>
          <a:p>
            <a:pPr eaLnBrk="1" hangingPunct="1">
              <a:defRPr/>
            </a:pPr>
            <a:r>
              <a:rPr lang="zh-CN" altLang="en-US" dirty="0"/>
              <a:t>网卡检查 </a:t>
            </a:r>
            <a:r>
              <a:rPr lang="en-US" altLang="zh-CN" b="1" dirty="0"/>
              <a:t>MAC</a:t>
            </a:r>
            <a:r>
              <a:rPr lang="en-US" altLang="zh-CN" dirty="0"/>
              <a:t> </a:t>
            </a:r>
            <a:r>
              <a:rPr lang="zh-CN" altLang="en-US" dirty="0"/>
              <a:t>地址 </a:t>
            </a:r>
          </a:p>
        </p:txBody>
      </p:sp>
      <p:sp>
        <p:nvSpPr>
          <p:cNvPr id="860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60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5</a:t>
            </a:r>
          </a:p>
        </p:txBody>
      </p:sp>
      <p:sp>
        <p:nvSpPr>
          <p:cNvPr id="926725" name="Rectangle 5"/>
          <p:cNvSpPr>
            <a:spLocks noGrp="1" noChangeArrowheads="1"/>
          </p:cNvSpPr>
          <p:nvPr>
            <p:ph type="body" idx="1"/>
          </p:nvPr>
        </p:nvSpPr>
        <p:spPr/>
        <p:txBody>
          <a:bodyPr/>
          <a:lstStyle/>
          <a:p>
            <a:pPr eaLnBrk="1" hangingPunct="1">
              <a:lnSpc>
                <a:spcPct val="135000"/>
              </a:lnSpc>
              <a:spcBef>
                <a:spcPts val="0"/>
              </a:spcBef>
              <a:defRPr/>
            </a:pPr>
            <a:r>
              <a:rPr lang="zh-CN" altLang="en-US" sz="2400" dirty="0">
                <a:solidFill>
                  <a:schemeClr val="tx1"/>
                </a:solidFill>
              </a:rPr>
              <a:t>网卡从网络上每收到一个 </a:t>
            </a:r>
            <a:r>
              <a:rPr lang="en-US" altLang="zh-CN" sz="2400" dirty="0">
                <a:solidFill>
                  <a:schemeClr val="tx1"/>
                </a:solidFill>
              </a:rPr>
              <a:t>MAC </a:t>
            </a:r>
            <a:r>
              <a:rPr lang="zh-CN" altLang="en-US" sz="2400" dirty="0">
                <a:solidFill>
                  <a:schemeClr val="tx1"/>
                </a:solidFill>
              </a:rPr>
              <a:t>帧就首先用硬件检查 </a:t>
            </a:r>
            <a:r>
              <a:rPr lang="en-US" altLang="zh-CN" sz="2400" dirty="0">
                <a:solidFill>
                  <a:schemeClr val="tx1"/>
                </a:solidFill>
              </a:rPr>
              <a:t>MAC </a:t>
            </a:r>
            <a:r>
              <a:rPr lang="zh-CN" altLang="en-US" sz="2400" dirty="0">
                <a:solidFill>
                  <a:schemeClr val="tx1"/>
                </a:solidFill>
              </a:rPr>
              <a:t>帧中的 </a:t>
            </a:r>
            <a:r>
              <a:rPr lang="en-US" altLang="zh-CN" sz="2400" dirty="0">
                <a:solidFill>
                  <a:schemeClr val="tx1"/>
                </a:solidFill>
              </a:rPr>
              <a:t>MAC </a:t>
            </a:r>
            <a:r>
              <a:rPr lang="zh-CN" altLang="en-US" sz="2400" dirty="0">
                <a:solidFill>
                  <a:schemeClr val="tx1"/>
                </a:solidFill>
              </a:rPr>
              <a:t>地址：</a:t>
            </a:r>
          </a:p>
          <a:p>
            <a:pPr lvl="1" eaLnBrk="1" hangingPunct="1">
              <a:lnSpc>
                <a:spcPct val="135000"/>
              </a:lnSpc>
              <a:spcBef>
                <a:spcPts val="0"/>
              </a:spcBef>
              <a:defRPr/>
            </a:pPr>
            <a:r>
              <a:rPr lang="zh-CN" altLang="en-US" sz="2400" dirty="0">
                <a:solidFill>
                  <a:schemeClr val="tx1"/>
                </a:solidFill>
              </a:rPr>
              <a:t>若是发往本站的则收下，然后再进行其他的处理；</a:t>
            </a:r>
          </a:p>
          <a:p>
            <a:pPr lvl="1" eaLnBrk="1" hangingPunct="1">
              <a:lnSpc>
                <a:spcPct val="135000"/>
              </a:lnSpc>
              <a:spcBef>
                <a:spcPts val="0"/>
              </a:spcBef>
              <a:defRPr/>
            </a:pPr>
            <a:r>
              <a:rPr lang="zh-CN" altLang="en-US" sz="2400" dirty="0">
                <a:solidFill>
                  <a:schemeClr val="tx1"/>
                </a:solidFill>
              </a:rPr>
              <a:t>否则就将此帧丢弃，不再进行其他的处理。</a:t>
            </a:r>
            <a:endParaRPr lang="en-US" altLang="zh-CN" sz="2400" dirty="0">
              <a:solidFill>
                <a:schemeClr val="tx1"/>
              </a:solidFill>
            </a:endParaRPr>
          </a:p>
          <a:p>
            <a:pPr eaLnBrk="1" hangingPunct="1">
              <a:lnSpc>
                <a:spcPct val="135000"/>
              </a:lnSpc>
              <a:spcBef>
                <a:spcPts val="0"/>
              </a:spcBef>
              <a:defRPr/>
            </a:pPr>
            <a:r>
              <a:rPr lang="zh-CN" altLang="en-US" sz="2400" dirty="0">
                <a:solidFill>
                  <a:schemeClr val="tx1"/>
                </a:solidFill>
              </a:rPr>
              <a:t>网卡如果以</a:t>
            </a:r>
            <a:r>
              <a:rPr lang="zh-CN" altLang="en-US" sz="2400" dirty="0">
                <a:solidFill>
                  <a:srgbClr val="FF0000"/>
                </a:solidFill>
              </a:rPr>
              <a:t>混杂方式 </a:t>
            </a:r>
            <a:r>
              <a:rPr lang="en-US" altLang="zh-CN" sz="2400" dirty="0">
                <a:solidFill>
                  <a:schemeClr val="tx1"/>
                </a:solidFill>
              </a:rPr>
              <a:t>(promiscuous mode) </a:t>
            </a:r>
            <a:r>
              <a:rPr lang="zh-CN" altLang="en-US" sz="2400" dirty="0">
                <a:solidFill>
                  <a:schemeClr val="tx1"/>
                </a:solidFill>
              </a:rPr>
              <a:t>进行工作，只要“听到”有帧在以太网上传输就都接收下来。</a:t>
            </a:r>
          </a:p>
          <a:p>
            <a:pPr eaLnBrk="1" hangingPunct="1">
              <a:lnSpc>
                <a:spcPct val="135000"/>
              </a:lnSpc>
              <a:spcBef>
                <a:spcPts val="0"/>
              </a:spcBef>
              <a:defRPr/>
            </a:pPr>
            <a:r>
              <a:rPr lang="zh-CN" altLang="en-US" sz="2400" dirty="0">
                <a:solidFill>
                  <a:schemeClr val="tx1"/>
                </a:solidFill>
              </a:rPr>
              <a:t>所有的网卡都至少能够识别</a:t>
            </a:r>
            <a:r>
              <a:rPr lang="zh-CN" altLang="en-US" sz="2400" dirty="0">
                <a:solidFill>
                  <a:srgbClr val="FF0000"/>
                </a:solidFill>
              </a:rPr>
              <a:t>单播地址</a:t>
            </a:r>
            <a:r>
              <a:rPr lang="zh-CN" altLang="en-US" sz="2400" dirty="0">
                <a:solidFill>
                  <a:schemeClr val="tx1"/>
                </a:solidFill>
              </a:rPr>
              <a:t>和</a:t>
            </a:r>
            <a:r>
              <a:rPr lang="zh-CN" altLang="en-US" sz="2400" dirty="0">
                <a:solidFill>
                  <a:srgbClr val="FF0000"/>
                </a:solidFill>
              </a:rPr>
              <a:t>广播地址</a:t>
            </a:r>
            <a:r>
              <a:rPr lang="zh-CN" altLang="en-US" sz="2400" dirty="0">
                <a:solidFill>
                  <a:schemeClr val="tx1"/>
                </a:solidFill>
              </a:rPr>
              <a:t>。</a:t>
            </a:r>
          </a:p>
          <a:p>
            <a:pPr eaLnBrk="1" hangingPunct="1">
              <a:lnSpc>
                <a:spcPct val="135000"/>
              </a:lnSpc>
              <a:spcBef>
                <a:spcPts val="0"/>
              </a:spcBef>
              <a:defRPr/>
            </a:pPr>
            <a:r>
              <a:rPr lang="zh-CN" altLang="en-US" sz="2400" dirty="0">
                <a:solidFill>
                  <a:schemeClr val="tx1"/>
                </a:solidFill>
              </a:rPr>
              <a:t>有的网卡可用编程方法识别</a:t>
            </a:r>
            <a:r>
              <a:rPr lang="zh-CN" altLang="en-US" sz="2400" dirty="0">
                <a:solidFill>
                  <a:srgbClr val="FF0000"/>
                </a:solidFill>
              </a:rPr>
              <a:t>组播地址</a:t>
            </a:r>
            <a:r>
              <a:rPr lang="zh-CN" altLang="en-US" sz="2400" dirty="0">
                <a:solidFill>
                  <a:schemeClr val="tx1"/>
                </a:solidFill>
              </a:rPr>
              <a:t>。</a:t>
            </a:r>
          </a:p>
          <a:p>
            <a:pPr eaLnBrk="1" hangingPunct="1">
              <a:lnSpc>
                <a:spcPct val="135000"/>
              </a:lnSpc>
              <a:spcBef>
                <a:spcPts val="0"/>
              </a:spcBef>
              <a:defRPr/>
            </a:pPr>
            <a:r>
              <a:rPr lang="zh-CN" altLang="en-US" sz="2400" dirty="0">
                <a:solidFill>
                  <a:schemeClr val="tx1"/>
                </a:solidFill>
              </a:rPr>
              <a:t>只有</a:t>
            </a:r>
            <a:r>
              <a:rPr lang="zh-CN" altLang="en-US" sz="2400" dirty="0">
                <a:solidFill>
                  <a:srgbClr val="FF0000"/>
                </a:solidFill>
              </a:rPr>
              <a:t>目的地址</a:t>
            </a:r>
            <a:r>
              <a:rPr lang="zh-CN" altLang="en-US" sz="2400" dirty="0">
                <a:solidFill>
                  <a:schemeClr val="tx1"/>
                </a:solidFill>
              </a:rPr>
              <a:t>才能使用广播地址和组播地址。</a:t>
            </a:r>
          </a:p>
        </p:txBody>
      </p:sp>
    </p:spTree>
    <p:extLst>
      <p:ext uri="{BB962C8B-B14F-4D97-AF65-F5344CB8AC3E}">
        <p14:creationId xmlns:p14="http://schemas.microsoft.com/office/powerpoint/2010/main" val="1982307807"/>
      </p:ext>
    </p:extLst>
  </p:cSld>
  <p:clrMapOvr>
    <a:masterClrMapping/>
  </p:clrMapOvr>
  <p:transition spd="slow">
    <p:random/>
    <p:sndAc>
      <p:stSnd>
        <p:snd r:embed="rId2" name="camera.wav"/>
      </p:stSnd>
    </p:sndAc>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p:txBody>
          <a:bodyPr/>
          <a:lstStyle/>
          <a:p>
            <a:pPr eaLnBrk="1" hangingPunct="1">
              <a:defRPr/>
            </a:pPr>
            <a:r>
              <a:rPr lang="en-US" altLang="zh-CN" b="1" dirty="0"/>
              <a:t>MAC</a:t>
            </a:r>
            <a:r>
              <a:rPr lang="zh-CN" altLang="en-US" dirty="0"/>
              <a:t>地址应用举例</a:t>
            </a:r>
          </a:p>
        </p:txBody>
      </p:sp>
      <p:sp>
        <p:nvSpPr>
          <p:cNvPr id="880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806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6</a:t>
            </a:r>
          </a:p>
        </p:txBody>
      </p:sp>
      <p:sp>
        <p:nvSpPr>
          <p:cNvPr id="88069" name="Freeform 6"/>
          <p:cNvSpPr>
            <a:spLocks/>
          </p:cNvSpPr>
          <p:nvPr/>
        </p:nvSpPr>
        <p:spPr bwMode="auto">
          <a:xfrm>
            <a:off x="2354263" y="4032250"/>
            <a:ext cx="1835150" cy="503238"/>
          </a:xfrm>
          <a:custGeom>
            <a:avLst/>
            <a:gdLst>
              <a:gd name="T0" fmla="*/ 0 w 1200"/>
              <a:gd name="T1" fmla="*/ 0 h 288"/>
              <a:gd name="T2" fmla="*/ 2147483647 w 1200"/>
              <a:gd name="T3" fmla="*/ 0 h 288"/>
              <a:gd name="T4" fmla="*/ 2147483647 w 1200"/>
              <a:gd name="T5" fmla="*/ 2147483647 h 288"/>
              <a:gd name="T6" fmla="*/ 0 60000 65536"/>
              <a:gd name="T7" fmla="*/ 0 60000 65536"/>
              <a:gd name="T8" fmla="*/ 0 60000 65536"/>
            </a:gdLst>
            <a:ahLst/>
            <a:cxnLst>
              <a:cxn ang="T6">
                <a:pos x="T0" y="T1"/>
              </a:cxn>
              <a:cxn ang="T7">
                <a:pos x="T2" y="T3"/>
              </a:cxn>
              <a:cxn ang="T8">
                <a:pos x="T4" y="T5"/>
              </a:cxn>
            </a:cxnLst>
            <a:rect l="0" t="0" r="r" b="b"/>
            <a:pathLst>
              <a:path w="1200" h="288">
                <a:moveTo>
                  <a:pt x="0" y="0"/>
                </a:moveTo>
                <a:lnTo>
                  <a:pt x="1200" y="0"/>
                </a:lnTo>
                <a:lnTo>
                  <a:pt x="1200" y="288"/>
                </a:lnTo>
              </a:path>
            </a:pathLst>
          </a:custGeom>
          <a:noFill/>
          <a:ln w="28575"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70" name="Freeform 7"/>
          <p:cNvSpPr>
            <a:spLocks/>
          </p:cNvSpPr>
          <p:nvPr/>
        </p:nvSpPr>
        <p:spPr bwMode="auto">
          <a:xfrm>
            <a:off x="1912938" y="4535488"/>
            <a:ext cx="5505450" cy="838200"/>
          </a:xfrm>
          <a:custGeom>
            <a:avLst/>
            <a:gdLst>
              <a:gd name="T0" fmla="*/ 0 w 3648"/>
              <a:gd name="T1" fmla="*/ 2147483647 h 480"/>
              <a:gd name="T2" fmla="*/ 2147483647 w 3648"/>
              <a:gd name="T3" fmla="*/ 2147483647 h 480"/>
              <a:gd name="T4" fmla="*/ 2147483647 w 3648"/>
              <a:gd name="T5" fmla="*/ 0 h 480"/>
              <a:gd name="T6" fmla="*/ 2147483647 w 3648"/>
              <a:gd name="T7" fmla="*/ 0 h 480"/>
              <a:gd name="T8" fmla="*/ 2147483647 w 3648"/>
              <a:gd name="T9" fmla="*/ 2147483647 h 480"/>
              <a:gd name="T10" fmla="*/ 2147483647 w 3648"/>
              <a:gd name="T11" fmla="*/ 2147483647 h 4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48" h="480">
                <a:moveTo>
                  <a:pt x="0" y="480"/>
                </a:moveTo>
                <a:lnTo>
                  <a:pt x="96" y="480"/>
                </a:lnTo>
                <a:lnTo>
                  <a:pt x="96" y="0"/>
                </a:lnTo>
                <a:lnTo>
                  <a:pt x="3648" y="0"/>
                </a:lnTo>
                <a:lnTo>
                  <a:pt x="3648" y="480"/>
                </a:lnTo>
                <a:lnTo>
                  <a:pt x="3552" y="480"/>
                </a:lnTo>
              </a:path>
            </a:pathLst>
          </a:custGeom>
          <a:noFill/>
          <a:ln w="28575"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88071" name="Picture 8"/>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43000" y="4927600"/>
            <a:ext cx="65405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2" name="Picture 9"/>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33738" y="3781425"/>
            <a:ext cx="503237" cy="38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88073" name="Text Box 10"/>
          <p:cNvSpPr txBox="1">
            <a:spLocks noChangeArrowheads="1"/>
          </p:cNvSpPr>
          <p:nvPr/>
        </p:nvSpPr>
        <p:spPr bwMode="auto">
          <a:xfrm>
            <a:off x="3044825" y="3352800"/>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zh-CN" altLang="en-US" sz="2000">
                <a:solidFill>
                  <a:schemeClr val="tx1"/>
                </a:solidFill>
              </a:rPr>
              <a:t>路由器</a:t>
            </a:r>
          </a:p>
        </p:txBody>
      </p:sp>
      <p:sp>
        <p:nvSpPr>
          <p:cNvPr id="88074" name="Rectangle 11"/>
          <p:cNvSpPr>
            <a:spLocks noChangeArrowheads="1"/>
          </p:cNvSpPr>
          <p:nvPr/>
        </p:nvSpPr>
        <p:spPr bwMode="auto">
          <a:xfrm>
            <a:off x="3600450" y="3949700"/>
            <a:ext cx="368300" cy="166688"/>
          </a:xfrm>
          <a:prstGeom prst="rect">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8075" name="Rectangle 12"/>
          <p:cNvSpPr>
            <a:spLocks noChangeArrowheads="1"/>
          </p:cNvSpPr>
          <p:nvPr/>
        </p:nvSpPr>
        <p:spPr bwMode="auto">
          <a:xfrm>
            <a:off x="1546225" y="5291138"/>
            <a:ext cx="366713" cy="166687"/>
          </a:xfrm>
          <a:prstGeom prst="rect">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pic>
        <p:nvPicPr>
          <p:cNvPr id="88076" name="Picture 13"/>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48088" y="4918075"/>
            <a:ext cx="655637"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7" name="Picture 14"/>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27788" y="4905375"/>
            <a:ext cx="652462" cy="71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78" name="Rectangle 15"/>
          <p:cNvSpPr>
            <a:spLocks noChangeArrowheads="1"/>
          </p:cNvSpPr>
          <p:nvPr/>
        </p:nvSpPr>
        <p:spPr bwMode="auto">
          <a:xfrm>
            <a:off x="4189413" y="5291138"/>
            <a:ext cx="366712" cy="166687"/>
          </a:xfrm>
          <a:prstGeom prst="rect">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8079" name="Rectangle 16"/>
          <p:cNvSpPr>
            <a:spLocks noChangeArrowheads="1"/>
          </p:cNvSpPr>
          <p:nvPr/>
        </p:nvSpPr>
        <p:spPr bwMode="auto">
          <a:xfrm>
            <a:off x="6904038" y="5291138"/>
            <a:ext cx="368300" cy="166687"/>
          </a:xfrm>
          <a:prstGeom prst="rect">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8080" name="Freeform 17"/>
          <p:cNvSpPr>
            <a:spLocks/>
          </p:cNvSpPr>
          <p:nvPr/>
        </p:nvSpPr>
        <p:spPr bwMode="auto">
          <a:xfrm>
            <a:off x="4556125" y="4535488"/>
            <a:ext cx="147638" cy="838200"/>
          </a:xfrm>
          <a:custGeom>
            <a:avLst/>
            <a:gdLst>
              <a:gd name="T0" fmla="*/ 0 w 96"/>
              <a:gd name="T1" fmla="*/ 2147483647 h 480"/>
              <a:gd name="T2" fmla="*/ 2147483647 w 96"/>
              <a:gd name="T3" fmla="*/ 2147483647 h 480"/>
              <a:gd name="T4" fmla="*/ 2147483647 w 96"/>
              <a:gd name="T5" fmla="*/ 0 h 480"/>
              <a:gd name="T6" fmla="*/ 0 60000 65536"/>
              <a:gd name="T7" fmla="*/ 0 60000 65536"/>
              <a:gd name="T8" fmla="*/ 0 60000 65536"/>
            </a:gdLst>
            <a:ahLst/>
            <a:cxnLst>
              <a:cxn ang="T6">
                <a:pos x="T0" y="T1"/>
              </a:cxn>
              <a:cxn ang="T7">
                <a:pos x="T2" y="T3"/>
              </a:cxn>
              <a:cxn ang="T8">
                <a:pos x="T4" y="T5"/>
              </a:cxn>
            </a:cxnLst>
            <a:rect l="0" t="0" r="r" b="b"/>
            <a:pathLst>
              <a:path w="96" h="480">
                <a:moveTo>
                  <a:pt x="0" y="480"/>
                </a:moveTo>
                <a:lnTo>
                  <a:pt x="96" y="480"/>
                </a:lnTo>
                <a:lnTo>
                  <a:pt x="96" y="0"/>
                </a:lnTo>
              </a:path>
            </a:pathLst>
          </a:custGeom>
          <a:noFill/>
          <a:ln w="28575" cmpd="sng">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81" name="Rectangle 18"/>
          <p:cNvSpPr>
            <a:spLocks noChangeArrowheads="1"/>
          </p:cNvSpPr>
          <p:nvPr/>
        </p:nvSpPr>
        <p:spPr bwMode="auto">
          <a:xfrm>
            <a:off x="2940050" y="3949700"/>
            <a:ext cx="366713" cy="166688"/>
          </a:xfrm>
          <a:prstGeom prst="rect">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8082" name="Text Box 19"/>
          <p:cNvSpPr txBox="1">
            <a:spLocks noChangeArrowheads="1"/>
          </p:cNvSpPr>
          <p:nvPr/>
        </p:nvSpPr>
        <p:spPr bwMode="auto">
          <a:xfrm>
            <a:off x="817563" y="3041650"/>
            <a:ext cx="2428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1A-24-F6-54-1B-0E</a:t>
            </a:r>
          </a:p>
        </p:txBody>
      </p:sp>
      <p:sp>
        <p:nvSpPr>
          <p:cNvPr id="88083" name="Line 20"/>
          <p:cNvSpPr>
            <a:spLocks noChangeShapeType="1"/>
          </p:cNvSpPr>
          <p:nvPr/>
        </p:nvSpPr>
        <p:spPr bwMode="auto">
          <a:xfrm>
            <a:off x="2646363" y="3540125"/>
            <a:ext cx="441325" cy="504825"/>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84" name="Text Box 21"/>
          <p:cNvSpPr txBox="1">
            <a:spLocks noChangeArrowheads="1"/>
          </p:cNvSpPr>
          <p:nvPr/>
        </p:nvSpPr>
        <p:spPr bwMode="auto">
          <a:xfrm>
            <a:off x="4203700" y="3041650"/>
            <a:ext cx="2428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00-00-A2-A4-2C-02</a:t>
            </a:r>
          </a:p>
        </p:txBody>
      </p:sp>
      <p:sp>
        <p:nvSpPr>
          <p:cNvPr id="88085" name="Line 22"/>
          <p:cNvSpPr>
            <a:spLocks noChangeShapeType="1"/>
          </p:cNvSpPr>
          <p:nvPr/>
        </p:nvSpPr>
        <p:spPr bwMode="auto">
          <a:xfrm flipH="1">
            <a:off x="3821113" y="3540125"/>
            <a:ext cx="808037" cy="504825"/>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86" name="Text Box 23"/>
          <p:cNvSpPr txBox="1">
            <a:spLocks noChangeArrowheads="1"/>
          </p:cNvSpPr>
          <p:nvPr/>
        </p:nvSpPr>
        <p:spPr bwMode="auto">
          <a:xfrm>
            <a:off x="1400175" y="5746750"/>
            <a:ext cx="2428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20-60-8C-C7-75-2A</a:t>
            </a:r>
          </a:p>
        </p:txBody>
      </p:sp>
      <p:sp>
        <p:nvSpPr>
          <p:cNvPr id="88087" name="Line 24"/>
          <p:cNvSpPr>
            <a:spLocks noChangeShapeType="1"/>
          </p:cNvSpPr>
          <p:nvPr/>
        </p:nvSpPr>
        <p:spPr bwMode="auto">
          <a:xfrm rot="16200000" flipV="1">
            <a:off x="1735931" y="5407819"/>
            <a:ext cx="461963" cy="333375"/>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88" name="Text Box 25"/>
          <p:cNvSpPr txBox="1">
            <a:spLocks noChangeArrowheads="1"/>
          </p:cNvSpPr>
          <p:nvPr/>
        </p:nvSpPr>
        <p:spPr bwMode="auto">
          <a:xfrm>
            <a:off x="3862388" y="5746750"/>
            <a:ext cx="2343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08-00-20-47-1F-E4</a:t>
            </a:r>
          </a:p>
        </p:txBody>
      </p:sp>
      <p:sp>
        <p:nvSpPr>
          <p:cNvPr id="88089" name="Text Box 26"/>
          <p:cNvSpPr txBox="1">
            <a:spLocks noChangeArrowheads="1"/>
          </p:cNvSpPr>
          <p:nvPr/>
        </p:nvSpPr>
        <p:spPr bwMode="auto">
          <a:xfrm>
            <a:off x="6508750" y="5746750"/>
            <a:ext cx="2400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0"/>
              </a:spcBef>
              <a:buClrTx/>
              <a:buFontTx/>
              <a:buNone/>
            </a:pPr>
            <a:r>
              <a:rPr lang="en-US" altLang="zh-CN" sz="2000">
                <a:solidFill>
                  <a:schemeClr val="tx1"/>
                </a:solidFill>
              </a:rPr>
              <a:t>20-60-8C-11-D2-F6</a:t>
            </a:r>
          </a:p>
        </p:txBody>
      </p:sp>
      <p:sp>
        <p:nvSpPr>
          <p:cNvPr id="88090" name="Line 27"/>
          <p:cNvSpPr>
            <a:spLocks noChangeShapeType="1"/>
          </p:cNvSpPr>
          <p:nvPr/>
        </p:nvSpPr>
        <p:spPr bwMode="auto">
          <a:xfrm rot="16200000" flipV="1">
            <a:off x="4305300" y="5407025"/>
            <a:ext cx="461963" cy="334963"/>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91" name="Line 28"/>
          <p:cNvSpPr>
            <a:spLocks noChangeShapeType="1"/>
          </p:cNvSpPr>
          <p:nvPr/>
        </p:nvSpPr>
        <p:spPr bwMode="auto">
          <a:xfrm rot="16200000" flipV="1">
            <a:off x="6946900" y="5407025"/>
            <a:ext cx="461963" cy="334963"/>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092" name="Text Box 29"/>
          <p:cNvSpPr txBox="1">
            <a:spLocks noChangeArrowheads="1"/>
          </p:cNvSpPr>
          <p:nvPr/>
        </p:nvSpPr>
        <p:spPr bwMode="auto">
          <a:xfrm>
            <a:off x="2081213" y="1989138"/>
            <a:ext cx="5259387" cy="850900"/>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wrap="none">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0"/>
              </a:spcBef>
              <a:buClrTx/>
              <a:buFontTx/>
              <a:buNone/>
            </a:pPr>
            <a:r>
              <a:rPr kumimoji="0" lang="zh-CN" altLang="en-US" sz="2400">
                <a:solidFill>
                  <a:schemeClr val="tx1"/>
                </a:solidFill>
              </a:rPr>
              <a:t>路由器由于同时连接到两个网络上，</a:t>
            </a:r>
          </a:p>
          <a:p>
            <a:pPr algn="ctr" eaLnBrk="1" hangingPunct="1">
              <a:spcBef>
                <a:spcPct val="0"/>
              </a:spcBef>
              <a:buClrTx/>
              <a:buFontTx/>
              <a:buNone/>
            </a:pPr>
            <a:r>
              <a:rPr kumimoji="0" lang="zh-CN" altLang="en-US" sz="2400">
                <a:solidFill>
                  <a:schemeClr val="tx1"/>
                </a:solidFill>
              </a:rPr>
              <a:t>因此它有两块网卡和两个</a:t>
            </a:r>
            <a:r>
              <a:rPr kumimoji="0" lang="en-US" altLang="zh-CN" sz="2400">
                <a:solidFill>
                  <a:schemeClr val="tx1"/>
                </a:solidFill>
              </a:rPr>
              <a:t>MAC</a:t>
            </a:r>
            <a:r>
              <a:rPr kumimoji="0" lang="zh-CN" altLang="en-US" sz="2400">
                <a:solidFill>
                  <a:schemeClr val="tx1"/>
                </a:solidFill>
              </a:rPr>
              <a:t>地址。 </a:t>
            </a:r>
          </a:p>
        </p:txBody>
      </p:sp>
    </p:spTree>
  </p:cSld>
  <p:clrMapOvr>
    <a:masterClrMapping/>
  </p:clrMapOvr>
  <p:transition spd="slow">
    <p:random/>
    <p:sndAc>
      <p:stSnd>
        <p:snd r:embed="rId2" name="camera.wav"/>
      </p:stSnd>
    </p:sndAc>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p:txBody>
          <a:bodyPr/>
          <a:lstStyle/>
          <a:p>
            <a:pPr eaLnBrk="1" hangingPunct="1">
              <a:defRPr/>
            </a:pPr>
            <a:r>
              <a:rPr lang="en-US" altLang="zh-CN" dirty="0"/>
              <a:t>MAC</a:t>
            </a:r>
            <a:r>
              <a:rPr lang="zh-CN" altLang="en-US" dirty="0"/>
              <a:t>地址和</a:t>
            </a:r>
            <a:r>
              <a:rPr lang="en-US" altLang="zh-CN" dirty="0"/>
              <a:t>OUI</a:t>
            </a:r>
            <a:r>
              <a:rPr lang="zh-CN" altLang="en-US" dirty="0"/>
              <a:t>查询</a:t>
            </a:r>
          </a:p>
        </p:txBody>
      </p:sp>
      <p:sp>
        <p:nvSpPr>
          <p:cNvPr id="880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6"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8"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8806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4"/>
              </a:buBlip>
              <a:defRPr kumimoji="1" sz="2800" b="1">
                <a:solidFill>
                  <a:srgbClr val="000000"/>
                </a:solidFill>
                <a:latin typeface="Arial" charset="0"/>
                <a:ea typeface="华文楷体" pitchFamily="2" charset="-122"/>
              </a:defRPr>
            </a:lvl2pPr>
            <a:lvl3pPr marL="1143000" indent="-228600" eaLnBrk="0" hangingPunct="0">
              <a:buSzPct val="65000"/>
              <a:buBlip>
                <a:blip r:embed="rId5"/>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7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7</a:t>
            </a:r>
          </a:p>
        </p:txBody>
      </p:sp>
      <p:pic>
        <p:nvPicPr>
          <p:cNvPr id="30" name="图片 29">
            <a:extLst>
              <a:ext uri="{FF2B5EF4-FFF2-40B4-BE49-F238E27FC236}">
                <a16:creationId xmlns:a16="http://schemas.microsoft.com/office/drawing/2014/main" id="{2E05BCDE-42BA-4976-9F33-3E89F33BB629}"/>
              </a:ext>
            </a:extLst>
          </p:cNvPr>
          <p:cNvPicPr>
            <a:picLocks noChangeAspect="1"/>
          </p:cNvPicPr>
          <p:nvPr/>
        </p:nvPicPr>
        <p:blipFill>
          <a:blip r:embed="rId9"/>
          <a:stretch>
            <a:fillRect/>
          </a:stretch>
        </p:blipFill>
        <p:spPr>
          <a:xfrm>
            <a:off x="1691680" y="2420887"/>
            <a:ext cx="5832155" cy="3892547"/>
          </a:xfrm>
          <a:prstGeom prst="rect">
            <a:avLst/>
          </a:prstGeom>
        </p:spPr>
      </p:pic>
      <p:sp>
        <p:nvSpPr>
          <p:cNvPr id="2" name="矩形 1"/>
          <p:cNvSpPr/>
          <p:nvPr/>
        </p:nvSpPr>
        <p:spPr>
          <a:xfrm>
            <a:off x="827584" y="1739307"/>
            <a:ext cx="7776864" cy="535531"/>
          </a:xfrm>
          <a:prstGeom prst="rect">
            <a:avLst/>
          </a:prstGeom>
        </p:spPr>
        <p:txBody>
          <a:bodyPr wrap="square">
            <a:spAutoFit/>
          </a:bodyPr>
          <a:lstStyle/>
          <a:p>
            <a:pPr marL="342900" indent="-342900">
              <a:lnSpc>
                <a:spcPct val="120000"/>
              </a:lnSpc>
              <a:buBlip>
                <a:blip r:embed="rId10"/>
              </a:buBlip>
            </a:pPr>
            <a:r>
              <a:rPr lang="zh-CN" altLang="en-US" sz="2400" b="1" dirty="0">
                <a:latin typeface="+mn-lt"/>
                <a:ea typeface="+mn-ea"/>
              </a:rPr>
              <a:t>在</a:t>
            </a:r>
            <a:r>
              <a:rPr lang="en-US" altLang="zh-CN" sz="2400" b="1" dirty="0">
                <a:latin typeface="+mn-lt"/>
                <a:ea typeface="+mn-ea"/>
              </a:rPr>
              <a:t>Windows</a:t>
            </a:r>
            <a:r>
              <a:rPr lang="zh-CN" altLang="en-US" sz="2400" b="1" dirty="0">
                <a:latin typeface="+mn-lt"/>
                <a:ea typeface="+mn-ea"/>
              </a:rPr>
              <a:t>上使用</a:t>
            </a:r>
            <a:r>
              <a:rPr lang="en-US" altLang="zh-CN" sz="2400" b="1" dirty="0">
                <a:solidFill>
                  <a:srgbClr val="C00000"/>
                </a:solidFill>
                <a:latin typeface="+mn-lt"/>
                <a:ea typeface="+mn-ea"/>
              </a:rPr>
              <a:t>ipconfig /all</a:t>
            </a:r>
            <a:r>
              <a:rPr lang="zh-CN" altLang="en-US" sz="2400" b="1" dirty="0">
                <a:latin typeface="+mn-lt"/>
                <a:ea typeface="+mn-ea"/>
              </a:rPr>
              <a:t>命令查看</a:t>
            </a:r>
            <a:r>
              <a:rPr lang="en-US" altLang="zh-CN" sz="2400" b="1" dirty="0">
                <a:latin typeface="+mn-lt"/>
                <a:ea typeface="+mn-ea"/>
              </a:rPr>
              <a:t>MAC</a:t>
            </a:r>
            <a:r>
              <a:rPr lang="zh-CN" altLang="en-US" sz="2400" b="1" dirty="0">
                <a:latin typeface="+mn-lt"/>
                <a:ea typeface="+mn-ea"/>
              </a:rPr>
              <a:t>地址</a:t>
            </a:r>
          </a:p>
        </p:txBody>
      </p:sp>
      <p:grpSp>
        <p:nvGrpSpPr>
          <p:cNvPr id="32" name="组合 31">
            <a:extLst>
              <a:ext uri="{FF2B5EF4-FFF2-40B4-BE49-F238E27FC236}">
                <a16:creationId xmlns:a16="http://schemas.microsoft.com/office/drawing/2014/main" id="{E86A824A-6856-406B-95E1-3B8FE4674074}"/>
              </a:ext>
            </a:extLst>
          </p:cNvPr>
          <p:cNvGrpSpPr/>
          <p:nvPr/>
        </p:nvGrpSpPr>
        <p:grpSpPr>
          <a:xfrm>
            <a:off x="2474347" y="2636460"/>
            <a:ext cx="5264557" cy="3342431"/>
            <a:chOff x="1653913" y="2849165"/>
            <a:chExt cx="6286735" cy="4122088"/>
          </a:xfrm>
        </p:grpSpPr>
        <p:grpSp>
          <p:nvGrpSpPr>
            <p:cNvPr id="33" name="组合 32">
              <a:extLst>
                <a:ext uri="{FF2B5EF4-FFF2-40B4-BE49-F238E27FC236}">
                  <a16:creationId xmlns:a16="http://schemas.microsoft.com/office/drawing/2014/main" id="{522CC274-E89A-4D4E-BCC9-D357F923EC9F}"/>
                </a:ext>
              </a:extLst>
            </p:cNvPr>
            <p:cNvGrpSpPr/>
            <p:nvPr/>
          </p:nvGrpSpPr>
          <p:grpSpPr>
            <a:xfrm>
              <a:off x="5624066" y="4190977"/>
              <a:ext cx="2316582" cy="1293122"/>
              <a:chOff x="495694" y="5089537"/>
              <a:chExt cx="1613321" cy="913746"/>
            </a:xfrm>
          </p:grpSpPr>
          <p:pic>
            <p:nvPicPr>
              <p:cNvPr id="46" name="图片 45">
                <a:extLst>
                  <a:ext uri="{FF2B5EF4-FFF2-40B4-BE49-F238E27FC236}">
                    <a16:creationId xmlns:a16="http://schemas.microsoft.com/office/drawing/2014/main" id="{584EE6C9-EFB7-43AE-A729-2327B5121AF0}"/>
                  </a:ext>
                </a:extLst>
              </p:cNvPr>
              <p:cNvPicPr>
                <a:picLocks noChangeAspect="1"/>
              </p:cNvPicPr>
              <p:nvPr/>
            </p:nvPicPr>
            <p:blipFill>
              <a:blip r:embed="rId11"/>
              <a:stretch>
                <a:fillRect/>
              </a:stretch>
            </p:blipFill>
            <p:spPr>
              <a:xfrm>
                <a:off x="598325" y="5089537"/>
                <a:ext cx="1453818" cy="476661"/>
              </a:xfrm>
              <a:prstGeom prst="rect">
                <a:avLst/>
              </a:prstGeom>
            </p:spPr>
          </p:pic>
          <p:pic>
            <p:nvPicPr>
              <p:cNvPr id="47" name="图片 46">
                <a:hlinkClick r:id="rId12"/>
                <a:extLst>
                  <a:ext uri="{FF2B5EF4-FFF2-40B4-BE49-F238E27FC236}">
                    <a16:creationId xmlns:a16="http://schemas.microsoft.com/office/drawing/2014/main" id="{C74A1698-F5BA-4E25-B5FF-55383D0FCE13}"/>
                  </a:ext>
                </a:extLst>
              </p:cNvPr>
              <p:cNvPicPr>
                <a:picLocks noChangeAspect="1"/>
              </p:cNvPicPr>
              <p:nvPr/>
            </p:nvPicPr>
            <p:blipFill>
              <a:blip r:embed="rId13"/>
              <a:stretch>
                <a:fillRect/>
              </a:stretch>
            </p:blipFill>
            <p:spPr>
              <a:xfrm>
                <a:off x="495694" y="5663637"/>
                <a:ext cx="1613321" cy="339646"/>
              </a:xfrm>
              <a:prstGeom prst="rect">
                <a:avLst/>
              </a:prstGeom>
            </p:spPr>
            <p:style>
              <a:lnRef idx="0">
                <a:schemeClr val="accent1"/>
              </a:lnRef>
              <a:fillRef idx="3">
                <a:schemeClr val="accent1"/>
              </a:fillRef>
              <a:effectRef idx="3">
                <a:schemeClr val="accent1"/>
              </a:effectRef>
              <a:fontRef idx="minor">
                <a:schemeClr val="lt1"/>
              </a:fontRef>
            </p:style>
          </p:pic>
        </p:grpSp>
        <p:grpSp>
          <p:nvGrpSpPr>
            <p:cNvPr id="34" name="组合 33">
              <a:extLst>
                <a:ext uri="{FF2B5EF4-FFF2-40B4-BE49-F238E27FC236}">
                  <a16:creationId xmlns:a16="http://schemas.microsoft.com/office/drawing/2014/main" id="{B28AD02F-3ABF-4340-A084-0C7E48480075}"/>
                </a:ext>
              </a:extLst>
            </p:cNvPr>
            <p:cNvGrpSpPr/>
            <p:nvPr/>
          </p:nvGrpSpPr>
          <p:grpSpPr>
            <a:xfrm rot="20998069">
              <a:off x="3536913" y="2849165"/>
              <a:ext cx="1707575" cy="868090"/>
              <a:chOff x="8805417" y="3276915"/>
              <a:chExt cx="2590800" cy="1123297"/>
            </a:xfrm>
          </p:grpSpPr>
          <p:sp>
            <p:nvSpPr>
              <p:cNvPr id="44" name="星形: 十角 37">
                <a:extLst>
                  <a:ext uri="{FF2B5EF4-FFF2-40B4-BE49-F238E27FC236}">
                    <a16:creationId xmlns:a16="http://schemas.microsoft.com/office/drawing/2014/main" id="{F74F669D-57D9-4563-AFA7-A8BBC6764A33}"/>
                  </a:ext>
                </a:extLst>
              </p:cNvPr>
              <p:cNvSpPr/>
              <p:nvPr/>
            </p:nvSpPr>
            <p:spPr>
              <a:xfrm rot="601931">
                <a:off x="8805417" y="3276915"/>
                <a:ext cx="2590800" cy="1123297"/>
              </a:xfrm>
              <a:prstGeom prst="star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p>
            </p:txBody>
          </p:sp>
          <p:sp>
            <p:nvSpPr>
              <p:cNvPr id="45" name="矩形 44">
                <a:extLst>
                  <a:ext uri="{FF2B5EF4-FFF2-40B4-BE49-F238E27FC236}">
                    <a16:creationId xmlns:a16="http://schemas.microsoft.com/office/drawing/2014/main" id="{DA90180A-2E31-470B-9E96-E08BE4A87414}"/>
                  </a:ext>
                </a:extLst>
              </p:cNvPr>
              <p:cNvSpPr/>
              <p:nvPr/>
            </p:nvSpPr>
            <p:spPr>
              <a:xfrm rot="601931">
                <a:off x="9114657" y="3549830"/>
                <a:ext cx="2076180" cy="687619"/>
              </a:xfrm>
              <a:prstGeom prst="rect">
                <a:avLst/>
              </a:prstGeom>
              <a:noFill/>
            </p:spPr>
            <p:txBody>
              <a:bodyPr wrap="square" lIns="91440" tIns="45720" rIns="91440" bIns="45720">
                <a:spAutoFit/>
              </a:bodyPr>
              <a:lstStyle/>
              <a:p>
                <a:pPr algn="ctr"/>
                <a:r>
                  <a:rPr lang="zh-CN" altLang="en-US" sz="2200" dirty="0">
                    <a:ln w="0"/>
                    <a:solidFill>
                      <a:srgbClr val="FF0000"/>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试一试</a:t>
                </a:r>
              </a:p>
            </p:txBody>
          </p:sp>
        </p:grpSp>
        <p:sp>
          <p:nvSpPr>
            <p:cNvPr id="35" name="箭头: 下 39">
              <a:extLst>
                <a:ext uri="{FF2B5EF4-FFF2-40B4-BE49-F238E27FC236}">
                  <a16:creationId xmlns:a16="http://schemas.microsoft.com/office/drawing/2014/main" id="{8018FCB1-9804-4809-8E64-BD3F33BBE4FF}"/>
                </a:ext>
              </a:extLst>
            </p:cNvPr>
            <p:cNvSpPr/>
            <p:nvPr/>
          </p:nvSpPr>
          <p:spPr>
            <a:xfrm rot="16200000">
              <a:off x="5171599" y="4545514"/>
              <a:ext cx="197769" cy="5392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箭头: 下 40">
              <a:extLst>
                <a:ext uri="{FF2B5EF4-FFF2-40B4-BE49-F238E27FC236}">
                  <a16:creationId xmlns:a16="http://schemas.microsoft.com/office/drawing/2014/main" id="{84665965-AE9F-4DAE-8617-12C4880A5E6F}"/>
                </a:ext>
              </a:extLst>
            </p:cNvPr>
            <p:cNvSpPr/>
            <p:nvPr/>
          </p:nvSpPr>
          <p:spPr>
            <a:xfrm>
              <a:off x="6602926" y="5689850"/>
              <a:ext cx="191499" cy="4806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41">
              <a:extLst>
                <a:ext uri="{FF2B5EF4-FFF2-40B4-BE49-F238E27FC236}">
                  <a16:creationId xmlns:a16="http://schemas.microsoft.com/office/drawing/2014/main" id="{E8423698-7489-426E-A356-5AF24B049474}"/>
                </a:ext>
              </a:extLst>
            </p:cNvPr>
            <p:cNvSpPr txBox="1"/>
            <p:nvPr/>
          </p:nvSpPr>
          <p:spPr>
            <a:xfrm rot="696918">
              <a:off x="6438828" y="5955589"/>
              <a:ext cx="519695" cy="1015664"/>
            </a:xfrm>
            <a:prstGeom prst="rect">
              <a:avLst/>
            </a:prstGeom>
            <a:noFill/>
          </p:spPr>
          <p:txBody>
            <a:bodyPr wrap="none" rtlCol="0">
              <a:spAutoFit/>
            </a:bodyPr>
            <a:lstStyle/>
            <a:p>
              <a:r>
                <a:rPr lang="en-US" altLang="zh-CN" sz="6000" b="1" dirty="0">
                  <a:solidFill>
                    <a:srgbClr val="C00000"/>
                  </a:solidFill>
                  <a:latin typeface="Algerian" panose="04020705040A02060702" pitchFamily="82" charset="0"/>
                  <a:ea typeface="Adobe 楷体 Std R" panose="02020400000000000000" pitchFamily="18" charset="-128"/>
                </a:rPr>
                <a:t>?</a:t>
              </a:r>
              <a:endParaRPr lang="zh-CN" altLang="en-US" sz="6000" b="1" dirty="0">
                <a:solidFill>
                  <a:srgbClr val="C00000"/>
                </a:solidFill>
                <a:latin typeface="Algerian" panose="04020705040A02060702" pitchFamily="82" charset="0"/>
                <a:ea typeface="Adobe 楷体 Std R" panose="02020400000000000000" pitchFamily="18" charset="-128"/>
              </a:endParaRPr>
            </a:p>
          </p:txBody>
        </p:sp>
        <p:grpSp>
          <p:nvGrpSpPr>
            <p:cNvPr id="38" name="组合 37">
              <a:extLst>
                <a:ext uri="{FF2B5EF4-FFF2-40B4-BE49-F238E27FC236}">
                  <a16:creationId xmlns:a16="http://schemas.microsoft.com/office/drawing/2014/main" id="{450A3DAB-B232-4B29-BCBF-273D46DE965A}"/>
                </a:ext>
              </a:extLst>
            </p:cNvPr>
            <p:cNvGrpSpPr/>
            <p:nvPr/>
          </p:nvGrpSpPr>
          <p:grpSpPr>
            <a:xfrm>
              <a:off x="1653913" y="3421310"/>
              <a:ext cx="3262989" cy="2994729"/>
              <a:chOff x="1281516" y="3421310"/>
              <a:chExt cx="3262989" cy="2994729"/>
            </a:xfrm>
          </p:grpSpPr>
          <p:grpSp>
            <p:nvGrpSpPr>
              <p:cNvPr id="39" name="组合 38">
                <a:extLst>
                  <a:ext uri="{FF2B5EF4-FFF2-40B4-BE49-F238E27FC236}">
                    <a16:creationId xmlns:a16="http://schemas.microsoft.com/office/drawing/2014/main" id="{93DB3925-8B93-43AA-875E-300069461B18}"/>
                  </a:ext>
                </a:extLst>
              </p:cNvPr>
              <p:cNvGrpSpPr/>
              <p:nvPr/>
            </p:nvGrpSpPr>
            <p:grpSpPr>
              <a:xfrm>
                <a:off x="1281516" y="3421310"/>
                <a:ext cx="3262989" cy="2994729"/>
                <a:chOff x="1281516" y="3421310"/>
                <a:chExt cx="3262989" cy="2994729"/>
              </a:xfrm>
            </p:grpSpPr>
            <p:sp>
              <p:nvSpPr>
                <p:cNvPr id="42" name="矩形 41">
                  <a:extLst>
                    <a:ext uri="{FF2B5EF4-FFF2-40B4-BE49-F238E27FC236}">
                      <a16:creationId xmlns:a16="http://schemas.microsoft.com/office/drawing/2014/main" id="{2A3E346C-30FB-46F0-9766-88F140667414}"/>
                    </a:ext>
                  </a:extLst>
                </p:cNvPr>
                <p:cNvSpPr/>
                <p:nvPr/>
              </p:nvSpPr>
              <p:spPr>
                <a:xfrm>
                  <a:off x="1281516" y="3421310"/>
                  <a:ext cx="1656467" cy="2994729"/>
                </a:xfrm>
                <a:prstGeom prst="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43" name="文本框 35">
                  <a:extLst>
                    <a:ext uri="{FF2B5EF4-FFF2-40B4-BE49-F238E27FC236}">
                      <a16:creationId xmlns:a16="http://schemas.microsoft.com/office/drawing/2014/main" id="{C796468A-726C-4645-8D09-CF6CAC4ADEB2}"/>
                    </a:ext>
                  </a:extLst>
                </p:cNvPr>
                <p:cNvSpPr txBox="1"/>
                <p:nvPr/>
              </p:nvSpPr>
              <p:spPr>
                <a:xfrm>
                  <a:off x="2920378" y="4482867"/>
                  <a:ext cx="1624127" cy="87300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altLang="zh-CN" sz="2000" b="1" dirty="0">
                      <a:latin typeface="微软雅黑" panose="020B0503020204020204" pitchFamily="34" charset="-122"/>
                      <a:ea typeface="微软雅黑" panose="020B0503020204020204" pitchFamily="34" charset="-122"/>
                    </a:rPr>
                    <a:t>MAC </a:t>
                  </a:r>
                </a:p>
                <a:p>
                  <a:pPr algn="ctr"/>
                  <a:r>
                    <a:rPr lang="en-US" altLang="zh-CN" sz="2000" b="1" dirty="0">
                      <a:latin typeface="微软雅黑" panose="020B0503020204020204" pitchFamily="34" charset="-122"/>
                      <a:ea typeface="微软雅黑" panose="020B0503020204020204" pitchFamily="34" charset="-122"/>
                    </a:rPr>
                    <a:t>Address</a:t>
                  </a:r>
                  <a:endParaRPr lang="zh-CN" altLang="en-US" sz="2000" b="1" dirty="0">
                    <a:latin typeface="微软雅黑" panose="020B0503020204020204" pitchFamily="34" charset="-122"/>
                    <a:ea typeface="微软雅黑" panose="020B0503020204020204" pitchFamily="34" charset="-122"/>
                  </a:endParaRPr>
                </a:p>
              </p:txBody>
            </p:sp>
          </p:grpSp>
          <p:pic>
            <p:nvPicPr>
              <p:cNvPr id="40" name="图片 39">
                <a:extLst>
                  <a:ext uri="{FF2B5EF4-FFF2-40B4-BE49-F238E27FC236}">
                    <a16:creationId xmlns:a16="http://schemas.microsoft.com/office/drawing/2014/main" id="{3A3A84B9-9ACB-42D9-BAE6-413A97FB1C1D}"/>
                  </a:ext>
                </a:extLst>
              </p:cNvPr>
              <p:cNvPicPr>
                <a:picLocks noChangeAspect="1"/>
              </p:cNvPicPr>
              <p:nvPr/>
            </p:nvPicPr>
            <p:blipFill>
              <a:blip r:embed="rId14"/>
              <a:stretch>
                <a:fillRect/>
              </a:stretch>
            </p:blipFill>
            <p:spPr>
              <a:xfrm>
                <a:off x="1425441" y="3503647"/>
                <a:ext cx="1300279" cy="1152280"/>
              </a:xfrm>
              <a:prstGeom prst="rect">
                <a:avLst/>
              </a:prstGeom>
            </p:spPr>
          </p:pic>
          <p:pic>
            <p:nvPicPr>
              <p:cNvPr id="41" name="图片 40">
                <a:extLst>
                  <a:ext uri="{FF2B5EF4-FFF2-40B4-BE49-F238E27FC236}">
                    <a16:creationId xmlns:a16="http://schemas.microsoft.com/office/drawing/2014/main" id="{8FD8B79E-0E10-448F-BEA4-DA763053E721}"/>
                  </a:ext>
                </a:extLst>
              </p:cNvPr>
              <p:cNvPicPr>
                <a:picLocks noChangeAspect="1"/>
              </p:cNvPicPr>
              <p:nvPr/>
            </p:nvPicPr>
            <p:blipFill>
              <a:blip r:embed="rId15"/>
              <a:stretch>
                <a:fillRect/>
              </a:stretch>
            </p:blipFill>
            <p:spPr>
              <a:xfrm>
                <a:off x="1522650" y="4836810"/>
                <a:ext cx="1105863" cy="1409975"/>
              </a:xfrm>
              <a:prstGeom prst="rect">
                <a:avLst/>
              </a:prstGeom>
            </p:spPr>
          </p:pic>
        </p:grpSp>
      </p:grpSp>
    </p:spTree>
    <p:extLst>
      <p:ext uri="{BB962C8B-B14F-4D97-AF65-F5344CB8AC3E}">
        <p14:creationId xmlns:p14="http://schemas.microsoft.com/office/powerpoint/2010/main" val="4268714667"/>
      </p:ext>
    </p:extLst>
  </p:cSld>
  <p:clrMapOvr>
    <a:masterClrMapping/>
  </p:clrMapOvr>
  <p:transition spd="slow">
    <p:random/>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linds(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0"/>
                                        </p:tgtEl>
                                        <p:attrNameLst>
                                          <p:attrName>style.visibility</p:attrName>
                                        </p:attrNameLst>
                                      </p:cBhvr>
                                      <p:to>
                                        <p:strVal val="hidden"/>
                                      </p:to>
                                    </p:set>
                                  </p:childTnLst>
                                </p:cTn>
                              </p:par>
                            </p:childTnLst>
                          </p:cTn>
                        </p:par>
                        <p:par>
                          <p:cTn id="12" fill="hold">
                            <p:stCondLst>
                              <p:cond delay="0"/>
                            </p:stCondLst>
                            <p:childTnLst>
                              <p:par>
                                <p:cTn id="13" presetID="3" presetClass="entr" presetSubtype="1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blinds(horizontal)">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9799" name="AutoShape 7"/>
          <p:cNvSpPr>
            <a:spLocks noChangeArrowheads="1"/>
          </p:cNvSpPr>
          <p:nvPr/>
        </p:nvSpPr>
        <p:spPr bwMode="auto">
          <a:xfrm>
            <a:off x="82996" y="58936"/>
            <a:ext cx="8953500" cy="2794000"/>
          </a:xfrm>
          <a:prstGeom prst="roundRect">
            <a:avLst>
              <a:gd name="adj" fmla="val 9139"/>
            </a:avLst>
          </a:prstGeom>
          <a:solidFill>
            <a:srgbClr val="FFFF99"/>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endParaRPr lang="zh-CN" altLang="en-US" sz="2400" b="0">
              <a:solidFill>
                <a:schemeClr val="tx1"/>
              </a:solidFill>
              <a:latin typeface="华文新魏" pitchFamily="2" charset="-122"/>
              <a:ea typeface="华文新魏" pitchFamily="2" charset="-122"/>
            </a:endParaRPr>
          </a:p>
        </p:txBody>
      </p:sp>
      <p:sp>
        <p:nvSpPr>
          <p:cNvPr id="89092" name="Text Box 8"/>
          <p:cNvSpPr txBox="1">
            <a:spLocks noChangeArrowheads="1"/>
          </p:cNvSpPr>
          <p:nvPr/>
        </p:nvSpPr>
        <p:spPr bwMode="auto">
          <a:xfrm>
            <a:off x="8297350" y="0"/>
            <a:ext cx="8382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华文新魏" pitchFamily="2" charset="-122"/>
                <a:ea typeface="华文新魏" pitchFamily="2" charset="-122"/>
              </a:rPr>
              <a:t>4 </a:t>
            </a:r>
            <a:r>
              <a:rPr lang="zh-CN" altLang="en-US" sz="1200" b="0" dirty="0">
                <a:solidFill>
                  <a:schemeClr val="tx1"/>
                </a:solidFill>
                <a:latin typeface="华文新魏" pitchFamily="2" charset="-122"/>
                <a:ea typeface="华文新魏" pitchFamily="2" charset="-122"/>
              </a:rPr>
              <a:t>之 </a:t>
            </a:r>
            <a:r>
              <a:rPr lang="en-US" altLang="zh-CN" sz="1200" b="0" dirty="0">
                <a:solidFill>
                  <a:schemeClr val="tx1"/>
                </a:solidFill>
                <a:latin typeface="华文新魏" pitchFamily="2" charset="-122"/>
                <a:ea typeface="华文新魏" pitchFamily="2" charset="-122"/>
              </a:rPr>
              <a:t>1</a:t>
            </a:r>
          </a:p>
        </p:txBody>
      </p:sp>
      <p:sp>
        <p:nvSpPr>
          <p:cNvPr id="89093" name="Line 9"/>
          <p:cNvSpPr>
            <a:spLocks noChangeShapeType="1"/>
          </p:cNvSpPr>
          <p:nvPr/>
        </p:nvSpPr>
        <p:spPr bwMode="auto">
          <a:xfrm>
            <a:off x="152400" y="4495800"/>
            <a:ext cx="8915400" cy="0"/>
          </a:xfrm>
          <a:prstGeom prst="line">
            <a:avLst/>
          </a:prstGeom>
          <a:noFill/>
          <a:ln w="38100" cmpd="dbl">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094" name="Rectangle 10"/>
          <p:cNvSpPr>
            <a:spLocks noChangeArrowheads="1"/>
          </p:cNvSpPr>
          <p:nvPr/>
        </p:nvSpPr>
        <p:spPr bwMode="auto">
          <a:xfrm>
            <a:off x="1554163" y="4730750"/>
            <a:ext cx="6413500" cy="495300"/>
          </a:xfrm>
          <a:prstGeom prst="rect">
            <a:avLst/>
          </a:prstGeom>
          <a:solidFill>
            <a:srgbClr val="FFCC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095" name="Rectangle 11"/>
          <p:cNvSpPr>
            <a:spLocks noChangeArrowheads="1"/>
          </p:cNvSpPr>
          <p:nvPr/>
        </p:nvSpPr>
        <p:spPr bwMode="auto">
          <a:xfrm>
            <a:off x="1547813" y="4730750"/>
            <a:ext cx="6419850" cy="48895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096" name="Rectangle 12"/>
          <p:cNvSpPr>
            <a:spLocks noChangeArrowheads="1"/>
          </p:cNvSpPr>
          <p:nvPr/>
        </p:nvSpPr>
        <p:spPr bwMode="auto">
          <a:xfrm>
            <a:off x="4256088" y="4835525"/>
            <a:ext cx="896937"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MAC </a:t>
            </a:r>
            <a:r>
              <a:rPr lang="zh-CN" altLang="en-US" sz="1600" b="0">
                <a:solidFill>
                  <a:schemeClr val="tx1"/>
                </a:solidFill>
                <a:latin typeface="华文新魏" pitchFamily="2" charset="-122"/>
                <a:ea typeface="华文新魏" pitchFamily="2" charset="-122"/>
              </a:rPr>
              <a:t>帧</a:t>
            </a:r>
          </a:p>
        </p:txBody>
      </p:sp>
      <p:sp>
        <p:nvSpPr>
          <p:cNvPr id="929805" name="Rectangle 13"/>
          <p:cNvSpPr>
            <a:spLocks noChangeArrowheads="1"/>
          </p:cNvSpPr>
          <p:nvPr/>
        </p:nvSpPr>
        <p:spPr bwMode="auto">
          <a:xfrm>
            <a:off x="1077913" y="1831975"/>
            <a:ext cx="5937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字节</a:t>
            </a:r>
          </a:p>
        </p:txBody>
      </p:sp>
      <p:sp>
        <p:nvSpPr>
          <p:cNvPr id="929806" name="Rectangle 14"/>
          <p:cNvSpPr>
            <a:spLocks noChangeArrowheads="1"/>
          </p:cNvSpPr>
          <p:nvPr/>
        </p:nvSpPr>
        <p:spPr bwMode="auto">
          <a:xfrm>
            <a:off x="1893888" y="1831975"/>
            <a:ext cx="3000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6</a:t>
            </a:r>
          </a:p>
        </p:txBody>
      </p:sp>
      <p:sp>
        <p:nvSpPr>
          <p:cNvPr id="929807" name="Rectangle 15"/>
          <p:cNvSpPr>
            <a:spLocks noChangeArrowheads="1"/>
          </p:cNvSpPr>
          <p:nvPr/>
        </p:nvSpPr>
        <p:spPr bwMode="auto">
          <a:xfrm>
            <a:off x="2862263" y="1831975"/>
            <a:ext cx="3000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6</a:t>
            </a:r>
          </a:p>
        </p:txBody>
      </p:sp>
      <p:sp>
        <p:nvSpPr>
          <p:cNvPr id="929808" name="Rectangle 16"/>
          <p:cNvSpPr>
            <a:spLocks noChangeArrowheads="1"/>
          </p:cNvSpPr>
          <p:nvPr/>
        </p:nvSpPr>
        <p:spPr bwMode="auto">
          <a:xfrm>
            <a:off x="3776663" y="1831975"/>
            <a:ext cx="3000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2</a:t>
            </a:r>
          </a:p>
        </p:txBody>
      </p:sp>
      <p:sp>
        <p:nvSpPr>
          <p:cNvPr id="929809" name="Rectangle 17"/>
          <p:cNvSpPr>
            <a:spLocks noChangeArrowheads="1"/>
          </p:cNvSpPr>
          <p:nvPr/>
        </p:nvSpPr>
        <p:spPr bwMode="auto">
          <a:xfrm>
            <a:off x="7586663" y="1831975"/>
            <a:ext cx="3000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4</a:t>
            </a:r>
          </a:p>
        </p:txBody>
      </p:sp>
      <p:sp>
        <p:nvSpPr>
          <p:cNvPr id="929810" name="Rectangle 18"/>
          <p:cNvSpPr>
            <a:spLocks noChangeArrowheads="1"/>
          </p:cNvSpPr>
          <p:nvPr/>
        </p:nvSpPr>
        <p:spPr bwMode="auto">
          <a:xfrm>
            <a:off x="8288338" y="504825"/>
            <a:ext cx="6111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IP </a:t>
            </a:r>
            <a:r>
              <a:rPr lang="zh-CN" altLang="en-US" sz="1600" b="0">
                <a:solidFill>
                  <a:schemeClr val="tx1"/>
                </a:solidFill>
                <a:latin typeface="华文新魏" pitchFamily="2" charset="-122"/>
                <a:ea typeface="华文新魏" pitchFamily="2" charset="-122"/>
              </a:rPr>
              <a:t>层</a:t>
            </a:r>
          </a:p>
        </p:txBody>
      </p:sp>
      <p:sp>
        <p:nvSpPr>
          <p:cNvPr id="89103" name="Rectangle 19"/>
          <p:cNvSpPr>
            <a:spLocks noChangeArrowheads="1"/>
          </p:cNvSpPr>
          <p:nvPr/>
        </p:nvSpPr>
        <p:spPr bwMode="auto">
          <a:xfrm>
            <a:off x="8243888" y="4814888"/>
            <a:ext cx="7985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物理层</a:t>
            </a:r>
          </a:p>
        </p:txBody>
      </p:sp>
      <p:sp>
        <p:nvSpPr>
          <p:cNvPr id="929812" name="Line 20"/>
          <p:cNvSpPr>
            <a:spLocks noChangeShapeType="1"/>
          </p:cNvSpPr>
          <p:nvPr/>
        </p:nvSpPr>
        <p:spPr bwMode="auto">
          <a:xfrm>
            <a:off x="8272463" y="1066800"/>
            <a:ext cx="762000" cy="0"/>
          </a:xfrm>
          <a:prstGeom prst="line">
            <a:avLst/>
          </a:prstGeom>
          <a:noFill/>
          <a:ln w="12700">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13" name="Line 21"/>
          <p:cNvSpPr>
            <a:spLocks noChangeShapeType="1"/>
          </p:cNvSpPr>
          <p:nvPr/>
        </p:nvSpPr>
        <p:spPr bwMode="auto">
          <a:xfrm>
            <a:off x="1544638" y="2203450"/>
            <a:ext cx="0" cy="4445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14" name="Line 22"/>
          <p:cNvSpPr>
            <a:spLocks noChangeShapeType="1"/>
          </p:cNvSpPr>
          <p:nvPr/>
        </p:nvSpPr>
        <p:spPr bwMode="auto">
          <a:xfrm>
            <a:off x="7980363" y="2203450"/>
            <a:ext cx="0" cy="4635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15" name="Rectangle 23"/>
          <p:cNvSpPr>
            <a:spLocks noChangeArrowheads="1"/>
          </p:cNvSpPr>
          <p:nvPr/>
        </p:nvSpPr>
        <p:spPr bwMode="auto">
          <a:xfrm>
            <a:off x="1546225" y="2178050"/>
            <a:ext cx="6421438" cy="45720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929816" name="Line 24"/>
          <p:cNvSpPr>
            <a:spLocks noChangeShapeType="1"/>
          </p:cNvSpPr>
          <p:nvPr/>
        </p:nvSpPr>
        <p:spPr bwMode="auto">
          <a:xfrm>
            <a:off x="2481263" y="217805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17" name="Line 25"/>
          <p:cNvSpPr>
            <a:spLocks noChangeShapeType="1"/>
          </p:cNvSpPr>
          <p:nvPr/>
        </p:nvSpPr>
        <p:spPr bwMode="auto">
          <a:xfrm>
            <a:off x="3395663" y="217805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18" name="Line 26"/>
          <p:cNvSpPr>
            <a:spLocks noChangeShapeType="1"/>
          </p:cNvSpPr>
          <p:nvPr/>
        </p:nvSpPr>
        <p:spPr bwMode="auto">
          <a:xfrm>
            <a:off x="4310063" y="217805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19" name="Line 27"/>
          <p:cNvSpPr>
            <a:spLocks noChangeShapeType="1"/>
          </p:cNvSpPr>
          <p:nvPr/>
        </p:nvSpPr>
        <p:spPr bwMode="auto">
          <a:xfrm>
            <a:off x="7434263" y="217805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20" name="Rectangle 28"/>
          <p:cNvSpPr>
            <a:spLocks noChangeArrowheads="1"/>
          </p:cNvSpPr>
          <p:nvPr/>
        </p:nvSpPr>
        <p:spPr bwMode="auto">
          <a:xfrm>
            <a:off x="1528763" y="2241550"/>
            <a:ext cx="1003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目的地址</a:t>
            </a:r>
          </a:p>
        </p:txBody>
      </p:sp>
      <p:sp>
        <p:nvSpPr>
          <p:cNvPr id="929821" name="Rectangle 29"/>
          <p:cNvSpPr>
            <a:spLocks noChangeArrowheads="1"/>
          </p:cNvSpPr>
          <p:nvPr/>
        </p:nvSpPr>
        <p:spPr bwMode="auto">
          <a:xfrm>
            <a:off x="2541588" y="2241550"/>
            <a:ext cx="7985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源地址</a:t>
            </a:r>
          </a:p>
        </p:txBody>
      </p:sp>
      <p:sp>
        <p:nvSpPr>
          <p:cNvPr id="929822" name="Rectangle 30"/>
          <p:cNvSpPr>
            <a:spLocks noChangeArrowheads="1"/>
          </p:cNvSpPr>
          <p:nvPr/>
        </p:nvSpPr>
        <p:spPr bwMode="auto">
          <a:xfrm>
            <a:off x="3319463" y="2254250"/>
            <a:ext cx="10795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长度</a:t>
            </a:r>
            <a:r>
              <a:rPr lang="en-US" altLang="zh-CN" sz="1600" b="0">
                <a:solidFill>
                  <a:schemeClr val="tx1"/>
                </a:solidFill>
                <a:latin typeface="华文新魏" pitchFamily="2" charset="-122"/>
                <a:ea typeface="华文新魏" pitchFamily="2" charset="-122"/>
              </a:rPr>
              <a:t>/</a:t>
            </a:r>
            <a:r>
              <a:rPr lang="zh-CN" altLang="en-US" sz="1600" b="0">
                <a:solidFill>
                  <a:schemeClr val="tx1"/>
                </a:solidFill>
                <a:latin typeface="华文新魏" pitchFamily="2" charset="-122"/>
                <a:ea typeface="华文新魏" pitchFamily="2" charset="-122"/>
              </a:rPr>
              <a:t>类型</a:t>
            </a:r>
          </a:p>
        </p:txBody>
      </p:sp>
      <p:sp>
        <p:nvSpPr>
          <p:cNvPr id="929823" name="Rectangle 31"/>
          <p:cNvSpPr>
            <a:spLocks noChangeArrowheads="1"/>
          </p:cNvSpPr>
          <p:nvPr/>
        </p:nvSpPr>
        <p:spPr bwMode="auto">
          <a:xfrm>
            <a:off x="7434263" y="2241550"/>
            <a:ext cx="5127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FCS</a:t>
            </a:r>
          </a:p>
        </p:txBody>
      </p:sp>
      <p:sp>
        <p:nvSpPr>
          <p:cNvPr id="89116" name="Rectangle 32"/>
          <p:cNvSpPr>
            <a:spLocks noChangeArrowheads="1"/>
          </p:cNvSpPr>
          <p:nvPr/>
        </p:nvSpPr>
        <p:spPr bwMode="auto">
          <a:xfrm>
            <a:off x="8213725" y="3886200"/>
            <a:ext cx="896938" cy="333375"/>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MAC </a:t>
            </a:r>
            <a:r>
              <a:rPr lang="zh-CN" altLang="en-US" sz="1600" b="0">
                <a:solidFill>
                  <a:schemeClr val="tx1"/>
                </a:solidFill>
                <a:latin typeface="华文新魏" pitchFamily="2" charset="-122"/>
                <a:ea typeface="华文新魏" pitchFamily="2" charset="-122"/>
              </a:rPr>
              <a:t>层</a:t>
            </a:r>
          </a:p>
        </p:txBody>
      </p:sp>
      <p:sp>
        <p:nvSpPr>
          <p:cNvPr id="89117" name="Line 33"/>
          <p:cNvSpPr>
            <a:spLocks noChangeShapeType="1"/>
          </p:cNvSpPr>
          <p:nvPr/>
        </p:nvSpPr>
        <p:spPr bwMode="auto">
          <a:xfrm flipH="1">
            <a:off x="1546225" y="4221163"/>
            <a:ext cx="1588" cy="51435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118" name="Line 34"/>
          <p:cNvSpPr>
            <a:spLocks noChangeShapeType="1"/>
          </p:cNvSpPr>
          <p:nvPr/>
        </p:nvSpPr>
        <p:spPr bwMode="auto">
          <a:xfrm>
            <a:off x="7956550" y="4292600"/>
            <a:ext cx="11113" cy="43180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119" name="Rectangle 35"/>
          <p:cNvSpPr>
            <a:spLocks noChangeArrowheads="1"/>
          </p:cNvSpPr>
          <p:nvPr/>
        </p:nvSpPr>
        <p:spPr bwMode="auto">
          <a:xfrm>
            <a:off x="195263" y="5724525"/>
            <a:ext cx="4010025" cy="415925"/>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120" name="Rectangle 36"/>
          <p:cNvSpPr>
            <a:spLocks noChangeArrowheads="1"/>
          </p:cNvSpPr>
          <p:nvPr/>
        </p:nvSpPr>
        <p:spPr bwMode="auto">
          <a:xfrm>
            <a:off x="176213" y="5767388"/>
            <a:ext cx="4025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10101010101010       101010101010  10101011</a:t>
            </a:r>
          </a:p>
        </p:txBody>
      </p:sp>
      <p:sp>
        <p:nvSpPr>
          <p:cNvPr id="89121" name="Line 37"/>
          <p:cNvSpPr>
            <a:spLocks noChangeShapeType="1"/>
          </p:cNvSpPr>
          <p:nvPr/>
        </p:nvSpPr>
        <p:spPr bwMode="auto">
          <a:xfrm>
            <a:off x="3276600" y="5734050"/>
            <a:ext cx="0" cy="4318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122" name="Rectangle 38"/>
          <p:cNvSpPr>
            <a:spLocks noChangeArrowheads="1"/>
          </p:cNvSpPr>
          <p:nvPr/>
        </p:nvSpPr>
        <p:spPr bwMode="auto">
          <a:xfrm>
            <a:off x="1335088" y="6178550"/>
            <a:ext cx="1003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前同步码</a:t>
            </a:r>
          </a:p>
        </p:txBody>
      </p:sp>
      <p:sp>
        <p:nvSpPr>
          <p:cNvPr id="89123" name="Rectangle 39"/>
          <p:cNvSpPr>
            <a:spLocks noChangeArrowheads="1"/>
          </p:cNvSpPr>
          <p:nvPr/>
        </p:nvSpPr>
        <p:spPr bwMode="auto">
          <a:xfrm>
            <a:off x="3443288" y="6149975"/>
            <a:ext cx="798512" cy="484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80000"/>
              </a:lnSpc>
              <a:spcBef>
                <a:spcPct val="0"/>
              </a:spcBef>
              <a:buClrTx/>
              <a:buFontTx/>
              <a:buNone/>
            </a:pPr>
            <a:r>
              <a:rPr lang="zh-CN" altLang="en-US" sz="1600" b="0">
                <a:solidFill>
                  <a:schemeClr val="tx1"/>
                </a:solidFill>
                <a:latin typeface="华文新魏" pitchFamily="2" charset="-122"/>
                <a:ea typeface="华文新魏" pitchFamily="2" charset="-122"/>
              </a:rPr>
              <a:t>帧开始</a:t>
            </a:r>
          </a:p>
          <a:p>
            <a:pPr>
              <a:lnSpc>
                <a:spcPct val="80000"/>
              </a:lnSpc>
              <a:spcBef>
                <a:spcPct val="0"/>
              </a:spcBef>
              <a:buClrTx/>
              <a:buFontTx/>
              <a:buNone/>
            </a:pPr>
            <a:r>
              <a:rPr lang="zh-CN" altLang="en-US" sz="1600" b="0">
                <a:solidFill>
                  <a:schemeClr val="tx1"/>
                </a:solidFill>
                <a:latin typeface="华文新魏" pitchFamily="2" charset="-122"/>
                <a:ea typeface="华文新魏" pitchFamily="2" charset="-122"/>
              </a:rPr>
              <a:t>定界符</a:t>
            </a:r>
          </a:p>
        </p:txBody>
      </p:sp>
      <p:sp>
        <p:nvSpPr>
          <p:cNvPr id="89124" name="Rectangle 40"/>
          <p:cNvSpPr>
            <a:spLocks noChangeArrowheads="1"/>
          </p:cNvSpPr>
          <p:nvPr/>
        </p:nvSpPr>
        <p:spPr bwMode="auto">
          <a:xfrm>
            <a:off x="1403350" y="5387975"/>
            <a:ext cx="7604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7 </a:t>
            </a:r>
            <a:r>
              <a:rPr lang="zh-CN" altLang="en-US" sz="1600" b="0">
                <a:solidFill>
                  <a:schemeClr val="tx1"/>
                </a:solidFill>
                <a:latin typeface="华文新魏" pitchFamily="2" charset="-122"/>
                <a:ea typeface="华文新魏" pitchFamily="2" charset="-122"/>
              </a:rPr>
              <a:t>字节</a:t>
            </a:r>
          </a:p>
        </p:txBody>
      </p:sp>
      <p:sp>
        <p:nvSpPr>
          <p:cNvPr id="89125" name="Rectangle 41"/>
          <p:cNvSpPr>
            <a:spLocks noChangeArrowheads="1"/>
          </p:cNvSpPr>
          <p:nvPr/>
        </p:nvSpPr>
        <p:spPr bwMode="auto">
          <a:xfrm>
            <a:off x="3424238" y="5387975"/>
            <a:ext cx="723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 </a:t>
            </a:r>
            <a:r>
              <a:rPr lang="zh-CN" altLang="en-US" sz="1600" b="0">
                <a:solidFill>
                  <a:schemeClr val="tx1"/>
                </a:solidFill>
                <a:latin typeface="华文新魏" pitchFamily="2" charset="-122"/>
                <a:ea typeface="华文新魏" pitchFamily="2" charset="-122"/>
              </a:rPr>
              <a:t>字节</a:t>
            </a:r>
          </a:p>
        </p:txBody>
      </p:sp>
      <p:sp>
        <p:nvSpPr>
          <p:cNvPr id="89126" name="Line 42"/>
          <p:cNvSpPr>
            <a:spLocks noChangeShapeType="1"/>
          </p:cNvSpPr>
          <p:nvPr/>
        </p:nvSpPr>
        <p:spPr bwMode="auto">
          <a:xfrm flipV="1">
            <a:off x="207963" y="5229225"/>
            <a:ext cx="292100" cy="492125"/>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127" name="Line 43"/>
          <p:cNvSpPr>
            <a:spLocks noChangeShapeType="1"/>
          </p:cNvSpPr>
          <p:nvPr/>
        </p:nvSpPr>
        <p:spPr bwMode="auto">
          <a:xfrm>
            <a:off x="1538288" y="5241925"/>
            <a:ext cx="2667000" cy="48260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128" name="Text Box 44"/>
          <p:cNvSpPr txBox="1">
            <a:spLocks noChangeArrowheads="1"/>
          </p:cNvSpPr>
          <p:nvPr/>
        </p:nvSpPr>
        <p:spPr bwMode="auto">
          <a:xfrm>
            <a:off x="1619250" y="5661025"/>
            <a:ext cx="43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2000" b="0">
                <a:solidFill>
                  <a:schemeClr val="tx1"/>
                </a:solidFill>
                <a:latin typeface="Times New Roman" pitchFamily="18" charset="0"/>
                <a:ea typeface="华文新魏" pitchFamily="2" charset="-122"/>
              </a:rPr>
              <a:t>…</a:t>
            </a:r>
            <a:endParaRPr lang="en-US" altLang="zh-CN" sz="2000" b="0">
              <a:solidFill>
                <a:schemeClr val="tx1"/>
              </a:solidFill>
              <a:latin typeface="华文新魏" pitchFamily="2" charset="-122"/>
              <a:ea typeface="华文新魏" pitchFamily="2" charset="-122"/>
            </a:endParaRPr>
          </a:p>
        </p:txBody>
      </p:sp>
      <p:grpSp>
        <p:nvGrpSpPr>
          <p:cNvPr id="89129" name="Group 45"/>
          <p:cNvGrpSpPr>
            <a:grpSpLocks/>
          </p:cNvGrpSpPr>
          <p:nvPr/>
        </p:nvGrpSpPr>
        <p:grpSpPr bwMode="auto">
          <a:xfrm>
            <a:off x="271463" y="4343400"/>
            <a:ext cx="1276350" cy="869950"/>
            <a:chOff x="171" y="2736"/>
            <a:chExt cx="804" cy="548"/>
          </a:xfrm>
        </p:grpSpPr>
        <p:grpSp>
          <p:nvGrpSpPr>
            <p:cNvPr id="89198" name="Group 46"/>
            <p:cNvGrpSpPr>
              <a:grpSpLocks/>
            </p:cNvGrpSpPr>
            <p:nvPr/>
          </p:nvGrpSpPr>
          <p:grpSpPr bwMode="auto">
            <a:xfrm>
              <a:off x="333" y="2976"/>
              <a:ext cx="642" cy="308"/>
              <a:chOff x="333" y="2976"/>
              <a:chExt cx="642" cy="308"/>
            </a:xfrm>
          </p:grpSpPr>
          <p:sp>
            <p:nvSpPr>
              <p:cNvPr id="89201" name="Rectangle 47"/>
              <p:cNvSpPr>
                <a:spLocks noChangeArrowheads="1"/>
              </p:cNvSpPr>
              <p:nvPr/>
            </p:nvSpPr>
            <p:spPr bwMode="auto">
              <a:xfrm>
                <a:off x="333" y="2976"/>
                <a:ext cx="642" cy="30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202" name="Rectangle 48"/>
              <p:cNvSpPr>
                <a:spLocks noChangeArrowheads="1"/>
              </p:cNvSpPr>
              <p:nvPr/>
            </p:nvSpPr>
            <p:spPr bwMode="auto">
              <a:xfrm>
                <a:off x="419" y="3034"/>
                <a:ext cx="47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8 </a:t>
                </a:r>
                <a:r>
                  <a:rPr lang="zh-CN" altLang="en-US" sz="1600" b="0">
                    <a:solidFill>
                      <a:schemeClr val="tx1"/>
                    </a:solidFill>
                    <a:latin typeface="华文新魏" pitchFamily="2" charset="-122"/>
                    <a:ea typeface="华文新魏" pitchFamily="2" charset="-122"/>
                  </a:rPr>
                  <a:t>字节</a:t>
                </a:r>
              </a:p>
            </p:txBody>
          </p:sp>
        </p:grpSp>
        <p:sp>
          <p:nvSpPr>
            <p:cNvPr id="89199" name="AutoShape 49"/>
            <p:cNvSpPr>
              <a:spLocks noChangeArrowheads="1"/>
            </p:cNvSpPr>
            <p:nvPr/>
          </p:nvSpPr>
          <p:spPr bwMode="auto">
            <a:xfrm>
              <a:off x="171" y="2752"/>
              <a:ext cx="400" cy="168"/>
            </a:xfrm>
            <a:prstGeom prst="wedgeRoundRectCallout">
              <a:avLst>
                <a:gd name="adj1" fmla="val 48000"/>
                <a:gd name="adj2" fmla="val 139880"/>
                <a:gd name="adj3" fmla="val 16667"/>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endParaRPr lang="zh-CN" altLang="en-US" sz="1600" b="0">
                <a:solidFill>
                  <a:schemeClr val="tx1"/>
                </a:solidFill>
                <a:latin typeface="华文新魏" pitchFamily="2" charset="-122"/>
                <a:ea typeface="华文新魏" pitchFamily="2" charset="-122"/>
              </a:endParaRPr>
            </a:p>
          </p:txBody>
        </p:sp>
        <p:sp>
          <p:nvSpPr>
            <p:cNvPr id="89200" name="Rectangle 50"/>
            <p:cNvSpPr>
              <a:spLocks noChangeArrowheads="1"/>
            </p:cNvSpPr>
            <p:nvPr/>
          </p:nvSpPr>
          <p:spPr bwMode="auto">
            <a:xfrm>
              <a:off x="187" y="2736"/>
              <a:ext cx="430" cy="21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插入</a:t>
              </a:r>
            </a:p>
          </p:txBody>
        </p:sp>
      </p:grpSp>
      <p:sp>
        <p:nvSpPr>
          <p:cNvPr id="929843" name="Rectangle 51"/>
          <p:cNvSpPr>
            <a:spLocks noChangeArrowheads="1"/>
          </p:cNvSpPr>
          <p:nvPr/>
        </p:nvSpPr>
        <p:spPr bwMode="auto">
          <a:xfrm>
            <a:off x="6270625" y="2257425"/>
            <a:ext cx="8413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数     据</a:t>
            </a:r>
          </a:p>
        </p:txBody>
      </p:sp>
      <p:sp>
        <p:nvSpPr>
          <p:cNvPr id="929844" name="Rectangle 52"/>
          <p:cNvSpPr>
            <a:spLocks noChangeArrowheads="1"/>
          </p:cNvSpPr>
          <p:nvPr/>
        </p:nvSpPr>
        <p:spPr bwMode="auto">
          <a:xfrm>
            <a:off x="8043863" y="2257425"/>
            <a:ext cx="1100137" cy="3333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MAC </a:t>
            </a:r>
            <a:r>
              <a:rPr lang="zh-CN" altLang="en-US" sz="1600" b="0">
                <a:solidFill>
                  <a:schemeClr val="tx1"/>
                </a:solidFill>
                <a:latin typeface="华文新魏" pitchFamily="2" charset="-122"/>
                <a:ea typeface="华文新魏" pitchFamily="2" charset="-122"/>
              </a:rPr>
              <a:t>子层</a:t>
            </a:r>
          </a:p>
        </p:txBody>
      </p:sp>
      <p:sp>
        <p:nvSpPr>
          <p:cNvPr id="89132" name="Rectangle 53"/>
          <p:cNvSpPr>
            <a:spLocks noChangeArrowheads="1"/>
          </p:cNvSpPr>
          <p:nvPr/>
        </p:nvSpPr>
        <p:spPr bwMode="auto">
          <a:xfrm>
            <a:off x="8348663" y="2971800"/>
            <a:ext cx="6111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IP </a:t>
            </a:r>
            <a:r>
              <a:rPr lang="zh-CN" altLang="en-US" sz="1600" b="0">
                <a:solidFill>
                  <a:schemeClr val="tx1"/>
                </a:solidFill>
                <a:latin typeface="华文新魏" pitchFamily="2" charset="-122"/>
                <a:ea typeface="华文新魏" pitchFamily="2" charset="-122"/>
              </a:rPr>
              <a:t>层</a:t>
            </a:r>
          </a:p>
        </p:txBody>
      </p:sp>
      <p:sp>
        <p:nvSpPr>
          <p:cNvPr id="89133" name="Line 54"/>
          <p:cNvSpPr>
            <a:spLocks noChangeShapeType="1"/>
          </p:cNvSpPr>
          <p:nvPr/>
        </p:nvSpPr>
        <p:spPr bwMode="auto">
          <a:xfrm>
            <a:off x="8196263" y="3505200"/>
            <a:ext cx="820737" cy="11113"/>
          </a:xfrm>
          <a:prstGeom prst="line">
            <a:avLst/>
          </a:prstGeom>
          <a:noFill/>
          <a:ln w="12700">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47" name="Rectangle 55"/>
          <p:cNvSpPr>
            <a:spLocks noChangeArrowheads="1"/>
          </p:cNvSpPr>
          <p:nvPr/>
        </p:nvSpPr>
        <p:spPr bwMode="auto">
          <a:xfrm>
            <a:off x="8120063" y="1343025"/>
            <a:ext cx="969962"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LLC </a:t>
            </a:r>
            <a:r>
              <a:rPr lang="zh-CN" altLang="en-US" sz="1600" b="0">
                <a:solidFill>
                  <a:schemeClr val="tx1"/>
                </a:solidFill>
                <a:latin typeface="华文新魏" pitchFamily="2" charset="-122"/>
                <a:ea typeface="华文新魏" pitchFamily="2" charset="-122"/>
              </a:rPr>
              <a:t>子层</a:t>
            </a:r>
          </a:p>
        </p:txBody>
      </p:sp>
      <p:sp>
        <p:nvSpPr>
          <p:cNvPr id="929848" name="Line 56"/>
          <p:cNvSpPr>
            <a:spLocks noChangeShapeType="1"/>
          </p:cNvSpPr>
          <p:nvPr/>
        </p:nvSpPr>
        <p:spPr bwMode="auto">
          <a:xfrm>
            <a:off x="8272463" y="1905000"/>
            <a:ext cx="762000" cy="0"/>
          </a:xfrm>
          <a:prstGeom prst="line">
            <a:avLst/>
          </a:prstGeom>
          <a:noFill/>
          <a:ln w="12700">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29849" name="Group 57"/>
          <p:cNvGrpSpPr>
            <a:grpSpLocks/>
          </p:cNvGrpSpPr>
          <p:nvPr/>
        </p:nvGrpSpPr>
        <p:grpSpPr bwMode="auto">
          <a:xfrm>
            <a:off x="963613" y="990600"/>
            <a:ext cx="3276600" cy="774700"/>
            <a:chOff x="607" y="624"/>
            <a:chExt cx="2064" cy="488"/>
          </a:xfrm>
        </p:grpSpPr>
        <p:sp>
          <p:nvSpPr>
            <p:cNvPr id="89194" name="AutoShape 58"/>
            <p:cNvSpPr>
              <a:spLocks noChangeArrowheads="1"/>
            </p:cNvSpPr>
            <p:nvPr/>
          </p:nvSpPr>
          <p:spPr bwMode="auto">
            <a:xfrm>
              <a:off x="617" y="624"/>
              <a:ext cx="1056" cy="384"/>
            </a:xfrm>
            <a:prstGeom prst="wedgeRoundRectCallout">
              <a:avLst>
                <a:gd name="adj1" fmla="val 105116"/>
                <a:gd name="adj2" fmla="val 23699"/>
                <a:gd name="adj3" fmla="val 16667"/>
              </a:avLst>
            </a:prstGeom>
            <a:solidFill>
              <a:srgbClr val="CCECFF"/>
            </a:solidFill>
            <a:ln w="12700">
              <a:solidFill>
                <a:schemeClr val="tx1"/>
              </a:solidFill>
              <a:miter lim="800000"/>
              <a:headEnd/>
              <a:tailEnd/>
            </a:ln>
            <a:effectLst>
              <a:outerShdw dist="35921" dir="2700000" algn="ctr" rotWithShape="0">
                <a:schemeClr val="bg2"/>
              </a:outerShdw>
            </a:effectLst>
          </p:spPr>
          <p:txBody>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endParaRPr lang="zh-CN" altLang="en-US" sz="1600" b="0">
                <a:solidFill>
                  <a:schemeClr val="tx1"/>
                </a:solidFill>
                <a:latin typeface="华文新魏" pitchFamily="2" charset="-122"/>
                <a:ea typeface="华文新魏" pitchFamily="2" charset="-122"/>
              </a:endParaRPr>
            </a:p>
          </p:txBody>
        </p:sp>
        <p:grpSp>
          <p:nvGrpSpPr>
            <p:cNvPr id="89195" name="Group 59"/>
            <p:cNvGrpSpPr>
              <a:grpSpLocks/>
            </p:cNvGrpSpPr>
            <p:nvPr/>
          </p:nvGrpSpPr>
          <p:grpSpPr bwMode="auto">
            <a:xfrm>
              <a:off x="607" y="646"/>
              <a:ext cx="2064" cy="466"/>
              <a:chOff x="614" y="646"/>
              <a:chExt cx="2064" cy="466"/>
            </a:xfrm>
          </p:grpSpPr>
          <p:sp>
            <p:nvSpPr>
              <p:cNvPr id="89196" name="Rectangle 60"/>
              <p:cNvSpPr>
                <a:spLocks noChangeArrowheads="1"/>
              </p:cNvSpPr>
              <p:nvPr/>
            </p:nvSpPr>
            <p:spPr bwMode="auto">
              <a:xfrm>
                <a:off x="2196" y="792"/>
                <a:ext cx="482" cy="3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lnSpc>
                    <a:spcPct val="85000"/>
                  </a:lnSpc>
                  <a:spcBef>
                    <a:spcPct val="0"/>
                  </a:spcBef>
                  <a:buClrTx/>
                  <a:buFontTx/>
                  <a:buNone/>
                </a:pPr>
                <a:r>
                  <a:rPr lang="en-US" altLang="zh-CN" sz="1600" b="0">
                    <a:solidFill>
                      <a:schemeClr val="tx1"/>
                    </a:solidFill>
                    <a:latin typeface="华文新魏" pitchFamily="2" charset="-122"/>
                    <a:ea typeface="华文新魏" pitchFamily="2" charset="-122"/>
                  </a:rPr>
                  <a:t>802.2</a:t>
                </a:r>
              </a:p>
              <a:p>
                <a:pPr algn="ctr">
                  <a:lnSpc>
                    <a:spcPct val="85000"/>
                  </a:lnSpc>
                  <a:spcBef>
                    <a:spcPct val="0"/>
                  </a:spcBef>
                  <a:buClrTx/>
                  <a:buFontTx/>
                  <a:buNone/>
                </a:pPr>
                <a:r>
                  <a:rPr lang="en-US" altLang="zh-CN" sz="1600" b="0">
                    <a:solidFill>
                      <a:schemeClr val="tx1"/>
                    </a:solidFill>
                    <a:latin typeface="华文新魏" pitchFamily="2" charset="-122"/>
                    <a:ea typeface="华文新魏" pitchFamily="2" charset="-122"/>
                  </a:rPr>
                  <a:t>LLC </a:t>
                </a:r>
                <a:r>
                  <a:rPr lang="zh-CN" altLang="en-US" sz="1600" b="0">
                    <a:solidFill>
                      <a:schemeClr val="tx1"/>
                    </a:solidFill>
                    <a:latin typeface="华文新魏" pitchFamily="2" charset="-122"/>
                    <a:ea typeface="华文新魏" pitchFamily="2" charset="-122"/>
                  </a:rPr>
                  <a:t>帧</a:t>
                </a:r>
              </a:p>
            </p:txBody>
          </p:sp>
          <p:sp>
            <p:nvSpPr>
              <p:cNvPr id="89197" name="Text Box 61"/>
              <p:cNvSpPr txBox="1">
                <a:spLocks noChangeArrowheads="1"/>
              </p:cNvSpPr>
              <p:nvPr/>
            </p:nvSpPr>
            <p:spPr bwMode="auto">
              <a:xfrm>
                <a:off x="614" y="646"/>
                <a:ext cx="1059"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1600" b="0">
                    <a:solidFill>
                      <a:schemeClr val="tx1"/>
                    </a:solidFill>
                    <a:latin typeface="华文新魏" pitchFamily="2" charset="-122"/>
                    <a:ea typeface="华文新魏" pitchFamily="2" charset="-122"/>
                  </a:rPr>
                  <a:t>当长度</a:t>
                </a:r>
                <a:r>
                  <a:rPr lang="en-US" altLang="zh-CN" sz="1600" b="0">
                    <a:solidFill>
                      <a:schemeClr val="tx1"/>
                    </a:solidFill>
                    <a:latin typeface="华文新魏" pitchFamily="2" charset="-122"/>
                    <a:ea typeface="华文新魏" pitchFamily="2" charset="-122"/>
                  </a:rPr>
                  <a:t>/</a:t>
                </a:r>
                <a:r>
                  <a:rPr lang="zh-CN" altLang="en-US" sz="1600" b="0">
                    <a:solidFill>
                      <a:schemeClr val="tx1"/>
                    </a:solidFill>
                    <a:latin typeface="华文新魏" pitchFamily="2" charset="-122"/>
                    <a:ea typeface="华文新魏" pitchFamily="2" charset="-122"/>
                  </a:rPr>
                  <a:t>类型字段</a:t>
                </a:r>
              </a:p>
              <a:p>
                <a:pPr algn="ctr">
                  <a:spcBef>
                    <a:spcPct val="0"/>
                  </a:spcBef>
                  <a:buClrTx/>
                  <a:buFontTx/>
                  <a:buNone/>
                </a:pPr>
                <a:r>
                  <a:rPr lang="zh-CN" altLang="en-US" sz="1600" b="0">
                    <a:solidFill>
                      <a:schemeClr val="tx1"/>
                    </a:solidFill>
                    <a:latin typeface="华文新魏" pitchFamily="2" charset="-122"/>
                    <a:ea typeface="华文新魏" pitchFamily="2" charset="-122"/>
                  </a:rPr>
                  <a:t>表示长度时</a:t>
                </a:r>
              </a:p>
            </p:txBody>
          </p:sp>
        </p:grpSp>
      </p:grpSp>
      <p:grpSp>
        <p:nvGrpSpPr>
          <p:cNvPr id="929854" name="Group 62"/>
          <p:cNvGrpSpPr>
            <a:grpSpLocks/>
          </p:cNvGrpSpPr>
          <p:nvPr/>
        </p:nvGrpSpPr>
        <p:grpSpPr bwMode="auto">
          <a:xfrm>
            <a:off x="152400" y="2151063"/>
            <a:ext cx="1371600" cy="479425"/>
            <a:chOff x="96" y="1355"/>
            <a:chExt cx="864" cy="302"/>
          </a:xfrm>
        </p:grpSpPr>
        <p:sp>
          <p:nvSpPr>
            <p:cNvPr id="89192" name="Rectangle 63"/>
            <p:cNvSpPr>
              <a:spLocks noChangeArrowheads="1"/>
            </p:cNvSpPr>
            <p:nvPr/>
          </p:nvSpPr>
          <p:spPr bwMode="auto">
            <a:xfrm>
              <a:off x="96" y="1355"/>
              <a:ext cx="565" cy="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80000"/>
                </a:lnSpc>
                <a:spcBef>
                  <a:spcPct val="0"/>
                </a:spcBef>
                <a:buClrTx/>
                <a:buFontTx/>
                <a:buNone/>
              </a:pPr>
              <a:r>
                <a:rPr lang="zh-CN" altLang="en-US" sz="1600" b="0">
                  <a:solidFill>
                    <a:schemeClr val="tx1"/>
                  </a:solidFill>
                  <a:latin typeface="华文新魏" pitchFamily="2" charset="-122"/>
                  <a:ea typeface="华文新魏" pitchFamily="2" charset="-122"/>
                </a:rPr>
                <a:t>  </a:t>
              </a:r>
              <a:r>
                <a:rPr lang="en-US" altLang="zh-CN" sz="1600" b="0">
                  <a:solidFill>
                    <a:schemeClr val="tx1"/>
                  </a:solidFill>
                  <a:latin typeface="华文新魏" pitchFamily="2" charset="-122"/>
                  <a:ea typeface="华文新魏" pitchFamily="2" charset="-122"/>
                </a:rPr>
                <a:t>802.3</a:t>
              </a:r>
            </a:p>
            <a:p>
              <a:pPr>
                <a:lnSpc>
                  <a:spcPct val="80000"/>
                </a:lnSpc>
                <a:spcBef>
                  <a:spcPct val="0"/>
                </a:spcBef>
                <a:buClrTx/>
                <a:buFontTx/>
                <a:buNone/>
              </a:pPr>
              <a:r>
                <a:rPr lang="en-US" altLang="zh-CN" sz="1600" b="0">
                  <a:solidFill>
                    <a:schemeClr val="tx1"/>
                  </a:solidFill>
                  <a:latin typeface="华文新魏" pitchFamily="2" charset="-122"/>
                  <a:ea typeface="华文新魏" pitchFamily="2" charset="-122"/>
                </a:rPr>
                <a:t>MAC </a:t>
              </a:r>
              <a:r>
                <a:rPr lang="zh-CN" altLang="en-US" sz="1600" b="0">
                  <a:solidFill>
                    <a:schemeClr val="tx1"/>
                  </a:solidFill>
                  <a:latin typeface="华文新魏" pitchFamily="2" charset="-122"/>
                  <a:ea typeface="华文新魏" pitchFamily="2" charset="-122"/>
                </a:rPr>
                <a:t>帧</a:t>
              </a:r>
            </a:p>
          </p:txBody>
        </p:sp>
        <p:sp>
          <p:nvSpPr>
            <p:cNvPr id="89193" name="AutoShape 64"/>
            <p:cNvSpPr>
              <a:spLocks noChangeArrowheads="1"/>
            </p:cNvSpPr>
            <p:nvPr/>
          </p:nvSpPr>
          <p:spPr bwMode="auto">
            <a:xfrm>
              <a:off x="624" y="1464"/>
              <a:ext cx="336" cy="96"/>
            </a:xfrm>
            <a:prstGeom prst="rightArrow">
              <a:avLst>
                <a:gd name="adj1" fmla="val 61111"/>
                <a:gd name="adj2" fmla="val 145833"/>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grpSp>
        <p:nvGrpSpPr>
          <p:cNvPr id="929857" name="Group 65"/>
          <p:cNvGrpSpPr>
            <a:grpSpLocks/>
          </p:cNvGrpSpPr>
          <p:nvPr/>
        </p:nvGrpSpPr>
        <p:grpSpPr bwMode="auto">
          <a:xfrm>
            <a:off x="-4763" y="3783013"/>
            <a:ext cx="1528763" cy="484187"/>
            <a:chOff x="-3" y="2383"/>
            <a:chExt cx="963" cy="305"/>
          </a:xfrm>
        </p:grpSpPr>
        <p:sp>
          <p:nvSpPr>
            <p:cNvPr id="89190" name="Rectangle 66"/>
            <p:cNvSpPr>
              <a:spLocks noChangeArrowheads="1"/>
            </p:cNvSpPr>
            <p:nvPr/>
          </p:nvSpPr>
          <p:spPr bwMode="auto">
            <a:xfrm>
              <a:off x="-3" y="2383"/>
              <a:ext cx="632"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80000"/>
                </a:lnSpc>
                <a:spcBef>
                  <a:spcPct val="0"/>
                </a:spcBef>
                <a:buClrTx/>
                <a:buFontTx/>
                <a:buNone/>
              </a:pPr>
              <a:r>
                <a:rPr lang="en-US" altLang="zh-CN" sz="1600" b="0">
                  <a:solidFill>
                    <a:schemeClr val="tx1"/>
                  </a:solidFill>
                  <a:latin typeface="华文新魏" pitchFamily="2" charset="-122"/>
                  <a:ea typeface="华文新魏" pitchFamily="2" charset="-122"/>
                </a:rPr>
                <a:t>DIX V2</a:t>
              </a:r>
            </a:p>
            <a:p>
              <a:pPr>
                <a:lnSpc>
                  <a:spcPct val="80000"/>
                </a:lnSpc>
                <a:spcBef>
                  <a:spcPct val="0"/>
                </a:spcBef>
                <a:buClrTx/>
                <a:buFontTx/>
                <a:buNone/>
              </a:pPr>
              <a:r>
                <a:rPr lang="en-US" altLang="zh-CN" sz="1600" b="0">
                  <a:solidFill>
                    <a:schemeClr val="tx1"/>
                  </a:solidFill>
                  <a:latin typeface="华文新魏" pitchFamily="2" charset="-122"/>
                  <a:ea typeface="华文新魏" pitchFamily="2" charset="-122"/>
                </a:rPr>
                <a:t>  MAC </a:t>
              </a:r>
              <a:r>
                <a:rPr lang="zh-CN" altLang="en-US" sz="1600" b="0">
                  <a:solidFill>
                    <a:schemeClr val="tx1"/>
                  </a:solidFill>
                  <a:latin typeface="华文新魏" pitchFamily="2" charset="-122"/>
                  <a:ea typeface="华文新魏" pitchFamily="2" charset="-122"/>
                </a:rPr>
                <a:t>帧</a:t>
              </a:r>
            </a:p>
          </p:txBody>
        </p:sp>
        <p:sp>
          <p:nvSpPr>
            <p:cNvPr id="89191" name="AutoShape 67"/>
            <p:cNvSpPr>
              <a:spLocks noChangeArrowheads="1"/>
            </p:cNvSpPr>
            <p:nvPr/>
          </p:nvSpPr>
          <p:spPr bwMode="auto">
            <a:xfrm>
              <a:off x="624" y="2496"/>
              <a:ext cx="336" cy="96"/>
            </a:xfrm>
            <a:prstGeom prst="rightArrow">
              <a:avLst>
                <a:gd name="adj1" fmla="val 61111"/>
                <a:gd name="adj2" fmla="val 145833"/>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sp>
        <p:nvSpPr>
          <p:cNvPr id="929860" name="Text Box 68"/>
          <p:cNvSpPr txBox="1">
            <a:spLocks noChangeArrowheads="1"/>
          </p:cNvSpPr>
          <p:nvPr/>
        </p:nvSpPr>
        <p:spPr bwMode="auto">
          <a:xfrm>
            <a:off x="2306638" y="238125"/>
            <a:ext cx="3406775" cy="349250"/>
          </a:xfrm>
          <a:prstGeom prst="rect">
            <a:avLst/>
          </a:prstGeom>
          <a:solidFill>
            <a:srgbClr val="CCECFF"/>
          </a:solidFill>
          <a:ln w="12700">
            <a:solidFill>
              <a:schemeClr val="tx1"/>
            </a:solidFill>
            <a:miter lim="800000"/>
            <a:headEnd/>
            <a:tailEnd/>
          </a:ln>
          <a:effectLst>
            <a:outerShdw dist="35921" dir="2700000" algn="ctr" rotWithShape="0">
              <a:schemeClr val="bg2"/>
            </a:outerShdw>
          </a:effec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zh-CN" altLang="en-US" sz="1600" b="0">
                <a:solidFill>
                  <a:schemeClr val="tx1"/>
                </a:solidFill>
                <a:latin typeface="华文新魏" pitchFamily="2" charset="-122"/>
                <a:ea typeface="华文新魏" pitchFamily="2" charset="-122"/>
              </a:rPr>
              <a:t>这种 </a:t>
            </a:r>
            <a:r>
              <a:rPr lang="en-US" altLang="zh-CN" sz="1600" b="0">
                <a:solidFill>
                  <a:schemeClr val="tx1"/>
                </a:solidFill>
                <a:latin typeface="华文新魏" pitchFamily="2" charset="-122"/>
                <a:ea typeface="华文新魏" pitchFamily="2" charset="-122"/>
              </a:rPr>
              <a:t>802.3 + 802.2 </a:t>
            </a:r>
            <a:r>
              <a:rPr lang="zh-CN" altLang="en-US" sz="1600" b="0">
                <a:solidFill>
                  <a:schemeClr val="tx1"/>
                </a:solidFill>
                <a:latin typeface="华文新魏" pitchFamily="2" charset="-122"/>
                <a:ea typeface="华文新魏" pitchFamily="2" charset="-122"/>
              </a:rPr>
              <a:t>帧已经较少使用</a:t>
            </a:r>
          </a:p>
        </p:txBody>
      </p:sp>
      <p:grpSp>
        <p:nvGrpSpPr>
          <p:cNvPr id="929861" name="Group 69"/>
          <p:cNvGrpSpPr>
            <a:grpSpLocks/>
          </p:cNvGrpSpPr>
          <p:nvPr/>
        </p:nvGrpSpPr>
        <p:grpSpPr bwMode="auto">
          <a:xfrm>
            <a:off x="1046163" y="3463925"/>
            <a:ext cx="6921500" cy="1412875"/>
            <a:chOff x="659" y="2182"/>
            <a:chExt cx="4360" cy="890"/>
          </a:xfrm>
        </p:grpSpPr>
        <p:sp>
          <p:nvSpPr>
            <p:cNvPr id="89172" name="AutoShape 70"/>
            <p:cNvSpPr>
              <a:spLocks noChangeArrowheads="1"/>
            </p:cNvSpPr>
            <p:nvPr/>
          </p:nvSpPr>
          <p:spPr bwMode="auto">
            <a:xfrm rot="16200000" flipH="1">
              <a:off x="2830" y="2807"/>
              <a:ext cx="384" cy="145"/>
            </a:xfrm>
            <a:prstGeom prst="rightArrow">
              <a:avLst>
                <a:gd name="adj1" fmla="val 50000"/>
                <a:gd name="adj2" fmla="val 132426"/>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grpSp>
          <p:nvGrpSpPr>
            <p:cNvPr id="89173" name="Group 71"/>
            <p:cNvGrpSpPr>
              <a:grpSpLocks/>
            </p:cNvGrpSpPr>
            <p:nvPr/>
          </p:nvGrpSpPr>
          <p:grpSpPr bwMode="auto">
            <a:xfrm>
              <a:off x="659" y="2182"/>
              <a:ext cx="4360" cy="506"/>
              <a:chOff x="659" y="2182"/>
              <a:chExt cx="4360" cy="506"/>
            </a:xfrm>
          </p:grpSpPr>
          <p:sp>
            <p:nvSpPr>
              <p:cNvPr id="89174" name="Rectangle 72"/>
              <p:cNvSpPr>
                <a:spLocks noChangeArrowheads="1"/>
              </p:cNvSpPr>
              <p:nvPr/>
            </p:nvSpPr>
            <p:spPr bwMode="auto">
              <a:xfrm>
                <a:off x="974" y="2400"/>
                <a:ext cx="4045" cy="288"/>
              </a:xfrm>
              <a:prstGeom prst="rect">
                <a:avLst/>
              </a:prstGeom>
              <a:solidFill>
                <a:schemeClr val="bg1"/>
              </a:solidFill>
              <a:ln w="19050">
                <a:solidFill>
                  <a:schemeClr val="tx1"/>
                </a:solidFill>
                <a:miter lim="800000"/>
                <a:headEnd/>
                <a:tailEnd/>
              </a:ln>
              <a:effectLst>
                <a:outerShdw dist="35921" dir="2700000" algn="ctr" rotWithShape="0">
                  <a:schemeClr val="bg2"/>
                </a:outerShdw>
              </a:effec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175" name="Line 73"/>
              <p:cNvSpPr>
                <a:spLocks noChangeShapeType="1"/>
              </p:cNvSpPr>
              <p:nvPr/>
            </p:nvSpPr>
            <p:spPr bwMode="auto">
              <a:xfrm>
                <a:off x="1563" y="240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76" name="Line 74"/>
              <p:cNvSpPr>
                <a:spLocks noChangeShapeType="1"/>
              </p:cNvSpPr>
              <p:nvPr/>
            </p:nvSpPr>
            <p:spPr bwMode="auto">
              <a:xfrm>
                <a:off x="2139" y="240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77" name="Line 75"/>
              <p:cNvSpPr>
                <a:spLocks noChangeShapeType="1"/>
              </p:cNvSpPr>
              <p:nvPr/>
            </p:nvSpPr>
            <p:spPr bwMode="auto">
              <a:xfrm>
                <a:off x="2715" y="240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78" name="Line 76"/>
              <p:cNvSpPr>
                <a:spLocks noChangeShapeType="1"/>
              </p:cNvSpPr>
              <p:nvPr/>
            </p:nvSpPr>
            <p:spPr bwMode="auto">
              <a:xfrm>
                <a:off x="4683" y="240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79" name="Rectangle 77"/>
              <p:cNvSpPr>
                <a:spLocks noChangeArrowheads="1"/>
              </p:cNvSpPr>
              <p:nvPr/>
            </p:nvSpPr>
            <p:spPr bwMode="auto">
              <a:xfrm>
                <a:off x="963" y="2445"/>
                <a:ext cx="632"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目的地址</a:t>
                </a:r>
              </a:p>
            </p:txBody>
          </p:sp>
          <p:sp>
            <p:nvSpPr>
              <p:cNvPr id="89180" name="Rectangle 78"/>
              <p:cNvSpPr>
                <a:spLocks noChangeArrowheads="1"/>
              </p:cNvSpPr>
              <p:nvPr/>
            </p:nvSpPr>
            <p:spPr bwMode="auto">
              <a:xfrm>
                <a:off x="1609" y="2445"/>
                <a:ext cx="50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源地址</a:t>
                </a:r>
              </a:p>
            </p:txBody>
          </p:sp>
          <p:sp>
            <p:nvSpPr>
              <p:cNvPr id="89181" name="Rectangle 79"/>
              <p:cNvSpPr>
                <a:spLocks noChangeArrowheads="1"/>
              </p:cNvSpPr>
              <p:nvPr/>
            </p:nvSpPr>
            <p:spPr bwMode="auto">
              <a:xfrm>
                <a:off x="2241" y="2445"/>
                <a:ext cx="37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类型</a:t>
                </a:r>
              </a:p>
            </p:txBody>
          </p:sp>
          <p:sp>
            <p:nvSpPr>
              <p:cNvPr id="89182" name="Rectangle 80"/>
              <p:cNvSpPr>
                <a:spLocks noChangeArrowheads="1"/>
              </p:cNvSpPr>
              <p:nvPr/>
            </p:nvSpPr>
            <p:spPr bwMode="auto">
              <a:xfrm>
                <a:off x="3406" y="2445"/>
                <a:ext cx="62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数        据</a:t>
                </a:r>
              </a:p>
            </p:txBody>
          </p:sp>
          <p:sp>
            <p:nvSpPr>
              <p:cNvPr id="89183" name="Rectangle 81"/>
              <p:cNvSpPr>
                <a:spLocks noChangeArrowheads="1"/>
              </p:cNvSpPr>
              <p:nvPr/>
            </p:nvSpPr>
            <p:spPr bwMode="auto">
              <a:xfrm>
                <a:off x="4683" y="2445"/>
                <a:ext cx="323"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FCS</a:t>
                </a:r>
              </a:p>
            </p:txBody>
          </p:sp>
          <p:sp>
            <p:nvSpPr>
              <p:cNvPr id="89184" name="Rectangle 82"/>
              <p:cNvSpPr>
                <a:spLocks noChangeArrowheads="1"/>
              </p:cNvSpPr>
              <p:nvPr/>
            </p:nvSpPr>
            <p:spPr bwMode="auto">
              <a:xfrm>
                <a:off x="1193" y="2205"/>
                <a:ext cx="18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6</a:t>
                </a:r>
              </a:p>
            </p:txBody>
          </p:sp>
          <p:sp>
            <p:nvSpPr>
              <p:cNvPr id="89185" name="Rectangle 83"/>
              <p:cNvSpPr>
                <a:spLocks noChangeArrowheads="1"/>
              </p:cNvSpPr>
              <p:nvPr/>
            </p:nvSpPr>
            <p:spPr bwMode="auto">
              <a:xfrm>
                <a:off x="1810" y="2205"/>
                <a:ext cx="18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6</a:t>
                </a:r>
              </a:p>
            </p:txBody>
          </p:sp>
          <p:sp>
            <p:nvSpPr>
              <p:cNvPr id="89186" name="Rectangle 84"/>
              <p:cNvSpPr>
                <a:spLocks noChangeArrowheads="1"/>
              </p:cNvSpPr>
              <p:nvPr/>
            </p:nvSpPr>
            <p:spPr bwMode="auto">
              <a:xfrm>
                <a:off x="2379" y="2205"/>
                <a:ext cx="18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2</a:t>
                </a:r>
              </a:p>
            </p:txBody>
          </p:sp>
          <p:sp>
            <p:nvSpPr>
              <p:cNvPr id="89187" name="Rectangle 85"/>
              <p:cNvSpPr>
                <a:spLocks noChangeArrowheads="1"/>
              </p:cNvSpPr>
              <p:nvPr/>
            </p:nvSpPr>
            <p:spPr bwMode="auto">
              <a:xfrm>
                <a:off x="4786" y="2205"/>
                <a:ext cx="18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4</a:t>
                </a:r>
              </a:p>
            </p:txBody>
          </p:sp>
          <p:sp>
            <p:nvSpPr>
              <p:cNvPr id="89188" name="Rectangle 86"/>
              <p:cNvSpPr>
                <a:spLocks noChangeArrowheads="1"/>
              </p:cNvSpPr>
              <p:nvPr/>
            </p:nvSpPr>
            <p:spPr bwMode="auto">
              <a:xfrm>
                <a:off x="659" y="2182"/>
                <a:ext cx="37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字节</a:t>
                </a:r>
              </a:p>
            </p:txBody>
          </p:sp>
          <p:sp>
            <p:nvSpPr>
              <p:cNvPr id="89189" name="Text Box 87"/>
              <p:cNvSpPr txBox="1">
                <a:spLocks noChangeArrowheads="1"/>
              </p:cNvSpPr>
              <p:nvPr/>
            </p:nvSpPr>
            <p:spPr bwMode="auto">
              <a:xfrm>
                <a:off x="3777" y="2191"/>
                <a:ext cx="705"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46 ~ 1500</a:t>
                </a:r>
              </a:p>
            </p:txBody>
          </p:sp>
        </p:grpSp>
      </p:grpSp>
      <p:sp>
        <p:nvSpPr>
          <p:cNvPr id="929880" name="Text Box 88"/>
          <p:cNvSpPr txBox="1">
            <a:spLocks noChangeArrowheads="1"/>
          </p:cNvSpPr>
          <p:nvPr/>
        </p:nvSpPr>
        <p:spPr bwMode="auto">
          <a:xfrm>
            <a:off x="6200775" y="1847850"/>
            <a:ext cx="1112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43 ~ 1497</a:t>
            </a:r>
          </a:p>
        </p:txBody>
      </p:sp>
      <p:sp>
        <p:nvSpPr>
          <p:cNvPr id="929881" name="Rectangle 89"/>
          <p:cNvSpPr>
            <a:spLocks noChangeArrowheads="1"/>
          </p:cNvSpPr>
          <p:nvPr/>
        </p:nvSpPr>
        <p:spPr bwMode="auto">
          <a:xfrm>
            <a:off x="4546600" y="1863725"/>
            <a:ext cx="265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a:t>
            </a:r>
          </a:p>
        </p:txBody>
      </p:sp>
      <p:sp>
        <p:nvSpPr>
          <p:cNvPr id="929882" name="Rectangle 90"/>
          <p:cNvSpPr>
            <a:spLocks noChangeArrowheads="1"/>
          </p:cNvSpPr>
          <p:nvPr/>
        </p:nvSpPr>
        <p:spPr bwMode="auto">
          <a:xfrm>
            <a:off x="5080000" y="1863725"/>
            <a:ext cx="265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a:t>
            </a:r>
          </a:p>
        </p:txBody>
      </p:sp>
      <p:sp>
        <p:nvSpPr>
          <p:cNvPr id="929883" name="Rectangle 91"/>
          <p:cNvSpPr>
            <a:spLocks noChangeArrowheads="1"/>
          </p:cNvSpPr>
          <p:nvPr/>
        </p:nvSpPr>
        <p:spPr bwMode="auto">
          <a:xfrm>
            <a:off x="5559425" y="1863725"/>
            <a:ext cx="2651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a:t>
            </a:r>
          </a:p>
        </p:txBody>
      </p:sp>
      <p:sp>
        <p:nvSpPr>
          <p:cNvPr id="929884" name="Line 92"/>
          <p:cNvSpPr>
            <a:spLocks noChangeShapeType="1"/>
          </p:cNvSpPr>
          <p:nvPr/>
        </p:nvSpPr>
        <p:spPr bwMode="auto">
          <a:xfrm>
            <a:off x="4876800" y="219710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85" name="Line 93"/>
          <p:cNvSpPr>
            <a:spLocks noChangeShapeType="1"/>
          </p:cNvSpPr>
          <p:nvPr/>
        </p:nvSpPr>
        <p:spPr bwMode="auto">
          <a:xfrm>
            <a:off x="5422900" y="219710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86" name="Line 94"/>
          <p:cNvSpPr>
            <a:spLocks noChangeShapeType="1"/>
          </p:cNvSpPr>
          <p:nvPr/>
        </p:nvSpPr>
        <p:spPr bwMode="auto">
          <a:xfrm>
            <a:off x="5946775" y="2197100"/>
            <a:ext cx="0" cy="457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887" name="Text Box 95"/>
          <p:cNvSpPr txBox="1">
            <a:spLocks noChangeArrowheads="1"/>
          </p:cNvSpPr>
          <p:nvPr/>
        </p:nvSpPr>
        <p:spPr bwMode="auto">
          <a:xfrm>
            <a:off x="4264025" y="2255838"/>
            <a:ext cx="6651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DSAP</a:t>
            </a:r>
          </a:p>
        </p:txBody>
      </p:sp>
      <p:sp>
        <p:nvSpPr>
          <p:cNvPr id="929888" name="Text Box 96"/>
          <p:cNvSpPr txBox="1">
            <a:spLocks noChangeArrowheads="1"/>
          </p:cNvSpPr>
          <p:nvPr/>
        </p:nvSpPr>
        <p:spPr bwMode="auto">
          <a:xfrm>
            <a:off x="4838700" y="2257425"/>
            <a:ext cx="6048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SSAP</a:t>
            </a:r>
          </a:p>
        </p:txBody>
      </p:sp>
      <p:grpSp>
        <p:nvGrpSpPr>
          <p:cNvPr id="929889" name="Group 97"/>
          <p:cNvGrpSpPr>
            <a:grpSpLocks/>
          </p:cNvGrpSpPr>
          <p:nvPr/>
        </p:nvGrpSpPr>
        <p:grpSpPr bwMode="auto">
          <a:xfrm>
            <a:off x="3924300" y="990600"/>
            <a:ext cx="3505200" cy="1295400"/>
            <a:chOff x="2475" y="624"/>
            <a:chExt cx="2208" cy="816"/>
          </a:xfrm>
        </p:grpSpPr>
        <p:sp>
          <p:nvSpPr>
            <p:cNvPr id="89161" name="Rectangle 98"/>
            <p:cNvSpPr>
              <a:spLocks noChangeArrowheads="1"/>
            </p:cNvSpPr>
            <p:nvPr/>
          </p:nvSpPr>
          <p:spPr bwMode="auto">
            <a:xfrm>
              <a:off x="2859" y="624"/>
              <a:ext cx="16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a:t>
              </a:r>
            </a:p>
          </p:txBody>
        </p:sp>
        <p:sp>
          <p:nvSpPr>
            <p:cNvPr id="89162" name="Rectangle 99"/>
            <p:cNvSpPr>
              <a:spLocks noChangeArrowheads="1"/>
            </p:cNvSpPr>
            <p:nvPr/>
          </p:nvSpPr>
          <p:spPr bwMode="auto">
            <a:xfrm>
              <a:off x="3195" y="624"/>
              <a:ext cx="16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a:t>
              </a:r>
            </a:p>
          </p:txBody>
        </p:sp>
        <p:sp>
          <p:nvSpPr>
            <p:cNvPr id="89163" name="Rectangle 100"/>
            <p:cNvSpPr>
              <a:spLocks noChangeArrowheads="1"/>
            </p:cNvSpPr>
            <p:nvPr/>
          </p:nvSpPr>
          <p:spPr bwMode="auto">
            <a:xfrm>
              <a:off x="3497" y="624"/>
              <a:ext cx="167"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1</a:t>
              </a:r>
            </a:p>
          </p:txBody>
        </p:sp>
        <p:sp>
          <p:nvSpPr>
            <p:cNvPr id="89164" name="AutoShape 101"/>
            <p:cNvSpPr>
              <a:spLocks noChangeArrowheads="1"/>
            </p:cNvSpPr>
            <p:nvPr/>
          </p:nvSpPr>
          <p:spPr bwMode="auto">
            <a:xfrm rot="16200000" flipH="1">
              <a:off x="3508" y="1175"/>
              <a:ext cx="384" cy="145"/>
            </a:xfrm>
            <a:prstGeom prst="rightArrow">
              <a:avLst>
                <a:gd name="adj1" fmla="val 50000"/>
                <a:gd name="adj2" fmla="val 132426"/>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165" name="Rectangle 102"/>
            <p:cNvSpPr>
              <a:spLocks noChangeArrowheads="1"/>
            </p:cNvSpPr>
            <p:nvPr/>
          </p:nvSpPr>
          <p:spPr bwMode="auto">
            <a:xfrm>
              <a:off x="2715" y="834"/>
              <a:ext cx="1968" cy="24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                     控制        数      据</a:t>
              </a:r>
            </a:p>
          </p:txBody>
        </p:sp>
        <p:sp>
          <p:nvSpPr>
            <p:cNvPr id="89166" name="Line 103"/>
            <p:cNvSpPr>
              <a:spLocks noChangeShapeType="1"/>
            </p:cNvSpPr>
            <p:nvPr/>
          </p:nvSpPr>
          <p:spPr bwMode="auto">
            <a:xfrm>
              <a:off x="3083" y="834"/>
              <a:ext cx="0"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67" name="Line 104"/>
            <p:cNvSpPr>
              <a:spLocks noChangeShapeType="1"/>
            </p:cNvSpPr>
            <p:nvPr/>
          </p:nvSpPr>
          <p:spPr bwMode="auto">
            <a:xfrm>
              <a:off x="3419" y="840"/>
              <a:ext cx="0"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68" name="Line 105"/>
            <p:cNvSpPr>
              <a:spLocks noChangeShapeType="1"/>
            </p:cNvSpPr>
            <p:nvPr/>
          </p:nvSpPr>
          <p:spPr bwMode="auto">
            <a:xfrm>
              <a:off x="3739" y="834"/>
              <a:ext cx="0" cy="2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169" name="Rectangle 106"/>
            <p:cNvSpPr>
              <a:spLocks noChangeArrowheads="1"/>
            </p:cNvSpPr>
            <p:nvPr/>
          </p:nvSpPr>
          <p:spPr bwMode="auto">
            <a:xfrm>
              <a:off x="2475" y="624"/>
              <a:ext cx="37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字节</a:t>
              </a:r>
            </a:p>
          </p:txBody>
        </p:sp>
        <p:sp>
          <p:nvSpPr>
            <p:cNvPr id="89170" name="Text Box 107"/>
            <p:cNvSpPr txBox="1">
              <a:spLocks noChangeArrowheads="1"/>
            </p:cNvSpPr>
            <p:nvPr/>
          </p:nvSpPr>
          <p:spPr bwMode="auto">
            <a:xfrm>
              <a:off x="2696" y="854"/>
              <a:ext cx="41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DSAP</a:t>
              </a:r>
            </a:p>
          </p:txBody>
        </p:sp>
        <p:sp>
          <p:nvSpPr>
            <p:cNvPr id="89171" name="Text Box 108"/>
            <p:cNvSpPr txBox="1">
              <a:spLocks noChangeArrowheads="1"/>
            </p:cNvSpPr>
            <p:nvPr/>
          </p:nvSpPr>
          <p:spPr bwMode="auto">
            <a:xfrm>
              <a:off x="3048" y="862"/>
              <a:ext cx="38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en-US" altLang="zh-CN" sz="1600" b="0">
                  <a:solidFill>
                    <a:schemeClr val="tx1"/>
                  </a:solidFill>
                  <a:latin typeface="华文新魏" pitchFamily="2" charset="-122"/>
                  <a:ea typeface="华文新魏" pitchFamily="2" charset="-122"/>
                </a:rPr>
                <a:t>SSAP</a:t>
              </a:r>
            </a:p>
          </p:txBody>
        </p:sp>
      </p:grpSp>
      <p:sp>
        <p:nvSpPr>
          <p:cNvPr id="929901" name="Text Box 109"/>
          <p:cNvSpPr txBox="1">
            <a:spLocks noChangeArrowheads="1"/>
          </p:cNvSpPr>
          <p:nvPr/>
        </p:nvSpPr>
        <p:spPr bwMode="auto">
          <a:xfrm>
            <a:off x="5397500" y="2257425"/>
            <a:ext cx="590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ct val="0"/>
              </a:spcBef>
              <a:buClrTx/>
              <a:buFontTx/>
              <a:buNone/>
            </a:pPr>
            <a:r>
              <a:rPr lang="zh-CN" altLang="en-US" sz="1600" b="0">
                <a:solidFill>
                  <a:schemeClr val="tx1"/>
                </a:solidFill>
                <a:latin typeface="华文新魏" pitchFamily="2" charset="-122"/>
                <a:ea typeface="华文新魏" pitchFamily="2" charset="-122"/>
              </a:rPr>
              <a:t>控制</a:t>
            </a:r>
          </a:p>
        </p:txBody>
      </p:sp>
      <p:grpSp>
        <p:nvGrpSpPr>
          <p:cNvPr id="929902" name="Group 110"/>
          <p:cNvGrpSpPr>
            <a:grpSpLocks/>
          </p:cNvGrpSpPr>
          <p:nvPr/>
        </p:nvGrpSpPr>
        <p:grpSpPr bwMode="auto">
          <a:xfrm>
            <a:off x="5935663" y="457200"/>
            <a:ext cx="1498600" cy="990600"/>
            <a:chOff x="3739" y="288"/>
            <a:chExt cx="944" cy="624"/>
          </a:xfrm>
        </p:grpSpPr>
        <p:sp>
          <p:nvSpPr>
            <p:cNvPr id="89159" name="AutoShape 111"/>
            <p:cNvSpPr>
              <a:spLocks noChangeArrowheads="1"/>
            </p:cNvSpPr>
            <p:nvPr/>
          </p:nvSpPr>
          <p:spPr bwMode="auto">
            <a:xfrm rot="16200000" flipH="1">
              <a:off x="4022" y="647"/>
              <a:ext cx="384" cy="145"/>
            </a:xfrm>
            <a:prstGeom prst="rightArrow">
              <a:avLst>
                <a:gd name="adj1" fmla="val 50000"/>
                <a:gd name="adj2" fmla="val 132426"/>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160" name="Rectangle 112"/>
            <p:cNvSpPr>
              <a:spLocks noChangeArrowheads="1"/>
            </p:cNvSpPr>
            <p:nvPr/>
          </p:nvSpPr>
          <p:spPr bwMode="auto">
            <a:xfrm>
              <a:off x="3739" y="288"/>
              <a:ext cx="944" cy="240"/>
            </a:xfrm>
            <a:prstGeom prst="rect">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en-US" altLang="zh-CN" sz="1600" b="0">
                  <a:solidFill>
                    <a:schemeClr val="tx1"/>
                  </a:solidFill>
                  <a:latin typeface="华文新魏" pitchFamily="2" charset="-122"/>
                  <a:ea typeface="华文新魏" pitchFamily="2" charset="-122"/>
                </a:rPr>
                <a:t>IP </a:t>
              </a:r>
              <a:r>
                <a:rPr lang="zh-CN" altLang="en-US" sz="1600" b="0">
                  <a:solidFill>
                    <a:schemeClr val="tx1"/>
                  </a:solidFill>
                  <a:latin typeface="华文新魏" pitchFamily="2" charset="-122"/>
                  <a:ea typeface="华文新魏" pitchFamily="2" charset="-122"/>
                </a:rPr>
                <a:t>数据报</a:t>
              </a:r>
            </a:p>
          </p:txBody>
        </p:sp>
      </p:grpSp>
      <p:sp>
        <p:nvSpPr>
          <p:cNvPr id="929905" name="Line 113"/>
          <p:cNvSpPr>
            <a:spLocks noChangeShapeType="1"/>
          </p:cNvSpPr>
          <p:nvPr/>
        </p:nvSpPr>
        <p:spPr bwMode="auto">
          <a:xfrm flipH="1">
            <a:off x="1547813" y="2636838"/>
            <a:ext cx="0" cy="116205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9906" name="Line 114"/>
          <p:cNvSpPr>
            <a:spLocks noChangeShapeType="1"/>
          </p:cNvSpPr>
          <p:nvPr/>
        </p:nvSpPr>
        <p:spPr bwMode="auto">
          <a:xfrm>
            <a:off x="7956550" y="2636838"/>
            <a:ext cx="11113" cy="1152525"/>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29907" name="Group 115"/>
          <p:cNvGrpSpPr>
            <a:grpSpLocks/>
          </p:cNvGrpSpPr>
          <p:nvPr/>
        </p:nvGrpSpPr>
        <p:grpSpPr bwMode="auto">
          <a:xfrm>
            <a:off x="4310063" y="2971800"/>
            <a:ext cx="3124200" cy="990600"/>
            <a:chOff x="2715" y="1872"/>
            <a:chExt cx="1968" cy="624"/>
          </a:xfrm>
        </p:grpSpPr>
        <p:sp>
          <p:nvSpPr>
            <p:cNvPr id="89157" name="AutoShape 116"/>
            <p:cNvSpPr>
              <a:spLocks noChangeArrowheads="1"/>
            </p:cNvSpPr>
            <p:nvPr/>
          </p:nvSpPr>
          <p:spPr bwMode="auto">
            <a:xfrm rot="16200000" flipH="1">
              <a:off x="3508" y="2231"/>
              <a:ext cx="384" cy="145"/>
            </a:xfrm>
            <a:prstGeom prst="rightArrow">
              <a:avLst>
                <a:gd name="adj1" fmla="val 50000"/>
                <a:gd name="adj2" fmla="val 132426"/>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buClr>
                  <a:schemeClr val="accent2"/>
                </a:buClr>
                <a:buFont typeface="Wingdings" pitchFamily="2" charset="2"/>
                <a:buNone/>
              </a:pPr>
              <a:endParaRPr lang="zh-CN" altLang="en-US" sz="2800" b="0">
                <a:solidFill>
                  <a:schemeClr val="tx1"/>
                </a:solidFill>
                <a:latin typeface="Times New Roman" pitchFamily="18" charset="0"/>
                <a:ea typeface="宋体" pitchFamily="2" charset="-122"/>
              </a:endParaRPr>
            </a:p>
          </p:txBody>
        </p:sp>
        <p:sp>
          <p:nvSpPr>
            <p:cNvPr id="89158" name="Rectangle 117"/>
            <p:cNvSpPr>
              <a:spLocks noChangeArrowheads="1"/>
            </p:cNvSpPr>
            <p:nvPr/>
          </p:nvSpPr>
          <p:spPr bwMode="auto">
            <a:xfrm>
              <a:off x="2715" y="1872"/>
              <a:ext cx="1968" cy="240"/>
            </a:xfrm>
            <a:prstGeom prst="rect">
              <a:avLst/>
            </a:prstGeom>
            <a:solidFill>
              <a:srgbClr val="CCECFF"/>
            </a:solidFill>
            <a:ln w="19050">
              <a:solidFill>
                <a:schemeClr val="tx1"/>
              </a:solidFill>
              <a:miter lim="800000"/>
              <a:headEnd/>
              <a:tailEnd/>
            </a:ln>
            <a:effectLst>
              <a:outerShdw dist="35921" dir="2700000" algn="ctr" rotWithShape="0">
                <a:schemeClr val="bg2"/>
              </a:outerShdw>
            </a:effectLst>
          </p:spPr>
          <p:txBody>
            <a:bodyPr wrap="none" anchor="ctr"/>
            <a:lstStyle>
              <a:lvl1pPr defTabSz="762000" eaLnBrk="0" hangingPunct="0">
                <a:buClr>
                  <a:srgbClr val="000000"/>
                </a:buClr>
                <a:buChar char="@"/>
                <a:defRPr kumimoji="1" sz="3200" b="1">
                  <a:solidFill>
                    <a:srgbClr val="000000"/>
                  </a:solidFill>
                  <a:latin typeface="Arial" charset="0"/>
                  <a:ea typeface="华文楷体" pitchFamily="2" charset="-122"/>
                </a:defRPr>
              </a:lvl1pPr>
              <a:lvl2pPr marL="742950" indent="-285750" defTabSz="762000" eaLnBrk="0" hangingPunct="0">
                <a:buSzPct val="55000"/>
                <a:buBlip>
                  <a:blip r:embed="rId3"/>
                </a:buBlip>
                <a:defRPr kumimoji="1" sz="2800" b="1">
                  <a:solidFill>
                    <a:srgbClr val="000000"/>
                  </a:solidFill>
                  <a:latin typeface="Arial" charset="0"/>
                  <a:ea typeface="华文楷体" pitchFamily="2" charset="-122"/>
                </a:defRPr>
              </a:lvl2pPr>
              <a:lvl3pPr marL="1143000" indent="-228600" defTabSz="762000" eaLnBrk="0" hangingPunct="0">
                <a:buSzPct val="65000"/>
                <a:buBlip>
                  <a:blip r:embed="rId4"/>
                </a:buBlip>
                <a:defRPr kumimoji="1" sz="2400" b="1">
                  <a:solidFill>
                    <a:srgbClr val="000000"/>
                  </a:solidFill>
                  <a:latin typeface="Arial" charset="0"/>
                  <a:ea typeface="华文楷体" pitchFamily="2" charset="-122"/>
                </a:defRPr>
              </a:lvl3pPr>
              <a:lvl4pPr marL="1600200" indent="-228600" defTabSz="762000" eaLnBrk="0" hangingPunct="0">
                <a:buSzPct val="85000"/>
                <a:buChar char="w"/>
                <a:defRPr kumimoji="1" sz="2000" b="1">
                  <a:solidFill>
                    <a:srgbClr val="000000"/>
                  </a:solidFill>
                  <a:latin typeface="Arial" charset="0"/>
                  <a:ea typeface="华文楷体" pitchFamily="2" charset="-122"/>
                </a:defRPr>
              </a:lvl4pPr>
              <a:lvl5pPr marL="2057400" indent="-228600" defTabSz="762000" eaLnBrk="0" hangingPunct="0">
                <a:buSzPct val="80000"/>
                <a:buChar char="§"/>
                <a:defRPr kumimoji="1" b="1">
                  <a:solidFill>
                    <a:srgbClr val="000000"/>
                  </a:solidFill>
                  <a:latin typeface="Arial" charset="0"/>
                  <a:ea typeface="华文楷体" pitchFamily="2" charset="-122"/>
                </a:defRPr>
              </a:lvl5pPr>
              <a:lvl6pPr marL="25146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defTabSz="7620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spcBef>
                  <a:spcPct val="0"/>
                </a:spcBef>
                <a:buClrTx/>
                <a:buFontTx/>
                <a:buNone/>
              </a:pPr>
              <a:r>
                <a:rPr lang="en-US" altLang="zh-CN" sz="1600" b="0">
                  <a:solidFill>
                    <a:schemeClr val="tx1"/>
                  </a:solidFill>
                  <a:latin typeface="华文新魏" pitchFamily="2" charset="-122"/>
                  <a:ea typeface="华文新魏" pitchFamily="2" charset="-122"/>
                </a:rPr>
                <a:t>IP </a:t>
              </a:r>
              <a:r>
                <a:rPr lang="zh-CN" altLang="en-US" sz="1600" b="0">
                  <a:solidFill>
                    <a:schemeClr val="tx1"/>
                  </a:solidFill>
                  <a:latin typeface="华文新魏" pitchFamily="2" charset="-122"/>
                  <a:ea typeface="华文新魏" pitchFamily="2" charset="-122"/>
                </a:rPr>
                <a:t>数据报</a:t>
              </a:r>
            </a:p>
          </p:txBody>
        </p:sp>
      </p:grpSp>
      <p:sp>
        <p:nvSpPr>
          <p:cNvPr id="89156" name="Text Box 118"/>
          <p:cNvSpPr txBox="1">
            <a:spLocks noChangeArrowheads="1"/>
          </p:cNvSpPr>
          <p:nvPr/>
        </p:nvSpPr>
        <p:spPr bwMode="auto">
          <a:xfrm>
            <a:off x="4787900" y="5734050"/>
            <a:ext cx="3600450" cy="463550"/>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400">
                <a:solidFill>
                  <a:schemeClr val="tx1"/>
                </a:solidFill>
                <a:latin typeface="华文新魏" pitchFamily="2" charset="-122"/>
                <a:ea typeface="华文新魏" pitchFamily="2" charset="-122"/>
              </a:rPr>
              <a:t>两种不同的 </a:t>
            </a:r>
            <a:r>
              <a:rPr lang="en-US" altLang="zh-CN" sz="2400">
                <a:solidFill>
                  <a:schemeClr val="tx1"/>
                </a:solidFill>
                <a:latin typeface="华文新魏" pitchFamily="2" charset="-122"/>
                <a:ea typeface="华文新魏" pitchFamily="2" charset="-122"/>
              </a:rPr>
              <a:t>MAC </a:t>
            </a:r>
            <a:r>
              <a:rPr lang="zh-CN" altLang="en-US" sz="2400">
                <a:solidFill>
                  <a:schemeClr val="tx1"/>
                </a:solidFill>
                <a:latin typeface="华文新魏" pitchFamily="2" charset="-122"/>
                <a:ea typeface="华文新魏" pitchFamily="2" charset="-122"/>
              </a:rPr>
              <a:t>帧格式 </a:t>
            </a:r>
            <a:endParaRPr lang="en-US" altLang="zh-CN" sz="2400">
              <a:solidFill>
                <a:schemeClr val="tx1"/>
              </a:solidFill>
              <a:latin typeface="华文新魏" pitchFamily="2" charset="-122"/>
              <a:ea typeface="华文新魏" pitchFamily="2"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mph" presetSubtype="0" repeatCount="3000" fill="hold" nodeType="clickEffect">
                                  <p:stCondLst>
                                    <p:cond delay="0"/>
                                  </p:stCondLst>
                                  <p:childTnLst>
                                    <p:anim calcmode="discrete" valueType="str">
                                      <p:cBhvr>
                                        <p:cTn id="6" dur="500" fill="hold"/>
                                        <p:tgtEl>
                                          <p:spTgt spid="929902"/>
                                        </p:tgtEl>
                                        <p:attrNameLst>
                                          <p:attrName>style.visibility</p:attrName>
                                        </p:attrNameLst>
                                      </p:cBhvr>
                                      <p:tavLst>
                                        <p:tav tm="0">
                                          <p:val>
                                            <p:strVal val="hidden"/>
                                          </p:val>
                                        </p:tav>
                                        <p:tav tm="50000">
                                          <p:val>
                                            <p:strVal val="visible"/>
                                          </p:val>
                                        </p:tav>
                                      </p:tavLst>
                                    </p:anim>
                                  </p:childTnLst>
                                </p:cTn>
                              </p:par>
                            </p:childTnLst>
                          </p:cTn>
                        </p:par>
                      </p:childTnLst>
                    </p:cTn>
                  </p:par>
                  <p:par>
                    <p:cTn id="7" fill="hold" nodeType="clickPar">
                      <p:stCondLst>
                        <p:cond delay="indefinite"/>
                      </p:stCondLst>
                      <p:childTnLst>
                        <p:par>
                          <p:cTn id="8" fill="hold" nodeType="withGroup">
                            <p:stCondLst>
                              <p:cond delay="0"/>
                            </p:stCondLst>
                            <p:childTnLst>
                              <p:par>
                                <p:cTn id="9" presetID="35" presetClass="emph" presetSubtype="0" repeatCount="3000" fill="hold" nodeType="clickEffect">
                                  <p:stCondLst>
                                    <p:cond delay="0"/>
                                  </p:stCondLst>
                                  <p:childTnLst>
                                    <p:anim calcmode="discrete" valueType="str">
                                      <p:cBhvr>
                                        <p:cTn id="10" dur="500" fill="hold"/>
                                        <p:tgtEl>
                                          <p:spTgt spid="929849"/>
                                        </p:tgtEl>
                                        <p:attrNameLst>
                                          <p:attrName>style.visibility</p:attrName>
                                        </p:attrNameLst>
                                      </p:cBhvr>
                                      <p:tavLst>
                                        <p:tav tm="0">
                                          <p:val>
                                            <p:strVal val="hidden"/>
                                          </p:val>
                                        </p:tav>
                                        <p:tav tm="50000">
                                          <p:val>
                                            <p:strVal val="visible"/>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emph" presetSubtype="0" repeatCount="3000" fill="hold" nodeType="clickEffect">
                                  <p:stCondLst>
                                    <p:cond delay="0"/>
                                  </p:stCondLst>
                                  <p:childTnLst>
                                    <p:anim calcmode="discrete" valueType="str">
                                      <p:cBhvr>
                                        <p:cTn id="14" dur="500" fill="hold"/>
                                        <p:tgtEl>
                                          <p:spTgt spid="929889"/>
                                        </p:tgtEl>
                                        <p:attrNameLst>
                                          <p:attrName>style.visibility</p:attrName>
                                        </p:attrNameLst>
                                      </p:cBhvr>
                                      <p:tavLst>
                                        <p:tav tm="0">
                                          <p:val>
                                            <p:strVal val="hidden"/>
                                          </p:val>
                                        </p:tav>
                                        <p:tav tm="50000">
                                          <p:val>
                                            <p:strVal val="visible"/>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5" presetClass="emph" presetSubtype="0" repeatCount="3000" fill="hold" nodeType="clickEffect">
                                  <p:stCondLst>
                                    <p:cond delay="0"/>
                                  </p:stCondLst>
                                  <p:childTnLst>
                                    <p:anim calcmode="discrete" valueType="str">
                                      <p:cBhvr>
                                        <p:cTn id="18" dur="500" fill="hold"/>
                                        <p:tgtEl>
                                          <p:spTgt spid="929854"/>
                                        </p:tgtEl>
                                        <p:attrNameLst>
                                          <p:attrName>style.visibility</p:attrName>
                                        </p:attrNameLst>
                                      </p:cBhvr>
                                      <p:tavLst>
                                        <p:tav tm="0">
                                          <p:val>
                                            <p:strVal val="hidden"/>
                                          </p:val>
                                        </p:tav>
                                        <p:tav tm="50000">
                                          <p:val>
                                            <p:strVal val="visible"/>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5" presetClass="emph" presetSubtype="0" repeatCount="5000" fill="hold" grpId="0" nodeType="clickEffect">
                                  <p:stCondLst>
                                    <p:cond delay="0"/>
                                  </p:stCondLst>
                                  <p:childTnLst>
                                    <p:anim calcmode="discrete" valueType="str">
                                      <p:cBhvr>
                                        <p:cTn id="22" dur="500" fill="hold"/>
                                        <p:tgtEl>
                                          <p:spTgt spid="929860"/>
                                        </p:tgtEl>
                                        <p:attrNameLst>
                                          <p:attrName>style.visibility</p:attrName>
                                        </p:attrNameLst>
                                      </p:cBhvr>
                                      <p:tavLst>
                                        <p:tav tm="0">
                                          <p:val>
                                            <p:strVal val="hidden"/>
                                          </p:val>
                                        </p:tav>
                                        <p:tav tm="50000">
                                          <p:val>
                                            <p:strVal val="visible"/>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xit" presetSubtype="0" fill="hold" grpId="0" nodeType="clickEffect">
                                  <p:stCondLst>
                                    <p:cond delay="0"/>
                                  </p:stCondLst>
                                  <p:childTnLst>
                                    <p:animEffect transition="out" filter="fade">
                                      <p:cBhvr>
                                        <p:cTn id="26" dur="2000"/>
                                        <p:tgtEl>
                                          <p:spTgt spid="929799"/>
                                        </p:tgtEl>
                                      </p:cBhvr>
                                    </p:animEffect>
                                    <p:set>
                                      <p:cBhvr>
                                        <p:cTn id="27" dur="1" fill="hold">
                                          <p:stCondLst>
                                            <p:cond delay="1999"/>
                                          </p:stCondLst>
                                        </p:cTn>
                                        <p:tgtEl>
                                          <p:spTgt spid="929799"/>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2000"/>
                                        <p:tgtEl>
                                          <p:spTgt spid="929805"/>
                                        </p:tgtEl>
                                      </p:cBhvr>
                                    </p:animEffect>
                                    <p:set>
                                      <p:cBhvr>
                                        <p:cTn id="30" dur="1" fill="hold">
                                          <p:stCondLst>
                                            <p:cond delay="1999"/>
                                          </p:stCondLst>
                                        </p:cTn>
                                        <p:tgtEl>
                                          <p:spTgt spid="929805"/>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2000"/>
                                        <p:tgtEl>
                                          <p:spTgt spid="929806"/>
                                        </p:tgtEl>
                                      </p:cBhvr>
                                    </p:animEffect>
                                    <p:set>
                                      <p:cBhvr>
                                        <p:cTn id="33" dur="1" fill="hold">
                                          <p:stCondLst>
                                            <p:cond delay="1999"/>
                                          </p:stCondLst>
                                        </p:cTn>
                                        <p:tgtEl>
                                          <p:spTgt spid="929806"/>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2000"/>
                                        <p:tgtEl>
                                          <p:spTgt spid="929807"/>
                                        </p:tgtEl>
                                      </p:cBhvr>
                                    </p:animEffect>
                                    <p:set>
                                      <p:cBhvr>
                                        <p:cTn id="36" dur="1" fill="hold">
                                          <p:stCondLst>
                                            <p:cond delay="1999"/>
                                          </p:stCondLst>
                                        </p:cTn>
                                        <p:tgtEl>
                                          <p:spTgt spid="929807"/>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2000"/>
                                        <p:tgtEl>
                                          <p:spTgt spid="929808"/>
                                        </p:tgtEl>
                                      </p:cBhvr>
                                    </p:animEffect>
                                    <p:set>
                                      <p:cBhvr>
                                        <p:cTn id="39" dur="1" fill="hold">
                                          <p:stCondLst>
                                            <p:cond delay="1999"/>
                                          </p:stCondLst>
                                        </p:cTn>
                                        <p:tgtEl>
                                          <p:spTgt spid="929808"/>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2000"/>
                                        <p:tgtEl>
                                          <p:spTgt spid="929809"/>
                                        </p:tgtEl>
                                      </p:cBhvr>
                                    </p:animEffect>
                                    <p:set>
                                      <p:cBhvr>
                                        <p:cTn id="42" dur="1" fill="hold">
                                          <p:stCondLst>
                                            <p:cond delay="1999"/>
                                          </p:stCondLst>
                                        </p:cTn>
                                        <p:tgtEl>
                                          <p:spTgt spid="929809"/>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2000"/>
                                        <p:tgtEl>
                                          <p:spTgt spid="929810"/>
                                        </p:tgtEl>
                                      </p:cBhvr>
                                    </p:animEffect>
                                    <p:set>
                                      <p:cBhvr>
                                        <p:cTn id="45" dur="1" fill="hold">
                                          <p:stCondLst>
                                            <p:cond delay="1999"/>
                                          </p:stCondLst>
                                        </p:cTn>
                                        <p:tgtEl>
                                          <p:spTgt spid="929810"/>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2000"/>
                                        <p:tgtEl>
                                          <p:spTgt spid="929812"/>
                                        </p:tgtEl>
                                      </p:cBhvr>
                                    </p:animEffect>
                                    <p:set>
                                      <p:cBhvr>
                                        <p:cTn id="48" dur="1" fill="hold">
                                          <p:stCondLst>
                                            <p:cond delay="1999"/>
                                          </p:stCondLst>
                                        </p:cTn>
                                        <p:tgtEl>
                                          <p:spTgt spid="929812"/>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2000"/>
                                        <p:tgtEl>
                                          <p:spTgt spid="929813"/>
                                        </p:tgtEl>
                                      </p:cBhvr>
                                    </p:animEffect>
                                    <p:set>
                                      <p:cBhvr>
                                        <p:cTn id="51" dur="1" fill="hold">
                                          <p:stCondLst>
                                            <p:cond delay="1999"/>
                                          </p:stCondLst>
                                        </p:cTn>
                                        <p:tgtEl>
                                          <p:spTgt spid="929813"/>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2000"/>
                                        <p:tgtEl>
                                          <p:spTgt spid="929814"/>
                                        </p:tgtEl>
                                      </p:cBhvr>
                                    </p:animEffect>
                                    <p:set>
                                      <p:cBhvr>
                                        <p:cTn id="54" dur="1" fill="hold">
                                          <p:stCondLst>
                                            <p:cond delay="1999"/>
                                          </p:stCondLst>
                                        </p:cTn>
                                        <p:tgtEl>
                                          <p:spTgt spid="929814"/>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2000"/>
                                        <p:tgtEl>
                                          <p:spTgt spid="929815"/>
                                        </p:tgtEl>
                                      </p:cBhvr>
                                    </p:animEffect>
                                    <p:set>
                                      <p:cBhvr>
                                        <p:cTn id="57" dur="1" fill="hold">
                                          <p:stCondLst>
                                            <p:cond delay="1999"/>
                                          </p:stCondLst>
                                        </p:cTn>
                                        <p:tgtEl>
                                          <p:spTgt spid="929815"/>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2000"/>
                                        <p:tgtEl>
                                          <p:spTgt spid="929816"/>
                                        </p:tgtEl>
                                      </p:cBhvr>
                                    </p:animEffect>
                                    <p:set>
                                      <p:cBhvr>
                                        <p:cTn id="60" dur="1" fill="hold">
                                          <p:stCondLst>
                                            <p:cond delay="1999"/>
                                          </p:stCondLst>
                                        </p:cTn>
                                        <p:tgtEl>
                                          <p:spTgt spid="929816"/>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2000"/>
                                        <p:tgtEl>
                                          <p:spTgt spid="929817"/>
                                        </p:tgtEl>
                                      </p:cBhvr>
                                    </p:animEffect>
                                    <p:set>
                                      <p:cBhvr>
                                        <p:cTn id="63" dur="1" fill="hold">
                                          <p:stCondLst>
                                            <p:cond delay="1999"/>
                                          </p:stCondLst>
                                        </p:cTn>
                                        <p:tgtEl>
                                          <p:spTgt spid="929817"/>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2000"/>
                                        <p:tgtEl>
                                          <p:spTgt spid="929818"/>
                                        </p:tgtEl>
                                      </p:cBhvr>
                                    </p:animEffect>
                                    <p:set>
                                      <p:cBhvr>
                                        <p:cTn id="66" dur="1" fill="hold">
                                          <p:stCondLst>
                                            <p:cond delay="1999"/>
                                          </p:stCondLst>
                                        </p:cTn>
                                        <p:tgtEl>
                                          <p:spTgt spid="929818"/>
                                        </p:tgtEl>
                                        <p:attrNameLst>
                                          <p:attrName>style.visibility</p:attrName>
                                        </p:attrNameLst>
                                      </p:cBhvr>
                                      <p:to>
                                        <p:strVal val="hidden"/>
                                      </p:to>
                                    </p:set>
                                  </p:childTnLst>
                                </p:cTn>
                              </p:par>
                              <p:par>
                                <p:cTn id="67" presetID="10" presetClass="exit" presetSubtype="0" fill="hold" grpId="0" nodeType="withEffect">
                                  <p:stCondLst>
                                    <p:cond delay="0"/>
                                  </p:stCondLst>
                                  <p:childTnLst>
                                    <p:animEffect transition="out" filter="fade">
                                      <p:cBhvr>
                                        <p:cTn id="68" dur="2000"/>
                                        <p:tgtEl>
                                          <p:spTgt spid="929819"/>
                                        </p:tgtEl>
                                      </p:cBhvr>
                                    </p:animEffect>
                                    <p:set>
                                      <p:cBhvr>
                                        <p:cTn id="69" dur="1" fill="hold">
                                          <p:stCondLst>
                                            <p:cond delay="1999"/>
                                          </p:stCondLst>
                                        </p:cTn>
                                        <p:tgtEl>
                                          <p:spTgt spid="929819"/>
                                        </p:tgtEl>
                                        <p:attrNameLst>
                                          <p:attrName>style.visibility</p:attrName>
                                        </p:attrNameLst>
                                      </p:cBhvr>
                                      <p:to>
                                        <p:strVal val="hidden"/>
                                      </p:to>
                                    </p:set>
                                  </p:childTnLst>
                                </p:cTn>
                              </p:par>
                              <p:par>
                                <p:cTn id="70" presetID="10" presetClass="exit" presetSubtype="0" fill="hold" grpId="0" nodeType="withEffect">
                                  <p:stCondLst>
                                    <p:cond delay="0"/>
                                  </p:stCondLst>
                                  <p:childTnLst>
                                    <p:animEffect transition="out" filter="fade">
                                      <p:cBhvr>
                                        <p:cTn id="71" dur="2000"/>
                                        <p:tgtEl>
                                          <p:spTgt spid="929820"/>
                                        </p:tgtEl>
                                      </p:cBhvr>
                                    </p:animEffect>
                                    <p:set>
                                      <p:cBhvr>
                                        <p:cTn id="72" dur="1" fill="hold">
                                          <p:stCondLst>
                                            <p:cond delay="1999"/>
                                          </p:stCondLst>
                                        </p:cTn>
                                        <p:tgtEl>
                                          <p:spTgt spid="929820"/>
                                        </p:tgtEl>
                                        <p:attrNameLst>
                                          <p:attrName>style.visibility</p:attrName>
                                        </p:attrNameLst>
                                      </p:cBhvr>
                                      <p:to>
                                        <p:strVal val="hidden"/>
                                      </p:to>
                                    </p:set>
                                  </p:childTnLst>
                                </p:cTn>
                              </p:par>
                              <p:par>
                                <p:cTn id="73" presetID="10" presetClass="exit" presetSubtype="0" fill="hold" grpId="0" nodeType="withEffect">
                                  <p:stCondLst>
                                    <p:cond delay="0"/>
                                  </p:stCondLst>
                                  <p:childTnLst>
                                    <p:animEffect transition="out" filter="fade">
                                      <p:cBhvr>
                                        <p:cTn id="74" dur="2000"/>
                                        <p:tgtEl>
                                          <p:spTgt spid="929821"/>
                                        </p:tgtEl>
                                      </p:cBhvr>
                                    </p:animEffect>
                                    <p:set>
                                      <p:cBhvr>
                                        <p:cTn id="75" dur="1" fill="hold">
                                          <p:stCondLst>
                                            <p:cond delay="1999"/>
                                          </p:stCondLst>
                                        </p:cTn>
                                        <p:tgtEl>
                                          <p:spTgt spid="929821"/>
                                        </p:tgtEl>
                                        <p:attrNameLst>
                                          <p:attrName>style.visibility</p:attrName>
                                        </p:attrNameLst>
                                      </p:cBhvr>
                                      <p:to>
                                        <p:strVal val="hidden"/>
                                      </p:to>
                                    </p:set>
                                  </p:childTnLst>
                                </p:cTn>
                              </p:par>
                              <p:par>
                                <p:cTn id="76" presetID="10" presetClass="exit" presetSubtype="0" fill="hold" grpId="0" nodeType="withEffect">
                                  <p:stCondLst>
                                    <p:cond delay="0"/>
                                  </p:stCondLst>
                                  <p:childTnLst>
                                    <p:animEffect transition="out" filter="fade">
                                      <p:cBhvr>
                                        <p:cTn id="77" dur="2000"/>
                                        <p:tgtEl>
                                          <p:spTgt spid="929822"/>
                                        </p:tgtEl>
                                      </p:cBhvr>
                                    </p:animEffect>
                                    <p:set>
                                      <p:cBhvr>
                                        <p:cTn id="78" dur="1" fill="hold">
                                          <p:stCondLst>
                                            <p:cond delay="1999"/>
                                          </p:stCondLst>
                                        </p:cTn>
                                        <p:tgtEl>
                                          <p:spTgt spid="929822"/>
                                        </p:tgtEl>
                                        <p:attrNameLst>
                                          <p:attrName>style.visibility</p:attrName>
                                        </p:attrNameLst>
                                      </p:cBhvr>
                                      <p:to>
                                        <p:strVal val="hidden"/>
                                      </p:to>
                                    </p:set>
                                  </p:childTnLst>
                                </p:cTn>
                              </p:par>
                              <p:par>
                                <p:cTn id="79" presetID="10" presetClass="exit" presetSubtype="0" fill="hold" grpId="0" nodeType="withEffect">
                                  <p:stCondLst>
                                    <p:cond delay="0"/>
                                  </p:stCondLst>
                                  <p:childTnLst>
                                    <p:animEffect transition="out" filter="fade">
                                      <p:cBhvr>
                                        <p:cTn id="80" dur="2000"/>
                                        <p:tgtEl>
                                          <p:spTgt spid="929823"/>
                                        </p:tgtEl>
                                      </p:cBhvr>
                                    </p:animEffect>
                                    <p:set>
                                      <p:cBhvr>
                                        <p:cTn id="81" dur="1" fill="hold">
                                          <p:stCondLst>
                                            <p:cond delay="1999"/>
                                          </p:stCondLst>
                                        </p:cTn>
                                        <p:tgtEl>
                                          <p:spTgt spid="929823"/>
                                        </p:tgtEl>
                                        <p:attrNameLst>
                                          <p:attrName>style.visibility</p:attrName>
                                        </p:attrNameLst>
                                      </p:cBhvr>
                                      <p:to>
                                        <p:strVal val="hidden"/>
                                      </p:to>
                                    </p:set>
                                  </p:childTnLst>
                                </p:cTn>
                              </p:par>
                              <p:par>
                                <p:cTn id="82" presetID="10" presetClass="exit" presetSubtype="0" fill="hold" grpId="0" nodeType="withEffect">
                                  <p:stCondLst>
                                    <p:cond delay="0"/>
                                  </p:stCondLst>
                                  <p:childTnLst>
                                    <p:animEffect transition="out" filter="fade">
                                      <p:cBhvr>
                                        <p:cTn id="83" dur="2000"/>
                                        <p:tgtEl>
                                          <p:spTgt spid="929843"/>
                                        </p:tgtEl>
                                      </p:cBhvr>
                                    </p:animEffect>
                                    <p:set>
                                      <p:cBhvr>
                                        <p:cTn id="84" dur="1" fill="hold">
                                          <p:stCondLst>
                                            <p:cond delay="1999"/>
                                          </p:stCondLst>
                                        </p:cTn>
                                        <p:tgtEl>
                                          <p:spTgt spid="929843"/>
                                        </p:tgtEl>
                                        <p:attrNameLst>
                                          <p:attrName>style.visibility</p:attrName>
                                        </p:attrNameLst>
                                      </p:cBhvr>
                                      <p:to>
                                        <p:strVal val="hidden"/>
                                      </p:to>
                                    </p:set>
                                  </p:childTnLst>
                                </p:cTn>
                              </p:par>
                              <p:par>
                                <p:cTn id="85" presetID="10" presetClass="exit" presetSubtype="0" fill="hold" grpId="0" nodeType="withEffect">
                                  <p:stCondLst>
                                    <p:cond delay="0"/>
                                  </p:stCondLst>
                                  <p:childTnLst>
                                    <p:animEffect transition="out" filter="fade">
                                      <p:cBhvr>
                                        <p:cTn id="86" dur="2000"/>
                                        <p:tgtEl>
                                          <p:spTgt spid="929844"/>
                                        </p:tgtEl>
                                      </p:cBhvr>
                                    </p:animEffect>
                                    <p:set>
                                      <p:cBhvr>
                                        <p:cTn id="87" dur="1" fill="hold">
                                          <p:stCondLst>
                                            <p:cond delay="1999"/>
                                          </p:stCondLst>
                                        </p:cTn>
                                        <p:tgtEl>
                                          <p:spTgt spid="929844"/>
                                        </p:tgtEl>
                                        <p:attrNameLst>
                                          <p:attrName>style.visibility</p:attrName>
                                        </p:attrNameLst>
                                      </p:cBhvr>
                                      <p:to>
                                        <p:strVal val="hidden"/>
                                      </p:to>
                                    </p:set>
                                  </p:childTnLst>
                                </p:cTn>
                              </p:par>
                              <p:par>
                                <p:cTn id="88" presetID="10" presetClass="exit" presetSubtype="0" fill="hold" grpId="0" nodeType="withEffect">
                                  <p:stCondLst>
                                    <p:cond delay="0"/>
                                  </p:stCondLst>
                                  <p:childTnLst>
                                    <p:animEffect transition="out" filter="fade">
                                      <p:cBhvr>
                                        <p:cTn id="89" dur="2000"/>
                                        <p:tgtEl>
                                          <p:spTgt spid="929847"/>
                                        </p:tgtEl>
                                      </p:cBhvr>
                                    </p:animEffect>
                                    <p:set>
                                      <p:cBhvr>
                                        <p:cTn id="90" dur="1" fill="hold">
                                          <p:stCondLst>
                                            <p:cond delay="1999"/>
                                          </p:stCondLst>
                                        </p:cTn>
                                        <p:tgtEl>
                                          <p:spTgt spid="929847"/>
                                        </p:tgtEl>
                                        <p:attrNameLst>
                                          <p:attrName>style.visibility</p:attrName>
                                        </p:attrNameLst>
                                      </p:cBhvr>
                                      <p:to>
                                        <p:strVal val="hidden"/>
                                      </p:to>
                                    </p:set>
                                  </p:childTnLst>
                                </p:cTn>
                              </p:par>
                              <p:par>
                                <p:cTn id="91" presetID="10" presetClass="exit" presetSubtype="0" fill="hold" grpId="0" nodeType="withEffect">
                                  <p:stCondLst>
                                    <p:cond delay="0"/>
                                  </p:stCondLst>
                                  <p:childTnLst>
                                    <p:animEffect transition="out" filter="fade">
                                      <p:cBhvr>
                                        <p:cTn id="92" dur="2000"/>
                                        <p:tgtEl>
                                          <p:spTgt spid="929848"/>
                                        </p:tgtEl>
                                      </p:cBhvr>
                                    </p:animEffect>
                                    <p:set>
                                      <p:cBhvr>
                                        <p:cTn id="93" dur="1" fill="hold">
                                          <p:stCondLst>
                                            <p:cond delay="1999"/>
                                          </p:stCondLst>
                                        </p:cTn>
                                        <p:tgtEl>
                                          <p:spTgt spid="929848"/>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2000"/>
                                        <p:tgtEl>
                                          <p:spTgt spid="929849"/>
                                        </p:tgtEl>
                                      </p:cBhvr>
                                    </p:animEffect>
                                    <p:set>
                                      <p:cBhvr>
                                        <p:cTn id="96" dur="1" fill="hold">
                                          <p:stCondLst>
                                            <p:cond delay="1999"/>
                                          </p:stCondLst>
                                        </p:cTn>
                                        <p:tgtEl>
                                          <p:spTgt spid="929849"/>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2000"/>
                                        <p:tgtEl>
                                          <p:spTgt spid="929854"/>
                                        </p:tgtEl>
                                      </p:cBhvr>
                                    </p:animEffect>
                                    <p:set>
                                      <p:cBhvr>
                                        <p:cTn id="99" dur="1" fill="hold">
                                          <p:stCondLst>
                                            <p:cond delay="1999"/>
                                          </p:stCondLst>
                                        </p:cTn>
                                        <p:tgtEl>
                                          <p:spTgt spid="929854"/>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2000"/>
                                        <p:tgtEl>
                                          <p:spTgt spid="929860"/>
                                        </p:tgtEl>
                                      </p:cBhvr>
                                    </p:animEffect>
                                    <p:set>
                                      <p:cBhvr>
                                        <p:cTn id="102" dur="1" fill="hold">
                                          <p:stCondLst>
                                            <p:cond delay="1999"/>
                                          </p:stCondLst>
                                        </p:cTn>
                                        <p:tgtEl>
                                          <p:spTgt spid="929860"/>
                                        </p:tgtEl>
                                        <p:attrNameLst>
                                          <p:attrName>style.visibility</p:attrName>
                                        </p:attrNameLst>
                                      </p:cBhvr>
                                      <p:to>
                                        <p:strVal val="hidden"/>
                                      </p:to>
                                    </p:set>
                                  </p:childTnLst>
                                </p:cTn>
                              </p:par>
                              <p:par>
                                <p:cTn id="103" presetID="10" presetClass="exit" presetSubtype="0" fill="hold" grpId="0" nodeType="withEffect">
                                  <p:stCondLst>
                                    <p:cond delay="0"/>
                                  </p:stCondLst>
                                  <p:childTnLst>
                                    <p:animEffect transition="out" filter="fade">
                                      <p:cBhvr>
                                        <p:cTn id="104" dur="2000"/>
                                        <p:tgtEl>
                                          <p:spTgt spid="929880"/>
                                        </p:tgtEl>
                                      </p:cBhvr>
                                    </p:animEffect>
                                    <p:set>
                                      <p:cBhvr>
                                        <p:cTn id="105" dur="1" fill="hold">
                                          <p:stCondLst>
                                            <p:cond delay="1999"/>
                                          </p:stCondLst>
                                        </p:cTn>
                                        <p:tgtEl>
                                          <p:spTgt spid="929880"/>
                                        </p:tgtEl>
                                        <p:attrNameLst>
                                          <p:attrName>style.visibility</p:attrName>
                                        </p:attrNameLst>
                                      </p:cBhvr>
                                      <p:to>
                                        <p:strVal val="hidden"/>
                                      </p:to>
                                    </p:set>
                                  </p:childTnLst>
                                </p:cTn>
                              </p:par>
                              <p:par>
                                <p:cTn id="106" presetID="10" presetClass="exit" presetSubtype="0" fill="hold" grpId="0" nodeType="withEffect">
                                  <p:stCondLst>
                                    <p:cond delay="0"/>
                                  </p:stCondLst>
                                  <p:childTnLst>
                                    <p:animEffect transition="out" filter="fade">
                                      <p:cBhvr>
                                        <p:cTn id="107" dur="2000"/>
                                        <p:tgtEl>
                                          <p:spTgt spid="929881"/>
                                        </p:tgtEl>
                                      </p:cBhvr>
                                    </p:animEffect>
                                    <p:set>
                                      <p:cBhvr>
                                        <p:cTn id="108" dur="1" fill="hold">
                                          <p:stCondLst>
                                            <p:cond delay="1999"/>
                                          </p:stCondLst>
                                        </p:cTn>
                                        <p:tgtEl>
                                          <p:spTgt spid="929881"/>
                                        </p:tgtEl>
                                        <p:attrNameLst>
                                          <p:attrName>style.visibility</p:attrName>
                                        </p:attrNameLst>
                                      </p:cBhvr>
                                      <p:to>
                                        <p:strVal val="hidden"/>
                                      </p:to>
                                    </p:set>
                                  </p:childTnLst>
                                </p:cTn>
                              </p:par>
                              <p:par>
                                <p:cTn id="109" presetID="10" presetClass="exit" presetSubtype="0" fill="hold" grpId="0" nodeType="withEffect">
                                  <p:stCondLst>
                                    <p:cond delay="0"/>
                                  </p:stCondLst>
                                  <p:childTnLst>
                                    <p:animEffect transition="out" filter="fade">
                                      <p:cBhvr>
                                        <p:cTn id="110" dur="2000"/>
                                        <p:tgtEl>
                                          <p:spTgt spid="929882"/>
                                        </p:tgtEl>
                                      </p:cBhvr>
                                    </p:animEffect>
                                    <p:set>
                                      <p:cBhvr>
                                        <p:cTn id="111" dur="1" fill="hold">
                                          <p:stCondLst>
                                            <p:cond delay="1999"/>
                                          </p:stCondLst>
                                        </p:cTn>
                                        <p:tgtEl>
                                          <p:spTgt spid="929882"/>
                                        </p:tgtEl>
                                        <p:attrNameLst>
                                          <p:attrName>style.visibility</p:attrName>
                                        </p:attrNameLst>
                                      </p:cBhvr>
                                      <p:to>
                                        <p:strVal val="hidden"/>
                                      </p:to>
                                    </p:set>
                                  </p:childTnLst>
                                </p:cTn>
                              </p:par>
                              <p:par>
                                <p:cTn id="112" presetID="10" presetClass="exit" presetSubtype="0" fill="hold" grpId="0" nodeType="withEffect">
                                  <p:stCondLst>
                                    <p:cond delay="0"/>
                                  </p:stCondLst>
                                  <p:childTnLst>
                                    <p:animEffect transition="out" filter="fade">
                                      <p:cBhvr>
                                        <p:cTn id="113" dur="2000"/>
                                        <p:tgtEl>
                                          <p:spTgt spid="929883"/>
                                        </p:tgtEl>
                                      </p:cBhvr>
                                    </p:animEffect>
                                    <p:set>
                                      <p:cBhvr>
                                        <p:cTn id="114" dur="1" fill="hold">
                                          <p:stCondLst>
                                            <p:cond delay="1999"/>
                                          </p:stCondLst>
                                        </p:cTn>
                                        <p:tgtEl>
                                          <p:spTgt spid="929883"/>
                                        </p:tgtEl>
                                        <p:attrNameLst>
                                          <p:attrName>style.visibility</p:attrName>
                                        </p:attrNameLst>
                                      </p:cBhvr>
                                      <p:to>
                                        <p:strVal val="hidden"/>
                                      </p:to>
                                    </p:set>
                                  </p:childTnLst>
                                </p:cTn>
                              </p:par>
                              <p:par>
                                <p:cTn id="115" presetID="10" presetClass="exit" presetSubtype="0" fill="hold" grpId="0" nodeType="withEffect">
                                  <p:stCondLst>
                                    <p:cond delay="0"/>
                                  </p:stCondLst>
                                  <p:childTnLst>
                                    <p:animEffect transition="out" filter="fade">
                                      <p:cBhvr>
                                        <p:cTn id="116" dur="2000"/>
                                        <p:tgtEl>
                                          <p:spTgt spid="929884"/>
                                        </p:tgtEl>
                                      </p:cBhvr>
                                    </p:animEffect>
                                    <p:set>
                                      <p:cBhvr>
                                        <p:cTn id="117" dur="1" fill="hold">
                                          <p:stCondLst>
                                            <p:cond delay="1999"/>
                                          </p:stCondLst>
                                        </p:cTn>
                                        <p:tgtEl>
                                          <p:spTgt spid="929884"/>
                                        </p:tgtEl>
                                        <p:attrNameLst>
                                          <p:attrName>style.visibility</p:attrName>
                                        </p:attrNameLst>
                                      </p:cBhvr>
                                      <p:to>
                                        <p:strVal val="hidden"/>
                                      </p:to>
                                    </p:set>
                                  </p:childTnLst>
                                </p:cTn>
                              </p:par>
                              <p:par>
                                <p:cTn id="118" presetID="10" presetClass="exit" presetSubtype="0" fill="hold" grpId="0" nodeType="withEffect">
                                  <p:stCondLst>
                                    <p:cond delay="0"/>
                                  </p:stCondLst>
                                  <p:childTnLst>
                                    <p:animEffect transition="out" filter="fade">
                                      <p:cBhvr>
                                        <p:cTn id="119" dur="2000"/>
                                        <p:tgtEl>
                                          <p:spTgt spid="929885"/>
                                        </p:tgtEl>
                                      </p:cBhvr>
                                    </p:animEffect>
                                    <p:set>
                                      <p:cBhvr>
                                        <p:cTn id="120" dur="1" fill="hold">
                                          <p:stCondLst>
                                            <p:cond delay="1999"/>
                                          </p:stCondLst>
                                        </p:cTn>
                                        <p:tgtEl>
                                          <p:spTgt spid="929885"/>
                                        </p:tgtEl>
                                        <p:attrNameLst>
                                          <p:attrName>style.visibility</p:attrName>
                                        </p:attrNameLst>
                                      </p:cBhvr>
                                      <p:to>
                                        <p:strVal val="hidden"/>
                                      </p:to>
                                    </p:set>
                                  </p:childTnLst>
                                </p:cTn>
                              </p:par>
                              <p:par>
                                <p:cTn id="121" presetID="10" presetClass="exit" presetSubtype="0" fill="hold" grpId="0" nodeType="withEffect">
                                  <p:stCondLst>
                                    <p:cond delay="0"/>
                                  </p:stCondLst>
                                  <p:childTnLst>
                                    <p:animEffect transition="out" filter="fade">
                                      <p:cBhvr>
                                        <p:cTn id="122" dur="2000"/>
                                        <p:tgtEl>
                                          <p:spTgt spid="929886"/>
                                        </p:tgtEl>
                                      </p:cBhvr>
                                    </p:animEffect>
                                    <p:set>
                                      <p:cBhvr>
                                        <p:cTn id="123" dur="1" fill="hold">
                                          <p:stCondLst>
                                            <p:cond delay="1999"/>
                                          </p:stCondLst>
                                        </p:cTn>
                                        <p:tgtEl>
                                          <p:spTgt spid="929886"/>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2000"/>
                                        <p:tgtEl>
                                          <p:spTgt spid="929887"/>
                                        </p:tgtEl>
                                      </p:cBhvr>
                                    </p:animEffect>
                                    <p:set>
                                      <p:cBhvr>
                                        <p:cTn id="126" dur="1" fill="hold">
                                          <p:stCondLst>
                                            <p:cond delay="1999"/>
                                          </p:stCondLst>
                                        </p:cTn>
                                        <p:tgtEl>
                                          <p:spTgt spid="929887"/>
                                        </p:tgtEl>
                                        <p:attrNameLst>
                                          <p:attrName>style.visibility</p:attrName>
                                        </p:attrNameLst>
                                      </p:cBhvr>
                                      <p:to>
                                        <p:strVal val="hidden"/>
                                      </p:to>
                                    </p:set>
                                  </p:childTnLst>
                                </p:cTn>
                              </p:par>
                              <p:par>
                                <p:cTn id="127" presetID="10" presetClass="exit" presetSubtype="0" fill="hold" grpId="0" nodeType="withEffect">
                                  <p:stCondLst>
                                    <p:cond delay="0"/>
                                  </p:stCondLst>
                                  <p:childTnLst>
                                    <p:animEffect transition="out" filter="fade">
                                      <p:cBhvr>
                                        <p:cTn id="128" dur="2000"/>
                                        <p:tgtEl>
                                          <p:spTgt spid="929888"/>
                                        </p:tgtEl>
                                      </p:cBhvr>
                                    </p:animEffect>
                                    <p:set>
                                      <p:cBhvr>
                                        <p:cTn id="129" dur="1" fill="hold">
                                          <p:stCondLst>
                                            <p:cond delay="1999"/>
                                          </p:stCondLst>
                                        </p:cTn>
                                        <p:tgtEl>
                                          <p:spTgt spid="929888"/>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2000"/>
                                        <p:tgtEl>
                                          <p:spTgt spid="929889"/>
                                        </p:tgtEl>
                                      </p:cBhvr>
                                    </p:animEffect>
                                    <p:set>
                                      <p:cBhvr>
                                        <p:cTn id="132" dur="1" fill="hold">
                                          <p:stCondLst>
                                            <p:cond delay="1999"/>
                                          </p:stCondLst>
                                        </p:cTn>
                                        <p:tgtEl>
                                          <p:spTgt spid="929889"/>
                                        </p:tgtEl>
                                        <p:attrNameLst>
                                          <p:attrName>style.visibility</p:attrName>
                                        </p:attrNameLst>
                                      </p:cBhvr>
                                      <p:to>
                                        <p:strVal val="hidden"/>
                                      </p:to>
                                    </p:set>
                                  </p:childTnLst>
                                </p:cTn>
                              </p:par>
                              <p:par>
                                <p:cTn id="133" presetID="10" presetClass="exit" presetSubtype="0" fill="hold" grpId="0" nodeType="withEffect">
                                  <p:stCondLst>
                                    <p:cond delay="0"/>
                                  </p:stCondLst>
                                  <p:childTnLst>
                                    <p:animEffect transition="out" filter="fade">
                                      <p:cBhvr>
                                        <p:cTn id="134" dur="2000"/>
                                        <p:tgtEl>
                                          <p:spTgt spid="929901"/>
                                        </p:tgtEl>
                                      </p:cBhvr>
                                    </p:animEffect>
                                    <p:set>
                                      <p:cBhvr>
                                        <p:cTn id="135" dur="1" fill="hold">
                                          <p:stCondLst>
                                            <p:cond delay="1999"/>
                                          </p:stCondLst>
                                        </p:cTn>
                                        <p:tgtEl>
                                          <p:spTgt spid="929901"/>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2000"/>
                                        <p:tgtEl>
                                          <p:spTgt spid="929902"/>
                                        </p:tgtEl>
                                      </p:cBhvr>
                                    </p:animEffect>
                                    <p:set>
                                      <p:cBhvr>
                                        <p:cTn id="138" dur="1" fill="hold">
                                          <p:stCondLst>
                                            <p:cond delay="1999"/>
                                          </p:stCondLst>
                                        </p:cTn>
                                        <p:tgtEl>
                                          <p:spTgt spid="929902"/>
                                        </p:tgtEl>
                                        <p:attrNameLst>
                                          <p:attrName>style.visibility</p:attrName>
                                        </p:attrNameLst>
                                      </p:cBhvr>
                                      <p:to>
                                        <p:strVal val="hidden"/>
                                      </p:to>
                                    </p:set>
                                  </p:childTnLst>
                                </p:cTn>
                              </p:par>
                              <p:par>
                                <p:cTn id="139" presetID="10" presetClass="exit" presetSubtype="0" fill="hold" grpId="0" nodeType="withEffect">
                                  <p:stCondLst>
                                    <p:cond delay="0"/>
                                  </p:stCondLst>
                                  <p:childTnLst>
                                    <p:animEffect transition="out" filter="fade">
                                      <p:cBhvr>
                                        <p:cTn id="140" dur="2000"/>
                                        <p:tgtEl>
                                          <p:spTgt spid="929905"/>
                                        </p:tgtEl>
                                      </p:cBhvr>
                                    </p:animEffect>
                                    <p:set>
                                      <p:cBhvr>
                                        <p:cTn id="141" dur="1" fill="hold">
                                          <p:stCondLst>
                                            <p:cond delay="1999"/>
                                          </p:stCondLst>
                                        </p:cTn>
                                        <p:tgtEl>
                                          <p:spTgt spid="929905"/>
                                        </p:tgtEl>
                                        <p:attrNameLst>
                                          <p:attrName>style.visibility</p:attrName>
                                        </p:attrNameLst>
                                      </p:cBhvr>
                                      <p:to>
                                        <p:strVal val="hidden"/>
                                      </p:to>
                                    </p:set>
                                  </p:childTnLst>
                                </p:cTn>
                              </p:par>
                              <p:par>
                                <p:cTn id="142" presetID="10" presetClass="exit" presetSubtype="0" fill="hold" grpId="0" nodeType="withEffect">
                                  <p:stCondLst>
                                    <p:cond delay="0"/>
                                  </p:stCondLst>
                                  <p:childTnLst>
                                    <p:animEffect transition="out" filter="fade">
                                      <p:cBhvr>
                                        <p:cTn id="143" dur="2000"/>
                                        <p:tgtEl>
                                          <p:spTgt spid="929906"/>
                                        </p:tgtEl>
                                      </p:cBhvr>
                                    </p:animEffect>
                                    <p:set>
                                      <p:cBhvr>
                                        <p:cTn id="144" dur="1" fill="hold">
                                          <p:stCondLst>
                                            <p:cond delay="1999"/>
                                          </p:stCondLst>
                                        </p:cTn>
                                        <p:tgtEl>
                                          <p:spTgt spid="929906"/>
                                        </p:tgtEl>
                                        <p:attrNameLst>
                                          <p:attrName>style.visibility</p:attrName>
                                        </p:attrNameLst>
                                      </p:cBhvr>
                                      <p:to>
                                        <p:strVal val="hidden"/>
                                      </p:to>
                                    </p:set>
                                  </p:childTnLst>
                                </p:cTn>
                              </p:par>
                            </p:childTnLst>
                          </p:cTn>
                        </p:par>
                      </p:childTnLst>
                    </p:cTn>
                  </p:par>
                  <p:par>
                    <p:cTn id="145" fill="hold" nodeType="clickPar">
                      <p:stCondLst>
                        <p:cond delay="indefinite"/>
                      </p:stCondLst>
                      <p:childTnLst>
                        <p:par>
                          <p:cTn id="146" fill="hold" nodeType="withGroup">
                            <p:stCondLst>
                              <p:cond delay="0"/>
                            </p:stCondLst>
                            <p:childTnLst>
                              <p:par>
                                <p:cTn id="147" presetID="35" presetClass="emph" presetSubtype="0" repeatCount="4000" fill="hold" nodeType="clickEffect">
                                  <p:stCondLst>
                                    <p:cond delay="0"/>
                                  </p:stCondLst>
                                  <p:childTnLst>
                                    <p:anim calcmode="discrete" valueType="str">
                                      <p:cBhvr>
                                        <p:cTn id="148" dur="500" fill="hold"/>
                                        <p:tgtEl>
                                          <p:spTgt spid="929907"/>
                                        </p:tgtEl>
                                        <p:attrNameLst>
                                          <p:attrName>style.visibility</p:attrName>
                                        </p:attrNameLst>
                                      </p:cBhvr>
                                      <p:tavLst>
                                        <p:tav tm="0">
                                          <p:val>
                                            <p:strVal val="hidden"/>
                                          </p:val>
                                        </p:tav>
                                        <p:tav tm="50000">
                                          <p:val>
                                            <p:strVal val="visible"/>
                                          </p:val>
                                        </p:tav>
                                      </p:tavLst>
                                    </p:anim>
                                  </p:childTnLst>
                                </p:cTn>
                              </p:par>
                            </p:childTnLst>
                          </p:cTn>
                        </p:par>
                      </p:childTnLst>
                    </p:cTn>
                  </p:par>
                  <p:par>
                    <p:cTn id="149" fill="hold" nodeType="clickPar">
                      <p:stCondLst>
                        <p:cond delay="indefinite"/>
                      </p:stCondLst>
                      <p:childTnLst>
                        <p:par>
                          <p:cTn id="150" fill="hold" nodeType="withGroup">
                            <p:stCondLst>
                              <p:cond delay="0"/>
                            </p:stCondLst>
                            <p:childTnLst>
                              <p:par>
                                <p:cTn id="151" presetID="35" presetClass="emph" presetSubtype="0" repeatCount="4000" fill="hold" nodeType="clickEffect">
                                  <p:stCondLst>
                                    <p:cond delay="0"/>
                                  </p:stCondLst>
                                  <p:childTnLst>
                                    <p:anim calcmode="discrete" valueType="str">
                                      <p:cBhvr>
                                        <p:cTn id="152" dur="500" fill="hold"/>
                                        <p:tgtEl>
                                          <p:spTgt spid="929857"/>
                                        </p:tgtEl>
                                        <p:attrNameLst>
                                          <p:attrName>style.visibility</p:attrName>
                                        </p:attrNameLst>
                                      </p:cBhvr>
                                      <p:tavLst>
                                        <p:tav tm="0">
                                          <p:val>
                                            <p:strVal val="hidden"/>
                                          </p:val>
                                        </p:tav>
                                        <p:tav tm="50000">
                                          <p:val>
                                            <p:strVal val="visible"/>
                                          </p:val>
                                        </p:tav>
                                      </p:tavLst>
                                    </p:anim>
                                  </p:childTnLst>
                                </p:cTn>
                              </p:par>
                            </p:childTnLst>
                          </p:cTn>
                        </p:par>
                      </p:childTnLst>
                    </p:cTn>
                  </p:par>
                  <p:par>
                    <p:cTn id="153" fill="hold" nodeType="clickPar">
                      <p:stCondLst>
                        <p:cond delay="indefinite"/>
                      </p:stCondLst>
                      <p:childTnLst>
                        <p:par>
                          <p:cTn id="154" fill="hold" nodeType="withGroup">
                            <p:stCondLst>
                              <p:cond delay="0"/>
                            </p:stCondLst>
                            <p:childTnLst>
                              <p:par>
                                <p:cTn id="155" presetID="35" presetClass="emph" presetSubtype="0" repeatCount="4000" fill="hold" nodeType="clickEffect">
                                  <p:stCondLst>
                                    <p:cond delay="0"/>
                                  </p:stCondLst>
                                  <p:childTnLst>
                                    <p:anim calcmode="discrete" valueType="str">
                                      <p:cBhvr>
                                        <p:cTn id="156" dur="500" fill="hold"/>
                                        <p:tgtEl>
                                          <p:spTgt spid="92986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9799" grpId="0" animBg="1"/>
      <p:bldP spid="929805" grpId="0"/>
      <p:bldP spid="929806" grpId="0"/>
      <p:bldP spid="929807" grpId="0"/>
      <p:bldP spid="929808" grpId="0"/>
      <p:bldP spid="929809" grpId="0"/>
      <p:bldP spid="929810" grpId="0"/>
      <p:bldP spid="929812" grpId="0" animBg="1"/>
      <p:bldP spid="929813" grpId="0" animBg="1"/>
      <p:bldP spid="929814" grpId="0" animBg="1"/>
      <p:bldP spid="929815" grpId="0" animBg="1"/>
      <p:bldP spid="929816" grpId="0" animBg="1"/>
      <p:bldP spid="929817" grpId="0" animBg="1"/>
      <p:bldP spid="929818" grpId="0" animBg="1"/>
      <p:bldP spid="929819" grpId="0" animBg="1"/>
      <p:bldP spid="929820" grpId="0"/>
      <p:bldP spid="929821" grpId="0"/>
      <p:bldP spid="929822" grpId="0"/>
      <p:bldP spid="929823" grpId="0"/>
      <p:bldP spid="929843" grpId="0"/>
      <p:bldP spid="929844" grpId="0"/>
      <p:bldP spid="929847" grpId="0"/>
      <p:bldP spid="929848" grpId="0" animBg="1"/>
      <p:bldP spid="929860" grpId="0" animBg="1"/>
      <p:bldP spid="929860" grpId="1" animBg="1"/>
      <p:bldP spid="929880" grpId="0"/>
      <p:bldP spid="929881" grpId="0"/>
      <p:bldP spid="929882" grpId="0"/>
      <p:bldP spid="929883" grpId="0"/>
      <p:bldP spid="929884" grpId="0" animBg="1"/>
      <p:bldP spid="929885" grpId="0" animBg="1"/>
      <p:bldP spid="929886" grpId="0" animBg="1"/>
      <p:bldP spid="929887" grpId="0"/>
      <p:bldP spid="929888" grpId="0"/>
      <p:bldP spid="929901" grpId="0"/>
      <p:bldP spid="929905" grpId="0" animBg="1"/>
      <p:bldP spid="92990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818" name="Rectangle 2"/>
          <p:cNvSpPr>
            <a:spLocks noGrp="1" noChangeArrowheads="1"/>
          </p:cNvSpPr>
          <p:nvPr>
            <p:ph type="title"/>
          </p:nvPr>
        </p:nvSpPr>
        <p:spPr/>
        <p:txBody>
          <a:bodyPr/>
          <a:lstStyle/>
          <a:p>
            <a:pPr eaLnBrk="1" hangingPunct="1">
              <a:defRPr/>
            </a:pPr>
            <a:r>
              <a:rPr lang="en-US" altLang="en-US" b="1" dirty="0"/>
              <a:t>DIX </a:t>
            </a:r>
            <a:r>
              <a:rPr lang="en-US" altLang="zh-CN" b="1" dirty="0"/>
              <a:t>V2</a:t>
            </a:r>
            <a:r>
              <a:rPr lang="en-US" altLang="en-US" dirty="0">
                <a:latin typeface="华文新魏" pitchFamily="2" charset="-122"/>
              </a:rPr>
              <a:t>帧格式</a:t>
            </a:r>
            <a:endParaRPr lang="zh-CN" altLang="en-US" dirty="0">
              <a:latin typeface="华文新魏" pitchFamily="2" charset="-122"/>
            </a:endParaRPr>
          </a:p>
        </p:txBody>
      </p:sp>
      <p:sp>
        <p:nvSpPr>
          <p:cNvPr id="901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011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930821" name="Rectangle 5"/>
          <p:cNvSpPr>
            <a:spLocks noGrp="1" noChangeArrowheads="1"/>
          </p:cNvSpPr>
          <p:nvPr>
            <p:ph type="body" idx="1"/>
          </p:nvPr>
        </p:nvSpPr>
        <p:spPr>
          <a:xfrm>
            <a:off x="809625" y="2708920"/>
            <a:ext cx="7958138" cy="3816424"/>
          </a:xfrm>
        </p:spPr>
        <p:txBody>
          <a:bodyPr/>
          <a:lstStyle/>
          <a:p>
            <a:pPr eaLnBrk="1" hangingPunct="1">
              <a:lnSpc>
                <a:spcPct val="114000"/>
              </a:lnSpc>
              <a:spcBef>
                <a:spcPts val="0"/>
              </a:spcBef>
              <a:defRPr/>
            </a:pPr>
            <a:r>
              <a:rPr lang="zh-CN" altLang="en-US" sz="2400" dirty="0">
                <a:solidFill>
                  <a:srgbClr val="0000FF"/>
                </a:solidFill>
                <a:effectLst>
                  <a:outerShdw blurRad="38100" dist="38100" dir="2700000" algn="tl">
                    <a:srgbClr val="C0C0C0"/>
                  </a:outerShdw>
                </a:effectLst>
              </a:rPr>
              <a:t>前导码</a:t>
            </a:r>
            <a:r>
              <a:rPr lang="zh-CN" altLang="en-US" sz="2400" dirty="0"/>
              <a:t>（是由物理层加上）：</a:t>
            </a:r>
            <a:r>
              <a:rPr lang="en-US" altLang="zh-CN" sz="2400" dirty="0"/>
              <a:t>8B</a:t>
            </a:r>
            <a:r>
              <a:rPr lang="zh-CN" altLang="en-US" sz="2400" dirty="0"/>
              <a:t>（</a:t>
            </a:r>
            <a:r>
              <a:rPr lang="en-US" altLang="zh-CN" sz="2400" dirty="0"/>
              <a:t>10101010</a:t>
            </a:r>
            <a:r>
              <a:rPr lang="zh-CN" altLang="en-US" sz="2400" dirty="0"/>
              <a:t>），用于接收方与发送方的时钟同步。</a:t>
            </a:r>
          </a:p>
          <a:p>
            <a:pPr eaLnBrk="1" hangingPunct="1">
              <a:lnSpc>
                <a:spcPct val="114000"/>
              </a:lnSpc>
              <a:spcBef>
                <a:spcPts val="0"/>
              </a:spcBef>
              <a:defRPr/>
            </a:pPr>
            <a:r>
              <a:rPr lang="zh-CN" altLang="en-US" sz="2400" dirty="0">
                <a:solidFill>
                  <a:srgbClr val="FF0000"/>
                </a:solidFill>
                <a:effectLst>
                  <a:outerShdw blurRad="38100" dist="38100" dir="2700000" algn="tl">
                    <a:srgbClr val="C0C0C0"/>
                  </a:outerShdw>
                </a:effectLst>
              </a:rPr>
              <a:t>地址字段</a:t>
            </a:r>
            <a:r>
              <a:rPr lang="zh-CN" altLang="en-US" sz="2400" dirty="0"/>
              <a:t>：</a:t>
            </a:r>
            <a:r>
              <a:rPr lang="en-US" altLang="zh-CN" sz="2400" dirty="0"/>
              <a:t>6B</a:t>
            </a:r>
            <a:r>
              <a:rPr lang="zh-CN" altLang="en-US" sz="2400" dirty="0"/>
              <a:t>，目的地址用于标识接收方，源地址用于标识发送方。</a:t>
            </a:r>
          </a:p>
          <a:p>
            <a:pPr eaLnBrk="1" hangingPunct="1">
              <a:lnSpc>
                <a:spcPct val="114000"/>
              </a:lnSpc>
              <a:spcBef>
                <a:spcPts val="0"/>
              </a:spcBef>
              <a:defRPr/>
            </a:pPr>
            <a:r>
              <a:rPr lang="zh-CN" altLang="en-US" sz="2400" dirty="0">
                <a:solidFill>
                  <a:srgbClr val="FF0000"/>
                </a:solidFill>
                <a:effectLst>
                  <a:outerShdw blurRad="38100" dist="38100" dir="2700000" algn="tl">
                    <a:srgbClr val="C0C0C0"/>
                  </a:outerShdw>
                </a:effectLst>
              </a:rPr>
              <a:t>类型字段</a:t>
            </a:r>
            <a:r>
              <a:rPr lang="zh-CN" altLang="en-US" sz="2400" dirty="0"/>
              <a:t>：</a:t>
            </a:r>
            <a:r>
              <a:rPr lang="en-US" altLang="zh-CN" sz="2400" dirty="0"/>
              <a:t>2B</a:t>
            </a:r>
            <a:r>
              <a:rPr lang="zh-CN" altLang="en-US" sz="2400" dirty="0"/>
              <a:t>，指明数据字段中数据的协议类型。例：</a:t>
            </a:r>
            <a:r>
              <a:rPr lang="en-US" altLang="zh-CN" sz="2400" dirty="0"/>
              <a:t>IPv4:0x0800</a:t>
            </a:r>
            <a:r>
              <a:rPr lang="zh-CN" altLang="en-US" sz="2400" dirty="0"/>
              <a:t>、</a:t>
            </a:r>
            <a:r>
              <a:rPr lang="en-US" altLang="zh-CN" sz="2400" dirty="0"/>
              <a:t>ARP:0x0806</a:t>
            </a:r>
            <a:r>
              <a:rPr lang="zh-CN" altLang="en-US" sz="2400" dirty="0"/>
              <a:t>、</a:t>
            </a:r>
            <a:r>
              <a:rPr lang="en-US" altLang="zh-CN" sz="2400" dirty="0"/>
              <a:t>PPPoE:0x8864</a:t>
            </a:r>
            <a:r>
              <a:rPr lang="zh-CN" altLang="en-US" sz="2400" dirty="0"/>
              <a:t>等。</a:t>
            </a:r>
            <a:endParaRPr lang="en-US" altLang="zh-CN" sz="2400" dirty="0"/>
          </a:p>
          <a:p>
            <a:pPr eaLnBrk="1" hangingPunct="1">
              <a:lnSpc>
                <a:spcPct val="114000"/>
              </a:lnSpc>
              <a:spcBef>
                <a:spcPts val="0"/>
              </a:spcBef>
              <a:defRPr/>
            </a:pPr>
            <a:r>
              <a:rPr lang="zh-CN" altLang="en-US" sz="2400" dirty="0">
                <a:solidFill>
                  <a:srgbClr val="FF0000"/>
                </a:solidFill>
                <a:effectLst>
                  <a:outerShdw blurRad="38100" dist="38100" dir="2700000" algn="tl">
                    <a:srgbClr val="C0C0C0"/>
                  </a:outerShdw>
                </a:effectLst>
              </a:rPr>
              <a:t>数据字段</a:t>
            </a:r>
            <a:r>
              <a:rPr lang="zh-CN" altLang="en-US" sz="2400" dirty="0"/>
              <a:t>：</a:t>
            </a:r>
            <a:r>
              <a:rPr lang="en-US" altLang="zh-CN" sz="2400" dirty="0"/>
              <a:t>46</a:t>
            </a:r>
            <a:r>
              <a:rPr lang="zh-CN" altLang="en-US" sz="2400" dirty="0"/>
              <a:t>～</a:t>
            </a:r>
            <a:r>
              <a:rPr lang="en-US" altLang="zh-CN" sz="2400" dirty="0"/>
              <a:t>1500B</a:t>
            </a:r>
            <a:r>
              <a:rPr lang="zh-CN" altLang="en-US" sz="2400" dirty="0"/>
              <a:t>，用户数据；不够填充以满足最短帧长（</a:t>
            </a:r>
            <a:r>
              <a:rPr lang="en-US" altLang="zh-CN" sz="2400" dirty="0"/>
              <a:t>64B</a:t>
            </a:r>
            <a:r>
              <a:rPr lang="zh-CN" altLang="en-US" sz="2400" dirty="0"/>
              <a:t>）的要求。</a:t>
            </a:r>
          </a:p>
          <a:p>
            <a:pPr eaLnBrk="1" hangingPunct="1">
              <a:lnSpc>
                <a:spcPct val="114000"/>
              </a:lnSpc>
              <a:spcBef>
                <a:spcPts val="0"/>
              </a:spcBef>
              <a:defRPr/>
            </a:pPr>
            <a:r>
              <a:rPr lang="en-US" altLang="zh-CN" sz="2400" dirty="0">
                <a:solidFill>
                  <a:srgbClr val="FF0000"/>
                </a:solidFill>
                <a:effectLst>
                  <a:outerShdw blurRad="38100" dist="38100" dir="2700000" algn="tl">
                    <a:srgbClr val="C0C0C0"/>
                  </a:outerShdw>
                </a:effectLst>
              </a:rPr>
              <a:t>FCS</a:t>
            </a:r>
            <a:r>
              <a:rPr lang="zh-CN" altLang="en-US" sz="2400" dirty="0">
                <a:solidFill>
                  <a:srgbClr val="FF0000"/>
                </a:solidFill>
                <a:effectLst>
                  <a:outerShdw blurRad="38100" dist="38100" dir="2700000" algn="tl">
                    <a:srgbClr val="C0C0C0"/>
                  </a:outerShdw>
                </a:effectLst>
              </a:rPr>
              <a:t>字段</a:t>
            </a:r>
            <a:r>
              <a:rPr lang="zh-CN" altLang="en-US" sz="2400" dirty="0"/>
              <a:t>：</a:t>
            </a:r>
            <a:r>
              <a:rPr lang="en-US" altLang="zh-CN" sz="2400" dirty="0"/>
              <a:t>4B</a:t>
            </a:r>
            <a:r>
              <a:rPr lang="zh-CN" altLang="en-US" sz="2400" dirty="0"/>
              <a:t>的</a:t>
            </a:r>
            <a:r>
              <a:rPr lang="en-US" altLang="zh-CN" sz="2400" dirty="0"/>
              <a:t>CRC</a:t>
            </a:r>
            <a:r>
              <a:rPr lang="zh-CN" altLang="en-US" sz="2400" dirty="0"/>
              <a:t>，校验范围不包括前导码。</a:t>
            </a:r>
          </a:p>
        </p:txBody>
      </p:sp>
      <p:pic>
        <p:nvPicPr>
          <p:cNvPr id="6" name="Picture 2">
            <a:extLst>
              <a:ext uri="{FF2B5EF4-FFF2-40B4-BE49-F238E27FC236}">
                <a16:creationId xmlns:a16="http://schemas.microsoft.com/office/drawing/2014/main" id="{61AC43DA-9AE5-4343-BE9E-24ABAC812097}"/>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25072"/>
          <a:stretch/>
        </p:blipFill>
        <p:spPr bwMode="auto">
          <a:xfrm>
            <a:off x="1403648" y="1745955"/>
            <a:ext cx="6712576" cy="890957"/>
          </a:xfrm>
          <a:prstGeom prst="rect">
            <a:avLst/>
          </a:prstGeom>
        </p:spPr>
        <p:style>
          <a:lnRef idx="2">
            <a:schemeClr val="dk1"/>
          </a:lnRef>
          <a:fillRef idx="1">
            <a:schemeClr val="lt1"/>
          </a:fillRef>
          <a:effectRef idx="0">
            <a:schemeClr val="dk1"/>
          </a:effectRef>
          <a:fontRef idx="minor">
            <a:schemeClr val="dk1"/>
          </a:fontRef>
        </p:style>
      </p:pic>
    </p:spTree>
  </p:cSld>
  <p:clrMapOvr>
    <a:masterClrMapping/>
  </p:clrMapOvr>
  <p:transition spd="slow">
    <p:random/>
    <p:sndAc>
      <p:stSnd>
        <p:snd r:embed="rId2"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title"/>
          </p:nvPr>
        </p:nvSpPr>
        <p:spPr/>
        <p:txBody>
          <a:bodyPr/>
          <a:lstStyle/>
          <a:p>
            <a:pPr eaLnBrk="1" hangingPunct="1">
              <a:defRPr/>
            </a:pPr>
            <a:r>
              <a:rPr lang="zh-CN" altLang="en-US"/>
              <a:t>多点访问协议</a:t>
            </a:r>
          </a:p>
        </p:txBody>
      </p:sp>
      <p:sp>
        <p:nvSpPr>
          <p:cNvPr id="112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endParaRPr lang="zh-CN" altLang="en-US" sz="1200" b="0">
              <a:solidFill>
                <a:schemeClr val="tx1"/>
              </a:solidFill>
              <a:latin typeface="Times New Roman" pitchFamily="18" charset="0"/>
              <a:ea typeface="幼圆" pitchFamily="49" charset="-122"/>
            </a:endParaRPr>
          </a:p>
        </p:txBody>
      </p:sp>
      <p:sp>
        <p:nvSpPr>
          <p:cNvPr id="11268" name="Rectangle 5"/>
          <p:cNvSpPr>
            <a:spLocks noGrp="1" noChangeArrowheads="1"/>
          </p:cNvSpPr>
          <p:nvPr>
            <p:ph type="body" idx="1"/>
          </p:nvPr>
        </p:nvSpPr>
        <p:spPr>
          <a:xfrm>
            <a:off x="2771775" y="2205038"/>
            <a:ext cx="3762375" cy="3455987"/>
          </a:xfrm>
        </p:spPr>
        <p:txBody>
          <a:bodyPr/>
          <a:lstStyle/>
          <a:p>
            <a:pPr eaLnBrk="1" hangingPunct="1">
              <a:lnSpc>
                <a:spcPct val="150000"/>
              </a:lnSpc>
            </a:pPr>
            <a:r>
              <a:rPr lang="zh-CN" altLang="en-US">
                <a:hlinkClick r:id="rId6" action="ppaction://hlinksldjump"/>
              </a:rPr>
              <a:t>假设</a:t>
            </a:r>
            <a:endParaRPr lang="zh-CN" altLang="en-US"/>
          </a:p>
          <a:p>
            <a:pPr eaLnBrk="1" hangingPunct="1">
              <a:lnSpc>
                <a:spcPct val="150000"/>
              </a:lnSpc>
            </a:pPr>
            <a:r>
              <a:rPr lang="zh-CN" altLang="en-US">
                <a:hlinkClick r:id="rId7" action="ppaction://hlinksldjump"/>
              </a:rPr>
              <a:t>随机接入协议</a:t>
            </a:r>
            <a:endParaRPr lang="zh-CN" altLang="en-US"/>
          </a:p>
          <a:p>
            <a:pPr eaLnBrk="1" hangingPunct="1">
              <a:lnSpc>
                <a:spcPct val="150000"/>
              </a:lnSpc>
            </a:pPr>
            <a:r>
              <a:rPr lang="zh-CN" altLang="en-US">
                <a:hlinkClick r:id="rId8" action="ppaction://hlinksldjump"/>
              </a:rPr>
              <a:t>无冲突协议</a:t>
            </a:r>
            <a:endParaRPr lang="zh-CN" altLang="en-US"/>
          </a:p>
          <a:p>
            <a:pPr eaLnBrk="1" hangingPunct="1">
              <a:lnSpc>
                <a:spcPct val="150000"/>
              </a:lnSpc>
            </a:pPr>
            <a:r>
              <a:rPr lang="zh-CN" altLang="en-US">
                <a:hlinkClick r:id="rId9" action="ppaction://hlinksldjump"/>
              </a:rPr>
              <a:t>有限竞争协议</a:t>
            </a:r>
            <a:endParaRPr lang="zh-CN" altLang="en-US"/>
          </a:p>
        </p:txBody>
      </p:sp>
    </p:spTree>
  </p:cSld>
  <p:clrMapOvr>
    <a:masterClrMapping/>
  </p:clrMapOvr>
  <p:transition spd="slow">
    <p:random/>
    <p:sndAc>
      <p:stSnd>
        <p:snd r:embed="rId2" name="camera.wav"/>
      </p:stSnd>
    </p:sndAc>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Rectangle 2"/>
          <p:cNvSpPr>
            <a:spLocks noGrp="1" noChangeArrowheads="1"/>
          </p:cNvSpPr>
          <p:nvPr>
            <p:ph type="title"/>
          </p:nvPr>
        </p:nvSpPr>
        <p:spPr/>
        <p:txBody>
          <a:bodyPr/>
          <a:lstStyle/>
          <a:p>
            <a:pPr eaLnBrk="1" hangingPunct="1">
              <a:defRPr/>
            </a:pPr>
            <a:r>
              <a:rPr lang="en-US" altLang="en-US" b="1"/>
              <a:t>IEEE802.3</a:t>
            </a:r>
            <a:r>
              <a:rPr lang="en-US" altLang="en-US">
                <a:latin typeface="华文新魏" pitchFamily="2" charset="-122"/>
              </a:rPr>
              <a:t>帧格式</a:t>
            </a:r>
            <a:endParaRPr lang="zh-CN" altLang="en-US">
              <a:latin typeface="华文新魏" pitchFamily="2" charset="-122"/>
            </a:endParaRPr>
          </a:p>
        </p:txBody>
      </p:sp>
      <p:sp>
        <p:nvSpPr>
          <p:cNvPr id="911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dirty="0">
                <a:solidFill>
                  <a:schemeClr val="tx1"/>
                </a:solidFill>
                <a:latin typeface="Times New Roman" pitchFamily="18" charset="0"/>
                <a:ea typeface="幼圆" pitchFamily="49" charset="-122"/>
                <a:hlinkClick r:id="rId5" action="ppaction://hlinksldjump"/>
              </a:rPr>
              <a:t>本章内容</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6" action="ppaction://hlinksldjump"/>
              </a:rPr>
              <a:t>以太网</a:t>
            </a:r>
            <a:r>
              <a:rPr lang="en-US" altLang="zh-CN" sz="1200" b="0" dirty="0">
                <a:solidFill>
                  <a:schemeClr val="tx1"/>
                </a:solidFill>
                <a:latin typeface="Times New Roman" pitchFamily="18" charset="0"/>
                <a:ea typeface="幼圆" pitchFamily="49" charset="-122"/>
              </a:rPr>
              <a:t>&gt;&gt;</a:t>
            </a:r>
            <a:r>
              <a:rPr lang="zh-CN" altLang="en-US" sz="1200" b="0" dirty="0">
                <a:solidFill>
                  <a:schemeClr val="tx1"/>
                </a:solidFill>
                <a:latin typeface="Times New Roman" pitchFamily="18" charset="0"/>
                <a:ea typeface="幼圆" pitchFamily="49" charset="-122"/>
                <a:hlinkClick r:id="rId7" action="ppaction://hlinksldjump"/>
              </a:rPr>
              <a:t>传统以太网</a:t>
            </a:r>
            <a:endParaRPr lang="en-US" altLang="zh-CN" sz="1200" b="0" dirty="0">
              <a:solidFill>
                <a:schemeClr val="tx1"/>
              </a:solidFill>
              <a:latin typeface="Times New Roman" pitchFamily="18" charset="0"/>
              <a:ea typeface="幼圆" pitchFamily="49" charset="-122"/>
            </a:endParaRPr>
          </a:p>
        </p:txBody>
      </p:sp>
      <p:sp>
        <p:nvSpPr>
          <p:cNvPr id="9114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931845" name="Rectangle 5"/>
          <p:cNvSpPr>
            <a:spLocks noGrp="1" noChangeArrowheads="1"/>
          </p:cNvSpPr>
          <p:nvPr>
            <p:ph type="body" idx="1"/>
          </p:nvPr>
        </p:nvSpPr>
        <p:spPr>
          <a:xfrm>
            <a:off x="809625" y="1773238"/>
            <a:ext cx="7958138" cy="4608090"/>
          </a:xfrm>
        </p:spPr>
        <p:txBody>
          <a:bodyPr/>
          <a:lstStyle/>
          <a:p>
            <a:pPr eaLnBrk="1" hangingPunct="1">
              <a:lnSpc>
                <a:spcPct val="140000"/>
              </a:lnSpc>
              <a:spcBef>
                <a:spcPts val="0"/>
              </a:spcBef>
              <a:buFont typeface="Wingdings" pitchFamily="2" charset="2"/>
              <a:buNone/>
              <a:defRPr/>
            </a:pPr>
            <a:r>
              <a:rPr lang="en-US" altLang="zh-CN" sz="2400" dirty="0"/>
              <a:t>     802.3</a:t>
            </a:r>
            <a:r>
              <a:rPr lang="zh-CN" altLang="en-US" sz="2400" dirty="0"/>
              <a:t>帧与</a:t>
            </a:r>
            <a:r>
              <a:rPr lang="en-US" altLang="zh-CN" sz="2400" dirty="0"/>
              <a:t>DIX</a:t>
            </a:r>
            <a:r>
              <a:rPr lang="zh-CN" altLang="en-US" sz="2400" dirty="0"/>
              <a:t>帧格式很相似，但有两处不同：</a:t>
            </a:r>
          </a:p>
          <a:p>
            <a:pPr eaLnBrk="1" hangingPunct="1">
              <a:lnSpc>
                <a:spcPct val="140000"/>
              </a:lnSpc>
              <a:spcBef>
                <a:spcPts val="0"/>
              </a:spcBef>
              <a:buClr>
                <a:srgbClr val="FF0000"/>
              </a:buClr>
              <a:defRPr/>
            </a:pPr>
            <a:r>
              <a:rPr lang="en-US" altLang="zh-CN" sz="2400" dirty="0">
                <a:solidFill>
                  <a:srgbClr val="FF0000"/>
                </a:solidFill>
                <a:effectLst>
                  <a:outerShdw blurRad="38100" dist="38100" dir="2700000" algn="tl">
                    <a:srgbClr val="C0C0C0"/>
                  </a:outerShdw>
                </a:effectLst>
              </a:rPr>
              <a:t>SOF</a:t>
            </a:r>
            <a:r>
              <a:rPr lang="zh-CN" altLang="en-US" sz="2400" dirty="0">
                <a:solidFill>
                  <a:srgbClr val="FF0000"/>
                </a:solidFill>
                <a:effectLst>
                  <a:outerShdw blurRad="38100" dist="38100" dir="2700000" algn="tl">
                    <a:srgbClr val="C0C0C0"/>
                  </a:outerShdw>
                </a:effectLst>
              </a:rPr>
              <a:t>字段</a:t>
            </a:r>
          </a:p>
          <a:p>
            <a:pPr lvl="1" eaLnBrk="1" hangingPunct="1">
              <a:lnSpc>
                <a:spcPct val="140000"/>
              </a:lnSpc>
              <a:spcBef>
                <a:spcPts val="0"/>
              </a:spcBef>
              <a:defRPr/>
            </a:pPr>
            <a:r>
              <a:rPr lang="zh-CN" altLang="en-US" sz="2400" dirty="0"/>
              <a:t>为了与</a:t>
            </a:r>
            <a:r>
              <a:rPr lang="en-US" altLang="zh-CN" sz="2400" dirty="0"/>
              <a:t>IEEE802.4</a:t>
            </a:r>
            <a:r>
              <a:rPr lang="zh-CN" altLang="en-US" sz="2400" dirty="0"/>
              <a:t>、</a:t>
            </a:r>
            <a:r>
              <a:rPr lang="en-US" altLang="zh-CN" sz="2400" dirty="0"/>
              <a:t>IEEE802.5</a:t>
            </a:r>
            <a:r>
              <a:rPr lang="zh-CN" altLang="en-US" sz="2400" dirty="0"/>
              <a:t>兼容，引入了</a:t>
            </a:r>
            <a:r>
              <a:rPr lang="en-US" altLang="zh-CN" sz="2400" dirty="0"/>
              <a:t>SOF</a:t>
            </a:r>
            <a:r>
              <a:rPr lang="zh-CN" altLang="en-US" sz="2400" dirty="0"/>
              <a:t>字段（帧起始定界符），字节模式为</a:t>
            </a:r>
            <a:r>
              <a:rPr lang="en-US" altLang="zh-CN" sz="2400" dirty="0"/>
              <a:t>10101011</a:t>
            </a:r>
            <a:r>
              <a:rPr lang="zh-CN" altLang="en-US" sz="2400" dirty="0"/>
              <a:t>，用于表示一个数据帧的开始。</a:t>
            </a:r>
          </a:p>
          <a:p>
            <a:pPr eaLnBrk="1" hangingPunct="1">
              <a:lnSpc>
                <a:spcPct val="140000"/>
              </a:lnSpc>
              <a:spcBef>
                <a:spcPts val="0"/>
              </a:spcBef>
              <a:buClr>
                <a:srgbClr val="FF0000"/>
              </a:buClr>
              <a:defRPr/>
            </a:pPr>
            <a:r>
              <a:rPr lang="zh-CN" altLang="en-US" sz="2400" dirty="0">
                <a:solidFill>
                  <a:srgbClr val="FF0000"/>
                </a:solidFill>
                <a:effectLst>
                  <a:outerShdw blurRad="38100" dist="38100" dir="2700000" algn="tl">
                    <a:srgbClr val="C0C0C0"/>
                  </a:outerShdw>
                </a:effectLst>
              </a:rPr>
              <a:t>长度字段</a:t>
            </a:r>
          </a:p>
          <a:p>
            <a:pPr lvl="1" eaLnBrk="1" hangingPunct="1">
              <a:lnSpc>
                <a:spcPct val="140000"/>
              </a:lnSpc>
              <a:spcBef>
                <a:spcPts val="0"/>
              </a:spcBef>
              <a:defRPr/>
            </a:pPr>
            <a:r>
              <a:rPr lang="zh-CN" altLang="en-US" sz="2400" dirty="0"/>
              <a:t>将类型字段改为长度字段，而在数据部分加一小首部（</a:t>
            </a:r>
            <a:r>
              <a:rPr lang="en-US" altLang="zh-CN" sz="2400" dirty="0"/>
              <a:t>LLC</a:t>
            </a:r>
            <a:r>
              <a:rPr lang="zh-CN" altLang="en-US" sz="2400" dirty="0"/>
              <a:t>首部）来区分协议类型。</a:t>
            </a:r>
            <a:endParaRPr lang="en-US" altLang="zh-CN" sz="2400" dirty="0"/>
          </a:p>
          <a:p>
            <a:pPr eaLnBrk="1" hangingPunct="1">
              <a:lnSpc>
                <a:spcPct val="140000"/>
              </a:lnSpc>
              <a:spcBef>
                <a:spcPts val="0"/>
              </a:spcBef>
              <a:defRPr/>
            </a:pPr>
            <a:r>
              <a:rPr lang="zh-CN" altLang="en-US" sz="2400" dirty="0">
                <a:solidFill>
                  <a:srgbClr val="0000FF"/>
                </a:solidFill>
              </a:rPr>
              <a:t>思考</a:t>
            </a:r>
            <a:r>
              <a:rPr lang="zh-CN" altLang="en-US" sz="2400" dirty="0"/>
              <a:t>：网卡如何判断</a:t>
            </a:r>
            <a:r>
              <a:rPr lang="en-US" altLang="zh-CN" sz="2400" dirty="0"/>
              <a:t>DIX V2</a:t>
            </a:r>
            <a:r>
              <a:rPr lang="zh-CN" altLang="en-US" sz="2400" dirty="0"/>
              <a:t>帧</a:t>
            </a:r>
            <a:r>
              <a:rPr lang="en-US" altLang="zh-CN" sz="2400" dirty="0"/>
              <a:t>/IEEE802.3</a:t>
            </a:r>
            <a:r>
              <a:rPr lang="zh-CN" altLang="en-US" sz="2400" dirty="0"/>
              <a:t>帧？</a:t>
            </a:r>
          </a:p>
        </p:txBody>
      </p:sp>
    </p:spTree>
  </p:cSld>
  <p:clrMapOvr>
    <a:masterClrMapping/>
  </p:clrMapOvr>
  <p:transition spd="slow">
    <p:random/>
    <p:sndAc>
      <p:stSnd>
        <p:snd r:embed="rId2" name="camera.wav"/>
      </p:stSnd>
    </p:sndAc>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866" name="Rectangle 2"/>
          <p:cNvSpPr>
            <a:spLocks noGrp="1" noChangeArrowheads="1"/>
          </p:cNvSpPr>
          <p:nvPr>
            <p:ph type="title"/>
          </p:nvPr>
        </p:nvSpPr>
        <p:spPr/>
        <p:txBody>
          <a:bodyPr/>
          <a:lstStyle/>
          <a:p>
            <a:pPr eaLnBrk="1" hangingPunct="1">
              <a:defRPr/>
            </a:pPr>
            <a:r>
              <a:rPr lang="zh-CN" altLang="en-US" dirty="0"/>
              <a:t>无效的</a:t>
            </a:r>
            <a:r>
              <a:rPr lang="en-US" altLang="zh-CN" b="1" dirty="0"/>
              <a:t>MAC</a:t>
            </a:r>
            <a:r>
              <a:rPr lang="zh-CN" altLang="en-US" dirty="0"/>
              <a:t>帧</a:t>
            </a:r>
          </a:p>
        </p:txBody>
      </p:sp>
      <p:sp>
        <p:nvSpPr>
          <p:cNvPr id="921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216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92165" name="Rectangle 5"/>
          <p:cNvSpPr>
            <a:spLocks noGrp="1" noChangeArrowheads="1"/>
          </p:cNvSpPr>
          <p:nvPr>
            <p:ph type="body" idx="1"/>
          </p:nvPr>
        </p:nvSpPr>
        <p:spPr/>
        <p:txBody>
          <a:bodyPr/>
          <a:lstStyle/>
          <a:p>
            <a:pPr eaLnBrk="1" hangingPunct="1">
              <a:lnSpc>
                <a:spcPct val="130000"/>
              </a:lnSpc>
            </a:pPr>
            <a:r>
              <a:rPr lang="zh-CN" altLang="en-US" sz="2400" dirty="0"/>
              <a:t>有效的</a:t>
            </a:r>
            <a:r>
              <a:rPr lang="en-US" altLang="zh-CN" sz="2400" dirty="0"/>
              <a:t>MAC</a:t>
            </a:r>
            <a:r>
              <a:rPr lang="zh-CN" altLang="en-US" sz="2400" dirty="0"/>
              <a:t>帧长度为</a:t>
            </a:r>
            <a:r>
              <a:rPr lang="en-US" altLang="zh-CN" sz="2400" dirty="0">
                <a:solidFill>
                  <a:srgbClr val="0000FF"/>
                </a:solidFill>
              </a:rPr>
              <a:t>64~1518</a:t>
            </a:r>
            <a:r>
              <a:rPr lang="zh-CN" altLang="en-US" sz="2400" dirty="0"/>
              <a:t>字节之间。</a:t>
            </a:r>
          </a:p>
          <a:p>
            <a:pPr eaLnBrk="1" hangingPunct="1">
              <a:lnSpc>
                <a:spcPct val="130000"/>
              </a:lnSpc>
            </a:pPr>
            <a:r>
              <a:rPr lang="zh-CN" altLang="en-US" sz="2400" dirty="0">
                <a:solidFill>
                  <a:srgbClr val="FF0000"/>
                </a:solidFill>
              </a:rPr>
              <a:t>无效</a:t>
            </a:r>
            <a:r>
              <a:rPr lang="en-US" altLang="zh-CN" sz="2400" dirty="0">
                <a:solidFill>
                  <a:srgbClr val="FF0000"/>
                </a:solidFill>
              </a:rPr>
              <a:t>MAC</a:t>
            </a:r>
            <a:r>
              <a:rPr lang="zh-CN" altLang="en-US" sz="2400" dirty="0">
                <a:solidFill>
                  <a:srgbClr val="FF0000"/>
                </a:solidFill>
              </a:rPr>
              <a:t>帧的判断</a:t>
            </a:r>
            <a:endParaRPr lang="en-US" altLang="zh-CN" sz="2400" dirty="0">
              <a:solidFill>
                <a:srgbClr val="FF0000"/>
              </a:solidFill>
            </a:endParaRPr>
          </a:p>
          <a:p>
            <a:pPr lvl="1" eaLnBrk="1" hangingPunct="1">
              <a:lnSpc>
                <a:spcPct val="130000"/>
              </a:lnSpc>
            </a:pPr>
            <a:r>
              <a:rPr lang="zh-CN" altLang="en-US" sz="2400" dirty="0"/>
              <a:t>数据字段的长度与长度字段的值不一致；</a:t>
            </a:r>
          </a:p>
          <a:p>
            <a:pPr lvl="1" eaLnBrk="1" hangingPunct="1">
              <a:lnSpc>
                <a:spcPct val="130000"/>
              </a:lnSpc>
            </a:pPr>
            <a:r>
              <a:rPr lang="zh-CN" altLang="en-US" sz="2400" dirty="0"/>
              <a:t>帧的长度不是整数个字节；</a:t>
            </a:r>
          </a:p>
          <a:p>
            <a:pPr lvl="1" eaLnBrk="1" hangingPunct="1">
              <a:lnSpc>
                <a:spcPct val="130000"/>
              </a:lnSpc>
            </a:pPr>
            <a:r>
              <a:rPr lang="zh-CN" altLang="en-US" sz="2400" dirty="0"/>
              <a:t>用收到的帧检验序列</a:t>
            </a:r>
            <a:r>
              <a:rPr lang="en-US" altLang="zh-CN" sz="2400" dirty="0"/>
              <a:t>FCS</a:t>
            </a:r>
            <a:r>
              <a:rPr lang="zh-CN" altLang="en-US" sz="2400" dirty="0"/>
              <a:t>查出有差错；</a:t>
            </a:r>
          </a:p>
          <a:p>
            <a:pPr lvl="1" eaLnBrk="1" hangingPunct="1">
              <a:lnSpc>
                <a:spcPct val="130000"/>
              </a:lnSpc>
            </a:pPr>
            <a:r>
              <a:rPr lang="zh-CN" altLang="en-US" sz="2400" dirty="0"/>
              <a:t>数据字段的长度不在</a:t>
            </a:r>
            <a:r>
              <a:rPr lang="en-US" altLang="zh-CN" sz="2400" dirty="0"/>
              <a:t>46~1500</a:t>
            </a:r>
            <a:r>
              <a:rPr lang="zh-CN" altLang="en-US" sz="2400" dirty="0"/>
              <a:t>字节之间。</a:t>
            </a:r>
          </a:p>
          <a:p>
            <a:pPr eaLnBrk="1" hangingPunct="1">
              <a:lnSpc>
                <a:spcPct val="130000"/>
              </a:lnSpc>
            </a:pPr>
            <a:r>
              <a:rPr lang="zh-CN" altLang="en-US" sz="2400" dirty="0">
                <a:solidFill>
                  <a:srgbClr val="FF0000"/>
                </a:solidFill>
              </a:rPr>
              <a:t>无效</a:t>
            </a:r>
            <a:r>
              <a:rPr lang="en-US" altLang="zh-CN" sz="2400" dirty="0">
                <a:solidFill>
                  <a:srgbClr val="FF0000"/>
                </a:solidFill>
              </a:rPr>
              <a:t>MAC</a:t>
            </a:r>
            <a:r>
              <a:rPr lang="zh-CN" altLang="en-US" sz="2400" dirty="0">
                <a:solidFill>
                  <a:srgbClr val="FF0000"/>
                </a:solidFill>
              </a:rPr>
              <a:t>帧的处理</a:t>
            </a:r>
            <a:r>
              <a:rPr lang="zh-CN" altLang="en-US" sz="2400" dirty="0"/>
              <a:t>：对于检查出的无效</a:t>
            </a:r>
            <a:r>
              <a:rPr lang="en-US" altLang="zh-CN" sz="2400" dirty="0"/>
              <a:t>MAC</a:t>
            </a:r>
            <a:r>
              <a:rPr lang="zh-CN" altLang="en-US" sz="2400" dirty="0"/>
              <a:t>帧就简单地</a:t>
            </a:r>
            <a:r>
              <a:rPr lang="zh-CN" altLang="en-US" sz="2400" dirty="0">
                <a:solidFill>
                  <a:srgbClr val="0000FF"/>
                </a:solidFill>
              </a:rPr>
              <a:t>丢弃</a:t>
            </a:r>
            <a:r>
              <a:rPr lang="zh-CN" altLang="en-US" sz="2400" dirty="0"/>
              <a:t>。以太网不负责重传丢弃的帧。 </a:t>
            </a:r>
          </a:p>
        </p:txBody>
      </p:sp>
    </p:spTree>
  </p:cSld>
  <p:clrMapOvr>
    <a:masterClrMapping/>
  </p:clrMapOvr>
  <p:transition spd="slow">
    <p:random/>
    <p:sndAc>
      <p:stSnd>
        <p:snd r:embed="rId2" name="camera.wav"/>
      </p:stSnd>
    </p:sndAc>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Grp="1" noChangeArrowheads="1"/>
          </p:cNvSpPr>
          <p:nvPr>
            <p:ph type="title"/>
          </p:nvPr>
        </p:nvSpPr>
        <p:spPr/>
        <p:txBody>
          <a:bodyPr/>
          <a:lstStyle/>
          <a:p>
            <a:pPr eaLnBrk="1" hangingPunct="1">
              <a:defRPr/>
            </a:pPr>
            <a:r>
              <a:rPr lang="en-US" altLang="zh-CN" b="1"/>
              <a:t>LLC</a:t>
            </a:r>
            <a:r>
              <a:rPr lang="zh-CN" altLang="en-US"/>
              <a:t>子层</a:t>
            </a:r>
            <a:r>
              <a:rPr lang="zh-CN" altLang="en-US" sz="4000"/>
              <a:t> </a:t>
            </a:r>
            <a:br>
              <a:rPr lang="zh-CN" altLang="en-US" sz="4000"/>
            </a:br>
            <a:r>
              <a:rPr lang="zh-CN" altLang="en-US" sz="2800" b="1"/>
              <a:t>（</a:t>
            </a:r>
            <a:r>
              <a:rPr lang="en-US" altLang="zh-CN" sz="2800" b="1"/>
              <a:t>802.2</a:t>
            </a:r>
            <a:r>
              <a:rPr lang="zh-CN" altLang="en-US" sz="2800" b="1"/>
              <a:t>）</a:t>
            </a:r>
          </a:p>
        </p:txBody>
      </p:sp>
      <p:sp>
        <p:nvSpPr>
          <p:cNvPr id="931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318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1</a:t>
            </a:r>
          </a:p>
        </p:txBody>
      </p:sp>
      <p:sp>
        <p:nvSpPr>
          <p:cNvPr id="93189" name="Rectangle 6"/>
          <p:cNvSpPr>
            <a:spLocks noGrp="1" noChangeArrowheads="1"/>
          </p:cNvSpPr>
          <p:nvPr>
            <p:ph type="body" idx="1"/>
          </p:nvPr>
        </p:nvSpPr>
        <p:spPr>
          <a:xfrm>
            <a:off x="809625" y="1773238"/>
            <a:ext cx="7958138" cy="1295400"/>
          </a:xfrm>
        </p:spPr>
        <p:txBody>
          <a:bodyPr/>
          <a:lstStyle/>
          <a:p>
            <a:pPr marL="0" indent="0" eaLnBrk="1" hangingPunct="1">
              <a:lnSpc>
                <a:spcPct val="130000"/>
              </a:lnSpc>
              <a:buFont typeface="Wingdings" pitchFamily="2" charset="2"/>
              <a:buNone/>
            </a:pPr>
            <a:r>
              <a:rPr lang="en-US" altLang="zh-CN" sz="2400"/>
              <a:t>        MAC</a:t>
            </a:r>
            <a:r>
              <a:rPr lang="zh-CN" altLang="en-US" sz="2400"/>
              <a:t>子层提供“</a:t>
            </a:r>
            <a:r>
              <a:rPr lang="zh-CN" altLang="en-US" sz="2400">
                <a:solidFill>
                  <a:srgbClr val="FF0000"/>
                </a:solidFill>
              </a:rPr>
              <a:t>尽最大努力传送</a:t>
            </a:r>
            <a:r>
              <a:rPr lang="zh-CN" altLang="en-US" sz="2400"/>
              <a:t>”的数据报服务，如需一个具有流控和差控功能的</a:t>
            </a:r>
            <a:r>
              <a:rPr lang="en-US" altLang="zh-CN" sz="2400"/>
              <a:t>DL</a:t>
            </a:r>
            <a:r>
              <a:rPr lang="zh-CN" altLang="en-US" sz="2400"/>
              <a:t>协议，则需</a:t>
            </a:r>
            <a:r>
              <a:rPr lang="en-US" altLang="zh-CN" sz="2400"/>
              <a:t>LLC</a:t>
            </a:r>
            <a:r>
              <a:rPr lang="zh-CN" altLang="en-US" sz="2400"/>
              <a:t>子层提供。 </a:t>
            </a:r>
          </a:p>
        </p:txBody>
      </p:sp>
      <p:pic>
        <p:nvPicPr>
          <p:cNvPr id="93190" name="Picture 7" descr="4-24"/>
          <p:cNvPicPr>
            <a:picLocks noChangeAspect="1" noChangeArrowheads="1"/>
          </p:cNvPicPr>
          <p:nvPr/>
        </p:nvPicPr>
        <p:blipFill>
          <a:blip r:embed="rId8">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755650" y="2924175"/>
            <a:ext cx="7921625"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ChangeArrowheads="1"/>
          </p:cNvSpPr>
          <p:nvPr>
            <p:ph type="title"/>
          </p:nvPr>
        </p:nvSpPr>
        <p:spPr/>
        <p:txBody>
          <a:bodyPr/>
          <a:lstStyle/>
          <a:p>
            <a:pPr eaLnBrk="1" hangingPunct="1">
              <a:defRPr/>
            </a:pPr>
            <a:r>
              <a:rPr lang="en-US" altLang="zh-CN" b="1"/>
              <a:t>LLC</a:t>
            </a:r>
            <a:r>
              <a:rPr lang="zh-CN" altLang="en-US"/>
              <a:t>子层所提供的服务</a:t>
            </a:r>
          </a:p>
        </p:txBody>
      </p:sp>
      <p:sp>
        <p:nvSpPr>
          <p:cNvPr id="942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421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2</a:t>
            </a:r>
          </a:p>
        </p:txBody>
      </p:sp>
      <p:sp>
        <p:nvSpPr>
          <p:cNvPr id="988165" name="Rectangle 5"/>
          <p:cNvSpPr>
            <a:spLocks noGrp="1" noChangeArrowheads="1"/>
          </p:cNvSpPr>
          <p:nvPr>
            <p:ph type="body" idx="1"/>
          </p:nvPr>
        </p:nvSpPr>
        <p:spPr>
          <a:xfrm>
            <a:off x="809625" y="1773238"/>
            <a:ext cx="7958138" cy="4679950"/>
          </a:xfrm>
        </p:spPr>
        <p:txBody>
          <a:bodyPr/>
          <a:lstStyle/>
          <a:p>
            <a:pPr eaLnBrk="1" hangingPunct="1">
              <a:defRPr/>
            </a:pPr>
            <a:r>
              <a:rPr lang="zh-CN" altLang="en-US" sz="2400">
                <a:solidFill>
                  <a:srgbClr val="FF0000"/>
                </a:solidFill>
                <a:effectLst>
                  <a:outerShdw blurRad="38100" dist="38100" dir="2700000" algn="tl">
                    <a:srgbClr val="C0C0C0"/>
                  </a:outerShdw>
                </a:effectLst>
              </a:rPr>
              <a:t>类型</a:t>
            </a:r>
            <a:r>
              <a:rPr lang="en-US" altLang="zh-CN" sz="2400">
                <a:solidFill>
                  <a:srgbClr val="FF0000"/>
                </a:solidFill>
                <a:effectLst>
                  <a:outerShdw blurRad="38100" dist="38100" dir="2700000" algn="tl">
                    <a:srgbClr val="C0C0C0"/>
                  </a:outerShdw>
                </a:effectLst>
              </a:rPr>
              <a:t>1</a:t>
            </a:r>
            <a:r>
              <a:rPr lang="zh-CN" altLang="en-US" sz="2400">
                <a:solidFill>
                  <a:srgbClr val="FF0000"/>
                </a:solidFill>
                <a:effectLst>
                  <a:outerShdw blurRad="38100" dist="38100" dir="2700000" algn="tl">
                    <a:srgbClr val="C0C0C0"/>
                  </a:outerShdw>
                </a:effectLst>
              </a:rPr>
              <a:t>（</a:t>
            </a:r>
            <a:r>
              <a:rPr lang="en-US" altLang="zh-CN" sz="2400">
                <a:solidFill>
                  <a:srgbClr val="FF0000"/>
                </a:solidFill>
                <a:effectLst>
                  <a:outerShdw blurRad="38100" dist="38100" dir="2700000" algn="tl">
                    <a:srgbClr val="C0C0C0"/>
                  </a:outerShdw>
                </a:effectLst>
              </a:rPr>
              <a:t>LLC1</a:t>
            </a:r>
            <a:r>
              <a:rPr lang="zh-CN" altLang="en-US" sz="2400">
                <a:solidFill>
                  <a:srgbClr val="FF0000"/>
                </a:solidFill>
                <a:effectLst>
                  <a:outerShdw blurRad="38100" dist="38100" dir="2700000" algn="tl">
                    <a:srgbClr val="C0C0C0"/>
                  </a:outerShdw>
                </a:effectLst>
              </a:rPr>
              <a:t>）</a:t>
            </a:r>
          </a:p>
          <a:p>
            <a:pPr lvl="1" eaLnBrk="1" hangingPunct="1">
              <a:defRPr/>
            </a:pPr>
            <a:r>
              <a:rPr lang="zh-CN" altLang="en-US" sz="2000"/>
              <a:t>提供不确认的无连接服务，即：数据报服务</a:t>
            </a:r>
          </a:p>
          <a:p>
            <a:pPr lvl="1" eaLnBrk="1" hangingPunct="1">
              <a:defRPr/>
            </a:pPr>
            <a:r>
              <a:rPr lang="zh-CN" altLang="en-US" sz="2000"/>
              <a:t>适合：点到点通信；广播通信和组播通信；周期性采集网络中的数据</a:t>
            </a:r>
          </a:p>
          <a:p>
            <a:pPr eaLnBrk="1" hangingPunct="1">
              <a:defRPr/>
            </a:pPr>
            <a:r>
              <a:rPr lang="zh-CN" altLang="en-US" sz="2400">
                <a:solidFill>
                  <a:srgbClr val="FF0000"/>
                </a:solidFill>
                <a:effectLst>
                  <a:outerShdw blurRad="38100" dist="38100" dir="2700000" algn="tl">
                    <a:srgbClr val="C0C0C0"/>
                  </a:outerShdw>
                </a:effectLst>
              </a:rPr>
              <a:t>类型</a:t>
            </a:r>
            <a:r>
              <a:rPr lang="en-US" altLang="zh-CN" sz="2400">
                <a:solidFill>
                  <a:srgbClr val="FF0000"/>
                </a:solidFill>
                <a:effectLst>
                  <a:outerShdw blurRad="38100" dist="38100" dir="2700000" algn="tl">
                    <a:srgbClr val="C0C0C0"/>
                  </a:outerShdw>
                </a:effectLst>
              </a:rPr>
              <a:t>2</a:t>
            </a:r>
            <a:r>
              <a:rPr lang="zh-CN" altLang="en-US" sz="2400">
                <a:solidFill>
                  <a:srgbClr val="FF0000"/>
                </a:solidFill>
                <a:effectLst>
                  <a:outerShdw blurRad="38100" dist="38100" dir="2700000" algn="tl">
                    <a:srgbClr val="C0C0C0"/>
                  </a:outerShdw>
                </a:effectLst>
              </a:rPr>
              <a:t>（</a:t>
            </a:r>
            <a:r>
              <a:rPr lang="en-US" altLang="zh-CN" sz="2400">
                <a:solidFill>
                  <a:srgbClr val="FF0000"/>
                </a:solidFill>
                <a:effectLst>
                  <a:outerShdw blurRad="38100" dist="38100" dir="2700000" algn="tl">
                    <a:srgbClr val="C0C0C0"/>
                  </a:outerShdw>
                </a:effectLst>
              </a:rPr>
              <a:t>LLC2</a:t>
            </a:r>
            <a:r>
              <a:rPr lang="zh-CN" altLang="en-US" sz="2400">
                <a:solidFill>
                  <a:srgbClr val="FF0000"/>
                </a:solidFill>
                <a:effectLst>
                  <a:outerShdw blurRad="38100" dist="38100" dir="2700000" algn="tl">
                    <a:srgbClr val="C0C0C0"/>
                  </a:outerShdw>
                </a:effectLst>
              </a:rPr>
              <a:t>）</a:t>
            </a:r>
          </a:p>
          <a:p>
            <a:pPr lvl="1" eaLnBrk="1" hangingPunct="1">
              <a:defRPr/>
            </a:pPr>
            <a:r>
              <a:rPr lang="zh-CN" altLang="en-US" sz="2000"/>
              <a:t>提供面向连接服务，即：虚电路服务</a:t>
            </a:r>
          </a:p>
          <a:p>
            <a:pPr lvl="1" eaLnBrk="1" hangingPunct="1">
              <a:defRPr/>
            </a:pPr>
            <a:r>
              <a:rPr lang="zh-CN" altLang="en-US" sz="2000"/>
              <a:t>适合：传送很长的数据文件 </a:t>
            </a:r>
          </a:p>
          <a:p>
            <a:pPr eaLnBrk="1" hangingPunct="1">
              <a:defRPr/>
            </a:pPr>
            <a:r>
              <a:rPr lang="zh-CN" altLang="en-US" sz="2400">
                <a:solidFill>
                  <a:srgbClr val="FF0000"/>
                </a:solidFill>
                <a:effectLst>
                  <a:outerShdw blurRad="38100" dist="38100" dir="2700000" algn="tl">
                    <a:srgbClr val="C0C0C0"/>
                  </a:outerShdw>
                </a:effectLst>
              </a:rPr>
              <a:t>类型</a:t>
            </a:r>
            <a:r>
              <a:rPr lang="en-US" altLang="zh-CN" sz="2400">
                <a:solidFill>
                  <a:srgbClr val="FF0000"/>
                </a:solidFill>
                <a:effectLst>
                  <a:outerShdw blurRad="38100" dist="38100" dir="2700000" algn="tl">
                    <a:srgbClr val="C0C0C0"/>
                  </a:outerShdw>
                </a:effectLst>
              </a:rPr>
              <a:t>3</a:t>
            </a:r>
            <a:r>
              <a:rPr lang="zh-CN" altLang="en-US" sz="2400">
                <a:solidFill>
                  <a:srgbClr val="FF0000"/>
                </a:solidFill>
                <a:effectLst>
                  <a:outerShdw blurRad="38100" dist="38100" dir="2700000" algn="tl">
                    <a:srgbClr val="C0C0C0"/>
                  </a:outerShdw>
                </a:effectLst>
              </a:rPr>
              <a:t>（</a:t>
            </a:r>
            <a:r>
              <a:rPr lang="en-US" altLang="zh-CN" sz="2400">
                <a:solidFill>
                  <a:srgbClr val="FF0000"/>
                </a:solidFill>
                <a:effectLst>
                  <a:outerShdw blurRad="38100" dist="38100" dir="2700000" algn="tl">
                    <a:srgbClr val="C0C0C0"/>
                  </a:outerShdw>
                </a:effectLst>
              </a:rPr>
              <a:t>LLC3</a:t>
            </a:r>
            <a:r>
              <a:rPr lang="zh-CN" altLang="en-US" sz="2400">
                <a:solidFill>
                  <a:srgbClr val="FF0000"/>
                </a:solidFill>
                <a:effectLst>
                  <a:outerShdw blurRad="38100" dist="38100" dir="2700000" algn="tl">
                    <a:srgbClr val="C0C0C0"/>
                  </a:outerShdw>
                </a:effectLst>
              </a:rPr>
              <a:t>）</a:t>
            </a:r>
          </a:p>
          <a:p>
            <a:pPr lvl="1" eaLnBrk="1" hangingPunct="1">
              <a:defRPr/>
            </a:pPr>
            <a:r>
              <a:rPr lang="zh-CN" altLang="en-US" sz="2000"/>
              <a:t>提供带确认的无连接服务，目前只用于令牌总线网中，适合传送非常重要且时间性也很强的信息。</a:t>
            </a:r>
          </a:p>
          <a:p>
            <a:pPr eaLnBrk="1" hangingPunct="1">
              <a:defRPr/>
            </a:pPr>
            <a:r>
              <a:rPr lang="zh-CN" altLang="en-US" sz="2400">
                <a:solidFill>
                  <a:srgbClr val="FF0000"/>
                </a:solidFill>
                <a:effectLst>
                  <a:outerShdw blurRad="38100" dist="38100" dir="2700000" algn="tl">
                    <a:srgbClr val="C0C0C0"/>
                  </a:outerShdw>
                </a:effectLst>
              </a:rPr>
              <a:t>类型</a:t>
            </a:r>
            <a:r>
              <a:rPr lang="en-US" altLang="zh-CN" sz="2400">
                <a:solidFill>
                  <a:srgbClr val="FF0000"/>
                </a:solidFill>
                <a:effectLst>
                  <a:outerShdw blurRad="38100" dist="38100" dir="2700000" algn="tl">
                    <a:srgbClr val="C0C0C0"/>
                  </a:outerShdw>
                </a:effectLst>
              </a:rPr>
              <a:t>4</a:t>
            </a:r>
            <a:r>
              <a:rPr lang="zh-CN" altLang="en-US" sz="2400">
                <a:solidFill>
                  <a:srgbClr val="FF0000"/>
                </a:solidFill>
                <a:effectLst>
                  <a:outerShdw blurRad="38100" dist="38100" dir="2700000" algn="tl">
                    <a:srgbClr val="C0C0C0"/>
                  </a:outerShdw>
                </a:effectLst>
              </a:rPr>
              <a:t>（</a:t>
            </a:r>
            <a:r>
              <a:rPr lang="en-US" altLang="zh-CN" sz="2400">
                <a:solidFill>
                  <a:srgbClr val="FF0000"/>
                </a:solidFill>
                <a:effectLst>
                  <a:outerShdw blurRad="38100" dist="38100" dir="2700000" algn="tl">
                    <a:srgbClr val="C0C0C0"/>
                  </a:outerShdw>
                </a:effectLst>
              </a:rPr>
              <a:t>LLC4</a:t>
            </a:r>
            <a:r>
              <a:rPr lang="zh-CN" altLang="en-US" sz="2400">
                <a:solidFill>
                  <a:srgbClr val="FF0000"/>
                </a:solidFill>
                <a:effectLst>
                  <a:outerShdw blurRad="38100" dist="38100" dir="2700000" algn="tl">
                    <a:srgbClr val="C0C0C0"/>
                  </a:outerShdw>
                </a:effectLst>
              </a:rPr>
              <a:t>）</a:t>
            </a:r>
          </a:p>
          <a:p>
            <a:pPr lvl="1" eaLnBrk="1" hangingPunct="1">
              <a:defRPr/>
            </a:pPr>
            <a:r>
              <a:rPr lang="zh-CN" altLang="en-US" sz="2000"/>
              <a:t>提供高速传输服务，专为</a:t>
            </a:r>
            <a:r>
              <a:rPr lang="en-US" altLang="zh-CN" sz="2000"/>
              <a:t>MAN</a:t>
            </a:r>
            <a:r>
              <a:rPr lang="zh-CN" altLang="en-US" sz="2000"/>
              <a:t>所用。</a:t>
            </a:r>
          </a:p>
        </p:txBody>
      </p:sp>
    </p:spTree>
  </p:cSld>
  <p:clrMapOvr>
    <a:masterClrMapping/>
  </p:clrMapOvr>
  <p:transition spd="slow">
    <p:random/>
    <p:sndAc>
      <p:stSnd>
        <p:snd r:embed="rId2" name="camera.wav"/>
      </p:stSnd>
    </p:sndAc>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86" name="Rectangle 2"/>
          <p:cNvSpPr>
            <a:spLocks noGrp="1" noChangeArrowheads="1"/>
          </p:cNvSpPr>
          <p:nvPr>
            <p:ph type="title"/>
          </p:nvPr>
        </p:nvSpPr>
        <p:spPr/>
        <p:txBody>
          <a:bodyPr/>
          <a:lstStyle/>
          <a:p>
            <a:pPr eaLnBrk="1" hangingPunct="1">
              <a:defRPr/>
            </a:pPr>
            <a:r>
              <a:rPr lang="en-US" altLang="zh-CN" b="1"/>
              <a:t>LLC</a:t>
            </a:r>
            <a:r>
              <a:rPr lang="zh-CN" altLang="en-US"/>
              <a:t> </a:t>
            </a:r>
            <a:r>
              <a:rPr lang="en-US" altLang="zh-CN" b="1"/>
              <a:t>PDU </a:t>
            </a:r>
            <a:endParaRPr lang="en-US" altLang="zh-CN" sz="3200" b="1"/>
          </a:p>
        </p:txBody>
      </p:sp>
      <p:sp>
        <p:nvSpPr>
          <p:cNvPr id="952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523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3</a:t>
            </a:r>
          </a:p>
        </p:txBody>
      </p:sp>
      <p:sp>
        <p:nvSpPr>
          <p:cNvPr id="95237" name="Rectangle 9"/>
          <p:cNvSpPr>
            <a:spLocks noChangeArrowheads="1"/>
          </p:cNvSpPr>
          <p:nvPr/>
        </p:nvSpPr>
        <p:spPr bwMode="auto">
          <a:xfrm>
            <a:off x="2195513" y="3357563"/>
            <a:ext cx="1079500" cy="425450"/>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ea typeface="宋体" pitchFamily="2" charset="-122"/>
              </a:rPr>
              <a:t>DSAP</a:t>
            </a:r>
          </a:p>
        </p:txBody>
      </p:sp>
      <p:sp>
        <p:nvSpPr>
          <p:cNvPr id="95238" name="Rectangle 10"/>
          <p:cNvSpPr>
            <a:spLocks noChangeArrowheads="1"/>
          </p:cNvSpPr>
          <p:nvPr/>
        </p:nvSpPr>
        <p:spPr bwMode="auto">
          <a:xfrm>
            <a:off x="3276600" y="3357563"/>
            <a:ext cx="1079500" cy="425450"/>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kumimoji="0" lang="en-US" altLang="zh-CN" sz="2000">
                <a:solidFill>
                  <a:schemeClr val="tx1"/>
                </a:solidFill>
                <a:ea typeface="宋体" pitchFamily="2" charset="-122"/>
              </a:rPr>
              <a:t>SS</a:t>
            </a:r>
            <a:r>
              <a:rPr lang="en-US" altLang="zh-CN" sz="2000">
                <a:solidFill>
                  <a:schemeClr val="tx1"/>
                </a:solidFill>
                <a:ea typeface="宋体" pitchFamily="2" charset="-122"/>
              </a:rPr>
              <a:t>AP</a:t>
            </a:r>
          </a:p>
        </p:txBody>
      </p:sp>
      <p:sp>
        <p:nvSpPr>
          <p:cNvPr id="95239" name="Rectangle 11"/>
          <p:cNvSpPr>
            <a:spLocks noChangeArrowheads="1"/>
          </p:cNvSpPr>
          <p:nvPr/>
        </p:nvSpPr>
        <p:spPr bwMode="auto">
          <a:xfrm>
            <a:off x="4356100" y="3357563"/>
            <a:ext cx="2160588"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zh-CN" altLang="en-US" sz="2000">
                <a:solidFill>
                  <a:schemeClr val="tx1"/>
                </a:solidFill>
              </a:rPr>
              <a:t>控制</a:t>
            </a:r>
          </a:p>
        </p:txBody>
      </p:sp>
      <p:sp>
        <p:nvSpPr>
          <p:cNvPr id="95240" name="Rectangle 13"/>
          <p:cNvSpPr>
            <a:spLocks noChangeArrowheads="1"/>
          </p:cNvSpPr>
          <p:nvPr/>
        </p:nvSpPr>
        <p:spPr bwMode="auto">
          <a:xfrm>
            <a:off x="6516688" y="3357563"/>
            <a:ext cx="1368425" cy="425450"/>
          </a:xfrm>
          <a:prstGeom prst="rect">
            <a:avLst/>
          </a:prstGeom>
          <a:solidFill>
            <a:srgbClr val="C5A1C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kumimoji="0" lang="zh-CN" altLang="en-US" sz="2000">
                <a:solidFill>
                  <a:schemeClr val="tx1"/>
                </a:solidFill>
              </a:rPr>
              <a:t>数据</a:t>
            </a:r>
            <a:endParaRPr lang="zh-CN" altLang="en-US" sz="2000">
              <a:solidFill>
                <a:schemeClr val="tx1"/>
              </a:solidFill>
            </a:endParaRPr>
          </a:p>
        </p:txBody>
      </p:sp>
      <p:sp>
        <p:nvSpPr>
          <p:cNvPr id="95241" name="Rectangle 14"/>
          <p:cNvSpPr>
            <a:spLocks noChangeArrowheads="1"/>
          </p:cNvSpPr>
          <p:nvPr/>
        </p:nvSpPr>
        <p:spPr bwMode="auto">
          <a:xfrm>
            <a:off x="1979613" y="41497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0</a:t>
            </a:r>
          </a:p>
        </p:txBody>
      </p:sp>
      <p:sp>
        <p:nvSpPr>
          <p:cNvPr id="95242" name="Rectangle 15"/>
          <p:cNvSpPr>
            <a:spLocks noChangeArrowheads="1"/>
          </p:cNvSpPr>
          <p:nvPr/>
        </p:nvSpPr>
        <p:spPr bwMode="auto">
          <a:xfrm>
            <a:off x="2411413" y="4149725"/>
            <a:ext cx="2447925"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892175"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N(S)</a:t>
            </a:r>
            <a:endParaRPr lang="zh-CN" altLang="en-US" sz="2000">
              <a:solidFill>
                <a:schemeClr val="tx1"/>
              </a:solidFill>
            </a:endParaRPr>
          </a:p>
        </p:txBody>
      </p:sp>
      <p:sp>
        <p:nvSpPr>
          <p:cNvPr id="95243" name="Rectangle 23"/>
          <p:cNvSpPr>
            <a:spLocks noChangeArrowheads="1"/>
          </p:cNvSpPr>
          <p:nvPr/>
        </p:nvSpPr>
        <p:spPr bwMode="auto">
          <a:xfrm>
            <a:off x="4859338" y="41497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P/F</a:t>
            </a:r>
          </a:p>
        </p:txBody>
      </p:sp>
      <p:sp>
        <p:nvSpPr>
          <p:cNvPr id="95244" name="Rectangle 24"/>
          <p:cNvSpPr>
            <a:spLocks noChangeArrowheads="1"/>
          </p:cNvSpPr>
          <p:nvPr/>
        </p:nvSpPr>
        <p:spPr bwMode="auto">
          <a:xfrm>
            <a:off x="5292725" y="4149725"/>
            <a:ext cx="2447925"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892175"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N(R)</a:t>
            </a:r>
            <a:endParaRPr lang="zh-CN" altLang="en-US" sz="2000">
              <a:solidFill>
                <a:schemeClr val="tx1"/>
              </a:solidFill>
            </a:endParaRPr>
          </a:p>
        </p:txBody>
      </p:sp>
      <p:sp>
        <p:nvSpPr>
          <p:cNvPr id="95245" name="Rectangle 25"/>
          <p:cNvSpPr>
            <a:spLocks noChangeArrowheads="1"/>
          </p:cNvSpPr>
          <p:nvPr/>
        </p:nvSpPr>
        <p:spPr bwMode="auto">
          <a:xfrm>
            <a:off x="1979613" y="47974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1</a:t>
            </a:r>
          </a:p>
        </p:txBody>
      </p:sp>
      <p:sp>
        <p:nvSpPr>
          <p:cNvPr id="95246" name="Rectangle 26"/>
          <p:cNvSpPr>
            <a:spLocks noChangeArrowheads="1"/>
          </p:cNvSpPr>
          <p:nvPr/>
        </p:nvSpPr>
        <p:spPr bwMode="auto">
          <a:xfrm>
            <a:off x="2843213" y="4797425"/>
            <a:ext cx="649287"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269875"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S</a:t>
            </a:r>
            <a:endParaRPr lang="zh-CN" altLang="en-US" sz="2000">
              <a:solidFill>
                <a:schemeClr val="tx1"/>
              </a:solidFill>
            </a:endParaRPr>
          </a:p>
        </p:txBody>
      </p:sp>
      <p:sp>
        <p:nvSpPr>
          <p:cNvPr id="95247" name="Rectangle 27"/>
          <p:cNvSpPr>
            <a:spLocks noChangeArrowheads="1"/>
          </p:cNvSpPr>
          <p:nvPr/>
        </p:nvSpPr>
        <p:spPr bwMode="auto">
          <a:xfrm>
            <a:off x="4859338" y="47974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P/F</a:t>
            </a:r>
          </a:p>
        </p:txBody>
      </p:sp>
      <p:sp>
        <p:nvSpPr>
          <p:cNvPr id="95248" name="Rectangle 28"/>
          <p:cNvSpPr>
            <a:spLocks noChangeArrowheads="1"/>
          </p:cNvSpPr>
          <p:nvPr/>
        </p:nvSpPr>
        <p:spPr bwMode="auto">
          <a:xfrm>
            <a:off x="5292725" y="4797425"/>
            <a:ext cx="2447925"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892175"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N(R)</a:t>
            </a:r>
            <a:endParaRPr lang="zh-CN" altLang="en-US" sz="2000">
              <a:solidFill>
                <a:schemeClr val="tx1"/>
              </a:solidFill>
            </a:endParaRPr>
          </a:p>
        </p:txBody>
      </p:sp>
      <p:sp>
        <p:nvSpPr>
          <p:cNvPr id="95249" name="Rectangle 29"/>
          <p:cNvSpPr>
            <a:spLocks noChangeArrowheads="1"/>
          </p:cNvSpPr>
          <p:nvPr/>
        </p:nvSpPr>
        <p:spPr bwMode="auto">
          <a:xfrm>
            <a:off x="2411413" y="47974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0</a:t>
            </a:r>
          </a:p>
        </p:txBody>
      </p:sp>
      <p:sp>
        <p:nvSpPr>
          <p:cNvPr id="95250" name="Rectangle 30"/>
          <p:cNvSpPr>
            <a:spLocks noChangeArrowheads="1"/>
          </p:cNvSpPr>
          <p:nvPr/>
        </p:nvSpPr>
        <p:spPr bwMode="auto">
          <a:xfrm>
            <a:off x="3492500" y="4797425"/>
            <a:ext cx="1366838"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179388"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0  0  0  0</a:t>
            </a:r>
            <a:endParaRPr lang="zh-CN" altLang="en-US" sz="2000">
              <a:solidFill>
                <a:schemeClr val="tx1"/>
              </a:solidFill>
            </a:endParaRPr>
          </a:p>
        </p:txBody>
      </p:sp>
      <p:sp>
        <p:nvSpPr>
          <p:cNvPr id="95251" name="Rectangle 31"/>
          <p:cNvSpPr>
            <a:spLocks noChangeArrowheads="1"/>
          </p:cNvSpPr>
          <p:nvPr/>
        </p:nvSpPr>
        <p:spPr bwMode="auto">
          <a:xfrm>
            <a:off x="1979613" y="54451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1</a:t>
            </a:r>
          </a:p>
        </p:txBody>
      </p:sp>
      <p:sp>
        <p:nvSpPr>
          <p:cNvPr id="95252" name="Rectangle 32"/>
          <p:cNvSpPr>
            <a:spLocks noChangeArrowheads="1"/>
          </p:cNvSpPr>
          <p:nvPr/>
        </p:nvSpPr>
        <p:spPr bwMode="auto">
          <a:xfrm>
            <a:off x="2843213" y="5445125"/>
            <a:ext cx="649287"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269875"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M</a:t>
            </a:r>
            <a:endParaRPr lang="zh-CN" altLang="en-US" sz="2000">
              <a:solidFill>
                <a:schemeClr val="tx1"/>
              </a:solidFill>
            </a:endParaRPr>
          </a:p>
        </p:txBody>
      </p:sp>
      <p:sp>
        <p:nvSpPr>
          <p:cNvPr id="95253" name="Rectangle 33"/>
          <p:cNvSpPr>
            <a:spLocks noChangeArrowheads="1"/>
          </p:cNvSpPr>
          <p:nvPr/>
        </p:nvSpPr>
        <p:spPr bwMode="auto">
          <a:xfrm>
            <a:off x="2411413" y="54451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1</a:t>
            </a:r>
          </a:p>
        </p:txBody>
      </p:sp>
      <p:sp>
        <p:nvSpPr>
          <p:cNvPr id="95254" name="Rectangle 34"/>
          <p:cNvSpPr>
            <a:spLocks noChangeArrowheads="1"/>
          </p:cNvSpPr>
          <p:nvPr/>
        </p:nvSpPr>
        <p:spPr bwMode="auto">
          <a:xfrm>
            <a:off x="3924300" y="5445125"/>
            <a:ext cx="935038"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360363"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lvl="1" eaLnBrk="1" hangingPunct="1">
              <a:buSzTx/>
              <a:buFont typeface="Wingdings" pitchFamily="2" charset="2"/>
              <a:buNone/>
            </a:pPr>
            <a:r>
              <a:rPr lang="en-US" altLang="zh-CN" sz="2000">
                <a:solidFill>
                  <a:schemeClr val="tx1"/>
                </a:solidFill>
              </a:rPr>
              <a:t>M</a:t>
            </a:r>
            <a:endParaRPr lang="zh-CN" altLang="en-US" sz="2000">
              <a:solidFill>
                <a:schemeClr val="tx1"/>
              </a:solidFill>
            </a:endParaRPr>
          </a:p>
        </p:txBody>
      </p:sp>
      <p:sp>
        <p:nvSpPr>
          <p:cNvPr id="95255" name="Rectangle 35"/>
          <p:cNvSpPr>
            <a:spLocks noChangeArrowheads="1"/>
          </p:cNvSpPr>
          <p:nvPr/>
        </p:nvSpPr>
        <p:spPr bwMode="auto">
          <a:xfrm>
            <a:off x="3492500" y="5445125"/>
            <a:ext cx="431800"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P/F</a:t>
            </a:r>
          </a:p>
        </p:txBody>
      </p:sp>
      <p:sp>
        <p:nvSpPr>
          <p:cNvPr id="95256" name="Rectangle 36"/>
          <p:cNvSpPr>
            <a:spLocks noChangeArrowheads="1"/>
          </p:cNvSpPr>
          <p:nvPr/>
        </p:nvSpPr>
        <p:spPr bwMode="auto">
          <a:xfrm>
            <a:off x="973138" y="2060575"/>
            <a:ext cx="503237" cy="425450"/>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I/G</a:t>
            </a:r>
          </a:p>
        </p:txBody>
      </p:sp>
      <p:sp>
        <p:nvSpPr>
          <p:cNvPr id="95257" name="Rectangle 38"/>
          <p:cNvSpPr>
            <a:spLocks noChangeArrowheads="1"/>
          </p:cNvSpPr>
          <p:nvPr/>
        </p:nvSpPr>
        <p:spPr bwMode="auto">
          <a:xfrm>
            <a:off x="1476375" y="2060575"/>
            <a:ext cx="2449513" cy="425450"/>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2000">
              <a:solidFill>
                <a:schemeClr val="tx1"/>
              </a:solidFill>
            </a:endParaRPr>
          </a:p>
        </p:txBody>
      </p:sp>
      <p:sp>
        <p:nvSpPr>
          <p:cNvPr id="95258" name="Rectangle 41"/>
          <p:cNvSpPr>
            <a:spLocks noChangeArrowheads="1"/>
          </p:cNvSpPr>
          <p:nvPr/>
        </p:nvSpPr>
        <p:spPr bwMode="auto">
          <a:xfrm>
            <a:off x="4211638" y="2060575"/>
            <a:ext cx="503237" cy="425450"/>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r>
              <a:rPr lang="en-US" altLang="zh-CN" sz="2000">
                <a:solidFill>
                  <a:schemeClr val="tx1"/>
                </a:solidFill>
              </a:rPr>
              <a:t>C/R</a:t>
            </a:r>
          </a:p>
        </p:txBody>
      </p:sp>
      <p:sp>
        <p:nvSpPr>
          <p:cNvPr id="95259" name="Rectangle 42"/>
          <p:cNvSpPr>
            <a:spLocks noChangeArrowheads="1"/>
          </p:cNvSpPr>
          <p:nvPr/>
        </p:nvSpPr>
        <p:spPr bwMode="auto">
          <a:xfrm>
            <a:off x="4714875" y="2060575"/>
            <a:ext cx="2449513" cy="425450"/>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nchor="ct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buClr>
                <a:schemeClr val="accent2"/>
              </a:buClr>
              <a:buFont typeface="Wingdings" pitchFamily="2" charset="2"/>
              <a:buNone/>
            </a:pPr>
            <a:endParaRPr lang="en-US" altLang="zh-CN" sz="2000">
              <a:solidFill>
                <a:schemeClr val="tx1"/>
              </a:solidFill>
            </a:endParaRPr>
          </a:p>
        </p:txBody>
      </p:sp>
      <p:sp>
        <p:nvSpPr>
          <p:cNvPr id="95260" name="Line 43"/>
          <p:cNvSpPr>
            <a:spLocks noChangeShapeType="1"/>
          </p:cNvSpPr>
          <p:nvPr/>
        </p:nvSpPr>
        <p:spPr bwMode="auto">
          <a:xfrm>
            <a:off x="971550" y="2493963"/>
            <a:ext cx="1223963"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95261" name="Line 44"/>
          <p:cNvSpPr>
            <a:spLocks noChangeShapeType="1"/>
          </p:cNvSpPr>
          <p:nvPr/>
        </p:nvSpPr>
        <p:spPr bwMode="auto">
          <a:xfrm flipV="1">
            <a:off x="3276600" y="2493963"/>
            <a:ext cx="64770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95262" name="Line 45"/>
          <p:cNvSpPr>
            <a:spLocks noChangeShapeType="1"/>
          </p:cNvSpPr>
          <p:nvPr/>
        </p:nvSpPr>
        <p:spPr bwMode="auto">
          <a:xfrm flipV="1">
            <a:off x="3276600" y="2493963"/>
            <a:ext cx="935038"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95263" name="Line 46"/>
          <p:cNvSpPr>
            <a:spLocks noChangeShapeType="1"/>
          </p:cNvSpPr>
          <p:nvPr/>
        </p:nvSpPr>
        <p:spPr bwMode="auto">
          <a:xfrm flipV="1">
            <a:off x="4356100" y="2493963"/>
            <a:ext cx="2808288"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95264" name="Line 47"/>
          <p:cNvSpPr>
            <a:spLocks noChangeShapeType="1"/>
          </p:cNvSpPr>
          <p:nvPr/>
        </p:nvSpPr>
        <p:spPr bwMode="auto">
          <a:xfrm flipH="1">
            <a:off x="1979613" y="3789363"/>
            <a:ext cx="2376487"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95265" name="Line 48"/>
          <p:cNvSpPr>
            <a:spLocks noChangeShapeType="1"/>
          </p:cNvSpPr>
          <p:nvPr/>
        </p:nvSpPr>
        <p:spPr bwMode="auto">
          <a:xfrm>
            <a:off x="6516688" y="3789363"/>
            <a:ext cx="1223962"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95266" name="Text Box 49"/>
          <p:cNvSpPr txBox="1">
            <a:spLocks noChangeArrowheads="1"/>
          </p:cNvSpPr>
          <p:nvPr/>
        </p:nvSpPr>
        <p:spPr bwMode="auto">
          <a:xfrm>
            <a:off x="827088" y="3357563"/>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en-US" altLang="zh-CN" sz="2000">
                <a:solidFill>
                  <a:schemeClr val="tx1"/>
                </a:solidFill>
                <a:ea typeface="宋体" pitchFamily="2" charset="-122"/>
              </a:rPr>
              <a:t>LLC PDU</a:t>
            </a:r>
          </a:p>
        </p:txBody>
      </p:sp>
      <p:sp>
        <p:nvSpPr>
          <p:cNvPr id="95267" name="Text Box 50"/>
          <p:cNvSpPr txBox="1">
            <a:spLocks noChangeArrowheads="1"/>
          </p:cNvSpPr>
          <p:nvPr/>
        </p:nvSpPr>
        <p:spPr bwMode="auto">
          <a:xfrm>
            <a:off x="611188" y="4149725"/>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kumimoji="0" lang="zh-CN" altLang="en-US" sz="2000">
                <a:solidFill>
                  <a:schemeClr val="tx1"/>
                </a:solidFill>
              </a:rPr>
              <a:t>信息</a:t>
            </a:r>
            <a:r>
              <a:rPr lang="en-US" altLang="zh-CN" sz="2000">
                <a:solidFill>
                  <a:schemeClr val="tx1"/>
                </a:solidFill>
              </a:rPr>
              <a:t>PDU</a:t>
            </a:r>
          </a:p>
        </p:txBody>
      </p:sp>
      <p:sp>
        <p:nvSpPr>
          <p:cNvPr id="95268" name="Text Box 51"/>
          <p:cNvSpPr txBox="1">
            <a:spLocks noChangeArrowheads="1"/>
          </p:cNvSpPr>
          <p:nvPr/>
        </p:nvSpPr>
        <p:spPr bwMode="auto">
          <a:xfrm>
            <a:off x="611188" y="4797425"/>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zh-CN" altLang="en-US" sz="2000">
                <a:solidFill>
                  <a:schemeClr val="tx1"/>
                </a:solidFill>
              </a:rPr>
              <a:t>监控</a:t>
            </a:r>
            <a:r>
              <a:rPr lang="en-US" altLang="zh-CN" sz="2000">
                <a:solidFill>
                  <a:schemeClr val="tx1"/>
                </a:solidFill>
              </a:rPr>
              <a:t>PDU</a:t>
            </a:r>
          </a:p>
        </p:txBody>
      </p:sp>
      <p:sp>
        <p:nvSpPr>
          <p:cNvPr id="95269" name="Text Box 52"/>
          <p:cNvSpPr txBox="1">
            <a:spLocks noChangeArrowheads="1"/>
          </p:cNvSpPr>
          <p:nvPr/>
        </p:nvSpPr>
        <p:spPr bwMode="auto">
          <a:xfrm>
            <a:off x="468313" y="5445125"/>
            <a:ext cx="1511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zh-CN" altLang="en-US" sz="2000">
                <a:solidFill>
                  <a:schemeClr val="tx1"/>
                </a:solidFill>
              </a:rPr>
              <a:t>无编号</a:t>
            </a:r>
            <a:r>
              <a:rPr lang="en-US" altLang="zh-CN" sz="2000">
                <a:solidFill>
                  <a:schemeClr val="tx1"/>
                </a:solidFill>
              </a:rPr>
              <a:t>PDU</a:t>
            </a:r>
          </a:p>
        </p:txBody>
      </p:sp>
      <p:sp>
        <p:nvSpPr>
          <p:cNvPr id="95270" name="Text Box 53"/>
          <p:cNvSpPr txBox="1">
            <a:spLocks noChangeArrowheads="1"/>
          </p:cNvSpPr>
          <p:nvPr/>
        </p:nvSpPr>
        <p:spPr bwMode="auto">
          <a:xfrm>
            <a:off x="7308850" y="2060575"/>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2000">
                <a:solidFill>
                  <a:schemeClr val="tx1"/>
                </a:solidFill>
              </a:rPr>
              <a:t>地址字段</a:t>
            </a:r>
          </a:p>
        </p:txBody>
      </p:sp>
      <p:sp>
        <p:nvSpPr>
          <p:cNvPr id="95271" name="Text Box 54"/>
          <p:cNvSpPr txBox="1">
            <a:spLocks noChangeArrowheads="1"/>
          </p:cNvSpPr>
          <p:nvPr/>
        </p:nvSpPr>
        <p:spPr bwMode="auto">
          <a:xfrm>
            <a:off x="2484438" y="2997200"/>
            <a:ext cx="574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en-US" altLang="zh-CN" sz="2000">
                <a:solidFill>
                  <a:schemeClr val="tx1"/>
                </a:solidFill>
              </a:rPr>
              <a:t>1B</a:t>
            </a:r>
          </a:p>
        </p:txBody>
      </p:sp>
      <p:sp>
        <p:nvSpPr>
          <p:cNvPr id="95272" name="Text Box 55"/>
          <p:cNvSpPr txBox="1">
            <a:spLocks noChangeArrowheads="1"/>
          </p:cNvSpPr>
          <p:nvPr/>
        </p:nvSpPr>
        <p:spPr bwMode="auto">
          <a:xfrm>
            <a:off x="3492500" y="2997200"/>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en-US" altLang="zh-CN" sz="2000">
                <a:solidFill>
                  <a:schemeClr val="tx1"/>
                </a:solidFill>
              </a:rPr>
              <a:t>1B</a:t>
            </a:r>
          </a:p>
        </p:txBody>
      </p:sp>
      <p:sp>
        <p:nvSpPr>
          <p:cNvPr id="95273" name="Text Box 56"/>
          <p:cNvSpPr txBox="1">
            <a:spLocks noChangeArrowheads="1"/>
          </p:cNvSpPr>
          <p:nvPr/>
        </p:nvSpPr>
        <p:spPr bwMode="auto">
          <a:xfrm>
            <a:off x="5219700" y="2997200"/>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en-US" altLang="zh-CN" sz="2000">
                <a:solidFill>
                  <a:schemeClr val="tx1"/>
                </a:solidFill>
              </a:rPr>
              <a:t>1~2B</a:t>
            </a:r>
          </a:p>
        </p:txBody>
      </p:sp>
      <p:sp>
        <p:nvSpPr>
          <p:cNvPr id="95274" name="Text Box 57"/>
          <p:cNvSpPr txBox="1">
            <a:spLocks noChangeArrowheads="1"/>
          </p:cNvSpPr>
          <p:nvPr/>
        </p:nvSpPr>
        <p:spPr bwMode="auto">
          <a:xfrm>
            <a:off x="6732588" y="2997200"/>
            <a:ext cx="792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r" eaLnBrk="1" hangingPunct="1">
              <a:spcBef>
                <a:spcPct val="50000"/>
              </a:spcBef>
              <a:buClr>
                <a:schemeClr val="accent2"/>
              </a:buClr>
              <a:buFont typeface="Wingdings" pitchFamily="2" charset="2"/>
              <a:buNone/>
            </a:pPr>
            <a:r>
              <a:rPr lang="zh-CN" altLang="en-US" sz="2000">
                <a:solidFill>
                  <a:schemeClr val="tx1"/>
                </a:solidFill>
              </a:rPr>
              <a:t>可变</a:t>
            </a:r>
          </a:p>
        </p:txBody>
      </p:sp>
    </p:spTree>
  </p:cSld>
  <p:clrMapOvr>
    <a:masterClrMapping/>
  </p:clrMapOvr>
  <p:transition spd="slow">
    <p:random/>
    <p:sndAc>
      <p:stSnd>
        <p:snd r:embed="rId2" name="camera.wav"/>
      </p:stSnd>
    </p:sndAc>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2"/>
          <p:cNvSpPr>
            <a:spLocks noGrp="1" noChangeArrowheads="1"/>
          </p:cNvSpPr>
          <p:nvPr>
            <p:ph type="title"/>
          </p:nvPr>
        </p:nvSpPr>
        <p:spPr/>
        <p:txBody>
          <a:bodyPr/>
          <a:lstStyle/>
          <a:p>
            <a:pPr eaLnBrk="1" hangingPunct="1">
              <a:defRPr/>
            </a:pPr>
            <a:r>
              <a:rPr lang="zh-CN" altLang="en-US"/>
              <a:t>解  释</a:t>
            </a:r>
          </a:p>
        </p:txBody>
      </p:sp>
      <p:sp>
        <p:nvSpPr>
          <p:cNvPr id="962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626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a:solidFill>
                  <a:schemeClr val="tx1"/>
                </a:solidFill>
                <a:latin typeface="幼圆" pitchFamily="49" charset="-122"/>
                <a:ea typeface="幼圆" pitchFamily="49" charset="-122"/>
              </a:rPr>
              <a:t>4 </a:t>
            </a:r>
            <a:r>
              <a:rPr lang="zh-CN" altLang="en-US" sz="1200" b="0">
                <a:solidFill>
                  <a:schemeClr val="tx1"/>
                </a:solidFill>
                <a:latin typeface="幼圆" pitchFamily="49" charset="-122"/>
                <a:ea typeface="幼圆" pitchFamily="49" charset="-122"/>
              </a:rPr>
              <a:t>之 </a:t>
            </a:r>
            <a:r>
              <a:rPr lang="en-US" altLang="zh-CN" sz="1200" b="0">
                <a:solidFill>
                  <a:schemeClr val="tx1"/>
                </a:solidFill>
                <a:latin typeface="幼圆" pitchFamily="49" charset="-122"/>
                <a:ea typeface="幼圆" pitchFamily="49" charset="-122"/>
              </a:rPr>
              <a:t>4</a:t>
            </a:r>
          </a:p>
        </p:txBody>
      </p:sp>
      <p:sp>
        <p:nvSpPr>
          <p:cNvPr id="990213" name="Rectangle 5"/>
          <p:cNvSpPr>
            <a:spLocks noGrp="1" noChangeArrowheads="1"/>
          </p:cNvSpPr>
          <p:nvPr>
            <p:ph type="body" idx="1"/>
          </p:nvPr>
        </p:nvSpPr>
        <p:spPr>
          <a:xfrm>
            <a:off x="809625" y="1773238"/>
            <a:ext cx="7958138" cy="4679950"/>
          </a:xfrm>
        </p:spPr>
        <p:txBody>
          <a:bodyPr/>
          <a:lstStyle/>
          <a:p>
            <a:pPr eaLnBrk="1" hangingPunct="1">
              <a:lnSpc>
                <a:spcPct val="110000"/>
              </a:lnSpc>
              <a:defRPr/>
            </a:pPr>
            <a:r>
              <a:rPr lang="zh-CN" altLang="en-US" sz="2400" dirty="0">
                <a:solidFill>
                  <a:srgbClr val="FF0000"/>
                </a:solidFill>
                <a:effectLst>
                  <a:outerShdw blurRad="38100" dist="38100" dir="2700000" algn="tl">
                    <a:srgbClr val="C0C0C0"/>
                  </a:outerShdw>
                </a:effectLst>
              </a:rPr>
              <a:t>目的服务访问点（</a:t>
            </a:r>
            <a:r>
              <a:rPr lang="en-US" altLang="zh-CN" sz="2400" dirty="0">
                <a:solidFill>
                  <a:srgbClr val="FF0000"/>
                </a:solidFill>
                <a:effectLst>
                  <a:outerShdw blurRad="38100" dist="38100" dir="2700000" algn="tl">
                    <a:srgbClr val="C0C0C0"/>
                  </a:outerShdw>
                </a:effectLst>
              </a:rPr>
              <a:t>DSAP</a:t>
            </a:r>
            <a:r>
              <a:rPr lang="zh-CN" altLang="en-US" sz="2400" dirty="0">
                <a:solidFill>
                  <a:srgbClr val="FF0000"/>
                </a:solidFill>
                <a:effectLst>
                  <a:outerShdw blurRad="38100" dist="38100" dir="2700000" algn="tl">
                    <a:srgbClr val="C0C0C0"/>
                  </a:outerShdw>
                </a:effectLst>
              </a:rPr>
              <a:t>）</a:t>
            </a:r>
            <a:r>
              <a:rPr lang="zh-CN" altLang="en-US" sz="2400" dirty="0"/>
              <a:t>：</a:t>
            </a:r>
            <a:r>
              <a:rPr lang="en-US" altLang="zh-CN" sz="2400" dirty="0"/>
              <a:t>1B</a:t>
            </a:r>
          </a:p>
          <a:p>
            <a:pPr lvl="1" eaLnBrk="1" hangingPunct="1">
              <a:lnSpc>
                <a:spcPct val="110000"/>
              </a:lnSpc>
              <a:defRPr/>
            </a:pPr>
            <a:r>
              <a:rPr lang="en-US" altLang="zh-CN" sz="2400" dirty="0">
                <a:solidFill>
                  <a:srgbClr val="0000FF"/>
                </a:solidFill>
                <a:effectLst>
                  <a:outerShdw blurRad="38100" dist="38100" dir="2700000" algn="tl">
                    <a:srgbClr val="C0C0C0"/>
                  </a:outerShdw>
                </a:effectLst>
              </a:rPr>
              <a:t>I/G</a:t>
            </a:r>
            <a:r>
              <a:rPr lang="zh-CN" altLang="en-US" sz="2400" dirty="0">
                <a:solidFill>
                  <a:srgbClr val="0000FF"/>
                </a:solidFill>
                <a:effectLst>
                  <a:outerShdw blurRad="38100" dist="38100" dir="2700000" algn="tl">
                    <a:srgbClr val="C0C0C0"/>
                  </a:outerShdw>
                </a:effectLst>
              </a:rPr>
              <a:t>位</a:t>
            </a:r>
            <a:r>
              <a:rPr lang="zh-CN" altLang="en-US" sz="2400" dirty="0"/>
              <a:t>：</a:t>
            </a:r>
            <a:r>
              <a:rPr lang="en-US" altLang="zh-CN" sz="2400" dirty="0"/>
              <a:t>I/G=0</a:t>
            </a:r>
            <a:r>
              <a:rPr lang="zh-CN" altLang="en-US" sz="2400" dirty="0"/>
              <a:t>表示单个</a:t>
            </a:r>
            <a:r>
              <a:rPr lang="en-US" altLang="zh-CN" sz="2400" dirty="0"/>
              <a:t>DSAP</a:t>
            </a:r>
            <a:r>
              <a:rPr lang="zh-CN" altLang="en-US" sz="2400" dirty="0"/>
              <a:t>（单播），</a:t>
            </a:r>
            <a:r>
              <a:rPr lang="en-US" altLang="zh-CN" sz="2400" dirty="0"/>
              <a:t>I/G=1</a:t>
            </a:r>
            <a:r>
              <a:rPr lang="zh-CN" altLang="en-US" sz="2400" dirty="0"/>
              <a:t>表示一组</a:t>
            </a:r>
            <a:r>
              <a:rPr lang="en-US" altLang="zh-CN" sz="2400" dirty="0"/>
              <a:t>DSAP</a:t>
            </a:r>
            <a:r>
              <a:rPr lang="zh-CN" altLang="en-US" sz="2400" dirty="0"/>
              <a:t>（组播）</a:t>
            </a:r>
          </a:p>
          <a:p>
            <a:pPr lvl="1" eaLnBrk="1" hangingPunct="1">
              <a:lnSpc>
                <a:spcPct val="110000"/>
              </a:lnSpc>
              <a:defRPr/>
            </a:pPr>
            <a:r>
              <a:rPr lang="zh-CN" altLang="en-US" sz="2400" dirty="0">
                <a:solidFill>
                  <a:srgbClr val="0000FF"/>
                </a:solidFill>
                <a:effectLst>
                  <a:outerShdw blurRad="38100" dist="38100" dir="2700000" algn="tl">
                    <a:srgbClr val="C0C0C0"/>
                  </a:outerShdw>
                </a:effectLst>
              </a:rPr>
              <a:t>其它</a:t>
            </a:r>
            <a:r>
              <a:rPr lang="en-US" altLang="zh-CN" sz="2400" dirty="0">
                <a:solidFill>
                  <a:srgbClr val="0000FF"/>
                </a:solidFill>
                <a:effectLst>
                  <a:outerShdw blurRad="38100" dist="38100" dir="2700000" algn="tl">
                    <a:srgbClr val="C0C0C0"/>
                  </a:outerShdw>
                </a:effectLst>
              </a:rPr>
              <a:t>7</a:t>
            </a:r>
            <a:r>
              <a:rPr lang="zh-CN" altLang="en-US" sz="2400" dirty="0">
                <a:solidFill>
                  <a:srgbClr val="0000FF"/>
                </a:solidFill>
                <a:effectLst>
                  <a:outerShdw blurRad="38100" dist="38100" dir="2700000" algn="tl">
                    <a:srgbClr val="C0C0C0"/>
                  </a:outerShdw>
                </a:effectLst>
              </a:rPr>
              <a:t>位</a:t>
            </a:r>
            <a:r>
              <a:rPr lang="zh-CN" altLang="en-US" sz="2400" dirty="0"/>
              <a:t>：用于目的服务访问点</a:t>
            </a:r>
            <a:endParaRPr lang="en-US" altLang="zh-CN" sz="2400" dirty="0"/>
          </a:p>
          <a:p>
            <a:pPr eaLnBrk="1" hangingPunct="1">
              <a:lnSpc>
                <a:spcPct val="110000"/>
              </a:lnSpc>
              <a:defRPr/>
            </a:pPr>
            <a:r>
              <a:rPr lang="zh-CN" altLang="en-US" sz="2400" dirty="0">
                <a:solidFill>
                  <a:srgbClr val="FF0000"/>
                </a:solidFill>
                <a:effectLst>
                  <a:outerShdw blurRad="38100" dist="38100" dir="2700000" algn="tl">
                    <a:srgbClr val="C0C0C0"/>
                  </a:outerShdw>
                </a:effectLst>
              </a:rPr>
              <a:t>源服务访问点（</a:t>
            </a:r>
            <a:r>
              <a:rPr lang="en-US" altLang="zh-CN" sz="2400" dirty="0">
                <a:solidFill>
                  <a:srgbClr val="FF0000"/>
                </a:solidFill>
                <a:effectLst>
                  <a:outerShdw blurRad="38100" dist="38100" dir="2700000" algn="tl">
                    <a:srgbClr val="C0C0C0"/>
                  </a:outerShdw>
                </a:effectLst>
              </a:rPr>
              <a:t>SSAP</a:t>
            </a:r>
            <a:r>
              <a:rPr lang="zh-CN" altLang="en-US" sz="2400" dirty="0">
                <a:solidFill>
                  <a:srgbClr val="FF0000"/>
                </a:solidFill>
                <a:effectLst>
                  <a:outerShdw blurRad="38100" dist="38100" dir="2700000" algn="tl">
                    <a:srgbClr val="C0C0C0"/>
                  </a:outerShdw>
                </a:effectLst>
              </a:rPr>
              <a:t>）</a:t>
            </a:r>
            <a:r>
              <a:rPr lang="zh-CN" altLang="en-US" sz="2400" dirty="0"/>
              <a:t>：</a:t>
            </a:r>
            <a:r>
              <a:rPr lang="en-US" altLang="zh-CN" sz="2400" dirty="0"/>
              <a:t>1B</a:t>
            </a:r>
          </a:p>
          <a:p>
            <a:pPr lvl="1" eaLnBrk="1" hangingPunct="1">
              <a:lnSpc>
                <a:spcPct val="110000"/>
              </a:lnSpc>
              <a:defRPr/>
            </a:pPr>
            <a:r>
              <a:rPr lang="en-US" altLang="zh-CN" sz="2400" dirty="0">
                <a:solidFill>
                  <a:srgbClr val="0000FF"/>
                </a:solidFill>
                <a:effectLst>
                  <a:outerShdw blurRad="38100" dist="38100" dir="2700000" algn="tl">
                    <a:srgbClr val="C0C0C0"/>
                  </a:outerShdw>
                </a:effectLst>
              </a:rPr>
              <a:t>C/R</a:t>
            </a:r>
            <a:r>
              <a:rPr lang="zh-CN" altLang="en-US" sz="2400" dirty="0">
                <a:solidFill>
                  <a:srgbClr val="0000FF"/>
                </a:solidFill>
                <a:effectLst>
                  <a:outerShdw blurRad="38100" dist="38100" dir="2700000" algn="tl">
                    <a:srgbClr val="C0C0C0"/>
                  </a:outerShdw>
                </a:effectLst>
              </a:rPr>
              <a:t>位</a:t>
            </a:r>
            <a:r>
              <a:rPr lang="zh-CN" altLang="en-US" sz="2400" dirty="0"/>
              <a:t>：</a:t>
            </a:r>
            <a:r>
              <a:rPr lang="en-US" altLang="zh-CN" sz="2400" dirty="0"/>
              <a:t>C/R=0</a:t>
            </a:r>
            <a:r>
              <a:rPr lang="zh-CN" altLang="en-US" sz="2400" dirty="0"/>
              <a:t>表示命令帧，</a:t>
            </a:r>
            <a:r>
              <a:rPr lang="en-US" altLang="zh-CN" sz="2400" dirty="0"/>
              <a:t>C/R=1</a:t>
            </a:r>
            <a:r>
              <a:rPr lang="zh-CN" altLang="en-US" sz="2400" dirty="0"/>
              <a:t>表示响应帧</a:t>
            </a:r>
          </a:p>
          <a:p>
            <a:pPr lvl="1" eaLnBrk="1" hangingPunct="1">
              <a:lnSpc>
                <a:spcPct val="110000"/>
              </a:lnSpc>
              <a:defRPr/>
            </a:pPr>
            <a:r>
              <a:rPr lang="zh-CN" altLang="en-US" sz="2400" dirty="0">
                <a:solidFill>
                  <a:srgbClr val="0000FF"/>
                </a:solidFill>
                <a:effectLst>
                  <a:outerShdw blurRad="38100" dist="38100" dir="2700000" algn="tl">
                    <a:srgbClr val="C0C0C0"/>
                  </a:outerShdw>
                </a:effectLst>
              </a:rPr>
              <a:t>其它</a:t>
            </a:r>
            <a:r>
              <a:rPr lang="en-US" altLang="zh-CN" sz="2400" dirty="0">
                <a:solidFill>
                  <a:srgbClr val="0000FF"/>
                </a:solidFill>
                <a:effectLst>
                  <a:outerShdw blurRad="38100" dist="38100" dir="2700000" algn="tl">
                    <a:srgbClr val="C0C0C0"/>
                  </a:outerShdw>
                </a:effectLst>
              </a:rPr>
              <a:t>7</a:t>
            </a:r>
            <a:r>
              <a:rPr lang="zh-CN" altLang="en-US" sz="2400" dirty="0">
                <a:solidFill>
                  <a:srgbClr val="0000FF"/>
                </a:solidFill>
                <a:effectLst>
                  <a:outerShdw blurRad="38100" dist="38100" dir="2700000" algn="tl">
                    <a:srgbClr val="C0C0C0"/>
                  </a:outerShdw>
                </a:effectLst>
              </a:rPr>
              <a:t>位</a:t>
            </a:r>
            <a:r>
              <a:rPr lang="zh-CN" altLang="en-US" sz="2400" dirty="0"/>
              <a:t>：用于源服务访问点</a:t>
            </a:r>
          </a:p>
          <a:p>
            <a:pPr lvl="1" eaLnBrk="1" hangingPunct="1">
              <a:lnSpc>
                <a:spcPct val="110000"/>
              </a:lnSpc>
              <a:defRPr/>
            </a:pPr>
            <a:r>
              <a:rPr lang="zh-CN" altLang="en-US" sz="2400" dirty="0">
                <a:solidFill>
                  <a:srgbClr val="FF0000"/>
                </a:solidFill>
                <a:effectLst>
                  <a:outerShdw blurRad="38100" dist="38100" dir="2700000" algn="tl">
                    <a:srgbClr val="C0C0C0"/>
                  </a:outerShdw>
                </a:effectLst>
              </a:rPr>
              <a:t>提示</a:t>
            </a:r>
            <a:r>
              <a:rPr lang="zh-CN" altLang="en-US" sz="2400" dirty="0"/>
              <a:t>：</a:t>
            </a:r>
            <a:r>
              <a:rPr lang="en-US" altLang="zh-CN" sz="2400" dirty="0"/>
              <a:t>SAP</a:t>
            </a:r>
            <a:r>
              <a:rPr lang="zh-CN" altLang="en-US" sz="2400" dirty="0"/>
              <a:t>地址是指进程在主机中的地址</a:t>
            </a:r>
          </a:p>
          <a:p>
            <a:pPr eaLnBrk="1" hangingPunct="1">
              <a:lnSpc>
                <a:spcPct val="110000"/>
              </a:lnSpc>
              <a:defRPr/>
            </a:pPr>
            <a:r>
              <a:rPr lang="zh-CN" altLang="en-US" sz="2400" dirty="0">
                <a:solidFill>
                  <a:srgbClr val="FF0000"/>
                </a:solidFill>
                <a:effectLst>
                  <a:outerShdw blurRad="38100" dist="38100" dir="2700000" algn="tl">
                    <a:srgbClr val="C0C0C0"/>
                  </a:outerShdw>
                </a:effectLst>
              </a:rPr>
              <a:t>控制字段</a:t>
            </a:r>
            <a:r>
              <a:rPr lang="zh-CN" altLang="en-US" sz="2400" dirty="0"/>
              <a:t>：</a:t>
            </a:r>
            <a:r>
              <a:rPr lang="en-US" altLang="zh-CN" sz="2400" dirty="0"/>
              <a:t>2B</a:t>
            </a:r>
            <a:r>
              <a:rPr lang="zh-CN" altLang="en-US" sz="2400" dirty="0"/>
              <a:t>或</a:t>
            </a:r>
            <a:r>
              <a:rPr lang="en-US" altLang="zh-CN" sz="2400" dirty="0"/>
              <a:t>1B</a:t>
            </a:r>
            <a:r>
              <a:rPr lang="zh-CN" altLang="en-US" sz="2400" dirty="0"/>
              <a:t>，用于区分不同帧</a:t>
            </a:r>
          </a:p>
          <a:p>
            <a:pPr eaLnBrk="1" hangingPunct="1">
              <a:lnSpc>
                <a:spcPct val="110000"/>
              </a:lnSpc>
              <a:defRPr/>
            </a:pPr>
            <a:r>
              <a:rPr lang="zh-CN" altLang="en-US" sz="2400" dirty="0">
                <a:solidFill>
                  <a:srgbClr val="FF0000"/>
                </a:solidFill>
                <a:effectLst>
                  <a:outerShdw blurRad="38100" dist="38100" dir="2700000" algn="tl">
                    <a:srgbClr val="C0C0C0"/>
                  </a:outerShdw>
                </a:effectLst>
              </a:rPr>
              <a:t>数据字段</a:t>
            </a:r>
            <a:r>
              <a:rPr lang="zh-CN" altLang="en-US" sz="2400" dirty="0"/>
              <a:t>：长度不限，但应是整数个字节</a:t>
            </a:r>
          </a:p>
        </p:txBody>
      </p:sp>
    </p:spTree>
  </p:cSld>
  <p:clrMapOvr>
    <a:masterClrMapping/>
  </p:clrMapOvr>
  <p:transition spd="slow">
    <p:random/>
    <p:sndAc>
      <p:stSnd>
        <p:snd r:embed="rId2" name="camera.wav"/>
      </p:stSnd>
    </p:sndAc>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3890" name="Rectangle 2"/>
          <p:cNvSpPr>
            <a:spLocks noGrp="1" noChangeArrowheads="1"/>
          </p:cNvSpPr>
          <p:nvPr>
            <p:ph type="title"/>
          </p:nvPr>
        </p:nvSpPr>
        <p:spPr/>
        <p:txBody>
          <a:bodyPr/>
          <a:lstStyle/>
          <a:p>
            <a:pPr eaLnBrk="1" hangingPunct="1">
              <a:defRPr/>
            </a:pPr>
            <a:r>
              <a:rPr lang="zh-CN" altLang="en-US">
                <a:latin typeface="华文新魏" pitchFamily="2" charset="-122"/>
              </a:rPr>
              <a:t>共享式以太网</a:t>
            </a:r>
          </a:p>
        </p:txBody>
      </p:sp>
      <p:sp>
        <p:nvSpPr>
          <p:cNvPr id="972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728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1</a:t>
            </a:r>
          </a:p>
        </p:txBody>
      </p:sp>
      <p:pic>
        <p:nvPicPr>
          <p:cNvPr id="97285" name="Picture 6" descr="F5"/>
          <p:cNvPicPr>
            <a:picLocks noChangeAspect="1" noChangeArrowheads="1"/>
          </p:cNvPicPr>
          <p:nvPr/>
        </p:nvPicPr>
        <p:blipFill>
          <a:blip r:embed="rId8">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b="39371"/>
          <a:stretch>
            <a:fillRect/>
          </a:stretch>
        </p:blipFill>
        <p:spPr bwMode="auto">
          <a:xfrm>
            <a:off x="1547813" y="1412875"/>
            <a:ext cx="6408737" cy="502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random/>
    <p:sndAc>
      <p:stSnd>
        <p:snd r:embed="rId2" name="camera.wav"/>
      </p:stSnd>
    </p:sndAc>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Rectangle 2"/>
          <p:cNvSpPr>
            <a:spLocks noGrp="1" noChangeArrowheads="1"/>
          </p:cNvSpPr>
          <p:nvPr>
            <p:ph type="title"/>
          </p:nvPr>
        </p:nvSpPr>
        <p:spPr/>
        <p:txBody>
          <a:bodyPr/>
          <a:lstStyle/>
          <a:p>
            <a:pPr eaLnBrk="1" hangingPunct="1">
              <a:defRPr/>
            </a:pPr>
            <a:r>
              <a:rPr lang="zh-CN" altLang="en-US">
                <a:latin typeface="华文新魏" pitchFamily="2" charset="-122"/>
              </a:rPr>
              <a:t>共享式以太网存在问题</a:t>
            </a:r>
          </a:p>
        </p:txBody>
      </p:sp>
      <p:sp>
        <p:nvSpPr>
          <p:cNvPr id="983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830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2</a:t>
            </a:r>
          </a:p>
        </p:txBody>
      </p:sp>
      <p:sp>
        <p:nvSpPr>
          <p:cNvPr id="986117" name="Rectangle 5"/>
          <p:cNvSpPr>
            <a:spLocks noGrp="1" noChangeArrowheads="1"/>
          </p:cNvSpPr>
          <p:nvPr>
            <p:ph type="body" idx="1"/>
          </p:nvPr>
        </p:nvSpPr>
        <p:spPr>
          <a:xfrm>
            <a:off x="809625" y="1773238"/>
            <a:ext cx="7958138" cy="4608512"/>
          </a:xfrm>
        </p:spPr>
        <p:txBody>
          <a:bodyPr/>
          <a:lstStyle/>
          <a:p>
            <a:pPr eaLnBrk="1" hangingPunct="1">
              <a:lnSpc>
                <a:spcPct val="105000"/>
              </a:lnSpc>
              <a:defRPr/>
            </a:pPr>
            <a:r>
              <a:rPr lang="zh-CN" altLang="en-US" sz="2800" dirty="0">
                <a:solidFill>
                  <a:srgbClr val="FF0000"/>
                </a:solidFill>
                <a:effectLst>
                  <a:outerShdw blurRad="38100" dist="38100" dir="2700000" algn="tl">
                    <a:srgbClr val="C0C0C0"/>
                  </a:outerShdw>
                </a:effectLst>
              </a:rPr>
              <a:t>覆盖的地理范围有限</a:t>
            </a:r>
          </a:p>
          <a:p>
            <a:pPr lvl="1" eaLnBrk="1" hangingPunct="1">
              <a:lnSpc>
                <a:spcPct val="105000"/>
              </a:lnSpc>
              <a:defRPr/>
            </a:pPr>
            <a:r>
              <a:rPr lang="zh-CN" altLang="en-US" sz="2400" dirty="0">
                <a:solidFill>
                  <a:srgbClr val="0000FF"/>
                </a:solidFill>
              </a:rPr>
              <a:t>以太网覆盖的地理范围随网络速率的增加而减少</a:t>
            </a:r>
            <a:r>
              <a:rPr lang="zh-CN" altLang="en-US" sz="2400" dirty="0"/>
              <a:t>。一旦网络速率固定，网络的覆盖范围也就规定下来。</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网络总带宽容量固定</a:t>
            </a:r>
          </a:p>
          <a:p>
            <a:pPr lvl="1" eaLnBrk="1" hangingPunct="1">
              <a:lnSpc>
                <a:spcPct val="105000"/>
              </a:lnSpc>
              <a:defRPr/>
            </a:pPr>
            <a:r>
              <a:rPr lang="zh-CN" altLang="en-US" sz="2400" dirty="0"/>
              <a:t>传统以太网是一个共享式局域网，网络上的所有节点都共享同一传输介质</a:t>
            </a:r>
            <a:r>
              <a:rPr lang="en-US" altLang="zh-CN" sz="2400" dirty="0"/>
              <a:t>/</a:t>
            </a:r>
            <a:r>
              <a:rPr lang="zh-CN" altLang="en-US" sz="2400" dirty="0"/>
              <a:t>集线器。</a:t>
            </a:r>
          </a:p>
          <a:p>
            <a:pPr eaLnBrk="1" hangingPunct="1">
              <a:lnSpc>
                <a:spcPct val="105000"/>
              </a:lnSpc>
              <a:defRPr/>
            </a:pPr>
            <a:r>
              <a:rPr lang="zh-CN" altLang="en-US" sz="2800" dirty="0">
                <a:solidFill>
                  <a:srgbClr val="FF0000"/>
                </a:solidFill>
                <a:effectLst>
                  <a:outerShdw blurRad="38100" dist="38100" dir="2700000" algn="tl">
                    <a:srgbClr val="C0C0C0"/>
                  </a:outerShdw>
                </a:effectLst>
              </a:rPr>
              <a:t>不能支持多种速率</a:t>
            </a:r>
          </a:p>
          <a:p>
            <a:pPr lvl="1" eaLnBrk="1" hangingPunct="1">
              <a:lnSpc>
                <a:spcPct val="105000"/>
              </a:lnSpc>
              <a:defRPr/>
            </a:pPr>
            <a:r>
              <a:rPr lang="zh-CN" altLang="en-US" sz="2400" dirty="0"/>
              <a:t>由于传统以太网共享传输介质，因此网络中的设备必须保持相同的传输速率，否则一个设备发送的信息，另一个设备不可能收到。</a:t>
            </a:r>
          </a:p>
        </p:txBody>
      </p:sp>
    </p:spTree>
  </p:cSld>
  <p:clrMapOvr>
    <a:masterClrMapping/>
  </p:clrMapOvr>
  <p:transition spd="slow">
    <p:random/>
    <p:sndAc>
      <p:stSnd>
        <p:snd r:embed="rId2" name="camera.wav"/>
      </p:stSnd>
    </p:sndAc>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Grp="1" noChangeArrowheads="1"/>
          </p:cNvSpPr>
          <p:nvPr>
            <p:ph type="title"/>
          </p:nvPr>
        </p:nvSpPr>
        <p:spPr/>
        <p:txBody>
          <a:bodyPr/>
          <a:lstStyle/>
          <a:p>
            <a:pPr eaLnBrk="1" hangingPunct="1">
              <a:defRPr/>
            </a:pPr>
            <a:r>
              <a:rPr lang="zh-CN" altLang="en-US">
                <a:latin typeface="华文新魏" pitchFamily="2" charset="-122"/>
              </a:rPr>
              <a:t>交换式以太网</a:t>
            </a:r>
          </a:p>
        </p:txBody>
      </p:sp>
      <p:sp>
        <p:nvSpPr>
          <p:cNvPr id="993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9933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3</a:t>
            </a:r>
          </a:p>
        </p:txBody>
      </p:sp>
      <p:sp>
        <p:nvSpPr>
          <p:cNvPr id="935941" name="Rectangle 5"/>
          <p:cNvSpPr>
            <a:spLocks noGrp="1" noChangeArrowheads="1"/>
          </p:cNvSpPr>
          <p:nvPr>
            <p:ph type="body" idx="1"/>
          </p:nvPr>
        </p:nvSpPr>
        <p:spPr>
          <a:xfrm>
            <a:off x="809625" y="1773238"/>
            <a:ext cx="7958138" cy="4679950"/>
          </a:xfrm>
        </p:spPr>
        <p:txBody>
          <a:bodyPr/>
          <a:lstStyle/>
          <a:p>
            <a:pPr eaLnBrk="1" hangingPunct="1">
              <a:lnSpc>
                <a:spcPct val="140000"/>
              </a:lnSpc>
              <a:defRPr/>
            </a:pPr>
            <a:r>
              <a:rPr lang="zh-CN" altLang="en-US" dirty="0">
                <a:latin typeface="华文新魏" pitchFamily="2" charset="-122"/>
              </a:rPr>
              <a:t>使用</a:t>
            </a:r>
            <a:r>
              <a:rPr lang="zh-CN" altLang="en-US" dirty="0">
                <a:solidFill>
                  <a:srgbClr val="FF0000"/>
                </a:solidFill>
                <a:effectLst>
                  <a:outerShdw blurRad="38100" dist="38100" dir="2700000" algn="tl">
                    <a:srgbClr val="C0C0C0"/>
                  </a:outerShdw>
                </a:effectLst>
                <a:latin typeface="华文新魏" pitchFamily="2" charset="-122"/>
              </a:rPr>
              <a:t>交换设备</a:t>
            </a:r>
            <a:r>
              <a:rPr lang="zh-CN" altLang="en-US" dirty="0">
                <a:latin typeface="华文新魏" pitchFamily="2" charset="-122"/>
              </a:rPr>
              <a:t>采用</a:t>
            </a:r>
            <a:r>
              <a:rPr lang="zh-CN" altLang="en-US" dirty="0"/>
              <a:t>“</a:t>
            </a:r>
            <a:r>
              <a:rPr lang="zh-CN" altLang="en-US" dirty="0">
                <a:solidFill>
                  <a:srgbClr val="FF0000"/>
                </a:solidFill>
                <a:effectLst>
                  <a:outerShdw blurRad="38100" dist="38100" dir="2700000" algn="tl">
                    <a:srgbClr val="C0C0C0"/>
                  </a:outerShdw>
                </a:effectLst>
                <a:latin typeface="华文新魏" pitchFamily="2" charset="-122"/>
              </a:rPr>
              <a:t>分段</a:t>
            </a:r>
            <a:r>
              <a:rPr lang="zh-CN" altLang="en-US" dirty="0"/>
              <a:t>”</a:t>
            </a:r>
            <a:r>
              <a:rPr lang="zh-CN" altLang="en-US" dirty="0">
                <a:latin typeface="华文新魏" pitchFamily="2" charset="-122"/>
              </a:rPr>
              <a:t>的方法来解决。</a:t>
            </a:r>
          </a:p>
          <a:p>
            <a:pPr lvl="1" eaLnBrk="1" hangingPunct="1">
              <a:lnSpc>
                <a:spcPct val="140000"/>
              </a:lnSpc>
              <a:defRPr/>
            </a:pPr>
            <a:r>
              <a:rPr lang="zh-CN" altLang="en-US" dirty="0"/>
              <a:t>“</a:t>
            </a:r>
            <a:r>
              <a:rPr lang="zh-CN" altLang="en-US" dirty="0">
                <a:solidFill>
                  <a:srgbClr val="FF0000"/>
                </a:solidFill>
                <a:effectLst>
                  <a:outerShdw blurRad="38100" dist="38100" dir="2700000" algn="tl">
                    <a:srgbClr val="C0C0C0"/>
                  </a:outerShdw>
                </a:effectLst>
                <a:latin typeface="华文新魏" pitchFamily="2" charset="-122"/>
              </a:rPr>
              <a:t>分段</a:t>
            </a:r>
            <a:r>
              <a:rPr lang="zh-CN" altLang="en-US" dirty="0"/>
              <a:t>”</a:t>
            </a:r>
            <a:r>
              <a:rPr lang="zh-CN" altLang="en-US" dirty="0">
                <a:latin typeface="华文新魏" pitchFamily="2" charset="-122"/>
              </a:rPr>
              <a:t>就是将一个大型的以太网分割成两个或多个小型的以太网，每个段（分割后的每个小以太网）使用</a:t>
            </a:r>
            <a:r>
              <a:rPr lang="en-US" altLang="zh-CN" dirty="0">
                <a:latin typeface="华文新魏" pitchFamily="2" charset="-122"/>
              </a:rPr>
              <a:t>CSMA/CD</a:t>
            </a:r>
            <a:r>
              <a:rPr lang="zh-CN" altLang="en-US" dirty="0">
                <a:latin typeface="华文新魏" pitchFamily="2" charset="-122"/>
              </a:rPr>
              <a:t>方法维持段内用户的通信。</a:t>
            </a:r>
          </a:p>
          <a:p>
            <a:pPr lvl="1" eaLnBrk="1" hangingPunct="1">
              <a:lnSpc>
                <a:spcPct val="140000"/>
              </a:lnSpc>
              <a:defRPr/>
            </a:pPr>
            <a:r>
              <a:rPr lang="zh-CN" altLang="en-US" dirty="0">
                <a:solidFill>
                  <a:srgbClr val="FF0000"/>
                </a:solidFill>
                <a:effectLst>
                  <a:outerShdw blurRad="38100" dist="38100" dir="2700000" algn="tl">
                    <a:srgbClr val="C0C0C0"/>
                  </a:outerShdw>
                </a:effectLst>
                <a:latin typeface="华文新魏" pitchFamily="2" charset="-122"/>
              </a:rPr>
              <a:t>交换设备</a:t>
            </a:r>
            <a:r>
              <a:rPr lang="zh-CN" altLang="en-US" dirty="0">
                <a:latin typeface="华文新魏" pitchFamily="2" charset="-122"/>
              </a:rPr>
              <a:t>有多种类型，例如：</a:t>
            </a:r>
            <a:r>
              <a:rPr lang="en-US" altLang="zh-CN" dirty="0">
                <a:solidFill>
                  <a:srgbClr val="0000FF"/>
                </a:solidFill>
                <a:effectLst>
                  <a:outerShdw blurRad="38100" dist="38100" dir="2700000" algn="tl">
                    <a:srgbClr val="C0C0C0"/>
                  </a:outerShdw>
                </a:effectLst>
                <a:latin typeface="华文新魏" pitchFamily="2" charset="-122"/>
              </a:rPr>
              <a:t>L2</a:t>
            </a:r>
            <a:r>
              <a:rPr lang="zh-CN" altLang="en-US" dirty="0">
                <a:solidFill>
                  <a:srgbClr val="0000FF"/>
                </a:solidFill>
                <a:effectLst>
                  <a:outerShdw blurRad="38100" dist="38100" dir="2700000" algn="tl">
                    <a:srgbClr val="C0C0C0"/>
                  </a:outerShdw>
                </a:effectLst>
                <a:latin typeface="华文新魏" pitchFamily="2" charset="-122"/>
              </a:rPr>
              <a:t>交换机</a:t>
            </a:r>
            <a:r>
              <a:rPr lang="zh-CN" altLang="en-US" dirty="0">
                <a:latin typeface="华文新魏" pitchFamily="2" charset="-122"/>
              </a:rPr>
              <a:t>、</a:t>
            </a:r>
            <a:r>
              <a:rPr lang="en-US" altLang="zh-CN" dirty="0">
                <a:solidFill>
                  <a:srgbClr val="0000FF"/>
                </a:solidFill>
                <a:effectLst>
                  <a:outerShdw blurRad="38100" dist="38100" dir="2700000" algn="tl">
                    <a:srgbClr val="C0C0C0"/>
                  </a:outerShdw>
                </a:effectLst>
                <a:latin typeface="华文新魏" pitchFamily="2" charset="-122"/>
              </a:rPr>
              <a:t>L3</a:t>
            </a:r>
            <a:r>
              <a:rPr lang="zh-CN" altLang="en-US" dirty="0">
                <a:solidFill>
                  <a:srgbClr val="0000FF"/>
                </a:solidFill>
                <a:effectLst>
                  <a:outerShdw blurRad="38100" dist="38100" dir="2700000" algn="tl">
                    <a:srgbClr val="C0C0C0"/>
                  </a:outerShdw>
                </a:effectLst>
                <a:latin typeface="华文新魏" pitchFamily="2" charset="-122"/>
              </a:rPr>
              <a:t>交换机</a:t>
            </a:r>
            <a:r>
              <a:rPr lang="zh-CN" altLang="en-US" dirty="0">
                <a:latin typeface="华文新魏" pitchFamily="2" charset="-122"/>
              </a:rPr>
              <a:t>等。</a:t>
            </a:r>
            <a:endParaRPr lang="zh-CN" altLang="en-US" dirty="0"/>
          </a:p>
        </p:txBody>
      </p:sp>
    </p:spTree>
  </p:cSld>
  <p:clrMapOvr>
    <a:masterClrMapping/>
  </p:clrMapOvr>
  <p:transition spd="slow">
    <p:random/>
    <p:sndAc>
      <p:stSnd>
        <p:snd r:embed="rId2" name="camera.wav"/>
      </p:stSnd>
    </p:sndAc>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194" name="Rectangle 2"/>
          <p:cNvSpPr>
            <a:spLocks noGrp="1" noChangeArrowheads="1"/>
          </p:cNvSpPr>
          <p:nvPr>
            <p:ph type="title"/>
          </p:nvPr>
        </p:nvSpPr>
        <p:spPr/>
        <p:txBody>
          <a:bodyPr/>
          <a:lstStyle/>
          <a:p>
            <a:pPr eaLnBrk="1" hangingPunct="1">
              <a:defRPr/>
            </a:pPr>
            <a:r>
              <a:rPr lang="zh-CN" altLang="en-US"/>
              <a:t>图示分段</a:t>
            </a:r>
            <a:endParaRPr lang="zh-CN" altLang="en-US" sz="2800"/>
          </a:p>
        </p:txBody>
      </p:sp>
      <p:sp>
        <p:nvSpPr>
          <p:cNvPr id="1003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eaLnBrk="1" hangingPunct="1">
              <a:spcBef>
                <a:spcPct val="50000"/>
              </a:spcBef>
              <a:buClr>
                <a:schemeClr val="accent2"/>
              </a:buClr>
              <a:buFont typeface="Wingdings" pitchFamily="2" charset="2"/>
              <a:buNone/>
            </a:pPr>
            <a:r>
              <a:rPr lang="zh-CN" altLang="en-US" sz="1200" b="0">
                <a:solidFill>
                  <a:schemeClr val="tx1"/>
                </a:solidFill>
                <a:latin typeface="Times New Roman" pitchFamily="18" charset="0"/>
                <a:ea typeface="幼圆" pitchFamily="49" charset="-122"/>
                <a:hlinkClick r:id="rId5" action="ppaction://hlinksldjump"/>
              </a:rPr>
              <a:t>本章内容</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6" action="ppaction://hlinksldjump"/>
              </a:rPr>
              <a:t>以太网</a:t>
            </a:r>
            <a:r>
              <a:rPr lang="en-US" altLang="zh-CN" sz="1200" b="0">
                <a:solidFill>
                  <a:schemeClr val="tx1"/>
                </a:solidFill>
                <a:latin typeface="Times New Roman" pitchFamily="18" charset="0"/>
                <a:ea typeface="幼圆" pitchFamily="49" charset="-122"/>
              </a:rPr>
              <a:t>&gt;&gt;</a:t>
            </a:r>
            <a:r>
              <a:rPr lang="zh-CN" altLang="en-US" sz="1200" b="0">
                <a:solidFill>
                  <a:schemeClr val="tx1"/>
                </a:solidFill>
                <a:latin typeface="Times New Roman" pitchFamily="18" charset="0"/>
                <a:ea typeface="幼圆" pitchFamily="49" charset="-122"/>
                <a:hlinkClick r:id="rId7" action="ppaction://hlinksldjump"/>
              </a:rPr>
              <a:t>传统以太网</a:t>
            </a:r>
            <a:endParaRPr lang="en-US" altLang="zh-CN" sz="1200" b="0">
              <a:solidFill>
                <a:schemeClr val="tx1"/>
              </a:solidFill>
              <a:latin typeface="Times New Roman" pitchFamily="18" charset="0"/>
              <a:ea typeface="幼圆" pitchFamily="49" charset="-122"/>
            </a:endParaRPr>
          </a:p>
        </p:txBody>
      </p:sp>
      <p:sp>
        <p:nvSpPr>
          <p:cNvPr id="10035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en-US" altLang="zh-CN" sz="1200" b="0" dirty="0">
                <a:solidFill>
                  <a:schemeClr val="tx1"/>
                </a:solidFill>
                <a:latin typeface="幼圆" pitchFamily="49" charset="-122"/>
                <a:ea typeface="幼圆" pitchFamily="49" charset="-122"/>
              </a:rPr>
              <a:t>13 </a:t>
            </a:r>
            <a:r>
              <a:rPr lang="zh-CN" altLang="en-US" sz="1200" b="0" dirty="0">
                <a:solidFill>
                  <a:schemeClr val="tx1"/>
                </a:solidFill>
                <a:latin typeface="幼圆" pitchFamily="49" charset="-122"/>
                <a:ea typeface="幼圆" pitchFamily="49" charset="-122"/>
              </a:rPr>
              <a:t>之 </a:t>
            </a:r>
            <a:r>
              <a:rPr lang="en-US" altLang="zh-CN" sz="1200" b="0" dirty="0">
                <a:solidFill>
                  <a:schemeClr val="tx1"/>
                </a:solidFill>
                <a:latin typeface="幼圆" pitchFamily="49" charset="-122"/>
                <a:ea typeface="幼圆" pitchFamily="49" charset="-122"/>
              </a:rPr>
              <a:t>4</a:t>
            </a:r>
          </a:p>
        </p:txBody>
      </p:sp>
      <p:pic>
        <p:nvPicPr>
          <p:cNvPr id="100357" name="Picture 6"/>
          <p:cNvPicPr>
            <a:picLocks noGrp="1" noChangeAspect="1" noChangeArrowheads="1"/>
          </p:cNvPicPr>
          <p:nvPr>
            <p:ph type="body" idx="1"/>
          </p:nvPr>
        </p:nvPicPr>
        <p:blipFill>
          <a:blip r:embed="rId8">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a:xfrm>
            <a:off x="755650" y="1844675"/>
            <a:ext cx="7958138" cy="3652838"/>
          </a:xfrm>
          <a:noFill/>
        </p:spPr>
      </p:pic>
      <p:sp>
        <p:nvSpPr>
          <p:cNvPr id="100358" name="Text Box 7"/>
          <p:cNvSpPr txBox="1">
            <a:spLocks noChangeArrowheads="1"/>
          </p:cNvSpPr>
          <p:nvPr/>
        </p:nvSpPr>
        <p:spPr bwMode="auto">
          <a:xfrm>
            <a:off x="2195513" y="5734050"/>
            <a:ext cx="4895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chemeClr val="accent2"/>
              </a:buClr>
              <a:buFont typeface="Wingdings" pitchFamily="2" charset="2"/>
              <a:buNone/>
            </a:pPr>
            <a:r>
              <a:rPr lang="zh-CN" altLang="en-US" sz="2400">
                <a:solidFill>
                  <a:schemeClr val="tx1"/>
                </a:solidFill>
                <a:latin typeface="Times New Roman" pitchFamily="18" charset="0"/>
              </a:rPr>
              <a:t>冲突域内共享，冲突域间交换</a:t>
            </a:r>
          </a:p>
        </p:txBody>
      </p:sp>
    </p:spTree>
  </p:cSld>
  <p:clrMapOvr>
    <a:masterClrMapping/>
  </p:clrMapOvr>
  <p:transition spd="slow">
    <p:random/>
    <p:sndAc>
      <p:stSnd>
        <p:snd r:embed="rId2" name="camera.wav"/>
      </p:stSnd>
    </p:sndAc>
  </p:transition>
</p:sld>
</file>

<file path=ppt/theme/theme1.xml><?xml version="1.0" encoding="utf-8"?>
<a:theme xmlns:a="http://schemas.openxmlformats.org/drawingml/2006/main" name="Straight Edge">
  <a:themeElements>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fontScheme name="Straight Edge">
      <a:majorFont>
        <a:latin typeface="Arial"/>
        <a:ea typeface="隶书"/>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
      <a:clrScheme name="Straight Edge 5">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292929"/>
        </a:hlink>
        <a:folHlink>
          <a:srgbClr val="800000"/>
        </a:folHlink>
      </a:clrScheme>
      <a:clrMap bg1="lt1" tx1="dk1" bg2="lt2" tx2="dk2" accent1="accent1" accent2="accent2" accent3="accent3" accent4="accent4" accent5="accent5" accent6="accent6" hlink="hlink" folHlink="folHlink"/>
    </a:extraClrScheme>
    <a:extraClrScheme>
      <a:clrScheme name="Straight Edge 6">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6600"/>
        </a:hlink>
        <a:folHlink>
          <a:srgbClr val="800000"/>
        </a:folHlink>
      </a:clrScheme>
      <a:clrMap bg1="lt1" tx1="dk1" bg2="lt2" tx2="dk2" accent1="accent1" accent2="accent2" accent3="accent3" accent4="accent4" accent5="accent5" accent6="accent6" hlink="hlink" folHlink="folHlink"/>
    </a:extraClrScheme>
    <a:extraClrScheme>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15389</TotalTime>
  <Words>20252</Words>
  <Application>Microsoft Office PowerPoint</Application>
  <PresentationFormat>全屏显示(4:3)</PresentationFormat>
  <Paragraphs>2699</Paragraphs>
  <Slides>247</Slides>
  <Notes>11</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3</vt:i4>
      </vt:variant>
      <vt:variant>
        <vt:lpstr>幻灯片标题</vt:lpstr>
      </vt:variant>
      <vt:variant>
        <vt:i4>247</vt:i4>
      </vt:variant>
    </vt:vector>
  </HeadingPairs>
  <TitlesOfParts>
    <vt:vector size="264" baseType="lpstr">
      <vt:lpstr>华文楷体</vt:lpstr>
      <vt:lpstr>华文新魏</vt:lpstr>
      <vt:lpstr>楷体_GB2312</vt:lpstr>
      <vt:lpstr>隶书</vt:lpstr>
      <vt:lpstr>宋体</vt:lpstr>
      <vt:lpstr>微软雅黑</vt:lpstr>
      <vt:lpstr>幼圆</vt:lpstr>
      <vt:lpstr>Algerian</vt:lpstr>
      <vt:lpstr>Arial</vt:lpstr>
      <vt:lpstr>Cambria Math</vt:lpstr>
      <vt:lpstr>Symbol</vt:lpstr>
      <vt:lpstr>Times New Roman</vt:lpstr>
      <vt:lpstr>Wingdings</vt:lpstr>
      <vt:lpstr>Straight Edge</vt:lpstr>
      <vt:lpstr>Visio</vt:lpstr>
      <vt:lpstr>公式</vt:lpstr>
      <vt:lpstr>VISIO</vt:lpstr>
      <vt:lpstr>第四章   介质访问控制子层</vt:lpstr>
      <vt:lpstr>介质访问子层</vt:lpstr>
      <vt:lpstr>引  入</vt:lpstr>
      <vt:lpstr>信道冲突问题</vt:lpstr>
      <vt:lpstr>信道分配技术</vt:lpstr>
      <vt:lpstr>信道的静态分配</vt:lpstr>
      <vt:lpstr>性能的定量分析</vt:lpstr>
      <vt:lpstr>信道的动态分配</vt:lpstr>
      <vt:lpstr>多点访问协议</vt:lpstr>
      <vt:lpstr>假  设</vt:lpstr>
      <vt:lpstr>随机接入协议</vt:lpstr>
      <vt:lpstr>ALOHA网络</vt:lpstr>
      <vt:lpstr>纯ALOHA</vt:lpstr>
      <vt:lpstr>图示原理</vt:lpstr>
      <vt:lpstr>性能分析</vt:lpstr>
      <vt:lpstr>性能分析</vt:lpstr>
      <vt:lpstr>吞吐量与网络负载 </vt:lpstr>
      <vt:lpstr>时隙ALOHA</vt:lpstr>
      <vt:lpstr>性能分析</vt:lpstr>
      <vt:lpstr>吞吐量与网络负载 </vt:lpstr>
      <vt:lpstr>CSMA （Carrier Sense Multiple Access）</vt:lpstr>
      <vt:lpstr>1-坚持CSMA</vt:lpstr>
      <vt:lpstr>非坚持CSMA</vt:lpstr>
      <vt:lpstr>p-坚持CSMA</vt:lpstr>
      <vt:lpstr>各种协议的比较</vt:lpstr>
      <vt:lpstr>总  结</vt:lpstr>
      <vt:lpstr>CSMA/CD （Carrier Sense Multiple Access/Collision Detection）</vt:lpstr>
      <vt:lpstr>解  释</vt:lpstr>
      <vt:lpstr>CSMA/CD模型</vt:lpstr>
      <vt:lpstr>竞争时隙</vt:lpstr>
      <vt:lpstr>性能分析</vt:lpstr>
      <vt:lpstr>性能分析</vt:lpstr>
      <vt:lpstr>无线局域网</vt:lpstr>
      <vt:lpstr>CSMA不适合WLAN！</vt:lpstr>
      <vt:lpstr>MACA （Multiple Access with Collision Avoidance）</vt:lpstr>
      <vt:lpstr>MACA （Multiple Access with Collision Detection）</vt:lpstr>
      <vt:lpstr>无冲突协议</vt:lpstr>
      <vt:lpstr>位图协议</vt:lpstr>
      <vt:lpstr>位图协议的效率分析</vt:lpstr>
      <vt:lpstr>令牌传递</vt:lpstr>
      <vt:lpstr>例1:令牌环 （IEEE 802.5）</vt:lpstr>
      <vt:lpstr>例2:令牌总线 （IEEE 802.4）</vt:lpstr>
      <vt:lpstr>例2:令牌总线 （IEEE 802.4）</vt:lpstr>
      <vt:lpstr>二进制倒计数协议</vt:lpstr>
      <vt:lpstr>算法举例</vt:lpstr>
      <vt:lpstr>性能分析及改进</vt:lpstr>
      <vt:lpstr>引  入</vt:lpstr>
      <vt:lpstr>启发:二战时美军士兵的病毒检测</vt:lpstr>
      <vt:lpstr>有限竞争协议</vt:lpstr>
      <vt:lpstr>例:自适应树遍历协议</vt:lpstr>
      <vt:lpstr>例:自适应树遍历协议</vt:lpstr>
      <vt:lpstr>例:自适应树遍历协议</vt:lpstr>
      <vt:lpstr>以太网 （Ethernet）</vt:lpstr>
      <vt:lpstr>概  述</vt:lpstr>
      <vt:lpstr>以太网的前世今生</vt:lpstr>
      <vt:lpstr>传统以太网</vt:lpstr>
      <vt:lpstr>10BASE-5 （802.3）</vt:lpstr>
      <vt:lpstr>网络结构</vt:lpstr>
      <vt:lpstr>组网部件</vt:lpstr>
      <vt:lpstr>组网部件</vt:lpstr>
      <vt:lpstr>组网规则</vt:lpstr>
      <vt:lpstr>图示5-4-3规则</vt:lpstr>
      <vt:lpstr>10BASE-2 （802.3a）</vt:lpstr>
      <vt:lpstr>网络结构</vt:lpstr>
      <vt:lpstr>组网部件</vt:lpstr>
      <vt:lpstr>组网规则</vt:lpstr>
      <vt:lpstr>10BASE-T （802.3i）</vt:lpstr>
      <vt:lpstr>网络结构</vt:lpstr>
      <vt:lpstr>组网部件</vt:lpstr>
      <vt:lpstr>集线器 （Hub）</vt:lpstr>
      <vt:lpstr>组网规则</vt:lpstr>
      <vt:lpstr>图示5-4-3规则</vt:lpstr>
      <vt:lpstr>其  它</vt:lpstr>
      <vt:lpstr>以太网中的共享媒体</vt:lpstr>
      <vt:lpstr>PowerPoint 演示文稿</vt:lpstr>
      <vt:lpstr>帧间最小间隔 （IFG）</vt:lpstr>
      <vt:lpstr>人为干扰信号 ( jam signal )</vt:lpstr>
      <vt:lpstr>二进制指数退避算法</vt:lpstr>
      <vt:lpstr>争用期</vt:lpstr>
      <vt:lpstr>例:最短帧长</vt:lpstr>
      <vt:lpstr>MAC地址</vt:lpstr>
      <vt:lpstr>MAC地址构成</vt:lpstr>
      <vt:lpstr>G/L bit</vt:lpstr>
      <vt:lpstr>I/G bit</vt:lpstr>
      <vt:lpstr>网卡检查 MAC 地址 </vt:lpstr>
      <vt:lpstr>MAC地址应用举例</vt:lpstr>
      <vt:lpstr>MAC地址和OUI查询</vt:lpstr>
      <vt:lpstr>PowerPoint 演示文稿</vt:lpstr>
      <vt:lpstr>DIX V2帧格式</vt:lpstr>
      <vt:lpstr>IEEE802.3帧格式</vt:lpstr>
      <vt:lpstr>无效的MAC帧</vt:lpstr>
      <vt:lpstr>LLC子层  （802.2）</vt:lpstr>
      <vt:lpstr>LLC子层所提供的服务</vt:lpstr>
      <vt:lpstr>LLC PDU </vt:lpstr>
      <vt:lpstr>解  释</vt:lpstr>
      <vt:lpstr>共享式以太网</vt:lpstr>
      <vt:lpstr>共享式以太网存在问题</vt:lpstr>
      <vt:lpstr>交换式以太网</vt:lpstr>
      <vt:lpstr>图示分段</vt:lpstr>
      <vt:lpstr>交换机工作原理</vt:lpstr>
      <vt:lpstr>交换方式</vt:lpstr>
      <vt:lpstr>站表结构</vt:lpstr>
      <vt:lpstr>工作过程</vt:lpstr>
      <vt:lpstr>站表的建立过程举例</vt:lpstr>
      <vt:lpstr>问  题 </vt:lpstr>
      <vt:lpstr>交换机的分类</vt:lpstr>
      <vt:lpstr>交换机和集线器</vt:lpstr>
      <vt:lpstr>例  子</vt:lpstr>
      <vt:lpstr>引  入</vt:lpstr>
      <vt:lpstr>快速以太网 （802.3u）</vt:lpstr>
      <vt:lpstr>MAC子层</vt:lpstr>
      <vt:lpstr>MAC参数</vt:lpstr>
      <vt:lpstr>物理层</vt:lpstr>
      <vt:lpstr>例  子</vt:lpstr>
      <vt:lpstr>千兆以太网 （802.3z）</vt:lpstr>
      <vt:lpstr>MAC子层</vt:lpstr>
      <vt:lpstr>载波扩展  （Carrier extension）</vt:lpstr>
      <vt:lpstr>帧突发  （Frame bursting）</vt:lpstr>
      <vt:lpstr>物理层</vt:lpstr>
      <vt:lpstr>例  子</vt:lpstr>
      <vt:lpstr>例: 千兆交换机</vt:lpstr>
      <vt:lpstr>10G以太网 （802.3ae）</vt:lpstr>
      <vt:lpstr>物理层</vt:lpstr>
      <vt:lpstr>40GB/100GB 以太网</vt:lpstr>
      <vt:lpstr>以太网的回顾 </vt:lpstr>
      <vt:lpstr>无线LAN （802.11）</vt:lpstr>
      <vt:lpstr>802.11协议栈</vt:lpstr>
      <vt:lpstr>802.11物理层</vt:lpstr>
      <vt:lpstr>802.11b （HR-DSSS）</vt:lpstr>
      <vt:lpstr>802.11a （OFDM）</vt:lpstr>
      <vt:lpstr>802.11g （OFDM）</vt:lpstr>
      <vt:lpstr>802.11n （MIMO-OFDM）</vt:lpstr>
      <vt:lpstr>新标准</vt:lpstr>
      <vt:lpstr>802.11 MAC层</vt:lpstr>
      <vt:lpstr>802.11 MAC层</vt:lpstr>
      <vt:lpstr>无线LAN和以太网</vt:lpstr>
      <vt:lpstr>隐蔽站问题</vt:lpstr>
      <vt:lpstr>暴露站问题</vt:lpstr>
      <vt:lpstr>DCF  (Distributed Coordination Function)</vt:lpstr>
      <vt:lpstr>CSMA/CA (CSMA with Collision Avoidance)</vt:lpstr>
      <vt:lpstr>物理载波监听</vt:lpstr>
      <vt:lpstr>虚拟载波监听 </vt:lpstr>
      <vt:lpstr>NAV  (Network Allocation Vector)</vt:lpstr>
      <vt:lpstr>CSMA图示</vt:lpstr>
      <vt:lpstr>冲突避免</vt:lpstr>
      <vt:lpstr>CSMA/CA图  示</vt:lpstr>
      <vt:lpstr>争用窗口</vt:lpstr>
      <vt:lpstr>二进制指数退避算法 </vt:lpstr>
      <vt:lpstr>退避计时器 (backoff timer)</vt:lpstr>
      <vt:lpstr>RTS  (Request To Send)</vt:lpstr>
      <vt:lpstr>CTS  (Clear To Send)</vt:lpstr>
      <vt:lpstr>图  示</vt:lpstr>
      <vt:lpstr>RTS/CTS的选择</vt:lpstr>
      <vt:lpstr>可靠性</vt:lpstr>
      <vt:lpstr>节省电源</vt:lpstr>
      <vt:lpstr>省电模式</vt:lpstr>
      <vt:lpstr>自动省电交付</vt:lpstr>
      <vt:lpstr>IFS  (InterFrame Space)</vt:lpstr>
      <vt:lpstr>IFS类型</vt:lpstr>
      <vt:lpstr>PowerPoint 演示文稿</vt:lpstr>
      <vt:lpstr>PCF (Point Coordination Function)</vt:lpstr>
      <vt:lpstr>数据帧</vt:lpstr>
      <vt:lpstr>FC字段 （Frame Control）</vt:lpstr>
      <vt:lpstr>Subtype字段</vt:lpstr>
      <vt:lpstr>地址字段</vt:lpstr>
      <vt:lpstr>SSID和BSSID</vt:lpstr>
      <vt:lpstr>地址案例1</vt:lpstr>
      <vt:lpstr>地址案例2</vt:lpstr>
      <vt:lpstr>管理帧和控制帧</vt:lpstr>
      <vt:lpstr>基本服务集 （BSS）</vt:lpstr>
      <vt:lpstr>例:无线路由器连接模式</vt:lpstr>
      <vt:lpstr>服  务</vt:lpstr>
      <vt:lpstr>扩展服务集 （ESS）</vt:lpstr>
      <vt:lpstr>例:无线AP连接模式</vt:lpstr>
      <vt:lpstr>服  务</vt:lpstr>
      <vt:lpstr>服  务</vt:lpstr>
      <vt:lpstr>宽带无线 （802.16）</vt:lpstr>
      <vt:lpstr>802.16的体系结构</vt:lpstr>
      <vt:lpstr>IEEE 802.16</vt:lpstr>
      <vt:lpstr>802.16协议栈</vt:lpstr>
      <vt:lpstr>802.16协议栈</vt:lpstr>
      <vt:lpstr>802.16物理层</vt:lpstr>
      <vt:lpstr>802.16物理层</vt:lpstr>
      <vt:lpstr>802.16MAC子层</vt:lpstr>
      <vt:lpstr>802.16帧结构</vt:lpstr>
      <vt:lpstr>蓝牙</vt:lpstr>
      <vt:lpstr>蓝牙</vt:lpstr>
      <vt:lpstr>蓝牙体系结构</vt:lpstr>
      <vt:lpstr>解  释</vt:lpstr>
      <vt:lpstr>蓝牙应用</vt:lpstr>
      <vt:lpstr>蓝牙应用</vt:lpstr>
      <vt:lpstr>蓝牙协议栈</vt:lpstr>
      <vt:lpstr>解  释</vt:lpstr>
      <vt:lpstr>蓝牙无线电层</vt:lpstr>
      <vt:lpstr>链路控制(基带)协议</vt:lpstr>
      <vt:lpstr>链路控制(基带)协议</vt:lpstr>
      <vt:lpstr>链路管理协议</vt:lpstr>
      <vt:lpstr>SCO链路</vt:lpstr>
      <vt:lpstr>ACL链路</vt:lpstr>
      <vt:lpstr>L2CAP</vt:lpstr>
      <vt:lpstr>蓝牙帧结构</vt:lpstr>
      <vt:lpstr>开  销 （126bit）</vt:lpstr>
      <vt:lpstr>数  据</vt:lpstr>
      <vt:lpstr>SCO帧</vt:lpstr>
      <vt:lpstr>数据链路层交换</vt:lpstr>
      <vt:lpstr>网桥 （bridge）</vt:lpstr>
      <vt:lpstr>什么是网桥？</vt:lpstr>
      <vt:lpstr>网桥的工作原理</vt:lpstr>
      <vt:lpstr>互连需要解决的问题 </vt:lpstr>
      <vt:lpstr>网桥标准</vt:lpstr>
      <vt:lpstr>透明网桥 (transparent bridge)</vt:lpstr>
      <vt:lpstr>内部结构</vt:lpstr>
      <vt:lpstr>站表结构</vt:lpstr>
      <vt:lpstr>工作过程</vt:lpstr>
      <vt:lpstr>站表的建立过程举例</vt:lpstr>
      <vt:lpstr>问  题 </vt:lpstr>
      <vt:lpstr>生成树算法</vt:lpstr>
      <vt:lpstr>源选路网桥 (source route)</vt:lpstr>
      <vt:lpstr>远程网桥</vt:lpstr>
      <vt:lpstr>网桥的优点</vt:lpstr>
      <vt:lpstr>网桥的优点</vt:lpstr>
      <vt:lpstr>网桥的缺点</vt:lpstr>
      <vt:lpstr>网络互连设备</vt:lpstr>
      <vt:lpstr>中继器 （Repeater）</vt:lpstr>
      <vt:lpstr>集线器 （Hub）</vt:lpstr>
      <vt:lpstr>网桥 （Bridge）</vt:lpstr>
      <vt:lpstr>交换机 （Switch） </vt:lpstr>
      <vt:lpstr>路由器 （Router） </vt:lpstr>
      <vt:lpstr>网关 （Gateway） </vt:lpstr>
      <vt:lpstr>虚拟局域网 ( VLAN )</vt:lpstr>
      <vt:lpstr>什么是VLAN？</vt:lpstr>
      <vt:lpstr>图示VLAN</vt:lpstr>
      <vt:lpstr>组网依据和重要特征</vt:lpstr>
      <vt:lpstr>VLAN的划分</vt:lpstr>
      <vt:lpstr>按交换机端口划分VLAN</vt:lpstr>
      <vt:lpstr>特  点</vt:lpstr>
      <vt:lpstr>按MAC地址划分VLAN</vt:lpstr>
      <vt:lpstr>特  点</vt:lpstr>
      <vt:lpstr>按IP地址划分VLAN</vt:lpstr>
      <vt:lpstr>特  点</vt:lpstr>
      <vt:lpstr>VLAN的技术特点</vt:lpstr>
      <vt:lpstr>IEEE 802.1Q标准</vt:lpstr>
      <vt:lpstr>以太帧中的VLAN标志</vt:lpstr>
      <vt:lpstr>解  释</vt:lpstr>
      <vt:lpstr>兼  容</vt:lpstr>
      <vt:lpstr>第四次报告</vt:lpstr>
      <vt:lpstr>作  业</vt:lpstr>
    </vt:vector>
  </TitlesOfParts>
  <Company>同济大学.电子与信息工程学院.计算机科学与工程系</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dc:title>
  <dc:subject>介质访问子层</dc:subject>
  <dc:creator>陆有军</dc:creator>
  <cp:lastModifiedBy>JINGYAN SUN</cp:lastModifiedBy>
  <cp:revision>700</cp:revision>
  <dcterms:created xsi:type="dcterms:W3CDTF">1601-01-01T00:00:00Z</dcterms:created>
  <dcterms:modified xsi:type="dcterms:W3CDTF">2026-01-09T02:52:34Z</dcterms:modified>
</cp:coreProperties>
</file>