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56" r:id="rId3"/>
    <p:sldId id="258" r:id="rId4"/>
    <p:sldId id="287" r:id="rId5"/>
    <p:sldId id="285" r:id="rId6"/>
    <p:sldId id="268" r:id="rId7"/>
    <p:sldId id="288" r:id="rId8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709"/>
    <p:restoredTop sz="86437"/>
  </p:normalViewPr>
  <p:slideViewPr>
    <p:cSldViewPr showGuides="1">
      <p:cViewPr varScale="1">
        <p:scale>
          <a:sx n="116" d="100"/>
          <a:sy n="116" d="100"/>
        </p:scale>
        <p:origin x="1596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C91CAFF-4D8B-4169-BB25-9136C912D52A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椭圆 12"/>
          <p:cNvSpPr/>
          <p:nvPr/>
        </p:nvSpPr>
        <p:spPr>
          <a:xfrm>
            <a:off x="921433" y="1413801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椭圆 13"/>
          <p:cNvSpPr/>
          <p:nvPr/>
        </p:nvSpPr>
        <p:spPr>
          <a:xfrm>
            <a:off x="1157288" y="1344613"/>
            <a:ext cx="63500" cy="6508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标题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22" name="副标题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305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en-US" strike="noStrike" noProof="1"/>
          </a:p>
        </p:txBody>
      </p:sp>
      <p:sp>
        <p:nvSpPr>
          <p:cNvPr id="16" name="日期占位符 6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  <a:satMod val="20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页脚占位符 1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  <a:satMod val="20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灯片编号占位符 9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/>
          <a:p>
            <a:pPr algn="ctr" fontAlgn="base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  <a:satMod val="20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  <a:satMod val="20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  <a:satMod val="20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  <a:satMod val="20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  <a:satMod val="20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  <a:satMod val="20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矩形 13"/>
          <p:cNvSpPr/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2172320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415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8" name="日期占位符 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  <a:satMod val="20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页脚占位符 4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  <a:satMod val="20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/>
          <a:p>
            <a:pPr algn="ctr" fontAlgn="base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  <a:satMod val="20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  <a:satMod val="20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135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135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065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065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13" name="日期占位符 6"/>
          <p:cNvSpPr>
            <a:spLocks noGrp="1"/>
          </p:cNvSpPr>
          <p:nvPr>
            <p:ph type="dt" sz="half" idx="1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  <a:satMod val="20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页脚占位符 7"/>
          <p:cNvSpPr>
            <a:spLocks noGrp="1"/>
          </p:cNvSpPr>
          <p:nvPr>
            <p:ph type="ftr" sz="quarter" idx="1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  <a:satMod val="20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/>
          <a:p>
            <a:pPr algn="ctr" fontAlgn="base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  <a:satMod val="20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  <a:satMod val="20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014413" y="0"/>
            <a:ext cx="8129588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矩形 13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日期占位符 1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  <a:satMod val="20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页脚占位符 2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  <a:satMod val="20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/>
          <a:p>
            <a:pPr algn="ctr" fontAlgn="base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en-US" strike="noStrike" noProof="1"/>
          </a:p>
        </p:txBody>
      </p:sp>
      <p:sp>
        <p:nvSpPr>
          <p:cNvPr id="13" name="日期占位符 4"/>
          <p:cNvSpPr>
            <a:spLocks noGrp="1"/>
          </p:cNvSpPr>
          <p:nvPr>
            <p:ph type="dt" sz="half" idx="1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  <a:satMod val="20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页脚占位符 5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  <a:satMod val="20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/>
          <a:p>
            <a:pPr algn="ctr" fontAlgn="base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761999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/>
          <a:p>
            <a:pPr marL="0" marR="0" lvl="0" indent="-283210" algn="l" defTabSz="914400" rtl="0" eaLnBrk="1" fontAlgn="base" latinLnBrk="0" hangingPunct="1">
              <a:lnSpc>
                <a:spcPts val="3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/>
              <a:buNone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流程图: 过程 13"/>
          <p:cNvSpPr/>
          <p:nvPr/>
        </p:nvSpPr>
        <p:spPr>
          <a:xfrm rot="19468671">
            <a:off x="396875" y="954088"/>
            <a:ext cx="685800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流程图: 过程 15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vert="horz" wrap="square" lIns="91440" tIns="274320" rIns="91440" bIns="45720" numCol="1" anchor="t" anchorCtr="0" compatLnSpc="1">
            <a:normAutofit/>
          </a:bodyPr>
          <a:lstStyle>
            <a:lvl1pPr indent="0">
              <a:buNone/>
              <a:defRPr sz="3200"/>
            </a:lvl1pPr>
          </a:lstStyle>
          <a:p>
            <a:pPr marL="365125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7" name="日期占位符 4"/>
          <p:cNvSpPr>
            <a:spLocks noGrp="1"/>
          </p:cNvSpPr>
          <p:nvPr>
            <p:ph type="dt" sz="half" idx="1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  <a:satMod val="20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页脚占位符 5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  <a:satMod val="20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/>
          <a:p>
            <a:pPr algn="ctr" fontAlgn="base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饼形 6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68275" y="20638"/>
            <a:ext cx="1703388" cy="1703388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同心圆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1031" name="文本占位符 8"/>
          <p:cNvSpPr>
            <a:spLocks noGrp="1"/>
          </p:cNvSpPr>
          <p:nvPr>
            <p:ph type="body"/>
          </p:nvPr>
        </p:nvSpPr>
        <p:spPr>
          <a:xfrm>
            <a:off x="1435100" y="1447800"/>
            <a:ext cx="7499350" cy="4800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24" name="日期占位符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  <a:satMod val="20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bg2">
                  <a:shade val="50000"/>
                  <a:satMod val="20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>
              <a:defRPr sz="1200">
                <a:solidFill>
                  <a:srgbClr val="B5A788"/>
                </a:solidFill>
              </a:defRPr>
            </a:lvl1pPr>
          </a:lstStyle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300" kern="1200">
          <a:solidFill>
            <a:srgbClr val="572314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anose="020B0502020104020203" pitchFamily="34" charset="0"/>
          <a:ea typeface="华文中宋" panose="0201060004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anose="020B0502020104020203" pitchFamily="34" charset="0"/>
          <a:ea typeface="华文中宋" panose="0201060004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anose="020B0502020104020203" pitchFamily="34" charset="0"/>
          <a:ea typeface="华文中宋" panose="0201060004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anose="020B0502020104020203" pitchFamily="34" charset="0"/>
          <a:ea typeface="华文中宋" panose="0201060004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anose="020B0502020104020203" pitchFamily="34" charset="0"/>
          <a:ea typeface="华文中宋" panose="0201060004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anose="020B0502020104020203" pitchFamily="34" charset="0"/>
          <a:ea typeface="华文中宋" panose="0201060004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anose="020B0502020104020203" pitchFamily="34" charset="0"/>
          <a:ea typeface="华文中宋" panose="0201060004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anose="020B0502020104020203" pitchFamily="34" charset="0"/>
          <a:ea typeface="华文中宋" panose="02010600040101010101" pitchFamily="2" charset="-122"/>
        </a:defRPr>
      </a:lvl9pPr>
    </p:titleStyle>
    <p:bodyStyle>
      <a:lvl1pPr marL="365125" indent="-282575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anose="05020102010507070707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6855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Font typeface="Verdana" panose="020B0604030504040204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anose="05020102010507070707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355" algn="l" rtl="0" eaLnBrk="0" fontAlgn="base" hangingPunct="0">
        <a:spcBef>
          <a:spcPct val="20000"/>
        </a:spcBef>
        <a:spcAft>
          <a:spcPct val="0"/>
        </a:spcAft>
        <a:buClr>
          <a:srgbClr val="C32D2E"/>
        </a:buClr>
        <a:buFont typeface="Wingdings 2" panose="05020102010507070707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7305" indent="-182880" algn="l" rtl="0" eaLnBrk="0" fontAlgn="base" hangingPunct="0">
        <a:spcBef>
          <a:spcPct val="20000"/>
        </a:spcBef>
        <a:spcAft>
          <a:spcPct val="0"/>
        </a:spcAft>
        <a:buClr>
          <a:srgbClr val="84AA33"/>
        </a:buClr>
        <a:buFont typeface="Wingdings 2" panose="05020102010507070707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 panose="05020102010507070707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8945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 panose="05020102010507070707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 panose="05020102010507070707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425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 panose="05020102010507070707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736725" y="838200"/>
            <a:ext cx="6188075" cy="2286000"/>
          </a:xfrm>
        </p:spPr>
        <p:txBody>
          <a:bodyPr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C</a:t>
            </a:r>
            <a:r>
              <a:rPr kumimoji="0" lang="zh-CN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语言程序设计</a:t>
            </a:r>
            <a:br>
              <a:rPr kumimoji="0" lang="en-US" altLang="zh-CN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b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zh-CN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课程考试复习指导</a:t>
            </a:r>
            <a:endParaRPr kumimoji="0" lang="zh-CN" alt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590800" y="4114800"/>
            <a:ext cx="4495800" cy="1066800"/>
          </a:xfrm>
        </p:spPr>
        <p:txBody>
          <a:bodyPr vert="horz" wrap="square" lIns="91440" tIns="0" rIns="91440" bIns="45720" numCol="1" anchor="ctr" anchorCtr="0" compatLnSpc="1">
            <a:normAutofit/>
          </a:bodyPr>
          <a:lstStyle/>
          <a:p>
            <a:pPr marL="27305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anose="05020102010507070707"/>
              <a:buNone/>
              <a:defRPr/>
            </a:pPr>
            <a:r>
              <a:rPr kumimoji="0" lang="en-US" altLang="zh-CN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hade val="30000"/>
                    <a:satMod val="1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2024-2025</a:t>
            </a: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hade val="30000"/>
                    <a:satMod val="1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学年第一学期</a:t>
            </a:r>
            <a:endParaRPr kumimoji="0" lang="zh-CN" altLang="en-US" sz="2600" b="1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shade val="30000"/>
                  <a:satMod val="1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152400"/>
            <a:ext cx="7499350" cy="914400"/>
          </a:xfrm>
        </p:spPr>
        <p:txBody>
          <a:bodyPr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300" b="1" i="0" u="none" strike="noStrike" kern="1200" cap="none" spc="0" normalizeH="0" baseline="0" noProof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考试题型</a:t>
            </a:r>
            <a:endParaRPr kumimoji="0" lang="zh-CN" altLang="en-US" sz="4300" b="1" i="0" u="none" strike="noStrike" kern="1200" cap="none" spc="0" normalizeH="0" baseline="0" noProof="0" smtClean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242" name="Rectangle 3"/>
          <p:cNvSpPr>
            <a:spLocks noGrp="1"/>
          </p:cNvSpPr>
          <p:nvPr>
            <p:ph idx="1"/>
          </p:nvPr>
        </p:nvSpPr>
        <p:spPr>
          <a:xfrm>
            <a:off x="1143000" y="1143000"/>
            <a:ext cx="7315200" cy="5334000"/>
          </a:xfrm>
        </p:spPr>
        <p:txBody>
          <a:bodyPr vert="horz" wrap="square" lIns="91440" tIns="45720" rIns="91440" bIns="45720" anchor="t" anchorCtr="0"/>
          <a:lstStyle/>
          <a:p>
            <a:pPr marL="82550" indent="0" eaLnBrk="1" hangingPunct="1">
              <a:buNone/>
            </a:pPr>
            <a:r>
              <a:rPr lang="zh-CN" altLang="en-US" sz="2800" dirty="0" smtClean="0"/>
              <a:t>线下闭卷考试，考试</a:t>
            </a:r>
            <a:r>
              <a:rPr lang="zh-CN" altLang="en-US" sz="2800" dirty="0"/>
              <a:t>总分</a:t>
            </a:r>
            <a:r>
              <a:rPr lang="en-US" altLang="zh-CN" sz="2800" dirty="0"/>
              <a:t>100</a:t>
            </a:r>
            <a:r>
              <a:rPr lang="zh-CN" altLang="en-US" sz="2800" dirty="0"/>
              <a:t>分，一共有四种题型：</a:t>
            </a:r>
            <a:endParaRPr lang="en-US" altLang="zh-CN" sz="2800" dirty="0"/>
          </a:p>
          <a:p>
            <a:pPr marL="82550" indent="0" eaLnBrk="1" hangingPunct="1">
              <a:buNone/>
            </a:pPr>
            <a:endParaRPr lang="zh-CN" altLang="en-US" sz="1000" dirty="0"/>
          </a:p>
          <a:p>
            <a:pPr marL="82550" indent="0" eaLnBrk="1" hangingPunct="1">
              <a:lnSpc>
                <a:spcPct val="110000"/>
              </a:lnSpc>
              <a:buNone/>
            </a:pPr>
            <a:r>
              <a:rPr lang="zh-CN" altLang="en-US" sz="2400" dirty="0"/>
              <a:t>一、单选题（在机读卡上答题）</a:t>
            </a:r>
            <a:endParaRPr lang="en-US" altLang="zh-CN" sz="2400" dirty="0"/>
          </a:p>
          <a:p>
            <a:pPr marL="82550" indent="0" eaLnBrk="1" hangingPunct="1">
              <a:lnSpc>
                <a:spcPct val="110000"/>
              </a:lnSpc>
              <a:buNone/>
            </a:pPr>
            <a:r>
              <a:rPr lang="zh-CN" altLang="en-US" sz="2400" dirty="0"/>
              <a:t>    </a:t>
            </a:r>
            <a:r>
              <a:rPr lang="en-US" altLang="zh-CN" sz="2400" dirty="0">
                <a:solidFill>
                  <a:srgbClr val="FF0000"/>
                </a:solidFill>
              </a:rPr>
              <a:t>30</a:t>
            </a:r>
            <a:r>
              <a:rPr lang="zh-CN" altLang="en-US" sz="2400" dirty="0"/>
              <a:t>分，</a:t>
            </a:r>
            <a:r>
              <a:rPr lang="en-US" altLang="zh-CN" sz="2400" dirty="0">
                <a:solidFill>
                  <a:srgbClr val="FF0000"/>
                </a:solidFill>
              </a:rPr>
              <a:t>1.5</a:t>
            </a:r>
            <a:r>
              <a:rPr lang="zh-CN" altLang="en-US" sz="2400" dirty="0"/>
              <a:t>分</a:t>
            </a:r>
            <a:r>
              <a:rPr lang="en-US" altLang="zh-CN" sz="2400" dirty="0"/>
              <a:t>/</a:t>
            </a:r>
            <a:r>
              <a:rPr lang="zh-CN" altLang="en-US" sz="2400" dirty="0"/>
              <a:t>小题，共</a:t>
            </a:r>
            <a:r>
              <a:rPr lang="en-US" altLang="zh-CN" sz="2400" dirty="0"/>
              <a:t>20</a:t>
            </a:r>
            <a:r>
              <a:rPr lang="zh-CN" altLang="en-US" sz="2400" dirty="0"/>
              <a:t>小题</a:t>
            </a:r>
            <a:endParaRPr lang="en-US" altLang="zh-CN" sz="2400" dirty="0"/>
          </a:p>
          <a:p>
            <a:pPr marL="82550" indent="0" eaLnBrk="1" hangingPunct="1">
              <a:lnSpc>
                <a:spcPct val="110000"/>
              </a:lnSpc>
              <a:buNone/>
            </a:pPr>
            <a:r>
              <a:rPr lang="zh-CN" altLang="en-US" sz="2400" dirty="0"/>
              <a:t>二、判断题（在机读卡上答题）</a:t>
            </a:r>
            <a:endParaRPr lang="en-US" altLang="zh-CN" sz="2400" dirty="0"/>
          </a:p>
          <a:p>
            <a:pPr marL="82550" indent="0" eaLnBrk="1" hangingPunct="1">
              <a:lnSpc>
                <a:spcPct val="110000"/>
              </a:lnSpc>
              <a:buNone/>
            </a:pPr>
            <a:r>
              <a:rPr lang="en-US" altLang="zh-CN" sz="2400" dirty="0"/>
              <a:t>    </a:t>
            </a:r>
            <a:r>
              <a:rPr lang="en-US" altLang="zh-CN" sz="2400" dirty="0" smtClean="0"/>
              <a:t>20</a:t>
            </a:r>
            <a:r>
              <a:rPr lang="zh-CN" altLang="en-US" sz="2400" dirty="0"/>
              <a:t>分，</a:t>
            </a:r>
            <a:r>
              <a:rPr lang="en-US" altLang="zh-CN" sz="2400" dirty="0"/>
              <a:t>1</a:t>
            </a:r>
            <a:r>
              <a:rPr lang="zh-CN" altLang="en-US" sz="2400" dirty="0"/>
              <a:t>分</a:t>
            </a:r>
            <a:r>
              <a:rPr lang="en-US" altLang="zh-CN" sz="2400" dirty="0" smtClean="0"/>
              <a:t>/</a:t>
            </a:r>
            <a:r>
              <a:rPr lang="zh-CN" altLang="en-US" sz="2400" dirty="0" smtClean="0"/>
              <a:t>题， </a:t>
            </a:r>
            <a:r>
              <a:rPr lang="zh-CN" altLang="en-US" sz="2400" dirty="0"/>
              <a:t>共</a:t>
            </a:r>
            <a:r>
              <a:rPr lang="en-US" altLang="zh-CN" sz="2400" dirty="0" smtClean="0"/>
              <a:t>20</a:t>
            </a:r>
            <a:r>
              <a:rPr lang="zh-CN" altLang="en-US" sz="2400" smtClean="0"/>
              <a:t>题</a:t>
            </a:r>
            <a:endParaRPr lang="en-US" altLang="zh-CN" sz="2400" dirty="0"/>
          </a:p>
          <a:p>
            <a:pPr marL="82550" indent="0" eaLnBrk="1" hangingPunct="1">
              <a:lnSpc>
                <a:spcPct val="110000"/>
              </a:lnSpc>
              <a:buNone/>
            </a:pPr>
            <a:endParaRPr lang="en-US" altLang="zh-CN" sz="800" dirty="0"/>
          </a:p>
          <a:p>
            <a:pPr marL="82550" indent="0" eaLnBrk="1" hangingPunct="1">
              <a:lnSpc>
                <a:spcPct val="110000"/>
              </a:lnSpc>
              <a:buNone/>
            </a:pPr>
            <a:r>
              <a:rPr lang="zh-CN" altLang="en-US" sz="2400" dirty="0"/>
              <a:t>三、填空题（在答卷上答题）</a:t>
            </a:r>
            <a:endParaRPr lang="en-US" altLang="zh-CN" sz="2400" dirty="0"/>
          </a:p>
          <a:p>
            <a:pPr marL="82550" indent="0" eaLnBrk="1" hangingPunct="1">
              <a:lnSpc>
                <a:spcPct val="110000"/>
              </a:lnSpc>
              <a:buNone/>
            </a:pPr>
            <a:r>
              <a:rPr lang="zh-CN" altLang="en-US" sz="2400" dirty="0"/>
              <a:t>    </a:t>
            </a:r>
            <a:r>
              <a:rPr lang="en-US" altLang="zh-CN" sz="2400" dirty="0"/>
              <a:t>20</a:t>
            </a:r>
            <a:r>
              <a:rPr lang="zh-CN" altLang="en-US" sz="2400" dirty="0"/>
              <a:t>分，</a:t>
            </a:r>
            <a:r>
              <a:rPr lang="en-US" altLang="zh-CN" sz="2400" dirty="0"/>
              <a:t>2</a:t>
            </a:r>
            <a:r>
              <a:rPr lang="zh-CN" altLang="en-US" sz="2400" dirty="0"/>
              <a:t>分</a:t>
            </a:r>
            <a:r>
              <a:rPr lang="en-US" altLang="zh-CN" sz="2400" dirty="0"/>
              <a:t>/</a:t>
            </a:r>
            <a:r>
              <a:rPr lang="zh-CN" altLang="en-US" sz="2400" dirty="0"/>
              <a:t>小题，共</a:t>
            </a:r>
            <a:r>
              <a:rPr lang="en-US" altLang="zh-CN" sz="2400" dirty="0"/>
              <a:t>10</a:t>
            </a:r>
            <a:r>
              <a:rPr lang="zh-CN" altLang="en-US" sz="2400" dirty="0" smtClean="0"/>
              <a:t>题</a:t>
            </a:r>
            <a:endParaRPr lang="zh-CN" altLang="en-US" sz="2400" dirty="0" smtClean="0"/>
          </a:p>
          <a:p>
            <a:pPr marL="82550" indent="0" eaLnBrk="1" hangingPunct="1">
              <a:lnSpc>
                <a:spcPct val="110000"/>
              </a:lnSpc>
              <a:buNone/>
            </a:pPr>
            <a:endParaRPr lang="en-US" altLang="zh-CN" sz="800" dirty="0" smtClean="0"/>
          </a:p>
          <a:p>
            <a:pPr marL="82550" indent="0" eaLnBrk="1" hangingPunct="1">
              <a:lnSpc>
                <a:spcPct val="110000"/>
              </a:lnSpc>
              <a:buNone/>
            </a:pPr>
            <a:r>
              <a:rPr lang="zh-CN" altLang="en-US" sz="2400" dirty="0" smtClean="0"/>
              <a:t>四、编程题（</a:t>
            </a:r>
            <a:r>
              <a:rPr lang="zh-CN" altLang="en-US" sz="2400" dirty="0"/>
              <a:t>在答题卷上答题）</a:t>
            </a:r>
            <a:endParaRPr lang="en-US" altLang="zh-CN" sz="2400" dirty="0"/>
          </a:p>
          <a:p>
            <a:pPr marL="82550" indent="0" eaLnBrk="1" hangingPunct="1">
              <a:lnSpc>
                <a:spcPct val="110000"/>
              </a:lnSpc>
              <a:buNone/>
            </a:pPr>
            <a:r>
              <a:rPr lang="zh-CN" altLang="en-US" sz="2400" dirty="0">
                <a:sym typeface="Wingdings" panose="05000000000000000000" pitchFamily="2" charset="2"/>
              </a:rPr>
              <a:t>    </a:t>
            </a:r>
            <a:r>
              <a:rPr lang="en-US" altLang="zh-CN" sz="2400" dirty="0">
                <a:solidFill>
                  <a:srgbClr val="FF0000"/>
                </a:solidFill>
              </a:rPr>
              <a:t>30</a:t>
            </a:r>
            <a:r>
              <a:rPr lang="zh-CN" altLang="en-US" sz="2400" dirty="0"/>
              <a:t>分，</a:t>
            </a:r>
            <a:r>
              <a:rPr lang="en-US" altLang="zh-CN" sz="2400" dirty="0"/>
              <a:t>5</a:t>
            </a:r>
            <a:r>
              <a:rPr lang="zh-CN" altLang="en-US" sz="2400" dirty="0"/>
              <a:t>分</a:t>
            </a:r>
            <a:r>
              <a:rPr lang="en-US" altLang="zh-CN" sz="2400" dirty="0"/>
              <a:t>/</a:t>
            </a:r>
            <a:r>
              <a:rPr lang="zh-CN" altLang="en-US" sz="2400" dirty="0"/>
              <a:t>小题，共</a:t>
            </a:r>
            <a:r>
              <a:rPr lang="en-US" altLang="zh-CN" sz="2400" dirty="0">
                <a:solidFill>
                  <a:srgbClr val="FF0000"/>
                </a:solidFill>
              </a:rPr>
              <a:t>6</a:t>
            </a:r>
            <a:r>
              <a:rPr lang="zh-CN" altLang="en-US" sz="2400" dirty="0"/>
              <a:t>小题</a:t>
            </a:r>
            <a:endParaRPr lang="zh-CN" altLang="en-US" sz="2400" dirty="0">
              <a:sym typeface="Wingdings" panose="05000000000000000000" pitchFamily="2" charset="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35050" y="152400"/>
            <a:ext cx="7499350" cy="1143000"/>
          </a:xfrm>
        </p:spPr>
        <p:txBody>
          <a:bodyPr anchor="ctr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300" b="1" i="0" u="none" strike="noStrike" kern="1200" cap="none" spc="0" normalizeH="0" baseline="0" noProof="0" smtClean="0">
                <a:ln>
                  <a:noFill/>
                </a:ln>
                <a:solidFill>
                  <a:srgbClr val="572314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考试内容分值分布</a:t>
            </a:r>
            <a:endParaRPr kumimoji="0" lang="zh-CN" altLang="en-US" sz="4300" b="1" i="0" u="none" strike="noStrike" kern="1200" cap="none" spc="0" normalizeH="0" baseline="0" noProof="0">
              <a:ln>
                <a:noFill/>
              </a:ln>
              <a:solidFill>
                <a:srgbClr val="572314"/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266" name="内容占位符 2"/>
          <p:cNvSpPr>
            <a:spLocks noGrp="1"/>
          </p:cNvSpPr>
          <p:nvPr>
            <p:ph idx="1"/>
          </p:nvPr>
        </p:nvSpPr>
        <p:spPr>
          <a:xfrm>
            <a:off x="1066800" y="1447800"/>
            <a:ext cx="7499350" cy="4800600"/>
          </a:xfrm>
        </p:spPr>
        <p:txBody>
          <a:bodyPr vert="horz" wrap="square" lIns="91440" tIns="45720" rIns="91440" bIns="45720" anchor="t" anchorCtr="0"/>
          <a:lstStyle/>
          <a:p>
            <a:pPr marL="82550" indent="0">
              <a:buNone/>
            </a:pPr>
            <a:r>
              <a:rPr lang="zh-CN" altLang="en-US" dirty="0"/>
              <a:t>文化基础课部分：</a:t>
            </a:r>
            <a:endParaRPr lang="en-US" altLang="zh-CN" dirty="0"/>
          </a:p>
          <a:p>
            <a:pPr marL="82550" indent="0">
              <a:buNone/>
            </a:pPr>
            <a:endParaRPr lang="en-US" altLang="zh-CN" dirty="0"/>
          </a:p>
          <a:p>
            <a:pPr marL="82550" indent="0">
              <a:buNone/>
            </a:pPr>
            <a:r>
              <a:rPr lang="en-US" altLang="zh-CN" sz="2800" dirty="0"/>
              <a:t>	</a:t>
            </a:r>
            <a:r>
              <a:rPr lang="zh-CN" altLang="en-US" sz="2800" dirty="0"/>
              <a:t>占总分的 </a:t>
            </a:r>
            <a:r>
              <a:rPr lang="en-US" altLang="zh-CN" sz="2800" dirty="0"/>
              <a:t>8%-15%</a:t>
            </a:r>
            <a:r>
              <a:rPr lang="zh-CN" altLang="en-US" sz="2800" dirty="0"/>
              <a:t>，以客观题方式考核</a:t>
            </a:r>
            <a:endParaRPr lang="en-US" altLang="zh-CN" sz="2800" dirty="0"/>
          </a:p>
          <a:p>
            <a:pPr marL="82550" indent="0">
              <a:buNone/>
            </a:pPr>
            <a:endParaRPr lang="en-US" altLang="zh-CN" dirty="0"/>
          </a:p>
          <a:p>
            <a:pPr marL="82550" indent="0">
              <a:buNone/>
            </a:pPr>
            <a:r>
              <a:rPr lang="en-US" altLang="zh-CN" dirty="0"/>
              <a:t>C</a:t>
            </a:r>
            <a:r>
              <a:rPr lang="zh-CN" altLang="en-US" dirty="0"/>
              <a:t>语言部分：</a:t>
            </a:r>
            <a:endParaRPr lang="en-US" altLang="zh-CN" dirty="0"/>
          </a:p>
          <a:p>
            <a:pPr marL="82550" indent="0">
              <a:buNone/>
            </a:pPr>
            <a:endParaRPr lang="en-US" altLang="zh-CN" dirty="0"/>
          </a:p>
          <a:p>
            <a:pPr marL="82550" indent="0">
              <a:buNone/>
            </a:pPr>
            <a:r>
              <a:rPr lang="en-US" altLang="zh-CN" sz="2800" dirty="0"/>
              <a:t>	</a:t>
            </a:r>
            <a:r>
              <a:rPr lang="zh-CN" altLang="en-US" sz="2800" dirty="0"/>
              <a:t>占总分的 </a:t>
            </a:r>
            <a:r>
              <a:rPr lang="en-US" altLang="zh-CN" sz="2800" dirty="0"/>
              <a:t>85%-92%</a:t>
            </a:r>
            <a:endParaRPr lang="zh-CN" altLang="en-US" sz="2800" dirty="0"/>
          </a:p>
          <a:p>
            <a:pPr marL="82550" indent="0"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>
          <a:xfrm>
            <a:off x="1066800" y="152400"/>
            <a:ext cx="7499350" cy="792163"/>
          </a:xfrm>
        </p:spPr>
        <p:txBody>
          <a:bodyPr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300" b="1" i="0" u="none" strike="noStrike" kern="1200" cap="none" spc="0" normalizeH="0" baseline="0" noProof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复习资料</a:t>
            </a:r>
            <a:endParaRPr kumimoji="0" lang="zh-CN" altLang="en-US" sz="4300" b="1" i="0" u="none" strike="noStrike" kern="1200" cap="none" spc="0" normalizeH="0" baseline="0" noProof="0" smtClean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290" name="内容占位符 2"/>
          <p:cNvSpPr>
            <a:spLocks noGrp="1"/>
          </p:cNvSpPr>
          <p:nvPr>
            <p:ph idx="1"/>
          </p:nvPr>
        </p:nvSpPr>
        <p:spPr>
          <a:xfrm>
            <a:off x="1219200" y="1295400"/>
            <a:ext cx="7499350" cy="4800600"/>
          </a:xfrm>
        </p:spPr>
        <p:txBody>
          <a:bodyPr vert="horz" wrap="square" lIns="91440" tIns="45720" rIns="91440" bIns="45720" anchor="t" anchorCtr="0"/>
          <a:lstStyle/>
          <a:p>
            <a:pPr marL="82550" indent="0" eaLnBrk="1" hangingPunct="1">
              <a:lnSpc>
                <a:spcPct val="150000"/>
              </a:lnSpc>
              <a:buNone/>
            </a:pPr>
            <a:r>
              <a:rPr lang="en-US" altLang="zh-CN" dirty="0"/>
              <a:t>1. </a:t>
            </a:r>
            <a:r>
              <a:rPr lang="zh-CN" altLang="zh-CN" dirty="0"/>
              <a:t>教材，任课教师的课件</a:t>
            </a:r>
            <a:r>
              <a:rPr lang="zh-CN" altLang="en-US" dirty="0"/>
              <a:t>（</a:t>
            </a:r>
            <a:r>
              <a:rPr lang="en-US" altLang="zh-CN" dirty="0"/>
              <a:t>PPT</a:t>
            </a:r>
            <a:r>
              <a:rPr lang="zh-CN" altLang="en-US" dirty="0"/>
              <a:t>）</a:t>
            </a:r>
            <a:r>
              <a:rPr lang="zh-CN" altLang="zh-CN" dirty="0"/>
              <a:t>；</a:t>
            </a:r>
            <a:endParaRPr lang="zh-CN" altLang="zh-CN" dirty="0"/>
          </a:p>
          <a:p>
            <a:pPr marL="82550" indent="0" eaLnBrk="1" hangingPunct="1">
              <a:lnSpc>
                <a:spcPct val="150000"/>
              </a:lnSpc>
              <a:buNone/>
            </a:pPr>
            <a:r>
              <a:rPr lang="en-US" altLang="zh-CN" dirty="0"/>
              <a:t>2. </a:t>
            </a:r>
            <a:r>
              <a:rPr lang="zh-CN" altLang="zh-CN" dirty="0"/>
              <a:t>教材每章的课后习题</a:t>
            </a:r>
            <a:r>
              <a:rPr lang="zh-CN" altLang="en-US" dirty="0"/>
              <a:t>；</a:t>
            </a:r>
            <a:endParaRPr lang="en-US" altLang="zh-CN" dirty="0"/>
          </a:p>
          <a:p>
            <a:pPr marL="82550" indent="0" eaLnBrk="1" hangingPunct="1">
              <a:lnSpc>
                <a:spcPct val="150000"/>
              </a:lnSpc>
              <a:buNone/>
            </a:pPr>
            <a:r>
              <a:rPr lang="en-US" altLang="zh-CN" dirty="0"/>
              <a:t>   </a:t>
            </a:r>
            <a:r>
              <a:rPr lang="zh-CN" altLang="zh-CN" dirty="0"/>
              <a:t>实验指导书后面所附习题；</a:t>
            </a:r>
            <a:endParaRPr lang="zh-CN" altLang="zh-CN" dirty="0"/>
          </a:p>
          <a:p>
            <a:pPr marL="82550" indent="0" eaLnBrk="1" hangingPunct="1">
              <a:lnSpc>
                <a:spcPct val="150000"/>
              </a:lnSpc>
              <a:buNone/>
            </a:pPr>
            <a:r>
              <a:rPr lang="en-US" altLang="zh-CN" dirty="0"/>
              <a:t>3. </a:t>
            </a:r>
            <a:r>
              <a:rPr lang="zh-CN" altLang="zh-CN" dirty="0"/>
              <a:t>上机实验编程题目</a:t>
            </a:r>
            <a:r>
              <a:rPr lang="en-US" altLang="zh-CN" dirty="0"/>
              <a:t>,</a:t>
            </a:r>
            <a:r>
              <a:rPr lang="zh-CN" altLang="en-US" dirty="0"/>
              <a:t>带</a:t>
            </a:r>
            <a:r>
              <a:rPr lang="en-US" altLang="zh-CN" dirty="0"/>
              <a:t>*</a:t>
            </a:r>
            <a:r>
              <a:rPr lang="zh-CN" altLang="en-US" dirty="0"/>
              <a:t>号除外</a:t>
            </a:r>
            <a:r>
              <a:rPr lang="zh-CN" altLang="zh-CN" dirty="0"/>
              <a:t>；</a:t>
            </a:r>
            <a:endParaRPr lang="en-US" altLang="zh-CN" dirty="0"/>
          </a:p>
          <a:p>
            <a:pPr marL="82550" indent="0" eaLnBrk="1" hangingPunct="1">
              <a:lnSpc>
                <a:spcPct val="150000"/>
              </a:lnSpc>
              <a:buNone/>
            </a:pPr>
            <a:r>
              <a:rPr lang="en-US" altLang="zh-CN" dirty="0">
                <a:solidFill>
                  <a:srgbClr val="FF0000"/>
                </a:solidFill>
              </a:rPr>
              <a:t>4. </a:t>
            </a:r>
            <a:r>
              <a:rPr lang="zh-CN" altLang="en-US" dirty="0">
                <a:solidFill>
                  <a:srgbClr val="FF0000"/>
                </a:solidFill>
              </a:rPr>
              <a:t>重点知识点参考复习题库（</a:t>
            </a:r>
            <a:r>
              <a:rPr lang="en-US" altLang="zh-CN" dirty="0" smtClean="0">
                <a:solidFill>
                  <a:srgbClr val="FF0000"/>
                </a:solidFill>
              </a:rPr>
              <a:t>2024</a:t>
            </a:r>
            <a:r>
              <a:rPr lang="zh-CN" altLang="en-US" dirty="0" smtClean="0">
                <a:solidFill>
                  <a:srgbClr val="FF0000"/>
                </a:solidFill>
              </a:rPr>
              <a:t>版</a:t>
            </a:r>
            <a:r>
              <a:rPr lang="zh-CN" altLang="en-US" dirty="0">
                <a:solidFill>
                  <a:srgbClr val="FF0000"/>
                </a:solidFill>
              </a:rPr>
              <a:t>）。</a:t>
            </a:r>
            <a:endParaRPr lang="zh-CN" altLang="zh-CN" dirty="0">
              <a:solidFill>
                <a:srgbClr val="FF0000"/>
              </a:solidFill>
            </a:endParaRPr>
          </a:p>
          <a:p>
            <a:pPr marL="82550" indent="0" eaLnBrk="1" hangingPunct="1">
              <a:lnSpc>
                <a:spcPct val="150000"/>
              </a:lnSpc>
              <a:buNone/>
            </a:pPr>
            <a:endParaRPr lang="zh-CN" altLang="zh-CN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Grp="1" noChangeArrowheads="1"/>
          </p:cNvSpPr>
          <p:nvPr>
            <p:ph idx="1"/>
          </p:nvPr>
        </p:nvSpPr>
        <p:spPr>
          <a:xfrm>
            <a:off x="990600" y="914400"/>
            <a:ext cx="8153400" cy="5562520"/>
          </a:xfrm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0" marR="0" lvl="0" indent="-283210" algn="l" defTabSz="914400" rtl="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 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选择题、判断题全对才得分；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0" marR="0" lvl="0" indent="-283210" algn="l" defTabSz="914400" rtl="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 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填空题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和编程题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按部分或步骤给分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；</a:t>
            </a:r>
            <a:endParaRPr kumimoji="0" lang="zh-CN" alt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0" marR="0" lvl="0" indent="-283210" algn="l" defTabSz="914400" rtl="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 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编程题（包括写函数题）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的结构要写完整；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0" marR="0" lvl="0" indent="-283210" algn="l" defTabSz="914400" rtl="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Tx/>
              <a:buNone/>
              <a:defRPr/>
            </a:pPr>
            <a:r>
              <a:rPr lang="en-US" altLang="zh-CN" dirty="0" smtClean="0"/>
              <a:t>4. </a:t>
            </a:r>
            <a:r>
              <a:rPr lang="zh-CN" altLang="en-US" dirty="0" smtClean="0"/>
              <a:t>指针和文件部分只考选择题和判断题，</a:t>
            </a:r>
            <a:endParaRPr kumimoji="0" lang="zh-CN" alt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190500"/>
            <a:ext cx="8229600" cy="762000"/>
          </a:xfrm>
        </p:spPr>
        <p:txBody>
          <a:bodyPr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300" b="1" i="0" u="none" strike="noStrike" kern="1200" cap="none" spc="0" normalizeH="0" baseline="0" noProof="0">
                <a:ln>
                  <a:noFill/>
                </a:ln>
                <a:solidFill>
                  <a:srgbClr val="572314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重要提示</a:t>
            </a:r>
            <a:endParaRPr kumimoji="0" lang="en-US" altLang="zh-CN" sz="4300" b="1" i="0" u="none" strike="noStrike" kern="1200" cap="none" spc="0" normalizeH="0" baseline="0" noProof="0">
              <a:ln>
                <a:noFill/>
              </a:ln>
              <a:solidFill>
                <a:srgbClr val="572314"/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000" dirty="0" smtClean="0"/>
              <a:t>考试新要求：</a:t>
            </a:r>
            <a:br>
              <a:rPr lang="en-US" altLang="zh-CN" sz="3000" dirty="0" smtClean="0"/>
            </a:br>
            <a:r>
              <a:rPr lang="zh-CN" altLang="en-US" sz="3000" dirty="0" smtClean="0"/>
              <a:t>先</a:t>
            </a:r>
            <a:r>
              <a:rPr lang="zh-CN" altLang="en-US" sz="3000" dirty="0"/>
              <a:t>做客观题，一小时后先收填涂卡</a:t>
            </a:r>
            <a:endParaRPr lang="zh-CN" altLang="en-US" sz="3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altLang="zh-CN" sz="2100" dirty="0"/>
          </a:p>
          <a:p>
            <a:r>
              <a:rPr lang="zh-CN" altLang="en-US" sz="2100" b="1" dirty="0">
                <a:solidFill>
                  <a:srgbClr val="0000FF"/>
                </a:solidFill>
              </a:rPr>
              <a:t>监考反复提醒考生，考试先做客观题（选择题和判断题），一小时后先收填涂卡，之后选择题和判断题不能再作答。</a:t>
            </a:r>
            <a:endParaRPr lang="en-US" altLang="zh-CN" sz="2100" b="1" dirty="0">
              <a:solidFill>
                <a:srgbClr val="0000FF"/>
              </a:solidFill>
            </a:endParaRPr>
          </a:p>
          <a:p>
            <a:endParaRPr lang="en-US" altLang="zh-CN" sz="2100" dirty="0"/>
          </a:p>
          <a:p>
            <a:pPr marL="0" indent="0">
              <a:buNone/>
            </a:pPr>
            <a:r>
              <a:rPr lang="en-US" altLang="zh-CN" sz="2100" dirty="0"/>
              <a:t> </a:t>
            </a:r>
            <a:r>
              <a:rPr lang="zh-CN" altLang="en-US" sz="2100" dirty="0"/>
              <a:t>监考教师一张张检查学生填涂卡是否填写正确，有错的要求学生修改，但不允许借机作答。</a:t>
            </a:r>
            <a:endParaRPr lang="en-US" altLang="zh-CN" sz="2100" dirty="0"/>
          </a:p>
          <a:p>
            <a:pPr marL="0" indent="0">
              <a:buNone/>
            </a:pPr>
            <a:endParaRPr lang="en-US" altLang="zh-CN" sz="2100" dirty="0"/>
          </a:p>
          <a:p>
            <a:r>
              <a:rPr lang="zh-CN" altLang="en-US" sz="2100"/>
              <a:t>考试结束后，收试卷和答卷。</a:t>
            </a:r>
            <a:endParaRPr lang="zh-CN" altLang="en-US" sz="2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夏至">
  <a:themeElements>
    <a:clrScheme name="夏至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夏至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夏至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0</TotalTime>
  <Words>547</Words>
  <Application>WPS 演示</Application>
  <PresentationFormat>全屏显示(4:3)</PresentationFormat>
  <Paragraphs>54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8" baseType="lpstr">
      <vt:lpstr>Arial</vt:lpstr>
      <vt:lpstr>宋体</vt:lpstr>
      <vt:lpstr>Wingdings</vt:lpstr>
      <vt:lpstr>Gill Sans MT</vt:lpstr>
      <vt:lpstr>华文中宋</vt:lpstr>
      <vt:lpstr>Wingdings 2</vt:lpstr>
      <vt:lpstr>Verdana</vt:lpstr>
      <vt:lpstr>Wingdings 2</vt:lpstr>
      <vt:lpstr>微软雅黑</vt:lpstr>
      <vt:lpstr>Arial Unicode MS</vt:lpstr>
      <vt:lpstr>Calibri</vt:lpstr>
      <vt:lpstr>夏至</vt:lpstr>
      <vt:lpstr>C语言程序设计  课程考试复习指导</vt:lpstr>
      <vt:lpstr>考试题型</vt:lpstr>
      <vt:lpstr>考试内容分值分布</vt:lpstr>
      <vt:lpstr>复习资料</vt:lpstr>
      <vt:lpstr>重要提示</vt:lpstr>
      <vt:lpstr>考试新要求： 先做客观题，一小时后先收填涂卡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hpo</cp:lastModifiedBy>
  <cp:revision>174</cp:revision>
  <dcterms:created xsi:type="dcterms:W3CDTF">2022-11-28T16:28:00Z</dcterms:created>
  <dcterms:modified xsi:type="dcterms:W3CDTF">2024-12-06T00:59:35Z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ICV">
    <vt:lpwstr/>
  </property>
  <property fmtid="{D5CDD505-2E9C-101B-9397-08002B2CF9AE}" pid="4" name="KSOProductBuildVer">
    <vt:lpwstr>2052-12.1.0.19302</vt:lpwstr>
  </property>
</Properties>
</file>