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78"/>
  </p:notesMasterIdLst>
  <p:handoutMasterIdLst>
    <p:handoutMasterId r:id="rId79"/>
  </p:handoutMasterIdLst>
  <p:sldIdLst>
    <p:sldId id="1913" r:id="rId8"/>
    <p:sldId id="1880" r:id="rId9"/>
    <p:sldId id="1702" r:id="rId10"/>
    <p:sldId id="1710" r:id="rId11"/>
    <p:sldId id="1859" r:id="rId12"/>
    <p:sldId id="2142" r:id="rId13"/>
    <p:sldId id="1920" r:id="rId14"/>
    <p:sldId id="2158" r:id="rId15"/>
    <p:sldId id="2143" r:id="rId16"/>
    <p:sldId id="2134" r:id="rId17"/>
    <p:sldId id="2159" r:id="rId18"/>
    <p:sldId id="2160" r:id="rId19"/>
    <p:sldId id="2161" r:id="rId20"/>
    <p:sldId id="2162" r:id="rId21"/>
    <p:sldId id="2163" r:id="rId22"/>
    <p:sldId id="2164" r:id="rId23"/>
    <p:sldId id="2144" r:id="rId24"/>
    <p:sldId id="2145" r:id="rId25"/>
    <p:sldId id="2146" r:id="rId26"/>
    <p:sldId id="2078" r:id="rId27"/>
    <p:sldId id="2166" r:id="rId28"/>
    <p:sldId id="2165" r:id="rId29"/>
    <p:sldId id="2167" r:id="rId30"/>
    <p:sldId id="2148" r:id="rId31"/>
    <p:sldId id="2152" r:id="rId32"/>
    <p:sldId id="2149" r:id="rId33"/>
    <p:sldId id="2153" r:id="rId34"/>
    <p:sldId id="2168" r:id="rId35"/>
    <p:sldId id="2150" r:id="rId36"/>
    <p:sldId id="2154" r:id="rId37"/>
    <p:sldId id="2155" r:id="rId38"/>
    <p:sldId id="2147" r:id="rId39"/>
    <p:sldId id="1923" r:id="rId40"/>
    <p:sldId id="2184" r:id="rId41"/>
    <p:sldId id="2169" r:id="rId42"/>
    <p:sldId id="2185" r:id="rId43"/>
    <p:sldId id="2170" r:id="rId44"/>
    <p:sldId id="2186" r:id="rId45"/>
    <p:sldId id="2135" r:id="rId46"/>
    <p:sldId id="2040" r:id="rId47"/>
    <p:sldId id="2171" r:id="rId48"/>
    <p:sldId id="2172" r:id="rId49"/>
    <p:sldId id="2173" r:id="rId50"/>
    <p:sldId id="2176" r:id="rId51"/>
    <p:sldId id="2174" r:id="rId52"/>
    <p:sldId id="2175" r:id="rId53"/>
    <p:sldId id="2136" r:id="rId54"/>
    <p:sldId id="2004" r:id="rId55"/>
    <p:sldId id="2156" r:id="rId56"/>
    <p:sldId id="1929" r:id="rId57"/>
    <p:sldId id="2054" r:id="rId58"/>
    <p:sldId id="2177" r:id="rId59"/>
    <p:sldId id="2137" r:id="rId60"/>
    <p:sldId id="2138" r:id="rId61"/>
    <p:sldId id="2178" r:id="rId62"/>
    <p:sldId id="2179" r:id="rId63"/>
    <p:sldId id="2139" r:id="rId64"/>
    <p:sldId id="1937" r:id="rId65"/>
    <p:sldId id="2157" r:id="rId66"/>
    <p:sldId id="1953" r:id="rId67"/>
    <p:sldId id="1952" r:id="rId68"/>
    <p:sldId id="2180" r:id="rId69"/>
    <p:sldId id="2140" r:id="rId70"/>
    <p:sldId id="1956" r:id="rId71"/>
    <p:sldId id="2181" r:id="rId72"/>
    <p:sldId id="2182" r:id="rId73"/>
    <p:sldId id="2183" r:id="rId74"/>
    <p:sldId id="2141" r:id="rId75"/>
    <p:sldId id="1981" r:id="rId76"/>
    <p:sldId id="1704" r:id="rId7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E4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16" autoAdjust="0"/>
    <p:restoredTop sz="92556" autoAdjust="0"/>
  </p:normalViewPr>
  <p:slideViewPr>
    <p:cSldViewPr snapToGrid="0">
      <p:cViewPr varScale="1">
        <p:scale>
          <a:sx n="81" d="100"/>
          <a:sy n="81" d="100"/>
        </p:scale>
        <p:origin x="100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tableStyles" Target="tableStyles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viewProps" Target="viewProps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2023/3/11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缓存商品、购物车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983BAB-FDB9-A1F6-FCAB-F22FD93DB24E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修改用户端接口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DishController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list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方法，加入缓存处理逻辑：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548A5F3-EF69-3EB6-B6DD-4986269C7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6" y="2625434"/>
            <a:ext cx="10129962" cy="3682425"/>
          </a:xfrm>
          <a:prstGeom prst="roundRect">
            <a:avLst>
              <a:gd name="adj" fmla="val 296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构造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缓存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，规则为：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分类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key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"dish_"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categoryId;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中是否有缓存数据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list = 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&gt;)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.opsForValue().get(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存在缓存数据，直接返回给前端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(list !=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&amp;&amp; list.size() 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(list);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dish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.setCategoryId(categoryId);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查询起售中的菜品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.listWithFlavor(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将查询到的数据载入缓存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.opsForValue().set(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list);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(list);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364AD23E-2AF3-360F-CACF-BCB4CA271A7A}"/>
              </a:ext>
            </a:extLst>
          </p:cNvPr>
          <p:cNvSpPr/>
          <p:nvPr/>
        </p:nvSpPr>
        <p:spPr>
          <a:xfrm>
            <a:off x="9454101" y="5968206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B58AC0-092D-91C5-2B94-7A48A2F367E0}"/>
              </a:ext>
            </a:extLst>
          </p:cNvPr>
          <p:cNvSpPr/>
          <p:nvPr/>
        </p:nvSpPr>
        <p:spPr>
          <a:xfrm>
            <a:off x="930302" y="2689043"/>
            <a:ext cx="5709037" cy="175495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D898A3E-40E2-7710-5461-C0108DBD95C0}"/>
              </a:ext>
            </a:extLst>
          </p:cNvPr>
          <p:cNvSpPr/>
          <p:nvPr/>
        </p:nvSpPr>
        <p:spPr>
          <a:xfrm>
            <a:off x="930302" y="5542059"/>
            <a:ext cx="5709037" cy="42614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713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3F6EB6-0881-5FC0-282E-AC4B8CE1946A}"/>
              </a:ext>
            </a:extLst>
          </p:cNvPr>
          <p:cNvSpPr txBox="1"/>
          <p:nvPr/>
        </p:nvSpPr>
        <p:spPr>
          <a:xfrm>
            <a:off x="710565" y="1675765"/>
            <a:ext cx="10601960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修改管理端接口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DishController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的相关方法，加入清理缓存的逻辑，需要改造的方法：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新增菜品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修改菜品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批量删除菜品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起售、停售菜品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333F755-809A-17B9-10FF-0B554E195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1681" y="1862944"/>
            <a:ext cx="2579754" cy="45862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5580441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9FA9C-D919-2A7B-01C0-613A9C86B6D0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抽取清理缓存的方法：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97C9925-FA24-5B2F-0200-3B94D24E8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4" y="2722423"/>
            <a:ext cx="8937266" cy="1413153"/>
          </a:xfrm>
          <a:prstGeom prst="roundRect">
            <a:avLst>
              <a:gd name="adj" fmla="val 653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清理缓存数据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cleanCache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pattern){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 keys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.keys(pattern);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1B61F659-F250-1727-51C8-518D4804980E}"/>
              </a:ext>
            </a:extLst>
          </p:cNvPr>
          <p:cNvSpPr/>
          <p:nvPr/>
        </p:nvSpPr>
        <p:spPr>
          <a:xfrm>
            <a:off x="8253453" y="3795923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528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9FA9C-D919-2A7B-01C0-613A9C86B6D0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调用清理缓存的方法，保证数据一致性：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38C398E5-0DC5-FDA1-525C-FB0DC49F5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887" y="2528012"/>
            <a:ext cx="10066351" cy="3511510"/>
          </a:xfrm>
          <a:prstGeom prst="roundRect">
            <a:avLst>
              <a:gd name="adj" fmla="val 282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redisTemplate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新增菜品：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.saveWithFlavor(dishDTO);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categoryId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dishDTO.getCategoryId();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key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"dish_"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cleanCache(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0AEF4FFD-DD69-78DC-18F4-20BD28DEF783}"/>
              </a:ext>
            </a:extLst>
          </p:cNvPr>
          <p:cNvSpPr/>
          <p:nvPr/>
        </p:nvSpPr>
        <p:spPr>
          <a:xfrm>
            <a:off x="9398441" y="5699869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CDACAE-AF00-0CB2-FDF8-632D57A0F0D5}"/>
              </a:ext>
            </a:extLst>
          </p:cNvPr>
          <p:cNvSpPr/>
          <p:nvPr/>
        </p:nvSpPr>
        <p:spPr>
          <a:xfrm>
            <a:off x="1232453" y="4953259"/>
            <a:ext cx="3299790" cy="564947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6743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6EDCEEC1-2A02-453B-CE7E-0BF73BA508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55" y="2601148"/>
            <a:ext cx="10010692" cy="3098721"/>
          </a:xfrm>
          <a:prstGeom prst="roundRect">
            <a:avLst>
              <a:gd name="adj" fmla="val 383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@RequestParam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菜品批量删除：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.deleteBatch(ids);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删除所有菜品的缓存数据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cleanCache(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"dish_*"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9FA9C-D919-2A7B-01C0-613A9C86B6D0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调用清理缓存的方法，保证数据一致性：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0AEF4FFD-DD69-78DC-18F4-20BD28DEF783}"/>
              </a:ext>
            </a:extLst>
          </p:cNvPr>
          <p:cNvSpPr/>
          <p:nvPr/>
        </p:nvSpPr>
        <p:spPr>
          <a:xfrm>
            <a:off x="9304350" y="5360216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CDACAE-AF00-0CB2-FDF8-632D57A0F0D5}"/>
              </a:ext>
            </a:extLst>
          </p:cNvPr>
          <p:cNvSpPr/>
          <p:nvPr/>
        </p:nvSpPr>
        <p:spPr>
          <a:xfrm>
            <a:off x="1192697" y="4617288"/>
            <a:ext cx="1924215" cy="44769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12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0125F2AF-D2C1-ED84-5F03-A9E411818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689" y="2617312"/>
            <a:ext cx="9936232" cy="2827853"/>
          </a:xfrm>
          <a:prstGeom prst="roundRect">
            <a:avLst>
              <a:gd name="adj" fmla="val 28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@PutMapping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修改菜品：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.updateWithFlavor(dishDTO);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删除所有菜品的缓存数据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cleanCache(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"dish_*"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9FA9C-D919-2A7B-01C0-613A9C86B6D0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调用清理缓存的方法，保证数据一致性：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0AEF4FFD-DD69-78DC-18F4-20BD28DEF783}"/>
              </a:ext>
            </a:extLst>
          </p:cNvPr>
          <p:cNvSpPr/>
          <p:nvPr/>
        </p:nvSpPr>
        <p:spPr>
          <a:xfrm>
            <a:off x="9287124" y="5105512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CDACAE-AF00-0CB2-FDF8-632D57A0F0D5}"/>
              </a:ext>
            </a:extLst>
          </p:cNvPr>
          <p:cNvSpPr/>
          <p:nvPr/>
        </p:nvSpPr>
        <p:spPr>
          <a:xfrm>
            <a:off x="1224502" y="4460682"/>
            <a:ext cx="2194559" cy="485030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607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CF5DF4B9-F8AC-F5DA-F3C3-9CE28ADB9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6" y="2659427"/>
            <a:ext cx="10050448" cy="2854940"/>
          </a:xfrm>
          <a:prstGeom prst="roundRect">
            <a:avLst>
              <a:gd name="adj" fmla="val 358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菜品起售停售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"/status/{status}"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菜品起售停售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startOrStop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@PathVariable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Integer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.startOrStop(status,id);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删除所有菜品的缓存数据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cleanCache(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"dish_*"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D9FA9C-D919-2A7B-01C0-613A9C86B6D0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调用清理缓存的方法，保证数据一致性：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0AEF4FFD-DD69-78DC-18F4-20BD28DEF783}"/>
              </a:ext>
            </a:extLst>
          </p:cNvPr>
          <p:cNvSpPr/>
          <p:nvPr/>
        </p:nvSpPr>
        <p:spPr>
          <a:xfrm>
            <a:off x="9374587" y="5174714"/>
            <a:ext cx="1502797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DishController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8CDACAE-AF00-0CB2-FDF8-632D57A0F0D5}"/>
              </a:ext>
            </a:extLst>
          </p:cNvPr>
          <p:cNvSpPr/>
          <p:nvPr/>
        </p:nvSpPr>
        <p:spPr>
          <a:xfrm>
            <a:off x="1184745" y="4531839"/>
            <a:ext cx="1876507" cy="453628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844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问题说明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6826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4551E3-38E7-1DD4-8E29-608D31F723E8}"/>
              </a:ext>
            </a:extLst>
          </p:cNvPr>
          <p:cNvSpPr txBox="1"/>
          <p:nvPr/>
        </p:nvSpPr>
        <p:spPr>
          <a:xfrm>
            <a:off x="710565" y="1616075"/>
            <a:ext cx="9768205" cy="19878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查看控制台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中的缓存数据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8602918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997640"/>
          </a:xfrm>
        </p:spPr>
        <p:txBody>
          <a:bodyPr/>
          <a:lstStyle/>
          <a:p>
            <a:r>
              <a:rPr lang="zh-CN" altLang="en-US"/>
              <a:t>缓存菜品</a:t>
            </a:r>
            <a:endParaRPr lang="en-US" altLang="zh-CN"/>
          </a:p>
          <a:p>
            <a:r>
              <a:rPr lang="zh-CN" altLang="en-US"/>
              <a:t>缓存套餐</a:t>
            </a:r>
            <a:endParaRPr lang="en-US" altLang="zh-CN"/>
          </a:p>
          <a:p>
            <a:r>
              <a:rPr lang="zh-CN" altLang="en-US"/>
              <a:t>添加购物车</a:t>
            </a:r>
            <a:endParaRPr lang="en-US" altLang="zh-CN"/>
          </a:p>
          <a:p>
            <a:r>
              <a:rPr lang="zh-CN" altLang="en-US"/>
              <a:t>查看购物车</a:t>
            </a:r>
            <a:endParaRPr lang="en-US" altLang="zh-CN"/>
          </a:p>
          <a:p>
            <a:r>
              <a:rPr lang="zh-CN" altLang="en-US"/>
              <a:t>清空购物车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130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8377DA8-87A9-A89D-662E-011958B3C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840" y="1410513"/>
            <a:ext cx="2712583" cy="48223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45E4DB4-6430-57FD-8E8D-1CF082319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021" y="1410511"/>
            <a:ext cx="2712582" cy="48208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AE0ADF0-F14F-36B4-D66E-B09BB7881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754" y="1410510"/>
            <a:ext cx="2712581" cy="48208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缓存套餐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Cache</a:t>
            </a: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 </a:t>
            </a:r>
            <a:r>
              <a:rPr lang="en-US" altLang="zh-CN"/>
              <a:t>Cache</a:t>
            </a:r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E92DBC-B148-A028-A5BE-256A6C25E02A}"/>
              </a:ext>
            </a:extLst>
          </p:cNvPr>
          <p:cNvSpPr txBox="1"/>
          <p:nvPr/>
        </p:nvSpPr>
        <p:spPr>
          <a:xfrm>
            <a:off x="710880" y="1735041"/>
            <a:ext cx="10814685" cy="22648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Spring Cache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 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是一个框架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，实现了基于</a:t>
            </a:r>
            <a:r>
              <a:rPr sz="1600" dirty="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注解</a:t>
            </a: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的缓存功能，只需要简单地加一个注解，就能实现缓存功能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S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pring 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C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ache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 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提供</a:t>
            </a:r>
            <a:r>
              <a:rPr 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了一层抽象，底层可以切换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不同的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缓存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实现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，例如：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EHCache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Caffeine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ea typeface="阿里巴巴普惠体" panose="00020600040101010101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  <a:cs typeface="阿里巴巴普惠体" panose="00020600040101010101" pitchFamily="18" charset="-122"/>
              </a:rPr>
              <a:t>Redis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1A97A09-1D9E-019F-A94D-535CC86B2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538" y="4359773"/>
            <a:ext cx="9546303" cy="1374636"/>
          </a:xfrm>
          <a:prstGeom prst="roundRect">
            <a:avLst>
              <a:gd name="adj" fmla="val 671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&gt;org.springframework.boot&lt;/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&gt;spring-boot-starter-cache&lt;/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&gt;2.7.3&lt;/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6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4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735963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 </a:t>
            </a:r>
            <a:r>
              <a:rPr lang="en-US" altLang="zh-CN"/>
              <a:t>Cache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常用注解：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885F76C-382A-7B02-C5E2-DD082B9D3B22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63114489"/>
              </p:ext>
            </p:extLst>
          </p:nvPr>
        </p:nvGraphicFramePr>
        <p:xfrm>
          <a:off x="821883" y="2250299"/>
          <a:ext cx="972439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93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85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注解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说明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@EnableCaching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开启缓存注解功能，通常加在启动类上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@Cacheable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在方法执行前先查询缓存中是否有数据，如果有数据，则直接返回缓存数据；如果没有缓存数据，调用方法并将方法返回值放到缓存中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@CachePut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将方法的返回值放到缓存中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@CacheEvict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1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阿里巴巴普惠体" panose="00020600040101010101" pitchFamily="18" charset="-122"/>
                          <a:ea typeface="阿里巴巴普惠体" panose="00020600040101010101" pitchFamily="18" charset="-122"/>
                        </a:rPr>
                        <a:t>将一条或多条数据从缓存中删除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004307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Spring</a:t>
            </a:r>
            <a:r>
              <a:rPr lang="zh-CN" altLang="en-US"/>
              <a:t> </a:t>
            </a:r>
            <a:r>
              <a:rPr lang="en-US" altLang="zh-CN"/>
              <a:t>Cache</a:t>
            </a: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入门案例：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导入资料中的初始工程，在此基础上加入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Spring Cache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  <a:sym typeface="+mn-ea"/>
              </a:rPr>
              <a:t>注解即可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67548DB-779D-38B1-4BB6-A4CF92978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286" y="2414096"/>
            <a:ext cx="3217765" cy="425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19658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缓存套餐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Cache</a:t>
            </a: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76308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实现思路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D9290-A2C2-2F8E-4B6C-F83AB83AE7C9}"/>
              </a:ext>
            </a:extLst>
          </p:cNvPr>
          <p:cNvSpPr txBox="1"/>
          <p:nvPr/>
        </p:nvSpPr>
        <p:spPr>
          <a:xfrm>
            <a:off x="710565" y="1671955"/>
            <a:ext cx="10635615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具体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的实现思路如下：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Cache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相关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maven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坐标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启动类上加入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@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EnableCaching注解，开启缓存注解功能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在用户端接口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SetmealController</a:t>
            </a: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list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上加入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@Cacheable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注解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管理端接口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SetmealController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save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delete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update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startOrStop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等方法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上加入CacheEvict注解</a:t>
            </a:r>
          </a:p>
        </p:txBody>
      </p:sp>
    </p:spTree>
    <p:extLst>
      <p:ext uri="{BB962C8B-B14F-4D97-AF65-F5344CB8AC3E}">
        <p14:creationId xmlns:p14="http://schemas.microsoft.com/office/powerpoint/2010/main" val="1069557292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缓存套餐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Cache</a:t>
            </a: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7512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在用户端接口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SetmealController</a:t>
            </a:r>
            <a:r>
              <a: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list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</a:t>
            </a:r>
            <a:r>
              <a: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上加入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@Cacheable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注解：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4AF5DC-13E7-C34D-E623-205E9CBE6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029" y="2388918"/>
            <a:ext cx="10238381" cy="3027491"/>
          </a:xfrm>
          <a:prstGeom prst="roundRect">
            <a:avLst>
              <a:gd name="adj" fmla="val 360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条件查询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"/list"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根据分类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查询套餐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@Cacheable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(cacheNames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"setmealCache"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,key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"#categoryId"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categoryId)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 setmeal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.setCategoryId(categoryId);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.setStatus(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ENABLE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2DD067-E152-1D31-9B8D-0BC1FC165D1C}"/>
              </a:ext>
            </a:extLst>
          </p:cNvPr>
          <p:cNvSpPr/>
          <p:nvPr/>
        </p:nvSpPr>
        <p:spPr>
          <a:xfrm>
            <a:off x="906448" y="3832125"/>
            <a:ext cx="4699220" cy="167381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4187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20DFC70A-0B16-B78E-A6D9-40A45DD49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1" y="2460097"/>
            <a:ext cx="9482814" cy="2911435"/>
          </a:xfrm>
          <a:prstGeom prst="roundRect">
            <a:avLst>
              <a:gd name="adj" fmla="val 273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新增套餐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@CacheEvict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(cacheNames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"setmealCache"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,key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"#setmealDTO.categoryId"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save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.saveWithDish(setmealDTO);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@DeleteMapping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批量删除套餐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@CacheEvict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(cacheNames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"setmealCache"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,allEntries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true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@RequestParam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ids){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.deleteBatch(ids);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管理端接口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SetmealController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 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save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delete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update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startOrStop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等方法上加入CacheEvict注解：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E2DD067-E152-1D31-9B8D-0BC1FC165D1C}"/>
              </a:ext>
            </a:extLst>
          </p:cNvPr>
          <p:cNvSpPr/>
          <p:nvPr/>
        </p:nvSpPr>
        <p:spPr>
          <a:xfrm>
            <a:off x="914400" y="2989286"/>
            <a:ext cx="5422790" cy="17533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E4B3468-606B-C5E0-F9B4-AD8D3961C9FD}"/>
              </a:ext>
            </a:extLst>
          </p:cNvPr>
          <p:cNvSpPr/>
          <p:nvPr/>
        </p:nvSpPr>
        <p:spPr>
          <a:xfrm>
            <a:off x="914400" y="4341009"/>
            <a:ext cx="4556097" cy="175333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7120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缓存套餐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en-US" altLang="zh-CN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Spring Cache</a:t>
            </a:r>
          </a:p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8257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997640"/>
          </a:xfrm>
        </p:spPr>
        <p:txBody>
          <a:bodyPr/>
          <a:lstStyle/>
          <a:p>
            <a:r>
              <a:rPr lang="zh-CN" altLang="en-US"/>
              <a:t>缓存菜品</a:t>
            </a:r>
            <a:endParaRPr lang="en-US" altLang="zh-CN"/>
          </a:p>
          <a:p>
            <a:r>
              <a:rPr lang="zh-CN" altLang="en-US"/>
              <a:t>缓存套餐</a:t>
            </a:r>
            <a:endParaRPr lang="en-US" altLang="zh-CN"/>
          </a:p>
          <a:p>
            <a:r>
              <a:rPr lang="zh-CN" altLang="en-US"/>
              <a:t>添加购物车</a:t>
            </a:r>
            <a:endParaRPr lang="en-US" altLang="zh-CN"/>
          </a:p>
          <a:p>
            <a:r>
              <a:rPr lang="zh-CN" altLang="en-US"/>
              <a:t>查看购物车</a:t>
            </a:r>
            <a:endParaRPr lang="en-US" altLang="zh-CN"/>
          </a:p>
          <a:p>
            <a:r>
              <a:rPr lang="zh-CN" altLang="en-US"/>
              <a:t>清空购物车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2AB950-C1DA-90DF-F478-5FC18FF0E414}"/>
              </a:ext>
            </a:extLst>
          </p:cNvPr>
          <p:cNvSpPr txBox="1"/>
          <p:nvPr/>
        </p:nvSpPr>
        <p:spPr>
          <a:xfrm>
            <a:off x="710565" y="1671955"/>
            <a:ext cx="106356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前后端联调</a:t>
            </a: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方式来进行测试</a:t>
            </a:r>
            <a:r>
              <a:rPr 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，同时观察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中缓存的套餐数据。</a:t>
            </a:r>
          </a:p>
        </p:txBody>
      </p:sp>
    </p:spTree>
    <p:extLst>
      <p:ext uri="{BB962C8B-B14F-4D97-AF65-F5344CB8AC3E}">
        <p14:creationId xmlns:p14="http://schemas.microsoft.com/office/powerpoint/2010/main" val="3516676799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997640"/>
          </a:xfrm>
        </p:spPr>
        <p:txBody>
          <a:bodyPr/>
          <a:lstStyle/>
          <a:p>
            <a:r>
              <a:rPr lang="zh-CN" altLang="en-US"/>
              <a:t>缓存菜品</a:t>
            </a:r>
            <a:endParaRPr lang="en-US" altLang="zh-CN"/>
          </a:p>
          <a:p>
            <a:r>
              <a:rPr lang="zh-CN" altLang="en-US"/>
              <a:t>缓存套餐</a:t>
            </a:r>
            <a:endParaRPr lang="en-US" altLang="zh-CN"/>
          </a:p>
          <a:p>
            <a:r>
              <a:rPr lang="zh-CN" altLang="en-US"/>
              <a:t>添加购物车</a:t>
            </a:r>
            <a:endParaRPr lang="en-US" altLang="zh-CN"/>
          </a:p>
          <a:p>
            <a:r>
              <a:rPr lang="zh-CN" altLang="en-US"/>
              <a:t>查看购物车</a:t>
            </a:r>
            <a:endParaRPr lang="en-US" altLang="zh-CN"/>
          </a:p>
          <a:p>
            <a:r>
              <a:rPr lang="zh-CN" altLang="en-US"/>
              <a:t>清空购物车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794334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添加购物车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3445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550091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9B9AF27-C7B5-A4AD-2A6B-F44485EB6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346" y="2091284"/>
            <a:ext cx="2560141" cy="455348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B89C6D9-79C0-FFC1-D000-BF627E499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179" y="2485113"/>
            <a:ext cx="2381372" cy="214641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E8C2D86-2259-4EDB-322B-EAA16749FF7B}"/>
              </a:ext>
            </a:extLst>
          </p:cNvPr>
          <p:cNvSpPr txBox="1"/>
          <p:nvPr/>
        </p:nvSpPr>
        <p:spPr>
          <a:xfrm>
            <a:off x="6060280" y="4930721"/>
            <a:ext cx="51175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生活中的购物车：用于暂时存放所选商品的一种手推车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CB71B02-3005-0C0B-D96D-D079038517AE}"/>
              </a:ext>
            </a:extLst>
          </p:cNvPr>
          <p:cNvSpPr/>
          <p:nvPr/>
        </p:nvSpPr>
        <p:spPr>
          <a:xfrm>
            <a:off x="1932346" y="4277802"/>
            <a:ext cx="2560141" cy="14391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03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550091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产品原型：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44EFC9E-72C1-CEB7-A94E-24C13C5EC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3749" y="2290068"/>
            <a:ext cx="2334709" cy="4142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93239B6-19C4-40CF-F51C-E41A1433E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113" y="2290067"/>
            <a:ext cx="2328915" cy="4142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9B9AF27-C7B5-A4AD-2A6B-F44485EB6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4328" y="2290067"/>
            <a:ext cx="2328915" cy="4142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707CCFD6-6ECA-5964-5731-A142636247D2}"/>
              </a:ext>
            </a:extLst>
          </p:cNvPr>
          <p:cNvCxnSpPr/>
          <p:nvPr/>
        </p:nvCxnSpPr>
        <p:spPr>
          <a:xfrm>
            <a:off x="3721210" y="4810539"/>
            <a:ext cx="1153118" cy="4532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A90076A9-AB0B-5C88-B044-464CE03C45BC}"/>
              </a:ext>
            </a:extLst>
          </p:cNvPr>
          <p:cNvCxnSpPr/>
          <p:nvPr/>
        </p:nvCxnSpPr>
        <p:spPr>
          <a:xfrm flipH="1">
            <a:off x="6096000" y="4245997"/>
            <a:ext cx="3962400" cy="4293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4EB7B046-A317-0442-7A9A-035486224E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9113" y="2290067"/>
            <a:ext cx="2333241" cy="4142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68DE2DA-19D6-8C33-BA72-058779C29EB2}"/>
              </a:ext>
            </a:extLst>
          </p:cNvPr>
          <p:cNvCxnSpPr/>
          <p:nvPr/>
        </p:nvCxnSpPr>
        <p:spPr>
          <a:xfrm flipH="1">
            <a:off x="7426518" y="4245997"/>
            <a:ext cx="2560320" cy="8905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2606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534188"/>
            <a:ext cx="10299700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请求方式：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POST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请求路径：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/user/shoppingCart/add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请求参数：套餐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、菜品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、口味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返回结果：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code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data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msg</a:t>
            </a:r>
          </a:p>
        </p:txBody>
      </p:sp>
    </p:spTree>
    <p:extLst>
      <p:ext uri="{BB962C8B-B14F-4D97-AF65-F5344CB8AC3E}">
        <p14:creationId xmlns:p14="http://schemas.microsoft.com/office/powerpoint/2010/main" val="698119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534188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ADA53B-F52A-A57F-87A5-FCD16B101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041" y="1977968"/>
            <a:ext cx="3784795" cy="457223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0A158F1-082F-51AA-74FA-428E9DC236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1309" y="4834009"/>
            <a:ext cx="3435527" cy="170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401876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486483"/>
            <a:ext cx="10299700" cy="29727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作用：暂时存放所选商品的地方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选的什么商品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每个商品都买了几个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不同用户的购物车需要区分开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38595F2B-0D44-9116-1C53-880F9DA51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062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606E83-219F-3FBC-3A6B-64C78F60F1BE}"/>
              </a:ext>
            </a:extLst>
          </p:cNvPr>
          <p:cNvSpPr txBox="1"/>
          <p:nvPr/>
        </p:nvSpPr>
        <p:spPr>
          <a:xfrm>
            <a:off x="710565" y="1486483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数据库设计（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shopping_cart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表）：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AAFCEFA-40DA-C578-D35E-78EFDD7EA015}"/>
              </a:ext>
            </a:extLst>
          </p:cNvPr>
          <p:cNvGraphicFramePr>
            <a:graphicFrameLocks noGrp="1"/>
          </p:cNvGraphicFramePr>
          <p:nvPr/>
        </p:nvGraphicFramePr>
        <p:xfrm>
          <a:off x="822988" y="2110338"/>
          <a:ext cx="8734480" cy="4351340"/>
        </p:xfrm>
        <a:graphic>
          <a:graphicData uri="http://schemas.openxmlformats.org/drawingml/2006/table">
            <a:tbl>
              <a:tblPr/>
              <a:tblGrid>
                <a:gridCol w="2183620">
                  <a:extLst>
                    <a:ext uri="{9D8B030D-6E8A-4147-A177-3AD203B41FA5}">
                      <a16:colId xmlns:a16="http://schemas.microsoft.com/office/drawing/2014/main" val="240549868"/>
                    </a:ext>
                  </a:extLst>
                </a:gridCol>
                <a:gridCol w="2183620">
                  <a:extLst>
                    <a:ext uri="{9D8B030D-6E8A-4147-A177-3AD203B41FA5}">
                      <a16:colId xmlns:a16="http://schemas.microsoft.com/office/drawing/2014/main" val="2601576127"/>
                    </a:ext>
                  </a:extLst>
                </a:gridCol>
                <a:gridCol w="2183620">
                  <a:extLst>
                    <a:ext uri="{9D8B030D-6E8A-4147-A177-3AD203B41FA5}">
                      <a16:colId xmlns:a16="http://schemas.microsoft.com/office/drawing/2014/main" val="153114478"/>
                    </a:ext>
                  </a:extLst>
                </a:gridCol>
                <a:gridCol w="2183620">
                  <a:extLst>
                    <a:ext uri="{9D8B030D-6E8A-4147-A177-3AD203B41FA5}">
                      <a16:colId xmlns:a16="http://schemas.microsoft.com/office/drawing/2014/main" val="1353877271"/>
                    </a:ext>
                  </a:extLst>
                </a:gridCol>
              </a:tblGrid>
              <a:tr h="412560"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字段名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数据类型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说明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备注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192513"/>
                  </a:ext>
                </a:extLst>
              </a:tr>
              <a:tr h="22574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bigint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主键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自增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113686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name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varchar(32)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商品名称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冗余字段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7750104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image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varchar(255)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商品图片路径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冗余字段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54899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user_id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bigint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用户</a:t>
                      </a:r>
                      <a:r>
                        <a:rPr lang="en-US" sz="1200">
                          <a:effectLst/>
                        </a:rPr>
                        <a:t>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逻辑外键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267755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dish_id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bigint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菜品</a:t>
                      </a:r>
                      <a:r>
                        <a:rPr lang="en-US" sz="1200">
                          <a:effectLst/>
                        </a:rPr>
                        <a:t>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逻辑外键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613045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setmeal_id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bigint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套餐</a:t>
                      </a:r>
                      <a:r>
                        <a:rPr lang="en-US" sz="1200">
                          <a:effectLst/>
                        </a:rPr>
                        <a:t>id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逻辑外键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395593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dish_flavor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varchar(50)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菜品口味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</a:endParaRP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921079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number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int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商品数量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effectLst/>
                      </a:endParaRP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065318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amount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decimal(10,2)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商品单价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冗余字段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459100"/>
                  </a:ext>
                </a:extLst>
              </a:tr>
              <a:tr h="412560">
                <a:tc>
                  <a:txBody>
                    <a:bodyPr/>
                    <a:lstStyle/>
                    <a:p>
                      <a:pPr algn="l"/>
                      <a:r>
                        <a:rPr lang="en-US" sz="12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</a:rPr>
                        <a:t>create_time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</a:rPr>
                        <a:t>datetime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2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</a:rPr>
                        <a:t>创建时间</a:t>
                      </a: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br>
                        <a:rPr lang="zh-CN" altLang="en-US" sz="12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</a:rPr>
                      </a:br>
                      <a:endParaRPr lang="zh-CN" altLang="en-US" sz="1200" b="0" i="0">
                        <a:solidFill>
                          <a:srgbClr val="333333"/>
                        </a:solidFill>
                        <a:effectLst/>
                        <a:latin typeface="Open Sans" panose="020B0606030504020204" pitchFamily="34" charset="0"/>
                      </a:endParaRPr>
                    </a:p>
                  </a:txBody>
                  <a:tcPr marL="42164" marR="42164" marT="19460" marB="19460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45846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38595F2B-0D44-9116-1C53-880F9DA51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1825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D629FE1-0AB8-0D67-D5BE-CC6AB10A8A5D}"/>
              </a:ext>
            </a:extLst>
          </p:cNvPr>
          <p:cNvSpPr/>
          <p:nvPr/>
        </p:nvSpPr>
        <p:spPr>
          <a:xfrm>
            <a:off x="822988" y="3601939"/>
            <a:ext cx="8734480" cy="35780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CEAB0E0-08D4-D6F4-B6C1-3E1004CB7590}"/>
              </a:ext>
            </a:extLst>
          </p:cNvPr>
          <p:cNvSpPr/>
          <p:nvPr/>
        </p:nvSpPr>
        <p:spPr>
          <a:xfrm>
            <a:off x="822988" y="3999505"/>
            <a:ext cx="8734480" cy="35780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4FCAA13-1BD2-5C27-B60A-BD791AE1DC39}"/>
              </a:ext>
            </a:extLst>
          </p:cNvPr>
          <p:cNvSpPr/>
          <p:nvPr/>
        </p:nvSpPr>
        <p:spPr>
          <a:xfrm>
            <a:off x="822988" y="4422934"/>
            <a:ext cx="8734480" cy="35780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B7863F5-724C-A781-29B4-4C6DBF0EA5A9}"/>
              </a:ext>
            </a:extLst>
          </p:cNvPr>
          <p:cNvSpPr/>
          <p:nvPr/>
        </p:nvSpPr>
        <p:spPr>
          <a:xfrm>
            <a:off x="822988" y="4832475"/>
            <a:ext cx="8734480" cy="357809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19F7996-CCD5-67C1-F1A8-9567C22BE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0555" y="2131829"/>
            <a:ext cx="2328915" cy="41422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7220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添加购物车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3516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问题说明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根据添加购物车接口的参数设计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E56CB5D6-5717-ACF1-FB0E-45F60427836F}"/>
              </a:ext>
            </a:extLst>
          </p:cNvPr>
          <p:cNvSpPr/>
          <p:nvPr/>
        </p:nvSpPr>
        <p:spPr>
          <a:xfrm>
            <a:off x="5980835" y="3542133"/>
            <a:ext cx="849664" cy="42887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F6EE01-F1FF-6CC4-DC79-019162471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03" y="2627525"/>
            <a:ext cx="4785726" cy="2014624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93DC3BB4-9047-85F1-130B-005D5A807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026" y="3070458"/>
            <a:ext cx="4500439" cy="1413153"/>
          </a:xfrm>
          <a:prstGeom prst="roundRect">
            <a:avLst>
              <a:gd name="adj" fmla="val 485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48683597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根据添加购物车接口创建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E2B0829-7855-B450-F76B-91956917B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443" y="2325343"/>
            <a:ext cx="10698800" cy="3853339"/>
          </a:xfrm>
          <a:prstGeom prst="roundRect">
            <a:avLst>
              <a:gd name="adj" fmla="val 292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"/user/shoppingCart"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"C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购物车接口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"/add"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添加购物车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添加购物车：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shoppingCartDTO);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.addShoppingCart(shoppingCartDTO);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729379978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16CDF70D-2749-A37B-F9E4-8A359C658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033" y="2386267"/>
            <a:ext cx="10090205" cy="1600438"/>
          </a:xfrm>
          <a:prstGeom prst="roundRect">
            <a:avLst>
              <a:gd name="adj" fmla="val 573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689282701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实现类，并实现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add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4A77AE-B1E7-7D0A-04AD-C43C97818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980" y="2296133"/>
            <a:ext cx="10698800" cy="3682425"/>
          </a:xfrm>
          <a:prstGeom prst="roundRect">
            <a:avLst>
              <a:gd name="adj" fmla="val 247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@Service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ShoppingCartServiceImpl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BeanUtils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copyProperties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(shoppingCartDTO, shoppingCart);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只能查询自己的购物车数据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shoppingCart.setUserId(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判断当前商品是否在购物车中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.list(shoppingCart);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542055249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实现类，并实现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add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4A77AE-B1E7-7D0A-04AD-C43C97818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640" y="2103709"/>
            <a:ext cx="10698800" cy="4498151"/>
          </a:xfrm>
          <a:prstGeom prst="roundRect">
            <a:avLst>
              <a:gd name="adj" fmla="val 209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!=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&amp;&amp;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.size() ==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如果已经存在，就更新数量，数量加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shoppingCartList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0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shoppingCart.setNumber(shoppingCart.getNumber() +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.updateNumberById(shoppingCart);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else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如果不存在，插入数据，数量就是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</a:t>
            </a:r>
            <a:r>
              <a:rPr kumimoji="0" lang="en-US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dishId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shoppingCartDTO.getDishId();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!=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{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添加到购物车的是菜品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    </a:t>
            </a:r>
            <a:r>
              <a:rPr kumimoji="0" lang="en-US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 dish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dishMapper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dishId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shoppingCart.setName(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.getName());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shoppingCart.setImage(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.getImage());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shoppingCart.setAmount(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.getPrice());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}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else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添加到购物车的是套餐</a:t>
            </a:r>
            <a:b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        </a:t>
            </a:r>
            <a:r>
              <a:rPr kumimoji="0" lang="en-US" altLang="zh-CN" sz="105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 setmeal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setmealMapper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.getById(shoppingCartDTO.getSetmealId());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shoppingCart.setName(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.getName());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shoppingCart.setImage(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.getImage());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shoppingCart.setAmount(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.getPrice());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}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shoppingCart.setNumber(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1750EB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shoppingCart.setCreateTime(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05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.insert(shoppingCart);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}</a:t>
            </a:r>
            <a:b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05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endParaRPr kumimoji="0" lang="en-US" altLang="zh-CN" sz="105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05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644103802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E8172FE-05DA-08B1-9B15-5EE6A534C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026" y="2246710"/>
            <a:ext cx="10956897" cy="4195167"/>
          </a:xfrm>
          <a:prstGeom prst="roundRect">
            <a:avLst>
              <a:gd name="adj" fmla="val 213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条件查询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更新商品数量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@Update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"update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shopping_cart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number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#{number} 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updateNumberById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插入购物车数据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"insert into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shopping_cart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user_id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setmeal_id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dish_flavor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number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amount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image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create_time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 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+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 values (#{name},#{userId},#{dishId},#{setmealId},#{dishFlavor},#{number},#{amount},#{image},#{createTime})"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shoppingCart);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100">
                <a:solidFill>
                  <a:srgbClr val="080808"/>
                </a:solidFill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61914175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530C06-90FA-D8E6-F2C6-D939C24F7EBA}"/>
              </a:ext>
            </a:extLst>
          </p:cNvPr>
          <p:cNvSpPr txBox="1"/>
          <p:nvPr/>
        </p:nvSpPr>
        <p:spPr>
          <a:xfrm>
            <a:off x="710565" y="1502385"/>
            <a:ext cx="5385435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4C9BBB-18E9-7C9C-60EF-D7E40C2F3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4" y="2237265"/>
            <a:ext cx="10698800" cy="4195167"/>
          </a:xfrm>
          <a:prstGeom prst="roundRect">
            <a:avLst>
              <a:gd name="adj" fmla="val 188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&lt;?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xml version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="1.0"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encoding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="UTF-8"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&lt;!DOCTYPE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"-//mybatis.org//DTD Mapper 3.0//EN" "http://mybatis.org/dtd/mybatis-3-mapper.dtd"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namespace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="com.sky.mapper.ShoppingCartMapper"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="list"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parameterType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="ShoppingCart"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="ShoppingCart"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select * from shopping_cart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="userId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and user_id = #{userId}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="dishId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and dish_id = #{dishId}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="setmealId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and setmeal_id = #{setmealId}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test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="dishFlavor != null"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    and dish_flavor = #{dishFlavor}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order by create_time desc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en-US" altLang="zh-CN" sz="1100" b="0" i="0" u="none" strike="noStrike" cap="none" normalizeH="0" baseline="0">
              <a:ln>
                <a:noFill/>
              </a:ln>
              <a:solidFill>
                <a:srgbClr val="080808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644380567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添加购物车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607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3A53A6-4D4C-00FD-AD5C-473F907FE2ED}"/>
              </a:ext>
            </a:extLst>
          </p:cNvPr>
          <p:cNvSpPr txBox="1"/>
          <p:nvPr/>
        </p:nvSpPr>
        <p:spPr>
          <a:xfrm>
            <a:off x="710565" y="1616075"/>
            <a:ext cx="9768205" cy="19878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可以通过如下方式进行测试：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查看控制台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sql</a:t>
            </a: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接口文档测试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前后端联调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0707383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997640"/>
          </a:xfrm>
        </p:spPr>
        <p:txBody>
          <a:bodyPr/>
          <a:lstStyle/>
          <a:p>
            <a:r>
              <a:rPr lang="zh-CN" altLang="en-US"/>
              <a:t>缓存菜品</a:t>
            </a:r>
            <a:endParaRPr lang="en-US" altLang="zh-CN"/>
          </a:p>
          <a:p>
            <a:r>
              <a:rPr lang="zh-CN" altLang="en-US"/>
              <a:t>缓存套餐</a:t>
            </a:r>
            <a:endParaRPr lang="en-US" altLang="zh-CN"/>
          </a:p>
          <a:p>
            <a:r>
              <a:rPr lang="zh-CN" altLang="en-US"/>
              <a:t>添加购物车</a:t>
            </a:r>
            <a:endParaRPr lang="en-US" altLang="zh-CN"/>
          </a:p>
          <a:p>
            <a:r>
              <a:rPr lang="zh-CN" altLang="en-US"/>
              <a:t>查看购物车</a:t>
            </a:r>
            <a:endParaRPr lang="en-US" altLang="zh-CN"/>
          </a:p>
          <a:p>
            <a:r>
              <a:rPr lang="zh-CN" altLang="en-US"/>
              <a:t>清空购物车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3856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问题说明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010073-8702-280C-6A6E-4F4295C7D9D2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用户端小程序展示的菜品数据都是通过查询数据库获得，如果用户端访问量比较大，数据库访问压力随之增大。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4F458F-8385-F803-FFB6-DCD4438E7DFF}"/>
              </a:ext>
            </a:extLst>
          </p:cNvPr>
          <p:cNvGrpSpPr/>
          <p:nvPr/>
        </p:nvGrpSpPr>
        <p:grpSpPr>
          <a:xfrm>
            <a:off x="807472" y="3134360"/>
            <a:ext cx="361315" cy="2658110"/>
            <a:chOff x="807472" y="3134360"/>
            <a:chExt cx="361315" cy="265811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B93DB53-2739-A75B-9E1E-AE54C25CE5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472" y="3134360"/>
              <a:ext cx="361315" cy="57213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35F3F77-B287-B966-5A87-BC18DDAF5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472" y="3829685"/>
              <a:ext cx="361315" cy="572135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E456ED8-F968-8E9C-DC79-11909F2BD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472" y="4525010"/>
              <a:ext cx="361315" cy="572135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4D6ABFB1-4670-4739-A380-C8869BD88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472" y="5220335"/>
              <a:ext cx="361315" cy="572135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EB8D9F7-D11A-E29F-2EB6-F6D9C670501A}"/>
              </a:ext>
            </a:extLst>
          </p:cNvPr>
          <p:cNvGrpSpPr/>
          <p:nvPr/>
        </p:nvGrpSpPr>
        <p:grpSpPr>
          <a:xfrm>
            <a:off x="1287533" y="3411855"/>
            <a:ext cx="1415208" cy="2103120"/>
            <a:chOff x="1287532" y="3411855"/>
            <a:chExt cx="2199005" cy="2103120"/>
          </a:xfrm>
        </p:grpSpPr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B0558D02-7D49-5F7B-363D-5958AA171693}"/>
                </a:ext>
              </a:extLst>
            </p:cNvPr>
            <p:cNvCxnSpPr/>
            <p:nvPr/>
          </p:nvCxnSpPr>
          <p:spPr>
            <a:xfrm flipV="1">
              <a:off x="1287532" y="341185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968AC368-CDE1-2247-D22F-017AB9B89593}"/>
                </a:ext>
              </a:extLst>
            </p:cNvPr>
            <p:cNvCxnSpPr/>
            <p:nvPr/>
          </p:nvCxnSpPr>
          <p:spPr>
            <a:xfrm flipV="1">
              <a:off x="1287532" y="410718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68B3A1FF-A957-A6F0-448A-3528C15C0AD5}"/>
                </a:ext>
              </a:extLst>
            </p:cNvPr>
            <p:cNvCxnSpPr/>
            <p:nvPr/>
          </p:nvCxnSpPr>
          <p:spPr>
            <a:xfrm flipV="1">
              <a:off x="1287532" y="480250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763A2DE3-A152-00F6-2E65-EEFEFDE1224F}"/>
                </a:ext>
              </a:extLst>
            </p:cNvPr>
            <p:cNvCxnSpPr/>
            <p:nvPr/>
          </p:nvCxnSpPr>
          <p:spPr>
            <a:xfrm flipV="1">
              <a:off x="1287532" y="549783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7241E44-FF76-4547-2D35-FF284EA3170D}"/>
              </a:ext>
            </a:extLst>
          </p:cNvPr>
          <p:cNvGrpSpPr/>
          <p:nvPr/>
        </p:nvGrpSpPr>
        <p:grpSpPr>
          <a:xfrm>
            <a:off x="4859133" y="3829685"/>
            <a:ext cx="967132" cy="1291590"/>
            <a:chOff x="5563141" y="3706495"/>
            <a:chExt cx="2225040" cy="1291590"/>
          </a:xfrm>
        </p:grpSpPr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EE5A6C9F-1085-9D00-F1F3-CB1414E184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370649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042C309A-F552-E664-D8A8-61599E1144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3141" y="412623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CE058FB3-3163-2DEC-3366-CA1D97B108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454596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id="{1881C99C-2418-E8D1-E717-030C0101F2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498094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A78601E6-0109-DE0B-2D24-0893107C6A29}"/>
              </a:ext>
            </a:extLst>
          </p:cNvPr>
          <p:cNvSpPr/>
          <p:nvPr/>
        </p:nvSpPr>
        <p:spPr>
          <a:xfrm>
            <a:off x="6096000" y="3742786"/>
            <a:ext cx="1807577" cy="13906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ea typeface="阿里巴巴普惠体" panose="00020600040101010101"/>
              </a:rPr>
              <a:t>后端服务</a:t>
            </a:r>
          </a:p>
        </p:txBody>
      </p:sp>
      <p:sp>
        <p:nvSpPr>
          <p:cNvPr id="24" name="圆柱形 3">
            <a:extLst>
              <a:ext uri="{FF2B5EF4-FFF2-40B4-BE49-F238E27FC236}">
                <a16:creationId xmlns:a16="http://schemas.microsoft.com/office/drawing/2014/main" id="{1A81C1DC-BDCA-7445-CA54-6AD5080B4062}"/>
              </a:ext>
            </a:extLst>
          </p:cNvPr>
          <p:cNvSpPr/>
          <p:nvPr/>
        </p:nvSpPr>
        <p:spPr>
          <a:xfrm>
            <a:off x="9421495" y="3690716"/>
            <a:ext cx="1242695" cy="1442720"/>
          </a:xfrm>
          <a:prstGeom prst="ca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DB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87D3B17-6312-85C1-7BC2-2DD402DC4F58}"/>
              </a:ext>
            </a:extLst>
          </p:cNvPr>
          <p:cNvGrpSpPr/>
          <p:nvPr/>
        </p:nvGrpSpPr>
        <p:grpSpPr>
          <a:xfrm>
            <a:off x="8184628" y="3742786"/>
            <a:ext cx="967132" cy="1291590"/>
            <a:chOff x="5563141" y="3706495"/>
            <a:chExt cx="2225040" cy="1291590"/>
          </a:xfrm>
        </p:grpSpPr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A67AE929-4B93-6678-6FC6-D39732A385E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370649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>
              <a:extLst>
                <a:ext uri="{FF2B5EF4-FFF2-40B4-BE49-F238E27FC236}">
                  <a16:creationId xmlns:a16="http://schemas.microsoft.com/office/drawing/2014/main" id="{CF321096-9227-F146-A7A1-1164D057D7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63141" y="412623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>
              <a:extLst>
                <a:ext uri="{FF2B5EF4-FFF2-40B4-BE49-F238E27FC236}">
                  <a16:creationId xmlns:a16="http://schemas.microsoft.com/office/drawing/2014/main" id="{200FB6FC-144F-D287-0C1A-98AB59D685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4545965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7C53EC59-B458-188C-0EA5-76381941EC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89176" y="4980940"/>
              <a:ext cx="2199005" cy="1714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E98DD6B7-3EFC-7596-284B-74908C78C0DA}"/>
              </a:ext>
            </a:extLst>
          </p:cNvPr>
          <p:cNvSpPr/>
          <p:nvPr/>
        </p:nvSpPr>
        <p:spPr>
          <a:xfrm>
            <a:off x="6297027" y="5955843"/>
            <a:ext cx="379783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阿里巴巴普惠体" panose="00020600040101010101"/>
              </a:rPr>
              <a:t>结果：系统响应慢、用户体验差</a:t>
            </a:r>
            <a:endParaRPr lang="zh-CN" altLang="en-US" sz="2000" b="1" cap="none" spc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阿里巴巴普惠体" panose="00020600040101010101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7BD21600-92C1-76CC-0836-AFE87CFD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499" y="3039896"/>
            <a:ext cx="1640220" cy="291594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3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查看购物车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1"/>
            <a:ext cx="5466080" cy="1620864"/>
          </a:xfrm>
        </p:spPr>
        <p:txBody>
          <a:bodyPr/>
          <a:lstStyle/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08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307F24-C015-0DB2-E818-6CDC5BADB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686" y="1910260"/>
            <a:ext cx="2614886" cy="46573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37805455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3590E8F-CC7F-B985-D991-770E3F93E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725" y="4050987"/>
            <a:ext cx="3537132" cy="188604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01C169B-524D-7B6E-DF9D-E025BE682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562" y="1638667"/>
            <a:ext cx="4919374" cy="482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13341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查看购物车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1"/>
            <a:ext cx="5466080" cy="1620864"/>
          </a:xfrm>
        </p:spPr>
        <p:txBody>
          <a:bodyPr/>
          <a:lstStyle/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6970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中创建查看购物车的方法：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187DB3B-2CA4-929E-DFF3-2E88DCBE9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737" y="2535138"/>
            <a:ext cx="10312842" cy="1787723"/>
          </a:xfrm>
          <a:prstGeom prst="roundRect">
            <a:avLst>
              <a:gd name="adj" fmla="val 643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查看购物车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@GetMapping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"/list"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查看购物车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.showShoppingCart());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860158597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接口中声明查看购物车的方法：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ACB0B1-2C90-61C8-2BCE-24E927CA8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6" y="2517295"/>
            <a:ext cx="9819861" cy="1038582"/>
          </a:xfrm>
          <a:prstGeom prst="roundRect">
            <a:avLst>
              <a:gd name="adj" fmla="val 977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查看购物车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showShoppingCart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083380664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中实现查看购物车的方法：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D1584-3729-4476-89CA-A66355AA3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736" y="2492323"/>
            <a:ext cx="10590944" cy="1326684"/>
          </a:xfrm>
          <a:prstGeom prst="roundRect">
            <a:avLst>
              <a:gd name="adj" fmla="val 653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查看购物车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List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showShoppingCart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.list(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().userId(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()).build());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483316533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查看购物车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1"/>
            <a:ext cx="5466080" cy="1620864"/>
          </a:xfrm>
        </p:spPr>
        <p:txBody>
          <a:bodyPr/>
          <a:lstStyle/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6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阿里巴巴普惠体" panose="00020600040101010101"/>
              </a:rPr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5EAD2-11EC-B6C3-6EA2-137477668613}"/>
              </a:ext>
            </a:extLst>
          </p:cNvPr>
          <p:cNvSpPr txBox="1"/>
          <p:nvPr/>
        </p:nvSpPr>
        <p:spPr>
          <a:xfrm>
            <a:off x="794385" y="1607820"/>
            <a:ext cx="1109154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可以通过接口文档进行测试，最后完成前后端联调测试即可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604707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997640"/>
          </a:xfrm>
        </p:spPr>
        <p:txBody>
          <a:bodyPr/>
          <a:lstStyle/>
          <a:p>
            <a:r>
              <a:rPr lang="zh-CN" altLang="en-US"/>
              <a:t>缓存菜品</a:t>
            </a:r>
            <a:endParaRPr lang="en-US" altLang="zh-CN"/>
          </a:p>
          <a:p>
            <a:r>
              <a:rPr lang="zh-CN" altLang="en-US"/>
              <a:t>缓存套餐</a:t>
            </a:r>
            <a:endParaRPr lang="en-US" altLang="zh-CN"/>
          </a:p>
          <a:p>
            <a:r>
              <a:rPr lang="zh-CN" altLang="en-US"/>
              <a:t>添加购物车</a:t>
            </a:r>
            <a:endParaRPr lang="en-US" altLang="zh-CN"/>
          </a:p>
          <a:p>
            <a:r>
              <a:rPr lang="zh-CN" altLang="en-US"/>
              <a:t>查看购物车</a:t>
            </a:r>
            <a:endParaRPr lang="en-US" altLang="zh-CN"/>
          </a:p>
          <a:p>
            <a:r>
              <a:rPr lang="zh-CN" altLang="en-US"/>
              <a:t>清空购物车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28721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问题说明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128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清空购物车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35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14E113-2883-33CD-67C3-1DB2E1C4A796}"/>
              </a:ext>
            </a:extLst>
          </p:cNvPr>
          <p:cNvSpPr txBox="1"/>
          <p:nvPr/>
        </p:nvSpPr>
        <p:spPr>
          <a:xfrm>
            <a:off x="794385" y="1576016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B6299AE-B411-236F-1738-64BB536ED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122" y="1994207"/>
            <a:ext cx="2546481" cy="454683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D1CC35E-4A1C-04F1-D180-25A183927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048" y="1994207"/>
            <a:ext cx="2559182" cy="454683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A5CAC04-A03F-34B2-95EF-3D2ED764A627}"/>
              </a:ext>
            </a:extLst>
          </p:cNvPr>
          <p:cNvSpPr/>
          <p:nvPr/>
        </p:nvSpPr>
        <p:spPr>
          <a:xfrm>
            <a:off x="4245997" y="3888188"/>
            <a:ext cx="451606" cy="2464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E260E395-4262-EC21-4C56-AC9321F759A5}"/>
              </a:ext>
            </a:extLst>
          </p:cNvPr>
          <p:cNvSpPr/>
          <p:nvPr/>
        </p:nvSpPr>
        <p:spPr>
          <a:xfrm>
            <a:off x="4985468" y="4500438"/>
            <a:ext cx="612250" cy="36335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729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14E113-2883-33CD-67C3-1DB2E1C4A796}"/>
              </a:ext>
            </a:extLst>
          </p:cNvPr>
          <p:cNvSpPr txBox="1"/>
          <p:nvPr/>
        </p:nvSpPr>
        <p:spPr>
          <a:xfrm>
            <a:off x="794385" y="1576016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C8A52BE-666C-8C67-A64D-51520D80F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384" y="1994207"/>
            <a:ext cx="4393011" cy="432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33880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清空购物车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738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7D1ED4-4C88-8036-5946-048F7955A769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中创建清空购物车的方法：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37ED8B8-C6F2-D5CA-9C34-65C8E1F27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288" y="2578139"/>
            <a:ext cx="10235979" cy="1836896"/>
          </a:xfrm>
          <a:prstGeom prst="roundRect">
            <a:avLst>
              <a:gd name="adj" fmla="val 499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清空购物车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"/clean"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清空购物车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.cleanShoppingCart();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152842536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接口中声明清空购物车的方法：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64A80D4-0D85-901A-AC44-D332CAAEA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395" y="2600027"/>
            <a:ext cx="10360550" cy="806648"/>
          </a:xfrm>
          <a:prstGeom prst="roundRect">
            <a:avLst>
              <a:gd name="adj" fmla="val 826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清空购物车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684154182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52047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中实现清空购物车的方法：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CDB0C439-C78C-2C66-A464-5288B689C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3" y="2499903"/>
            <a:ext cx="10018643" cy="1140143"/>
          </a:xfrm>
          <a:prstGeom prst="roundRect">
            <a:avLst>
              <a:gd name="adj" fmla="val 564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清空购物车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cleanShoppingCart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shoppingCartMapper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.deleteByUserId(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BaseContext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getCurrentId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421147752"/>
      </p:ext>
    </p:extLst>
  </p:cSld>
  <p:clrMapOvr>
    <a:masterClrMapping/>
  </p:clrMapOvr>
  <p:transition spd="slow">
    <p:push dir="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06F79F-64F6-D534-0E95-8C6C9C3CB62B}"/>
              </a:ext>
            </a:extLst>
          </p:cNvPr>
          <p:cNvSpPr txBox="1"/>
          <p:nvPr/>
        </p:nvSpPr>
        <p:spPr>
          <a:xfrm>
            <a:off x="710565" y="1701165"/>
            <a:ext cx="7996113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ShoppingCartMapper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接口中创建删除购物车数据的方法：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045D47-5724-E0E3-234A-87910836E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236" y="2581846"/>
            <a:ext cx="10527527" cy="1161574"/>
          </a:xfrm>
          <a:prstGeom prst="roundRect">
            <a:avLst>
              <a:gd name="adj" fmla="val 822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根据用户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删除购物车数据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@Delete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"delete 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shopping_cart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user_id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#{userId}"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deleteByUserId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userId);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282224224"/>
      </p:ext>
    </p:extLst>
  </p:cSld>
  <p:clrMapOvr>
    <a:masterClrMapping/>
  </p:clrMapOvr>
  <p:transition spd="slow">
    <p:push dir="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清空购物车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63151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5BECA4-4ED2-7D55-252E-6BF8415DCC95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接口文档进行测试，通过后再前后端联调测试即可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52638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实现思路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D8979F-B474-3864-6482-059559E9CF64}"/>
              </a:ext>
            </a:extLst>
          </p:cNvPr>
          <p:cNvSpPr txBox="1"/>
          <p:nvPr/>
        </p:nvSpPr>
        <p:spPr>
          <a:xfrm>
            <a:off x="710565" y="1675765"/>
            <a:ext cx="1060196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Redis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来缓存菜品数据，减少数据库查询操作。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AB8E9A1-C721-E5CA-18F3-E64DF5A9333F}"/>
              </a:ext>
            </a:extLst>
          </p:cNvPr>
          <p:cNvSpPr/>
          <p:nvPr/>
        </p:nvSpPr>
        <p:spPr>
          <a:xfrm>
            <a:off x="849637" y="3428999"/>
            <a:ext cx="1074413" cy="1076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开始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38AA6C09-1867-4719-D3FB-AECB372A8B4E}"/>
              </a:ext>
            </a:extLst>
          </p:cNvPr>
          <p:cNvCxnSpPr>
            <a:cxnSpLocks/>
          </p:cNvCxnSpPr>
          <p:nvPr/>
        </p:nvCxnSpPr>
        <p:spPr>
          <a:xfrm flipV="1">
            <a:off x="1971675" y="3952875"/>
            <a:ext cx="685800" cy="14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id="{EEF0BFCB-879D-34A3-3F0F-ECCEE47DB6C9}"/>
              </a:ext>
            </a:extLst>
          </p:cNvPr>
          <p:cNvSpPr/>
          <p:nvPr/>
        </p:nvSpPr>
        <p:spPr>
          <a:xfrm>
            <a:off x="2733675" y="3509962"/>
            <a:ext cx="1628775" cy="885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后端服务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D3CAEAE3-59DF-A891-6926-6F56A5EFCCB8}"/>
              </a:ext>
            </a:extLst>
          </p:cNvPr>
          <p:cNvCxnSpPr/>
          <p:nvPr/>
        </p:nvCxnSpPr>
        <p:spPr>
          <a:xfrm flipV="1">
            <a:off x="4457700" y="3943350"/>
            <a:ext cx="685800" cy="14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菱形 9">
            <a:extLst>
              <a:ext uri="{FF2B5EF4-FFF2-40B4-BE49-F238E27FC236}">
                <a16:creationId xmlns:a16="http://schemas.microsoft.com/office/drawing/2014/main" id="{2CA77CF1-32BF-58D8-6855-70648B7652F3}"/>
              </a:ext>
            </a:extLst>
          </p:cNvPr>
          <p:cNvSpPr/>
          <p:nvPr/>
        </p:nvSpPr>
        <p:spPr>
          <a:xfrm>
            <a:off x="5248274" y="3495675"/>
            <a:ext cx="1409702" cy="895349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缓存是否存在</a:t>
            </a:r>
          </a:p>
        </p:txBody>
      </p: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CAA72A31-AA80-8284-72A4-082A23F13969}"/>
              </a:ext>
            </a:extLst>
          </p:cNvPr>
          <p:cNvCxnSpPr/>
          <p:nvPr/>
        </p:nvCxnSpPr>
        <p:spPr>
          <a:xfrm>
            <a:off x="5942804" y="4505324"/>
            <a:ext cx="0" cy="5334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id="{35E9E96E-A265-9CC6-0D4A-6982D35E6A93}"/>
              </a:ext>
            </a:extLst>
          </p:cNvPr>
          <p:cNvSpPr/>
          <p:nvPr/>
        </p:nvSpPr>
        <p:spPr>
          <a:xfrm>
            <a:off x="5128416" y="5182235"/>
            <a:ext cx="1628775" cy="885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读取缓存</a:t>
            </a:r>
          </a:p>
        </p:txBody>
      </p: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2B2138E1-197D-AB08-BBAA-A25CF9998864}"/>
              </a:ext>
            </a:extLst>
          </p:cNvPr>
          <p:cNvCxnSpPr/>
          <p:nvPr/>
        </p:nvCxnSpPr>
        <p:spPr>
          <a:xfrm>
            <a:off x="6757191" y="3967161"/>
            <a:ext cx="6723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42EE2BA2-A26C-C54C-9B8B-1084C369B35F}"/>
              </a:ext>
            </a:extLst>
          </p:cNvPr>
          <p:cNvSpPr/>
          <p:nvPr/>
        </p:nvSpPr>
        <p:spPr>
          <a:xfrm>
            <a:off x="7543800" y="3524248"/>
            <a:ext cx="1628775" cy="885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查询数据库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4C5CEF04-15C9-ED81-5F5F-ACCD52EBDA70}"/>
              </a:ext>
            </a:extLst>
          </p:cNvPr>
          <p:cNvCxnSpPr/>
          <p:nvPr/>
        </p:nvCxnSpPr>
        <p:spPr>
          <a:xfrm>
            <a:off x="9319416" y="3976687"/>
            <a:ext cx="67230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AC5155B1-570E-D406-3B58-486DAE0FB269}"/>
              </a:ext>
            </a:extLst>
          </p:cNvPr>
          <p:cNvSpPr/>
          <p:nvPr/>
        </p:nvSpPr>
        <p:spPr>
          <a:xfrm>
            <a:off x="10106025" y="3533774"/>
            <a:ext cx="1628775" cy="8858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/>
              <a:t>载入缓存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D09F069-E989-2DE1-D97F-81D1774AF140}"/>
              </a:ext>
            </a:extLst>
          </p:cNvPr>
          <p:cNvSpPr txBox="1"/>
          <p:nvPr/>
        </p:nvSpPr>
        <p:spPr>
          <a:xfrm>
            <a:off x="1914525" y="367665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查询菜品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A606065-386F-352C-15D5-50480AA48120}"/>
              </a:ext>
            </a:extLst>
          </p:cNvPr>
          <p:cNvSpPr txBox="1"/>
          <p:nvPr/>
        </p:nvSpPr>
        <p:spPr>
          <a:xfrm>
            <a:off x="5942803" y="4583471"/>
            <a:ext cx="386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Yes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64F36BF-C8EA-174C-83FD-0EB7331F272A}"/>
              </a:ext>
            </a:extLst>
          </p:cNvPr>
          <p:cNvSpPr txBox="1"/>
          <p:nvPr/>
        </p:nvSpPr>
        <p:spPr>
          <a:xfrm>
            <a:off x="6878980" y="3671745"/>
            <a:ext cx="36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No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7" grpId="0"/>
      <p:bldP spid="18" grpId="0"/>
      <p:bldP spid="1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实现思路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E8B61E-1532-F41B-D5F1-7E440BB113C0}"/>
              </a:ext>
            </a:extLst>
          </p:cNvPr>
          <p:cNvSpPr txBox="1"/>
          <p:nvPr/>
        </p:nvSpPr>
        <p:spPr>
          <a:xfrm>
            <a:off x="710565" y="1675765"/>
            <a:ext cx="4953860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缓存逻辑分析：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每个分类下的菜品保存一份缓存数据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数据库中菜品数据有变更时清理缓存数据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80020A-B168-3792-697B-E9CF64BD6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2784" y="1950567"/>
            <a:ext cx="2579754" cy="458623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39E91DC-84CB-F59F-FC97-3B08F7E7D25E}"/>
              </a:ext>
            </a:extLst>
          </p:cNvPr>
          <p:cNvCxnSpPr/>
          <p:nvPr/>
        </p:nvCxnSpPr>
        <p:spPr>
          <a:xfrm>
            <a:off x="1327866" y="4118774"/>
            <a:ext cx="32123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148B016E-EDBD-3871-BDF6-F1A8B1C6BBD9}"/>
              </a:ext>
            </a:extLst>
          </p:cNvPr>
          <p:cNvCxnSpPr/>
          <p:nvPr/>
        </p:nvCxnSpPr>
        <p:spPr>
          <a:xfrm>
            <a:off x="2862468" y="3705307"/>
            <a:ext cx="0" cy="18367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EA875D0F-4FB9-1A9C-C819-7CA42F30C746}"/>
              </a:ext>
            </a:extLst>
          </p:cNvPr>
          <p:cNvSpPr txBox="1"/>
          <p:nvPr/>
        </p:nvSpPr>
        <p:spPr>
          <a:xfrm>
            <a:off x="1963914" y="3776870"/>
            <a:ext cx="465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key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6FD864E-EC62-999A-2FE7-38DE743A60B8}"/>
              </a:ext>
            </a:extLst>
          </p:cNvPr>
          <p:cNvSpPr txBox="1"/>
          <p:nvPr/>
        </p:nvSpPr>
        <p:spPr>
          <a:xfrm>
            <a:off x="3442860" y="3776870"/>
            <a:ext cx="6288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value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0C2C694-C55A-C640-72A9-DD5D83F0FA5F}"/>
              </a:ext>
            </a:extLst>
          </p:cNvPr>
          <p:cNvSpPr txBox="1"/>
          <p:nvPr/>
        </p:nvSpPr>
        <p:spPr>
          <a:xfrm>
            <a:off x="1908257" y="4278326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dish_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1</a:t>
            </a: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E977DFF-78F9-1B43-7BD5-BA1C3F33B41B}"/>
              </a:ext>
            </a:extLst>
          </p:cNvPr>
          <p:cNvSpPr txBox="1"/>
          <p:nvPr/>
        </p:nvSpPr>
        <p:spPr>
          <a:xfrm>
            <a:off x="3398530" y="4278326"/>
            <a:ext cx="919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string(…)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7890147-2989-0D93-78FD-F12FF650CEFC}"/>
              </a:ext>
            </a:extLst>
          </p:cNvPr>
          <p:cNvSpPr txBox="1"/>
          <p:nvPr/>
        </p:nvSpPr>
        <p:spPr>
          <a:xfrm>
            <a:off x="1912854" y="4691793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dish_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2</a:t>
            </a: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B4BA58F-3B36-3E25-3A07-BA8DFD498E49}"/>
              </a:ext>
            </a:extLst>
          </p:cNvPr>
          <p:cNvSpPr txBox="1"/>
          <p:nvPr/>
        </p:nvSpPr>
        <p:spPr>
          <a:xfrm>
            <a:off x="3403127" y="4691793"/>
            <a:ext cx="919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string(…)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82582EB-41B9-6DA1-17BB-FB6CC122493F}"/>
              </a:ext>
            </a:extLst>
          </p:cNvPr>
          <p:cNvSpPr txBox="1"/>
          <p:nvPr/>
        </p:nvSpPr>
        <p:spPr>
          <a:xfrm>
            <a:off x="1908257" y="5105260"/>
            <a:ext cx="7328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dish_</a:t>
            </a:r>
            <a:r>
              <a:rPr lang="en-US" altLang="zh-CN" sz="1600">
                <a:solidFill>
                  <a:srgbClr val="FF0000"/>
                </a:solidFill>
                <a:ea typeface="阿里巴巴普惠体" panose="00020600040101010101"/>
              </a:rPr>
              <a:t>3</a:t>
            </a:r>
            <a:endParaRPr lang="zh-CN" altLang="en-US" sz="1600" dirty="0">
              <a:solidFill>
                <a:srgbClr val="FF0000"/>
              </a:solidFill>
              <a:ea typeface="阿里巴巴普惠体" panose="00020600040101010101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B4BF3B-5B70-24D7-87B9-AA66C3BE39FA}"/>
              </a:ext>
            </a:extLst>
          </p:cNvPr>
          <p:cNvSpPr txBox="1"/>
          <p:nvPr/>
        </p:nvSpPr>
        <p:spPr>
          <a:xfrm>
            <a:off x="3398530" y="5105260"/>
            <a:ext cx="9197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string(…)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1227320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缓存菜品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问题说明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实现思路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7124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64a16d7-3ad5-44d0-8fbf-60ae3775a998}"/>
</p:tagLst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104641</TotalTime>
  <Words>3377</Words>
  <Application>Microsoft Office PowerPoint</Application>
  <PresentationFormat>宽屏</PresentationFormat>
  <Paragraphs>347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70</vt:i4>
      </vt:variant>
    </vt:vector>
  </HeadingPairs>
  <TitlesOfParts>
    <vt:vector size="94" baseType="lpstr">
      <vt:lpstr>Alibaba PuHuiTi B</vt:lpstr>
      <vt:lpstr>Alibaba PuHuiTi M</vt:lpstr>
      <vt:lpstr>Alibaba PuHuiTi Medium</vt:lpstr>
      <vt:lpstr>Alibaba PuHuiTi R</vt:lpstr>
      <vt:lpstr>阿里巴巴普惠体</vt:lpstr>
      <vt:lpstr>等线</vt:lpstr>
      <vt:lpstr>黑体</vt:lpstr>
      <vt:lpstr>STKaiti</vt:lpstr>
      <vt:lpstr>STKaiti</vt:lpstr>
      <vt:lpstr>宋体</vt:lpstr>
      <vt:lpstr>Arial</vt:lpstr>
      <vt:lpstr>Calibri</vt:lpstr>
      <vt:lpstr>Consolas</vt:lpstr>
      <vt:lpstr>Open Sans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缓存商品、购物车</vt:lpstr>
      <vt:lpstr>PowerPoint 演示文稿</vt:lpstr>
      <vt:lpstr>PowerPoint 演示文稿</vt:lpstr>
      <vt:lpstr>缓存菜品</vt:lpstr>
      <vt:lpstr>问题说明</vt:lpstr>
      <vt:lpstr>缓存菜品</vt:lpstr>
      <vt:lpstr>实现思路</vt:lpstr>
      <vt:lpstr>实现思路</vt:lpstr>
      <vt:lpstr>缓存菜品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缓存菜品</vt:lpstr>
      <vt:lpstr>功能测试</vt:lpstr>
      <vt:lpstr>PowerPoint 演示文稿</vt:lpstr>
      <vt:lpstr>缓存套餐</vt:lpstr>
      <vt:lpstr>Spring Cache</vt:lpstr>
      <vt:lpstr>Spring Cache</vt:lpstr>
      <vt:lpstr>Spring Cache</vt:lpstr>
      <vt:lpstr>缓存套餐</vt:lpstr>
      <vt:lpstr>实现思路</vt:lpstr>
      <vt:lpstr>缓存套餐</vt:lpstr>
      <vt:lpstr>代码开发</vt:lpstr>
      <vt:lpstr>代码开发</vt:lpstr>
      <vt:lpstr>缓存套餐</vt:lpstr>
      <vt:lpstr>功能测试</vt:lpstr>
      <vt:lpstr>PowerPoint 演示文稿</vt:lpstr>
      <vt:lpstr>添加购物车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添加购物车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添加购物车</vt:lpstr>
      <vt:lpstr>功能测试</vt:lpstr>
      <vt:lpstr>PowerPoint 演示文稿</vt:lpstr>
      <vt:lpstr>查看购物车</vt:lpstr>
      <vt:lpstr>需求分析和设计</vt:lpstr>
      <vt:lpstr>需求分析和设计</vt:lpstr>
      <vt:lpstr>查看购物车</vt:lpstr>
      <vt:lpstr>代码开发</vt:lpstr>
      <vt:lpstr>代码开发</vt:lpstr>
      <vt:lpstr>代码开发</vt:lpstr>
      <vt:lpstr>查看购物车</vt:lpstr>
      <vt:lpstr>功能测试</vt:lpstr>
      <vt:lpstr>PowerPoint 演示文稿</vt:lpstr>
      <vt:lpstr>清空购物车</vt:lpstr>
      <vt:lpstr>需求分析和设计</vt:lpstr>
      <vt:lpstr>需求分析和设计</vt:lpstr>
      <vt:lpstr>清空购物车</vt:lpstr>
      <vt:lpstr>代码开发</vt:lpstr>
      <vt:lpstr>代码开发</vt:lpstr>
      <vt:lpstr>代码开发</vt:lpstr>
      <vt:lpstr>代码开发</vt:lpstr>
      <vt:lpstr>清空购物车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10188</cp:revision>
  <dcterms:created xsi:type="dcterms:W3CDTF">2020-03-31T02:23:27Z</dcterms:created>
  <dcterms:modified xsi:type="dcterms:W3CDTF">2023-03-11T10:14:00Z</dcterms:modified>
</cp:coreProperties>
</file>