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665" r:id="rId2"/>
    <p:sldMasterId id="2147483707" r:id="rId3"/>
    <p:sldMasterId id="2147483700" r:id="rId4"/>
    <p:sldMasterId id="2147483698" r:id="rId5"/>
    <p:sldMasterId id="2147483668" r:id="rId6"/>
    <p:sldMasterId id="2147483672" r:id="rId7"/>
  </p:sldMasterIdLst>
  <p:notesMasterIdLst>
    <p:notesMasterId r:id="rId97"/>
  </p:notesMasterIdLst>
  <p:handoutMasterIdLst>
    <p:handoutMasterId r:id="rId98"/>
  </p:handoutMasterIdLst>
  <p:sldIdLst>
    <p:sldId id="1913" r:id="rId8"/>
    <p:sldId id="1880" r:id="rId9"/>
    <p:sldId id="1702" r:id="rId10"/>
    <p:sldId id="1710" r:id="rId11"/>
    <p:sldId id="1859" r:id="rId12"/>
    <p:sldId id="2032" r:id="rId13"/>
    <p:sldId id="1920" r:id="rId14"/>
    <p:sldId id="2031" r:id="rId15"/>
    <p:sldId id="1921" r:id="rId16"/>
    <p:sldId id="2033" r:id="rId17"/>
    <p:sldId id="2034" r:id="rId18"/>
    <p:sldId id="2038" r:id="rId19"/>
    <p:sldId id="2039" r:id="rId20"/>
    <p:sldId id="2036" r:id="rId21"/>
    <p:sldId id="2037" r:id="rId22"/>
    <p:sldId id="2030" r:id="rId23"/>
    <p:sldId id="1971" r:id="rId24"/>
    <p:sldId id="1976" r:id="rId25"/>
    <p:sldId id="1922" r:id="rId26"/>
    <p:sldId id="1923" r:id="rId27"/>
    <p:sldId id="2040" r:id="rId28"/>
    <p:sldId id="2004" r:id="rId29"/>
    <p:sldId id="2041" r:id="rId30"/>
    <p:sldId id="2042" r:id="rId31"/>
    <p:sldId id="2043" r:id="rId32"/>
    <p:sldId id="2044" r:id="rId33"/>
    <p:sldId id="1974" r:id="rId34"/>
    <p:sldId id="1926" r:id="rId35"/>
    <p:sldId id="2046" r:id="rId36"/>
    <p:sldId id="2047" r:id="rId37"/>
    <p:sldId id="2048" r:id="rId38"/>
    <p:sldId id="2045" r:id="rId39"/>
    <p:sldId id="2007" r:id="rId40"/>
    <p:sldId id="2049" r:id="rId41"/>
    <p:sldId id="2050" r:id="rId42"/>
    <p:sldId id="2051" r:id="rId43"/>
    <p:sldId id="2052" r:id="rId44"/>
    <p:sldId id="1973" r:id="rId45"/>
    <p:sldId id="1928" r:id="rId46"/>
    <p:sldId id="1915" r:id="rId47"/>
    <p:sldId id="1929" r:id="rId48"/>
    <p:sldId id="1932" r:id="rId49"/>
    <p:sldId id="2014" r:id="rId50"/>
    <p:sldId id="2053" r:id="rId51"/>
    <p:sldId id="1977" r:id="rId52"/>
    <p:sldId id="1933" r:id="rId53"/>
    <p:sldId id="2015" r:id="rId54"/>
    <p:sldId id="2054" r:id="rId55"/>
    <p:sldId id="2016" r:id="rId56"/>
    <p:sldId id="2055" r:id="rId57"/>
    <p:sldId id="2017" r:id="rId58"/>
    <p:sldId id="2018" r:id="rId59"/>
    <p:sldId id="1978" r:id="rId60"/>
    <p:sldId id="1937" r:id="rId61"/>
    <p:sldId id="1916" r:id="rId62"/>
    <p:sldId id="1953" r:id="rId63"/>
    <p:sldId id="1952" r:id="rId64"/>
    <p:sldId id="2019" r:id="rId65"/>
    <p:sldId id="2056" r:id="rId66"/>
    <p:sldId id="2057" r:id="rId67"/>
    <p:sldId id="1979" r:id="rId68"/>
    <p:sldId id="1956" r:id="rId69"/>
    <p:sldId id="2020" r:id="rId70"/>
    <p:sldId id="2021" r:id="rId71"/>
    <p:sldId id="2022" r:id="rId72"/>
    <p:sldId id="2024" r:id="rId73"/>
    <p:sldId id="2025" r:id="rId74"/>
    <p:sldId id="2026" r:id="rId75"/>
    <p:sldId id="1982" r:id="rId76"/>
    <p:sldId id="1981" r:id="rId77"/>
    <p:sldId id="1917" r:id="rId78"/>
    <p:sldId id="1954" r:id="rId79"/>
    <p:sldId id="1959" r:id="rId80"/>
    <p:sldId id="2027" r:id="rId81"/>
    <p:sldId id="2058" r:id="rId82"/>
    <p:sldId id="2059" r:id="rId83"/>
    <p:sldId id="1984" r:id="rId84"/>
    <p:sldId id="1962" r:id="rId85"/>
    <p:sldId id="2066" r:id="rId86"/>
    <p:sldId id="2067" r:id="rId87"/>
    <p:sldId id="2068" r:id="rId88"/>
    <p:sldId id="2069" r:id="rId89"/>
    <p:sldId id="2070" r:id="rId90"/>
    <p:sldId id="2071" r:id="rId91"/>
    <p:sldId id="2072" r:id="rId92"/>
    <p:sldId id="2073" r:id="rId93"/>
    <p:sldId id="1983" r:id="rId94"/>
    <p:sldId id="1961" r:id="rId95"/>
    <p:sldId id="1704" r:id="rId9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per" initials="s" lastIdx="1" clrIdx="0">
    <p:extLst>
      <p:ext uri="{19B8F6BF-5375-455C-9EA6-DF929625EA0E}">
        <p15:presenceInfo xmlns:p15="http://schemas.microsoft.com/office/powerpoint/2012/main" userId="sup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E4"/>
    <a:srgbClr val="FF0000"/>
    <a:srgbClr val="A144A5"/>
    <a:srgbClr val="92D050"/>
    <a:srgbClr val="C00000"/>
    <a:srgbClr val="D8EEC0"/>
    <a:srgbClr val="B37AB0"/>
    <a:srgbClr val="B475AD"/>
    <a:srgbClr val="D9F3D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16" autoAdjust="0"/>
    <p:restoredTop sz="92556" autoAdjust="0"/>
  </p:normalViewPr>
  <p:slideViewPr>
    <p:cSldViewPr snapToGrid="0">
      <p:cViewPr varScale="1">
        <p:scale>
          <a:sx n="81" d="100"/>
          <a:sy n="81" d="100"/>
        </p:scale>
        <p:origin x="100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 showGuides="1">
      <p:cViewPr varScale="1">
        <p:scale>
          <a:sx n="51" d="100"/>
          <a:sy n="51" d="100"/>
        </p:scale>
        <p:origin x="2692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slide" Target="slides/slide82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10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3.xml"/><Relationship Id="rId95" Type="http://schemas.openxmlformats.org/officeDocument/2006/relationships/slide" Target="slides/slide88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103" Type="http://schemas.openxmlformats.org/officeDocument/2006/relationships/tableStyles" Target="tableStyle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slide" Target="slides/slide81.xml"/><Relationship Id="rId91" Type="http://schemas.openxmlformats.org/officeDocument/2006/relationships/slide" Target="slides/slide84.xml"/><Relationship Id="rId96" Type="http://schemas.openxmlformats.org/officeDocument/2006/relationships/slide" Target="slides/slide8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slide" Target="slides/slide79.xml"/><Relationship Id="rId94" Type="http://schemas.openxmlformats.org/officeDocument/2006/relationships/slide" Target="slides/slide87.xml"/><Relationship Id="rId99" Type="http://schemas.openxmlformats.org/officeDocument/2006/relationships/commentAuthors" Target="commentAuthors.xml"/><Relationship Id="rId10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97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92" Type="http://schemas.openxmlformats.org/officeDocument/2006/relationships/slide" Target="slides/slide85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slide" Target="slides/slide80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56" Type="http://schemas.openxmlformats.org/officeDocument/2006/relationships/slide" Target="slides/slide49.xml"/><Relationship Id="rId77" Type="http://schemas.openxmlformats.org/officeDocument/2006/relationships/slide" Target="slides/slide70.xml"/><Relationship Id="rId100" Type="http://schemas.openxmlformats.org/officeDocument/2006/relationships/presProps" Target="presProp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93" Type="http://schemas.openxmlformats.org/officeDocument/2006/relationships/slide" Target="slides/slide86.xml"/><Relationship Id="rId9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75BAB8F7-26C7-2345-A2F0-4C70E8EFA8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B0FE49-C86E-0B42-8C7E-921C60B5AA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DFD10-C36A-A44C-AC52-E91D9A58CF7E}" type="datetimeFigureOut">
              <a:rPr kumimoji="1" lang="zh-CN" altLang="en-US" smtClean="0"/>
              <a:t>2023/3/7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E928822-8127-CD43-9156-5BB443851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FC3EF7F-6078-7249-A167-F5C06879924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F0B397-CD8F-1C4C-97BB-ADF18DDD1C0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626559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E7ACF5-0677-4CC5-89ED-AE83D3F5859D}" type="datetimeFigureOut">
              <a:rPr lang="zh-CN" altLang="en-US" smtClean="0"/>
              <a:t>2023/3/7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63F50-FC71-46DD-9BDC-11F985EF41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5948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版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469F54-72BF-044A-89E7-CDAF75E947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44725"/>
            <a:ext cx="10541000" cy="1158875"/>
          </a:xfrm>
          <a:prstGeom prst="rect">
            <a:avLst/>
          </a:prstGeom>
        </p:spPr>
        <p:txBody>
          <a:bodyPr anchor="ctr"/>
          <a:lstStyle>
            <a:lvl1pPr>
              <a:defRPr sz="72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主标题</a:t>
            </a:r>
          </a:p>
        </p:txBody>
      </p:sp>
      <p:sp>
        <p:nvSpPr>
          <p:cNvPr id="3" name="文本占位符 3">
            <a:extLst>
              <a:ext uri="{FF2B5EF4-FFF2-40B4-BE49-F238E27FC236}">
                <a16:creationId xmlns:a16="http://schemas.microsoft.com/office/drawing/2014/main" id="{FE68CD30-ECD6-A642-8C7F-BA42D1249DF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3454401"/>
            <a:ext cx="10540999" cy="630237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</a:lstStyle>
          <a:p>
            <a:pPr lvl="0"/>
            <a:r>
              <a:rPr kumimoji="1" lang="zh-CN" altLang="en-US" dirty="0"/>
              <a:t>副标题内容，如若没有可以删除</a:t>
            </a:r>
          </a:p>
        </p:txBody>
      </p:sp>
    </p:spTree>
    <p:extLst>
      <p:ext uri="{BB962C8B-B14F-4D97-AF65-F5344CB8AC3E}">
        <p14:creationId xmlns:p14="http://schemas.microsoft.com/office/powerpoint/2010/main" val="588721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46133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E5CC542A-FF04-5243-BA82-1AC7B0A112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1" y="940081"/>
            <a:ext cx="1071912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 b="1">
                <a:solidFill>
                  <a:srgbClr val="40404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4024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版式（一级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>
            <a:extLst>
              <a:ext uri="{FF2B5EF4-FFF2-40B4-BE49-F238E27FC236}">
                <a16:creationId xmlns:a16="http://schemas.microsoft.com/office/drawing/2014/main" id="{ED1003EB-0D97-5849-AC50-BFB3EDAA3B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32400" y="2766218"/>
            <a:ext cx="6654800" cy="1325563"/>
          </a:xfrm>
          <a:prstGeom prst="rect">
            <a:avLst/>
          </a:prstGeom>
        </p:spPr>
        <p:txBody>
          <a:bodyPr/>
          <a:lstStyle>
            <a:lvl1pPr>
              <a:defRPr sz="32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章节标题，右侧章节数字需自行设置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0C8E5D29-3E75-FC46-80C9-2080D9268E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81755" y="2468880"/>
            <a:ext cx="1127125" cy="114808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4000" b="1" i="0">
                <a:solidFill>
                  <a:srgbClr val="FFFFFF"/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kumimoji="1" lang="zh-CN" altLang="en-US" dirty="0"/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3315334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C2551-88ED-4239-96A2-7F3C49A20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69880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4204"/>
            <a:ext cx="10698800" cy="38612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888985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590102"/>
            <a:ext cx="10749598" cy="3850540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119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639914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03185"/>
            <a:ext cx="10719120" cy="3819718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3"/>
            <a:ext cx="1071911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862767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E4D92416-D30F-8049-AD27-C955EC07F2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8056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11">
            <a:extLst>
              <a:ext uri="{FF2B5EF4-FFF2-40B4-BE49-F238E27FC236}">
                <a16:creationId xmlns:a16="http://schemas.microsoft.com/office/drawing/2014/main" id="{D8BA1B0F-468D-0446-AB7E-B23A83414D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8517"/>
            <a:ext cx="10748057" cy="3922461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zh-CN" altLang="en-US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buFont typeface="Wingdings" pitchFamily="2" charset="2"/>
              <a:buChar char="l"/>
              <a:tabLst/>
              <a:defRPr lang="en-US" altLang="zh-CN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buFont typeface="Wingdings" pitchFamily="2" charset="2"/>
              <a:buChar char="l"/>
              <a:tabLst/>
              <a:defRPr lang="zh-CN" altLang="en-US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</a:lstStyle>
          <a:p>
            <a:pPr lvl="0"/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7497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12212"/>
            <a:ext cx="9845675" cy="454780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9947CB16-8D08-5242-A2E0-936DC1D43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0749"/>
            <a:ext cx="984567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908806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（数字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B678CE99-982F-E747-B6C5-B29DECDE38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1911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88D105DB-24C1-B042-AF5E-89B9573312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598036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88711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+项目编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3"/>
            <a:ext cx="10748057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9C0915B4-3DAF-C444-883E-818CAE39A5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18707"/>
            <a:ext cx="10748057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zh-CN" altLang="en-US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buFont typeface="Wingdings" pitchFamily="2" charset="2"/>
              <a:buChar char="l"/>
              <a:tabLst/>
              <a:defRPr lang="en-US" altLang="zh-CN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buFont typeface="Wingdings" pitchFamily="2" charset="2"/>
              <a:buChar char="l"/>
              <a:tabLst/>
              <a:defRPr lang="zh-CN" altLang="en-US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</a:lstStyle>
          <a:p>
            <a:pPr lvl="0"/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71635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由发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480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182483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1006475"/>
            <a:ext cx="5973761" cy="4256405"/>
          </a:xfrm>
          <a:prstGeom prst="rect">
            <a:avLst/>
          </a:prstGeom>
        </p:spPr>
        <p:txBody>
          <a:bodyPr anchor="ctr"/>
          <a:lstStyle>
            <a:lvl1pPr marL="457189" marR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marL="457189" marR="0" lvl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1" lang="zh-CN" altLang="en-US" dirty="0"/>
              <a:t>此内容上下居中对齐，可根据实际情况微调位置和字体大小</a:t>
            </a:r>
          </a:p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46942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案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5625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案例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344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>
              <a:spcBef>
                <a:spcPct val="0"/>
              </a:spcBef>
            </a:pPr>
            <a:r>
              <a:rPr lang="zh-CN" altLang="en-US" dirty="0"/>
              <a:t>案例标题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3280"/>
            <a:ext cx="9214230" cy="376237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455DD043-453D-F04F-965C-A5E686829A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46948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3303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步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60146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步骤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7332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步骤标题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7172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A6C6B16B-7FC0-904C-B475-F9CF5C74E3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50840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8441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54782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练习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1968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练习标题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1808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此为练习内容，字体不可改，阿里巴巴普惠体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1FD7787D-704C-E74D-B53E-A392EAB480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45476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838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六边形 27">
            <a:extLst>
              <a:ext uri="{FF2B5EF4-FFF2-40B4-BE49-F238E27FC236}">
                <a16:creationId xmlns:a16="http://schemas.microsoft.com/office/drawing/2014/main" id="{380B9059-6AA7-9E4F-BC56-F30289A262EA}"/>
              </a:ext>
            </a:extLst>
          </p:cNvPr>
          <p:cNvSpPr/>
          <p:nvPr userDrawn="1"/>
        </p:nvSpPr>
        <p:spPr>
          <a:xfrm rot="5400000">
            <a:off x="941355" y="3506918"/>
            <a:ext cx="1225219" cy="1056223"/>
          </a:xfrm>
          <a:prstGeom prst="hexagon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id="{D71D36F9-1B1C-094A-A062-19A46A7AB388}"/>
              </a:ext>
            </a:extLst>
          </p:cNvPr>
          <p:cNvSpPr/>
          <p:nvPr userDrawn="1"/>
        </p:nvSpPr>
        <p:spPr>
          <a:xfrm rot="5400000">
            <a:off x="1484022" y="2527438"/>
            <a:ext cx="1944550" cy="1676336"/>
          </a:xfrm>
          <a:prstGeom prst="hexagon">
            <a:avLst/>
          </a:prstGeom>
          <a:solidFill>
            <a:schemeClr val="bg1"/>
          </a:solidFill>
          <a:ln w="11430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36556"/>
            <a:ext cx="5760538" cy="4710244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7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95420" y="2882670"/>
            <a:ext cx="1567542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40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思考</a:t>
            </a:r>
          </a:p>
        </p:txBody>
      </p:sp>
      <p:sp>
        <p:nvSpPr>
          <p:cNvPr id="24" name="六边形 23">
            <a:extLst>
              <a:ext uri="{FF2B5EF4-FFF2-40B4-BE49-F238E27FC236}">
                <a16:creationId xmlns:a16="http://schemas.microsoft.com/office/drawing/2014/main" id="{745B08E3-3066-3844-87E9-46D7426765C6}"/>
              </a:ext>
            </a:extLst>
          </p:cNvPr>
          <p:cNvSpPr/>
          <p:nvPr userDrawn="1"/>
        </p:nvSpPr>
        <p:spPr>
          <a:xfrm rot="5400000">
            <a:off x="3294074" y="2149103"/>
            <a:ext cx="566610" cy="488457"/>
          </a:xfrm>
          <a:prstGeom prst="hexagon">
            <a:avLst/>
          </a:prstGeom>
          <a:solidFill>
            <a:srgbClr val="AD2B2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六边形 24">
            <a:extLst>
              <a:ext uri="{FF2B5EF4-FFF2-40B4-BE49-F238E27FC236}">
                <a16:creationId xmlns:a16="http://schemas.microsoft.com/office/drawing/2014/main" id="{B7A42CA5-7885-7642-B20D-B92B35099CBC}"/>
              </a:ext>
            </a:extLst>
          </p:cNvPr>
          <p:cNvSpPr/>
          <p:nvPr userDrawn="1"/>
        </p:nvSpPr>
        <p:spPr>
          <a:xfrm rot="5400000">
            <a:off x="1198356" y="4126436"/>
            <a:ext cx="298934" cy="257702"/>
          </a:xfrm>
          <a:prstGeom prst="hexagon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六边形 25">
            <a:extLst>
              <a:ext uri="{FF2B5EF4-FFF2-40B4-BE49-F238E27FC236}">
                <a16:creationId xmlns:a16="http://schemas.microsoft.com/office/drawing/2014/main" id="{DE7B2235-1C6B-6B44-BC4F-1EC9BD8B9D8D}"/>
              </a:ext>
            </a:extLst>
          </p:cNvPr>
          <p:cNvSpPr/>
          <p:nvPr userDrawn="1"/>
        </p:nvSpPr>
        <p:spPr>
          <a:xfrm rot="5400000">
            <a:off x="3642476" y="4385265"/>
            <a:ext cx="566612" cy="488459"/>
          </a:xfrm>
          <a:prstGeom prst="hexagon">
            <a:avLst/>
          </a:prstGeom>
          <a:noFill/>
          <a:ln w="1905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六边形 29">
            <a:extLst>
              <a:ext uri="{FF2B5EF4-FFF2-40B4-BE49-F238E27FC236}">
                <a16:creationId xmlns:a16="http://schemas.microsoft.com/office/drawing/2014/main" id="{5BF818FD-51C6-E54A-9D53-783E1313F19E}"/>
              </a:ext>
            </a:extLst>
          </p:cNvPr>
          <p:cNvSpPr/>
          <p:nvPr userDrawn="1"/>
        </p:nvSpPr>
        <p:spPr>
          <a:xfrm rot="5400000">
            <a:off x="1190641" y="1715050"/>
            <a:ext cx="854974" cy="737047"/>
          </a:xfrm>
          <a:prstGeom prst="hexagon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137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10880" y="1813092"/>
            <a:ext cx="3587349" cy="3036721"/>
            <a:chOff x="864135" y="2246295"/>
            <a:chExt cx="3587349" cy="3036721"/>
          </a:xfrm>
        </p:grpSpPr>
        <p:sp>
          <p:nvSpPr>
            <p:cNvPr id="12" name="椭圆 11"/>
            <p:cNvSpPr/>
            <p:nvPr userDrawn="1"/>
          </p:nvSpPr>
          <p:spPr>
            <a:xfrm>
              <a:off x="1348310" y="4694927"/>
              <a:ext cx="588089" cy="588089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2962055" y="4101828"/>
              <a:ext cx="926888" cy="926888"/>
            </a:xfrm>
            <a:prstGeom prst="ellipse">
              <a:avLst/>
            </a:prstGeom>
            <a:solidFill>
              <a:srgbClr val="515151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2860808" y="2695667"/>
              <a:ext cx="1590676" cy="1590676"/>
            </a:xfrm>
            <a:prstGeom prst="ellipse">
              <a:avLst/>
            </a:prstGeom>
            <a:noFill/>
            <a:ln w="12700">
              <a:solidFill>
                <a:srgbClr val="51515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642355" y="2871191"/>
              <a:ext cx="1924945" cy="1895739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64135" y="2246295"/>
              <a:ext cx="804338" cy="804338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3257550" y="2352674"/>
              <a:ext cx="314325" cy="314325"/>
            </a:xfrm>
            <a:prstGeom prst="ellipse">
              <a:avLst/>
            </a:prstGeom>
            <a:solidFill>
              <a:srgbClr val="495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标题占位符 1">
              <a:extLst>
                <a:ext uri="{FF2B5EF4-FFF2-40B4-BE49-F238E27FC236}">
                  <a16:creationId xmlns:a16="http://schemas.microsoft.com/office/drawing/2014/main" id="{EBBF2F2F-D96E-4638-A53F-CD7237FF5C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22066" y="3328761"/>
              <a:ext cx="1567542" cy="10795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/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2pPr>
              <a:lvl3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3pPr>
              <a:lvl4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4pPr>
              <a:lvl5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5pPr>
              <a:lvl6pPr marL="3429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6pPr>
              <a:lvl7pPr marL="685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7pPr>
              <a:lvl8pPr marL="10287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8pPr>
              <a:lvl9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9pPr>
            </a:lstStyle>
            <a:p>
              <a:pPr algn="ctr"/>
              <a:r>
                <a:rPr lang="zh-CN" altLang="en-US" sz="400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小结</a:t>
              </a:r>
              <a:endParaRPr lang="zh-CN" altLang="en-US" sz="40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0943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总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10880" y="1813092"/>
            <a:ext cx="3587349" cy="3036721"/>
            <a:chOff x="864135" y="2246295"/>
            <a:chExt cx="3587349" cy="3036721"/>
          </a:xfrm>
        </p:grpSpPr>
        <p:sp>
          <p:nvSpPr>
            <p:cNvPr id="12" name="椭圆 11"/>
            <p:cNvSpPr/>
            <p:nvPr userDrawn="1"/>
          </p:nvSpPr>
          <p:spPr>
            <a:xfrm>
              <a:off x="1348310" y="4694927"/>
              <a:ext cx="588089" cy="588089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2962055" y="4101828"/>
              <a:ext cx="926888" cy="926888"/>
            </a:xfrm>
            <a:prstGeom prst="ellipse">
              <a:avLst/>
            </a:prstGeom>
            <a:solidFill>
              <a:srgbClr val="515151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2860808" y="2695667"/>
              <a:ext cx="1590676" cy="1590676"/>
            </a:xfrm>
            <a:prstGeom prst="ellipse">
              <a:avLst/>
            </a:prstGeom>
            <a:noFill/>
            <a:ln w="12700">
              <a:solidFill>
                <a:srgbClr val="51515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642355" y="2871191"/>
              <a:ext cx="1924945" cy="1895739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64135" y="2246295"/>
              <a:ext cx="804338" cy="804338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3257550" y="2352674"/>
              <a:ext cx="314325" cy="314325"/>
            </a:xfrm>
            <a:prstGeom prst="ellipse">
              <a:avLst/>
            </a:prstGeom>
            <a:solidFill>
              <a:srgbClr val="495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标题占位符 1">
              <a:extLst>
                <a:ext uri="{FF2B5EF4-FFF2-40B4-BE49-F238E27FC236}">
                  <a16:creationId xmlns:a16="http://schemas.microsoft.com/office/drawing/2014/main" id="{EBBF2F2F-D96E-4638-A53F-CD7237FF5C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22066" y="3328761"/>
              <a:ext cx="1567542" cy="10795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/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2pPr>
              <a:lvl3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3pPr>
              <a:lvl4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4pPr>
              <a:lvl5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5pPr>
              <a:lvl6pPr marL="3429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6pPr>
              <a:lvl7pPr marL="685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7pPr>
              <a:lvl8pPr marL="10287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8pPr>
              <a:lvl9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9pPr>
            </a:lstStyle>
            <a:p>
              <a:pPr algn="ctr"/>
              <a:r>
                <a:rPr lang="zh-CN" altLang="en-US" sz="40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28098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5" name="泪珠形 14">
            <a:extLst>
              <a:ext uri="{FF2B5EF4-FFF2-40B4-BE49-F238E27FC236}">
                <a16:creationId xmlns:a16="http://schemas.microsoft.com/office/drawing/2014/main" id="{0EFAFC56-5B16-1644-BDCA-117D21E2806E}"/>
              </a:ext>
            </a:extLst>
          </p:cNvPr>
          <p:cNvSpPr/>
          <p:nvPr userDrawn="1"/>
        </p:nvSpPr>
        <p:spPr>
          <a:xfrm>
            <a:off x="1013943" y="3138371"/>
            <a:ext cx="1399001" cy="1399001"/>
          </a:xfrm>
          <a:prstGeom prst="teardrop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0" name="泪珠形 19">
            <a:extLst>
              <a:ext uri="{FF2B5EF4-FFF2-40B4-BE49-F238E27FC236}">
                <a16:creationId xmlns:a16="http://schemas.microsoft.com/office/drawing/2014/main" id="{02C17FF1-E140-B64F-AF1C-FE17A937E731}"/>
              </a:ext>
            </a:extLst>
          </p:cNvPr>
          <p:cNvSpPr/>
          <p:nvPr userDrawn="1"/>
        </p:nvSpPr>
        <p:spPr>
          <a:xfrm>
            <a:off x="1645363" y="2308178"/>
            <a:ext cx="2017950" cy="2017950"/>
          </a:xfrm>
          <a:prstGeom prst="teardrop">
            <a:avLst/>
          </a:prstGeom>
          <a:solidFill>
            <a:schemeClr val="bg1"/>
          </a:solidFill>
          <a:ln w="114300">
            <a:solidFill>
              <a:srgbClr val="B602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2" name="标题占位符 1">
            <a:extLst>
              <a:ext uri="{FF2B5EF4-FFF2-40B4-BE49-F238E27FC236}">
                <a16:creationId xmlns:a16="http://schemas.microsoft.com/office/drawing/2014/main" id="{F639FB5D-6047-3448-A319-F4FD2BA72BB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38193" y="2553627"/>
            <a:ext cx="1567542" cy="154657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思路</a:t>
            </a:r>
            <a:endParaRPr lang="en-US" altLang="zh-CN" sz="3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3" name="泪珠形 22">
            <a:extLst>
              <a:ext uri="{FF2B5EF4-FFF2-40B4-BE49-F238E27FC236}">
                <a16:creationId xmlns:a16="http://schemas.microsoft.com/office/drawing/2014/main" id="{0C1BFADD-1066-B04B-BD99-C7E20F0FA73E}"/>
              </a:ext>
            </a:extLst>
          </p:cNvPr>
          <p:cNvSpPr/>
          <p:nvPr userDrawn="1"/>
        </p:nvSpPr>
        <p:spPr>
          <a:xfrm>
            <a:off x="3663313" y="3963112"/>
            <a:ext cx="439924" cy="439924"/>
          </a:xfrm>
          <a:prstGeom prst="teardrop">
            <a:avLst/>
          </a:prstGeom>
          <a:solidFill>
            <a:srgbClr val="51515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4" name="泪珠形 23">
            <a:extLst>
              <a:ext uri="{FF2B5EF4-FFF2-40B4-BE49-F238E27FC236}">
                <a16:creationId xmlns:a16="http://schemas.microsoft.com/office/drawing/2014/main" id="{20149FF9-71F5-FB43-A7A0-BB0C90CB4486}"/>
              </a:ext>
            </a:extLst>
          </p:cNvPr>
          <p:cNvSpPr/>
          <p:nvPr userDrawn="1"/>
        </p:nvSpPr>
        <p:spPr>
          <a:xfrm>
            <a:off x="2152487" y="1924996"/>
            <a:ext cx="260457" cy="260457"/>
          </a:xfrm>
          <a:prstGeom prst="teardrop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泪珠形 24">
            <a:extLst>
              <a:ext uri="{FF2B5EF4-FFF2-40B4-BE49-F238E27FC236}">
                <a16:creationId xmlns:a16="http://schemas.microsoft.com/office/drawing/2014/main" id="{098F3E8C-7A22-A34B-817A-438DDA0CAC1C}"/>
              </a:ext>
            </a:extLst>
          </p:cNvPr>
          <p:cNvSpPr/>
          <p:nvPr userDrawn="1"/>
        </p:nvSpPr>
        <p:spPr>
          <a:xfrm>
            <a:off x="844996" y="3255023"/>
            <a:ext cx="562210" cy="562210"/>
          </a:xfrm>
          <a:prstGeom prst="teardrop">
            <a:avLst/>
          </a:prstGeom>
          <a:noFill/>
          <a:ln w="12700">
            <a:solidFill>
              <a:srgbClr val="DE0014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875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今日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4AB6E3BD-F819-724D-9482-568CE7A3A1F8}"/>
              </a:ext>
            </a:extLst>
          </p:cNvPr>
          <p:cNvSpPr/>
          <p:nvPr userDrawn="1"/>
        </p:nvSpPr>
        <p:spPr>
          <a:xfrm rot="2700000">
            <a:off x="3564412" y="2953096"/>
            <a:ext cx="936368" cy="936368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9BD6F73-BC4E-714F-81EB-5276C9B1460A}"/>
              </a:ext>
            </a:extLst>
          </p:cNvPr>
          <p:cNvSpPr/>
          <p:nvPr userDrawn="1"/>
        </p:nvSpPr>
        <p:spPr>
          <a:xfrm rot="2700000">
            <a:off x="3711024" y="3896183"/>
            <a:ext cx="643144" cy="643144"/>
          </a:xfrm>
          <a:prstGeom prst="rect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3788A09-8D86-D048-B1A9-A02E86D4E252}"/>
              </a:ext>
            </a:extLst>
          </p:cNvPr>
          <p:cNvSpPr/>
          <p:nvPr userDrawn="1"/>
        </p:nvSpPr>
        <p:spPr>
          <a:xfrm rot="2700000">
            <a:off x="1595908" y="2003998"/>
            <a:ext cx="219635" cy="219635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B9328185-789E-DD42-AA27-851035E2E6BA}"/>
              </a:ext>
            </a:extLst>
          </p:cNvPr>
          <p:cNvSpPr/>
          <p:nvPr userDrawn="1"/>
        </p:nvSpPr>
        <p:spPr>
          <a:xfrm rot="2700000">
            <a:off x="1559312" y="4111232"/>
            <a:ext cx="494750" cy="494750"/>
          </a:xfrm>
          <a:prstGeom prst="rect">
            <a:avLst/>
          </a:prstGeom>
          <a:solidFill>
            <a:srgbClr val="51515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F2080FE-05C6-2340-B7D7-FCDE4D780420}"/>
              </a:ext>
            </a:extLst>
          </p:cNvPr>
          <p:cNvSpPr/>
          <p:nvPr userDrawn="1"/>
        </p:nvSpPr>
        <p:spPr>
          <a:xfrm rot="2700000">
            <a:off x="986540" y="2025081"/>
            <a:ext cx="361655" cy="361655"/>
          </a:xfrm>
          <a:prstGeom prst="rect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90C36A6-06C1-0647-8725-306AE7D5DB42}"/>
              </a:ext>
            </a:extLst>
          </p:cNvPr>
          <p:cNvSpPr/>
          <p:nvPr userDrawn="1"/>
        </p:nvSpPr>
        <p:spPr>
          <a:xfrm rot="2700000">
            <a:off x="1815645" y="2401118"/>
            <a:ext cx="1828800" cy="1828800"/>
          </a:xfrm>
          <a:prstGeom prst="rect">
            <a:avLst/>
          </a:prstGeom>
          <a:solidFill>
            <a:schemeClr val="bg1"/>
          </a:solidFill>
          <a:ln w="11430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371600"/>
            <a:ext cx="5760538" cy="467360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33" name="标题占位符 1">
            <a:extLst>
              <a:ext uri="{FF2B5EF4-FFF2-40B4-BE49-F238E27FC236}">
                <a16:creationId xmlns:a16="http://schemas.microsoft.com/office/drawing/2014/main" id="{C9A22D05-8FDB-7546-BB47-01F708903CC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38193" y="2543117"/>
            <a:ext cx="1567542" cy="154657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今日</a:t>
            </a:r>
            <a:endParaRPr lang="en-US" altLang="zh-CN" sz="3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作业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9C7A4DAB-DC8A-9A43-A443-C9AE1D1E2698}"/>
              </a:ext>
            </a:extLst>
          </p:cNvPr>
          <p:cNvSpPr/>
          <p:nvPr userDrawn="1"/>
        </p:nvSpPr>
        <p:spPr>
          <a:xfrm rot="2700000">
            <a:off x="4273426" y="2329809"/>
            <a:ext cx="263657" cy="263657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224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1006475"/>
            <a:ext cx="5973761" cy="4256405"/>
          </a:xfrm>
          <a:prstGeom prst="rect">
            <a:avLst/>
          </a:prstGeom>
        </p:spPr>
        <p:txBody>
          <a:bodyPr anchor="ctr"/>
          <a:lstStyle>
            <a:lvl1pPr marL="457189" marR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marL="457189" marR="0" lvl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1" lang="zh-CN" altLang="en-US" dirty="0"/>
              <a:t>此内容上下居中对齐，可根据实际情况微调位置和字体大小</a:t>
            </a:r>
          </a:p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89947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646133"/>
            <a:ext cx="10749598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4418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2DD40269-A2A6-814E-991D-1DBB128738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0" y="940081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538818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案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96897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4064CF0-C79B-2F4A-839D-A26938667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208" y="1217543"/>
              <a:ext cx="201682" cy="201682"/>
            </a:xfrm>
            <a:prstGeom prst="rect">
              <a:avLst/>
            </a:prstGeom>
          </p:spPr>
        </p:pic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案例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01616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400" kern="1200" dirty="0">
                <a:solidFill>
                  <a:srgbClr val="AD2B26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案例标题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656000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0319501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46133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E5CC542A-FF04-5243-BA82-1AC7B0A112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1" y="940081"/>
            <a:ext cx="1071912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 b="1">
                <a:solidFill>
                  <a:srgbClr val="40404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300769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151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由发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480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072210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66958" y="1087755"/>
            <a:ext cx="6298881" cy="485584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200000"/>
              </a:lnSpc>
              <a:buFont typeface="+mj-lt"/>
              <a:buAutoNum type="arabicPeriod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此内容上下居中对齐，可根据实际情况微调位置和字体大小</a:t>
            </a:r>
          </a:p>
        </p:txBody>
      </p:sp>
    </p:spTree>
    <p:extLst>
      <p:ext uri="{BB962C8B-B14F-4D97-AF65-F5344CB8AC3E}">
        <p14:creationId xmlns:p14="http://schemas.microsoft.com/office/powerpoint/2010/main" val="2196259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版式（一级+二级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239209-2A8D-D940-8FA0-61988543E4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73040" y="2398078"/>
            <a:ext cx="6725920" cy="548322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标题，右侧章节自行设置，如</a:t>
            </a:r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CA56E57C-1F68-E948-87DC-0FF15A8C7DE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5273040" y="3069272"/>
            <a:ext cx="5466080" cy="2031047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00" b="0" i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>
              <a:buNone/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  <a:lvl4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4pPr>
            <a:lvl5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5pPr>
          </a:lstStyle>
          <a:p>
            <a:pPr lvl="0"/>
            <a:r>
              <a:rPr kumimoji="1" lang="zh-CN" altLang="en-US" dirty="0"/>
              <a:t>输入具体主讲内容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可根据标题数量调整字体大小</a:t>
            </a:r>
          </a:p>
        </p:txBody>
      </p:sp>
      <p:sp>
        <p:nvSpPr>
          <p:cNvPr id="17" name="文本占位符 13">
            <a:extLst>
              <a:ext uri="{FF2B5EF4-FFF2-40B4-BE49-F238E27FC236}">
                <a16:creationId xmlns:a16="http://schemas.microsoft.com/office/drawing/2014/main" id="{01590D97-7CA9-B247-806A-885950A786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81755" y="2468880"/>
            <a:ext cx="1127125" cy="114808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4000" b="1" i="0">
                <a:solidFill>
                  <a:srgbClr val="FFFFFF"/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kumimoji="1" lang="zh-CN" altLang="en-US" dirty="0"/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198760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590102"/>
            <a:ext cx="10749598" cy="3850540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119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131155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C2551-88ED-4239-96A2-7F3C49A20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69880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4204"/>
            <a:ext cx="10698800" cy="38612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25362537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步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96897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4064CF0-C79B-2F4A-839D-A26938667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208" y="1217543"/>
              <a:ext cx="201682" cy="201682"/>
            </a:xfrm>
            <a:prstGeom prst="rect">
              <a:avLst/>
            </a:prstGeom>
          </p:spPr>
        </p:pic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步骤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01616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400" kern="1200" dirty="0">
                <a:solidFill>
                  <a:srgbClr val="AD2B26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步骤标题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656000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52508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sv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6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六边形 29">
            <a:extLst>
              <a:ext uri="{FF2B5EF4-FFF2-40B4-BE49-F238E27FC236}">
                <a16:creationId xmlns:a16="http://schemas.microsoft.com/office/drawing/2014/main" id="{6F51DA0D-EA98-B14B-A35B-7EDF8DBC5804}"/>
              </a:ext>
            </a:extLst>
          </p:cNvPr>
          <p:cNvSpPr/>
          <p:nvPr userDrawn="1"/>
        </p:nvSpPr>
        <p:spPr>
          <a:xfrm rot="5400000">
            <a:off x="8672366" y="-244234"/>
            <a:ext cx="1034350" cy="1136649"/>
          </a:xfrm>
          <a:custGeom>
            <a:avLst/>
            <a:gdLst>
              <a:gd name="connsiteX0" fmla="*/ 0 w 1318512"/>
              <a:gd name="connsiteY0" fmla="*/ 568325 h 1136649"/>
              <a:gd name="connsiteX1" fmla="*/ 284162 w 1318512"/>
              <a:gd name="connsiteY1" fmla="*/ 0 h 1136649"/>
              <a:gd name="connsiteX2" fmla="*/ 1034350 w 1318512"/>
              <a:gd name="connsiteY2" fmla="*/ 0 h 1136649"/>
              <a:gd name="connsiteX3" fmla="*/ 1318512 w 1318512"/>
              <a:gd name="connsiteY3" fmla="*/ 568325 h 1136649"/>
              <a:gd name="connsiteX4" fmla="*/ 1034350 w 1318512"/>
              <a:gd name="connsiteY4" fmla="*/ 1136649 h 1136649"/>
              <a:gd name="connsiteX5" fmla="*/ 284162 w 1318512"/>
              <a:gd name="connsiteY5" fmla="*/ 1136649 h 1136649"/>
              <a:gd name="connsiteX6" fmla="*/ 0 w 1318512"/>
              <a:gd name="connsiteY6" fmla="*/ 568325 h 1136649"/>
              <a:gd name="connsiteX0" fmla="*/ 0 w 1034350"/>
              <a:gd name="connsiteY0" fmla="*/ 1136649 h 1136649"/>
              <a:gd name="connsiteX1" fmla="*/ 0 w 1034350"/>
              <a:gd name="connsiteY1" fmla="*/ 0 h 1136649"/>
              <a:gd name="connsiteX2" fmla="*/ 750188 w 1034350"/>
              <a:gd name="connsiteY2" fmla="*/ 0 h 1136649"/>
              <a:gd name="connsiteX3" fmla="*/ 1034350 w 1034350"/>
              <a:gd name="connsiteY3" fmla="*/ 568325 h 1136649"/>
              <a:gd name="connsiteX4" fmla="*/ 750188 w 1034350"/>
              <a:gd name="connsiteY4" fmla="*/ 1136649 h 1136649"/>
              <a:gd name="connsiteX5" fmla="*/ 0 w 1034350"/>
              <a:gd name="connsiteY5" fmla="*/ 1136649 h 113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4350" h="1136649">
                <a:moveTo>
                  <a:pt x="0" y="1136649"/>
                </a:moveTo>
                <a:lnTo>
                  <a:pt x="0" y="0"/>
                </a:lnTo>
                <a:lnTo>
                  <a:pt x="750188" y="0"/>
                </a:lnTo>
                <a:lnTo>
                  <a:pt x="1034350" y="568325"/>
                </a:lnTo>
                <a:lnTo>
                  <a:pt x="750188" y="1136649"/>
                </a:lnTo>
                <a:lnTo>
                  <a:pt x="0" y="1136649"/>
                </a:lnTo>
                <a:close/>
              </a:path>
            </a:pathLst>
          </a:cu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六边形 30">
            <a:extLst>
              <a:ext uri="{FF2B5EF4-FFF2-40B4-BE49-F238E27FC236}">
                <a16:creationId xmlns:a16="http://schemas.microsoft.com/office/drawing/2014/main" id="{B0F52978-FC9E-FC46-A244-4605B31E7CC6}"/>
              </a:ext>
            </a:extLst>
          </p:cNvPr>
          <p:cNvSpPr/>
          <p:nvPr userDrawn="1"/>
        </p:nvSpPr>
        <p:spPr>
          <a:xfrm rot="5400000">
            <a:off x="9521078" y="753888"/>
            <a:ext cx="523072" cy="450925"/>
          </a:xfrm>
          <a:prstGeom prst="hexagon">
            <a:avLst/>
          </a:prstGeom>
          <a:solidFill>
            <a:srgbClr val="49504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六边形 31">
            <a:extLst>
              <a:ext uri="{FF2B5EF4-FFF2-40B4-BE49-F238E27FC236}">
                <a16:creationId xmlns:a16="http://schemas.microsoft.com/office/drawing/2014/main" id="{6677D3A6-DA28-9444-815A-4524D9FED995}"/>
              </a:ext>
            </a:extLst>
          </p:cNvPr>
          <p:cNvSpPr/>
          <p:nvPr userDrawn="1"/>
        </p:nvSpPr>
        <p:spPr>
          <a:xfrm rot="5400000">
            <a:off x="8027944" y="996957"/>
            <a:ext cx="523072" cy="450925"/>
          </a:xfrm>
          <a:prstGeom prst="hexagon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六边形 32">
            <a:extLst>
              <a:ext uri="{FF2B5EF4-FFF2-40B4-BE49-F238E27FC236}">
                <a16:creationId xmlns:a16="http://schemas.microsoft.com/office/drawing/2014/main" id="{B3967B50-7DD6-B247-97B6-4844195F68D5}"/>
              </a:ext>
            </a:extLst>
          </p:cNvPr>
          <p:cNvSpPr/>
          <p:nvPr userDrawn="1"/>
        </p:nvSpPr>
        <p:spPr>
          <a:xfrm rot="5400000">
            <a:off x="10287577" y="140894"/>
            <a:ext cx="196767" cy="169627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六边形 33">
            <a:extLst>
              <a:ext uri="{FF2B5EF4-FFF2-40B4-BE49-F238E27FC236}">
                <a16:creationId xmlns:a16="http://schemas.microsoft.com/office/drawing/2014/main" id="{4C290A33-8D65-DC47-BE12-79B4B22A299D}"/>
              </a:ext>
            </a:extLst>
          </p:cNvPr>
          <p:cNvSpPr/>
          <p:nvPr userDrawn="1"/>
        </p:nvSpPr>
        <p:spPr>
          <a:xfrm rot="5400000">
            <a:off x="3684719" y="893697"/>
            <a:ext cx="886529" cy="764250"/>
          </a:xfrm>
          <a:prstGeom prst="hexagon">
            <a:avLst/>
          </a:prstGeom>
          <a:noFill/>
          <a:ln w="9525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六边形 34">
            <a:extLst>
              <a:ext uri="{FF2B5EF4-FFF2-40B4-BE49-F238E27FC236}">
                <a16:creationId xmlns:a16="http://schemas.microsoft.com/office/drawing/2014/main" id="{E0867641-ABCE-C84A-84A4-696E52E6543B}"/>
              </a:ext>
            </a:extLst>
          </p:cNvPr>
          <p:cNvSpPr/>
          <p:nvPr userDrawn="1"/>
        </p:nvSpPr>
        <p:spPr>
          <a:xfrm rot="5400000">
            <a:off x="11266257" y="1225116"/>
            <a:ext cx="206955" cy="178410"/>
          </a:xfrm>
          <a:prstGeom prst="hexagon">
            <a:avLst/>
          </a:prstGeom>
          <a:noFill/>
          <a:ln w="9525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六边形 35">
            <a:extLst>
              <a:ext uri="{FF2B5EF4-FFF2-40B4-BE49-F238E27FC236}">
                <a16:creationId xmlns:a16="http://schemas.microsoft.com/office/drawing/2014/main" id="{3DC81806-A479-FD47-B1B6-A77189F32D48}"/>
              </a:ext>
            </a:extLst>
          </p:cNvPr>
          <p:cNvSpPr/>
          <p:nvPr userDrawn="1"/>
        </p:nvSpPr>
        <p:spPr>
          <a:xfrm rot="5400000">
            <a:off x="918490" y="676500"/>
            <a:ext cx="206955" cy="178410"/>
          </a:xfrm>
          <a:prstGeom prst="hexagon">
            <a:avLst/>
          </a:prstGeom>
          <a:solidFill>
            <a:srgbClr val="AD2B2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六边形 36">
            <a:extLst>
              <a:ext uri="{FF2B5EF4-FFF2-40B4-BE49-F238E27FC236}">
                <a16:creationId xmlns:a16="http://schemas.microsoft.com/office/drawing/2014/main" id="{D15987B7-89CB-8549-AEE5-ADD4AED257B7}"/>
              </a:ext>
            </a:extLst>
          </p:cNvPr>
          <p:cNvSpPr/>
          <p:nvPr userDrawn="1"/>
        </p:nvSpPr>
        <p:spPr>
          <a:xfrm rot="5400000">
            <a:off x="4564916" y="775592"/>
            <a:ext cx="369001" cy="318105"/>
          </a:xfrm>
          <a:prstGeom prst="hexagon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3" name="直线连接符 2">
            <a:extLst>
              <a:ext uri="{FF2B5EF4-FFF2-40B4-BE49-F238E27FC236}">
                <a16:creationId xmlns:a16="http://schemas.microsoft.com/office/drawing/2014/main" id="{382A540C-45FC-EB45-96D5-1EA0511DAF21}"/>
              </a:ext>
            </a:extLst>
          </p:cNvPr>
          <p:cNvCxnSpPr>
            <a:cxnSpLocks/>
          </p:cNvCxnSpPr>
          <p:nvPr userDrawn="1"/>
        </p:nvCxnSpPr>
        <p:spPr>
          <a:xfrm>
            <a:off x="9997213" y="1131213"/>
            <a:ext cx="647089" cy="39664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线连接符 40">
            <a:extLst>
              <a:ext uri="{FF2B5EF4-FFF2-40B4-BE49-F238E27FC236}">
                <a16:creationId xmlns:a16="http://schemas.microsoft.com/office/drawing/2014/main" id="{28569DD6-18D5-5D45-BC4E-E4C2727B945C}"/>
              </a:ext>
            </a:extLst>
          </p:cNvPr>
          <p:cNvCxnSpPr>
            <a:cxnSpLocks/>
          </p:cNvCxnSpPr>
          <p:nvPr userDrawn="1"/>
        </p:nvCxnSpPr>
        <p:spPr>
          <a:xfrm>
            <a:off x="3898416" y="466240"/>
            <a:ext cx="691948" cy="36631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id="{5D63DA79-7D60-4A42-A1B3-9BB10C9E05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018" y="5296483"/>
            <a:ext cx="3565964" cy="58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860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4BCEE7AE-CF55-47A2-9D29-09373E3D62B5}"/>
              </a:ext>
            </a:extLst>
          </p:cNvPr>
          <p:cNvSpPr/>
          <p:nvPr userDrawn="1"/>
        </p:nvSpPr>
        <p:spPr bwMode="auto">
          <a:xfrm>
            <a:off x="10890251" y="6786000"/>
            <a:ext cx="1301749" cy="72000"/>
          </a:xfrm>
          <a:prstGeom prst="rect">
            <a:avLst/>
          </a:prstGeom>
          <a:solidFill>
            <a:srgbClr val="4950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2" name="矩形 22">
            <a:extLst>
              <a:ext uri="{FF2B5EF4-FFF2-40B4-BE49-F238E27FC236}">
                <a16:creationId xmlns:a16="http://schemas.microsoft.com/office/drawing/2014/main" id="{16A72991-4D35-45FC-8EF2-C9E3B4850B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6786000"/>
            <a:ext cx="10818284" cy="72000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buFont typeface="Arial" charset="0"/>
              <a:buNone/>
              <a:defRPr/>
            </a:pPr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A7F5CA1-11F4-B94D-84AE-F6E3E12DEC4D}"/>
              </a:ext>
            </a:extLst>
          </p:cNvPr>
          <p:cNvGrpSpPr/>
          <p:nvPr userDrawn="1"/>
        </p:nvGrpSpPr>
        <p:grpSpPr>
          <a:xfrm>
            <a:off x="2126595" y="2260317"/>
            <a:ext cx="2280944" cy="1168683"/>
            <a:chOff x="1984355" y="1223746"/>
            <a:chExt cx="2280944" cy="11686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B73C1A2-926E-3849-92AB-BCE7B4C71DF2}"/>
                </a:ext>
              </a:extLst>
            </p:cNvPr>
            <p:cNvSpPr txBox="1"/>
            <p:nvPr/>
          </p:nvSpPr>
          <p:spPr>
            <a:xfrm>
              <a:off x="2549296" y="1223746"/>
              <a:ext cx="124585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00" b="1" i="0" dirty="0"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目录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EC96A2F-7D7A-F34F-9BE8-8ADCD2919ACB}"/>
                </a:ext>
              </a:extLst>
            </p:cNvPr>
            <p:cNvSpPr txBox="1"/>
            <p:nvPr/>
          </p:nvSpPr>
          <p:spPr>
            <a:xfrm>
              <a:off x="1984355" y="1869209"/>
              <a:ext cx="1833941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8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阿里巴巴普惠体" panose="00020600040101010101" pitchFamily="18" charset="-122"/>
                </a:rPr>
                <a:t>Contents</a:t>
              </a:r>
              <a:endParaRPr lang="zh-CN" altLang="en-US" sz="28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cxnSp>
          <p:nvCxnSpPr>
            <p:cNvPr id="23" name="直接连接符 2">
              <a:extLst>
                <a:ext uri="{FF2B5EF4-FFF2-40B4-BE49-F238E27FC236}">
                  <a16:creationId xmlns:a16="http://schemas.microsoft.com/office/drawing/2014/main" id="{83E925B0-57FD-8B4B-8FF7-8BCD8AADEF23}"/>
                </a:ext>
              </a:extLst>
            </p:cNvPr>
            <p:cNvCxnSpPr>
              <a:cxnSpLocks/>
            </p:cNvCxnSpPr>
            <p:nvPr/>
          </p:nvCxnSpPr>
          <p:spPr>
            <a:xfrm>
              <a:off x="4265299" y="1300145"/>
              <a:ext cx="0" cy="106226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六边形 24">
              <a:extLst>
                <a:ext uri="{FF2B5EF4-FFF2-40B4-BE49-F238E27FC236}">
                  <a16:creationId xmlns:a16="http://schemas.microsoft.com/office/drawing/2014/main" id="{3EDCC472-8CF0-F84C-9270-06FAC7E8DD4D}"/>
                </a:ext>
              </a:extLst>
            </p:cNvPr>
            <p:cNvSpPr/>
            <p:nvPr/>
          </p:nvSpPr>
          <p:spPr>
            <a:xfrm rot="5400000">
              <a:off x="2142134" y="1404577"/>
              <a:ext cx="437322" cy="377002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六边形 25">
              <a:extLst>
                <a:ext uri="{FF2B5EF4-FFF2-40B4-BE49-F238E27FC236}">
                  <a16:creationId xmlns:a16="http://schemas.microsoft.com/office/drawing/2014/main" id="{E8F71936-0CC4-CB4A-AF12-89754A9ADA5D}"/>
                </a:ext>
              </a:extLst>
            </p:cNvPr>
            <p:cNvSpPr/>
            <p:nvPr/>
          </p:nvSpPr>
          <p:spPr>
            <a:xfrm rot="5400000">
              <a:off x="2037082" y="1610051"/>
              <a:ext cx="246109" cy="212163"/>
            </a:xfrm>
            <a:prstGeom prst="hexagon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59586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712" r:id="rId2"/>
    <p:sldLayoutId id="2147483718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marR="0" indent="-457189" algn="l" defTabSz="914400" rtl="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400" b="0" i="0" kern="1200">
          <a:solidFill>
            <a:schemeClr val="tx1">
              <a:lumMod val="75000"/>
              <a:lumOff val="25000"/>
            </a:schemeClr>
          </a:solidFill>
          <a:latin typeface="Alibaba PuHuiTi R" pitchFamily="18" charset="-122"/>
          <a:ea typeface="Alibaba PuHuiTi R" pitchFamily="18" charset="-122"/>
          <a:cs typeface="Alibaba PuHuiTi R" pitchFamily="18" charset="-122"/>
        </a:defRPr>
      </a:lvl1pPr>
      <a:lvl2pPr marL="609585" indent="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None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88438130-7B30-A94E-B2AC-38EDD0B85909}"/>
              </a:ext>
            </a:extLst>
          </p:cNvPr>
          <p:cNvSpPr/>
          <p:nvPr userDrawn="1"/>
        </p:nvSpPr>
        <p:spPr>
          <a:xfrm>
            <a:off x="1285029" y="2458684"/>
            <a:ext cx="474473" cy="474473"/>
          </a:xfrm>
          <a:prstGeom prst="ellipse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BCEE7AE-CF55-47A2-9D29-09373E3D62B5}"/>
              </a:ext>
            </a:extLst>
          </p:cNvPr>
          <p:cNvSpPr/>
          <p:nvPr userDrawn="1"/>
        </p:nvSpPr>
        <p:spPr bwMode="auto">
          <a:xfrm>
            <a:off x="10890251" y="6786000"/>
            <a:ext cx="1301749" cy="72000"/>
          </a:xfrm>
          <a:prstGeom prst="rect">
            <a:avLst/>
          </a:prstGeom>
          <a:solidFill>
            <a:srgbClr val="4950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2" name="矩形 22">
            <a:extLst>
              <a:ext uri="{FF2B5EF4-FFF2-40B4-BE49-F238E27FC236}">
                <a16:creationId xmlns:a16="http://schemas.microsoft.com/office/drawing/2014/main" id="{16A72991-4D35-45FC-8EF2-C9E3B4850B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6786000"/>
            <a:ext cx="10818284" cy="72000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buFont typeface="Arial" charset="0"/>
              <a:buNone/>
              <a:defRPr/>
            </a:pPr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B73C1A2-926E-3849-92AB-BCE7B4C71DF2}"/>
              </a:ext>
            </a:extLst>
          </p:cNvPr>
          <p:cNvSpPr txBox="1"/>
          <p:nvPr/>
        </p:nvSpPr>
        <p:spPr>
          <a:xfrm>
            <a:off x="1732839" y="2333175"/>
            <a:ext cx="2307042" cy="7386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4200" b="1" i="0" dirty="0">
                <a:latin typeface="Alibaba PuHuiTi B" pitchFamily="18" charset="-122"/>
                <a:ea typeface="Alibaba PuHuiTi B" pitchFamily="18" charset="-122"/>
                <a:cs typeface="Alibaba PuHuiTi B" pitchFamily="18" charset="-122"/>
              </a:rPr>
              <a:t>学习目标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EC96A2F-7D7A-F34F-9BE8-8ADCD2919ACB}"/>
              </a:ext>
            </a:extLst>
          </p:cNvPr>
          <p:cNvSpPr txBox="1"/>
          <p:nvPr/>
        </p:nvSpPr>
        <p:spPr>
          <a:xfrm>
            <a:off x="702992" y="2983479"/>
            <a:ext cx="3873724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Learning</a:t>
            </a:r>
            <a:r>
              <a:rPr lang="zh-CN" altLang="en-US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 </a:t>
            </a:r>
            <a:r>
              <a:rPr lang="en-US" altLang="zh-CN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Objectives</a:t>
            </a:r>
            <a:endParaRPr lang="zh-CN" altLang="en-US" sz="21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cxnSp>
        <p:nvCxnSpPr>
          <p:cNvPr id="23" name="直接连接符 2">
            <a:extLst>
              <a:ext uri="{FF2B5EF4-FFF2-40B4-BE49-F238E27FC236}">
                <a16:creationId xmlns:a16="http://schemas.microsoft.com/office/drawing/2014/main" id="{83E925B0-57FD-8B4B-8FF7-8BCD8AADEF23}"/>
              </a:ext>
            </a:extLst>
          </p:cNvPr>
          <p:cNvCxnSpPr>
            <a:cxnSpLocks/>
          </p:cNvCxnSpPr>
          <p:nvPr/>
        </p:nvCxnSpPr>
        <p:spPr>
          <a:xfrm>
            <a:off x="4417699" y="2336716"/>
            <a:ext cx="0" cy="106226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形 8">
            <a:extLst>
              <a:ext uri="{FF2B5EF4-FFF2-40B4-BE49-F238E27FC236}">
                <a16:creationId xmlns:a16="http://schemas.microsoft.com/office/drawing/2014/main" id="{942E7471-620D-FA4E-A59B-D8C1A79C3F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19070" y="2491361"/>
            <a:ext cx="406390" cy="40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87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marR="0" indent="-457189" algn="l" defTabSz="914400" rtl="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400" b="0" i="0" kern="1200">
          <a:solidFill>
            <a:schemeClr val="tx1">
              <a:lumMod val="75000"/>
              <a:lumOff val="25000"/>
            </a:schemeClr>
          </a:solidFill>
          <a:latin typeface="Alibaba PuHuiTi R" pitchFamily="18" charset="-122"/>
          <a:ea typeface="Alibaba PuHuiTi R" pitchFamily="18" charset="-122"/>
          <a:cs typeface="Alibaba PuHuiTi R" pitchFamily="18" charset="-122"/>
        </a:defRPr>
      </a:lvl1pPr>
      <a:lvl2pPr marL="609585" indent="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None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>
            <a:extLst>
              <a:ext uri="{FF2B5EF4-FFF2-40B4-BE49-F238E27FC236}">
                <a16:creationId xmlns:a16="http://schemas.microsoft.com/office/drawing/2014/main" id="{91B717BE-9DF9-1B41-9DBF-CB511A9C606B}"/>
              </a:ext>
            </a:extLst>
          </p:cNvPr>
          <p:cNvSpPr/>
          <p:nvPr userDrawn="1"/>
        </p:nvSpPr>
        <p:spPr>
          <a:xfrm rot="5400000">
            <a:off x="3779834" y="2429461"/>
            <a:ext cx="1318512" cy="1136649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998722ED-C4DC-C24C-A17B-B9CA36751549}"/>
              </a:ext>
            </a:extLst>
          </p:cNvPr>
          <p:cNvSpPr/>
          <p:nvPr userDrawn="1"/>
        </p:nvSpPr>
        <p:spPr>
          <a:xfrm rot="5400000">
            <a:off x="3567036" y="3257393"/>
            <a:ext cx="429253" cy="370046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757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17" r:id="rId2"/>
    <p:sldLayoutId id="2147483719" r:id="rId3"/>
    <p:sldLayoutId id="2147483721" r:id="rId4"/>
    <p:sldLayoutId id="214748372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>
            <a:extLst>
              <a:ext uri="{FF2B5EF4-FFF2-40B4-BE49-F238E27FC236}">
                <a16:creationId xmlns:a16="http://schemas.microsoft.com/office/drawing/2014/main" id="{D82380DF-4088-5449-BBFC-0B57E0B8F475}"/>
              </a:ext>
            </a:extLst>
          </p:cNvPr>
          <p:cNvSpPr/>
          <p:nvPr userDrawn="1"/>
        </p:nvSpPr>
        <p:spPr>
          <a:xfrm rot="5400000">
            <a:off x="3779834" y="2429461"/>
            <a:ext cx="1318512" cy="1136649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2FB8D235-9189-C14B-8111-0D705B9AA121}"/>
              </a:ext>
            </a:extLst>
          </p:cNvPr>
          <p:cNvSpPr/>
          <p:nvPr userDrawn="1"/>
        </p:nvSpPr>
        <p:spPr>
          <a:xfrm rot="5400000">
            <a:off x="3567036" y="3257393"/>
            <a:ext cx="429253" cy="370046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5265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479B63A-0E02-2349-8BED-44C85C23E174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83" y="162578"/>
            <a:ext cx="2031376" cy="593842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EACD341D-631E-1C41-AA57-E78DF51FD162}"/>
              </a:ext>
            </a:extLst>
          </p:cNvPr>
          <p:cNvSpPr/>
          <p:nvPr userDrawn="1"/>
        </p:nvSpPr>
        <p:spPr>
          <a:xfrm>
            <a:off x="4504267" y="260138"/>
            <a:ext cx="768772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多一句没有，少一句不行</a:t>
            </a:r>
            <a:r>
              <a:rPr lang="zh-CN" altLang="en-US" sz="210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，用更短</a:t>
            </a:r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时间</a:t>
            </a:r>
            <a:r>
              <a:rPr lang="zh-CN" altLang="en-US" sz="210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，教会更实用</a:t>
            </a:r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的技术！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A13C4AB-ADA7-6942-8140-5DC8E0577838}"/>
              </a:ext>
            </a:extLst>
          </p:cNvPr>
          <p:cNvSpPr/>
          <p:nvPr userDrawn="1"/>
        </p:nvSpPr>
        <p:spPr>
          <a:xfrm>
            <a:off x="-52550" y="0"/>
            <a:ext cx="224790" cy="694841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04C7863-89B5-3040-9FC7-D2B2A900C20B}"/>
              </a:ext>
            </a:extLst>
          </p:cNvPr>
          <p:cNvSpPr/>
          <p:nvPr userDrawn="1"/>
        </p:nvSpPr>
        <p:spPr>
          <a:xfrm>
            <a:off x="-52550" y="719892"/>
            <a:ext cx="223200" cy="315311"/>
          </a:xfrm>
          <a:prstGeom prst="rect">
            <a:avLst/>
          </a:prstGeom>
          <a:solidFill>
            <a:srgbClr val="B6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EF68358-2C42-514C-A18F-D22A7C3B0412}"/>
              </a:ext>
            </a:extLst>
          </p:cNvPr>
          <p:cNvSpPr/>
          <p:nvPr userDrawn="1"/>
        </p:nvSpPr>
        <p:spPr>
          <a:xfrm>
            <a:off x="2567066" y="719635"/>
            <a:ext cx="7023600" cy="21600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7A90E8C-99EA-674B-BE48-642DDFA26B82}"/>
              </a:ext>
            </a:extLst>
          </p:cNvPr>
          <p:cNvSpPr/>
          <p:nvPr userDrawn="1"/>
        </p:nvSpPr>
        <p:spPr>
          <a:xfrm>
            <a:off x="9481902" y="719635"/>
            <a:ext cx="2163600" cy="21600"/>
          </a:xfrm>
          <a:prstGeom prst="rect">
            <a:avLst/>
          </a:prstGeom>
          <a:solidFill>
            <a:srgbClr val="B6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任意形状 24">
            <a:extLst>
              <a:ext uri="{FF2B5EF4-FFF2-40B4-BE49-F238E27FC236}">
                <a16:creationId xmlns:a16="http://schemas.microsoft.com/office/drawing/2014/main" id="{DC5CCC4C-800E-9040-97B5-C1E1BE251216}"/>
              </a:ext>
            </a:extLst>
          </p:cNvPr>
          <p:cNvSpPr/>
          <p:nvPr userDrawn="1"/>
        </p:nvSpPr>
        <p:spPr>
          <a:xfrm>
            <a:off x="9612588" y="6582369"/>
            <a:ext cx="400898" cy="208765"/>
          </a:xfrm>
          <a:custGeom>
            <a:avLst/>
            <a:gdLst>
              <a:gd name="connsiteX0" fmla="*/ 200449 w 400898"/>
              <a:gd name="connsiteY0" fmla="*/ 0 h 208765"/>
              <a:gd name="connsiteX1" fmla="*/ 400898 w 400898"/>
              <a:gd name="connsiteY1" fmla="*/ 200449 h 208765"/>
              <a:gd name="connsiteX2" fmla="*/ 392582 w 400898"/>
              <a:gd name="connsiteY2" fmla="*/ 208765 h 208765"/>
              <a:gd name="connsiteX3" fmla="*/ 8316 w 400898"/>
              <a:gd name="connsiteY3" fmla="*/ 208765 h 208765"/>
              <a:gd name="connsiteX4" fmla="*/ 0 w 400898"/>
              <a:gd name="connsiteY4" fmla="*/ 200449 h 208765"/>
              <a:gd name="connsiteX5" fmla="*/ 200449 w 400898"/>
              <a:gd name="connsiteY5" fmla="*/ 0 h 208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898" h="208765">
                <a:moveTo>
                  <a:pt x="200449" y="0"/>
                </a:moveTo>
                <a:lnTo>
                  <a:pt x="400898" y="200449"/>
                </a:lnTo>
                <a:lnTo>
                  <a:pt x="392582" y="208765"/>
                </a:lnTo>
                <a:lnTo>
                  <a:pt x="8316" y="208765"/>
                </a:lnTo>
                <a:lnTo>
                  <a:pt x="0" y="200449"/>
                </a:lnTo>
                <a:lnTo>
                  <a:pt x="200449" y="0"/>
                </a:lnTo>
                <a:close/>
              </a:path>
            </a:pathLst>
          </a:custGeom>
          <a:solidFill>
            <a:srgbClr val="68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6" name="矩形 22">
            <a:extLst>
              <a:ext uri="{FF2B5EF4-FFF2-40B4-BE49-F238E27FC236}">
                <a16:creationId xmlns:a16="http://schemas.microsoft.com/office/drawing/2014/main" id="{36B7D234-E207-414F-8E81-F360C01EFFF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0583" y="6779344"/>
            <a:ext cx="10057936" cy="110793"/>
          </a:xfrm>
          <a:prstGeom prst="rect">
            <a:avLst/>
          </a:prstGeom>
          <a:solidFill>
            <a:srgbClr val="49504F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7" name="矩形 14">
            <a:extLst>
              <a:ext uri="{FF2B5EF4-FFF2-40B4-BE49-F238E27FC236}">
                <a16:creationId xmlns:a16="http://schemas.microsoft.com/office/drawing/2014/main" id="{CBF3DED2-69B0-F340-BDFB-E540327A7264}"/>
              </a:ext>
            </a:extLst>
          </p:cNvPr>
          <p:cNvSpPr/>
          <p:nvPr userDrawn="1"/>
        </p:nvSpPr>
        <p:spPr bwMode="auto">
          <a:xfrm>
            <a:off x="9813037" y="6582369"/>
            <a:ext cx="2378963" cy="307767"/>
          </a:xfrm>
          <a:custGeom>
            <a:avLst/>
            <a:gdLst>
              <a:gd name="connsiteX0" fmla="*/ 0 w 2202525"/>
              <a:gd name="connsiteY0" fmla="*/ 0 h 275631"/>
              <a:gd name="connsiteX1" fmla="*/ 2202525 w 2202525"/>
              <a:gd name="connsiteY1" fmla="*/ 0 h 275631"/>
              <a:gd name="connsiteX2" fmla="*/ 2202525 w 2202525"/>
              <a:gd name="connsiteY2" fmla="*/ 275631 h 275631"/>
              <a:gd name="connsiteX3" fmla="*/ 0 w 2202525"/>
              <a:gd name="connsiteY3" fmla="*/ 275631 h 275631"/>
              <a:gd name="connsiteX4" fmla="*/ 0 w 2202525"/>
              <a:gd name="connsiteY4" fmla="*/ 0 h 275631"/>
              <a:gd name="connsiteX0" fmla="*/ 0 w 2202525"/>
              <a:gd name="connsiteY0" fmla="*/ 0 h 275631"/>
              <a:gd name="connsiteX1" fmla="*/ 2202525 w 2202525"/>
              <a:gd name="connsiteY1" fmla="*/ 0 h 275631"/>
              <a:gd name="connsiteX2" fmla="*/ 2202525 w 2202525"/>
              <a:gd name="connsiteY2" fmla="*/ 275631 h 275631"/>
              <a:gd name="connsiteX3" fmla="*/ 104775 w 2202525"/>
              <a:gd name="connsiteY3" fmla="*/ 272456 h 275631"/>
              <a:gd name="connsiteX4" fmla="*/ 0 w 2202525"/>
              <a:gd name="connsiteY4" fmla="*/ 0 h 27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525" h="275631">
                <a:moveTo>
                  <a:pt x="0" y="0"/>
                </a:moveTo>
                <a:lnTo>
                  <a:pt x="2202525" y="0"/>
                </a:lnTo>
                <a:lnTo>
                  <a:pt x="2202525" y="275631"/>
                </a:lnTo>
                <a:lnTo>
                  <a:pt x="104775" y="272456"/>
                </a:lnTo>
                <a:lnTo>
                  <a:pt x="0" y="0"/>
                </a:lnTo>
                <a:close/>
              </a:path>
            </a:pathLst>
          </a:custGeom>
          <a:solidFill>
            <a:srgbClr val="B6000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90204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5840A94-AFCB-F14C-AC1D-7BFA5CCE05BC}"/>
              </a:ext>
            </a:extLst>
          </p:cNvPr>
          <p:cNvSpPr/>
          <p:nvPr userDrawn="1"/>
        </p:nvSpPr>
        <p:spPr>
          <a:xfrm>
            <a:off x="9950236" y="6535935"/>
            <a:ext cx="22417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STKaiti" panose="02010600040101010101" pitchFamily="2" charset="-122"/>
                <a:ea typeface="STKaiti" panose="02010600040101010101" pitchFamily="2" charset="-122"/>
                <a:cs typeface="Alibaba PuHuiTi" pitchFamily="18" charset="-122"/>
              </a:rPr>
              <a:t>高级软件人才培训专家</a:t>
            </a:r>
          </a:p>
        </p:txBody>
      </p:sp>
    </p:spTree>
    <p:extLst>
      <p:ext uri="{BB962C8B-B14F-4D97-AF65-F5344CB8AC3E}">
        <p14:creationId xmlns:p14="http://schemas.microsoft.com/office/powerpoint/2010/main" val="128244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83" r:id="rId3"/>
    <p:sldLayoutId id="2147483678" r:id="rId4"/>
    <p:sldLayoutId id="2147483679" r:id="rId5"/>
    <p:sldLayoutId id="2147483680" r:id="rId6"/>
    <p:sldLayoutId id="2147483677" r:id="rId7"/>
    <p:sldLayoutId id="2147483702" r:id="rId8"/>
    <p:sldLayoutId id="2147483703" r:id="rId9"/>
    <p:sldLayoutId id="2147483709" r:id="rId10"/>
    <p:sldLayoutId id="2147483704" r:id="rId11"/>
    <p:sldLayoutId id="2147483681" r:id="rId12"/>
    <p:sldLayoutId id="2147483693" r:id="rId13"/>
    <p:sldLayoutId id="2147483716" r:id="rId14"/>
    <p:sldLayoutId id="2147483710" r:id="rId15"/>
    <p:sldLayoutId id="2147483706" r:id="rId16"/>
    <p:sldLayoutId id="2147483713" r:id="rId17"/>
    <p:sldLayoutId id="2147483715" r:id="rId18"/>
    <p:sldLayoutId id="2147483724" r:id="rId1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227BF9-01FA-AE4B-9DB9-E3DAB164E5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989" y="2322246"/>
            <a:ext cx="3168023" cy="130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15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16EC87-9B0D-CD4B-997D-0A66FE90B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z="5400"/>
              <a:t>菜品管理</a:t>
            </a:r>
            <a:endParaRPr kumimoji="1"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85779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1C2E2E-D60C-7FEC-6E71-664FEE2DF055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自定义切面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AutoFillAspect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FA38C12-1A5A-6205-0095-F4F538AA1B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2235" y="2388901"/>
            <a:ext cx="9112195" cy="3853339"/>
          </a:xfrm>
          <a:prstGeom prst="roundRect">
            <a:avLst>
              <a:gd name="adj" fmla="val 231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自定义切面类，统一为公共字段赋值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@Aspect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@Component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@Slf4j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AutoFillAspect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切入点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@Pointcut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"execution(* com.sky.mapper.*.*(..)) &amp;&amp; @annotation(com.sky.annotation.AutoFill)"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autoFillPointCut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 {}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通知 自动填充公共字段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joinPoint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@Before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"autoFillPointCut()"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void </a:t>
            </a:r>
            <a:r>
              <a:rPr lang="en-US" altLang="zh-CN" sz="1100">
                <a:solidFill>
                  <a:srgbClr val="00627A"/>
                </a:solidFill>
                <a:latin typeface="Consolas" panose="020B0609020204030204" pitchFamily="49" charset="0"/>
                <a:ea typeface="阿里巴巴普惠体" panose="00020600040101010101"/>
              </a:rPr>
              <a:t>a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utoFill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JoinPoint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joinPoint)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公共字段自动填充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..."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1208116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D4AC9D-1D75-DD74-D762-0BAB08E9301B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完善自定义切面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AutoFillAspect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autoFill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E6C7DF58-A2F4-B671-91F9-620E0F4726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838" y="2331577"/>
            <a:ext cx="8285259" cy="4222433"/>
          </a:xfrm>
          <a:prstGeom prst="roundRect">
            <a:avLst>
              <a:gd name="adj" fmla="val 310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公共字段自动填充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..."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获得方法签名对象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MethodSignature signature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MethodSignature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joinPoint.getSignature();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获得方法上的注解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AutoFill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autoFill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signature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.getMethod().getAnnotation(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AutoFill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class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获得注解中的操作类型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OperationType operationType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autoFill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.value();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获取当前目标方法的参数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Object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[]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args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joinPoint.getArgs();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args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null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||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args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length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0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实体对象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Object entity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args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[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0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];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准备赋值的数据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 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now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empId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BaseContext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getCurrentId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154719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D4AC9D-1D75-DD74-D762-0BAB08E9301B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完善自定义切面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AutoFillAspect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autoFill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E0AA2A7F-A66D-81BF-B2EE-FBFA697803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078" y="2362962"/>
            <a:ext cx="9928280" cy="2998768"/>
          </a:xfrm>
          <a:prstGeom prst="roundRect">
            <a:avLst>
              <a:gd name="adj" fmla="val 3070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operationType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OperationType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当前执行的是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操作，为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4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个字段赋值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try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获得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方法对象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----Method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Method setCreateTime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entity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.getClass().getDeclaredMethod(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AutoFillConstant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SET_CREATE_TIME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class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Method setUpdateTime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entity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.getClass().getDeclaredMethod(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AutoFillConstant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SET_UPDATE_TIME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class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Method setCreateUser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entity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.getClass().getDeclaredMethod(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AutoFillConstant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SET_CREATE_USER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class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Method setUpdateUser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entity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.getClass().getDeclaredMethod(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AutoFillConstant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SET_UPDATE_USER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class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通过反射调用目标对象的方法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setCreateTime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.invoke(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entity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</a:t>
            </a: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setUpdateTime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.invoke(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entity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setCreateUser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.invoke(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entity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setUpdateUser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.invoke(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entity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catch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Exception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.error(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公共字段自动填充失败：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ex.getMessage());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05475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D4AC9D-1D75-DD74-D762-0BAB08E9301B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完善自定义切面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AutoFillAspect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autoFill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3ED12597-DCA2-72EB-BDA3-CAC1D3D7F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86" y="2354382"/>
            <a:ext cx="10571894" cy="2827853"/>
          </a:xfrm>
          <a:prstGeom prst="roundRect">
            <a:avLst>
              <a:gd name="adj" fmla="val 2632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else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当前执行的是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操作，为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2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个字段赋值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try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获得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方法对象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----Method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Method setUpdateTime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entity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.getClass().getDeclaredMethod(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AutoFillConstant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SET_UPDATE_TIME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class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Method setUpdateUser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entity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.getClass().getDeclaredMethod(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AutoFillConstant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SET_UPDATE_USER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class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通过反射调用目标对象的方法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        </a:t>
            </a:r>
            <a:r>
              <a:rPr kumimoji="0" lang="en-US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setUpdateTime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.invoke(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entity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setUpdateUser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.invoke(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entity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}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catch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Exception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.error(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公共字段自动填充失败：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ex.getMessage());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64296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6A8ABE-5EAA-E410-F91C-C4D1C7B53278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Mapper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接口的方法上加入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AutoFill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注解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9A183A5-4DA6-87B0-A8CE-EAB0D3AB9D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440" y="2472275"/>
            <a:ext cx="10230209" cy="2827853"/>
          </a:xfrm>
          <a:prstGeom prst="roundRect">
            <a:avLst>
              <a:gd name="adj" fmla="val 3728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插入数据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category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@AutoFill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OperationType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@Insert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"insert into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category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type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name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sort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create_time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update_time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create_user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update_user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+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 VALUES"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+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 (#{type}, #{name}, #{sort}, #{status}, #{createTime}, #{updateTime}, #{createUser}, #{updateUser})"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Category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category);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修改分类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category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@AutoFill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OperationType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Category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category);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36234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B91965-517D-9900-5930-BEAF679AB59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将业务层为公共字段赋值的代码注释掉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566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公共字段自动填充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问题分析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实现思路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9915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5FC865-0D13-0A81-C927-E3BD42CD6D3C}"/>
              </a:ext>
            </a:extLst>
          </p:cNvPr>
          <p:cNvSpPr txBox="1"/>
          <p:nvPr/>
        </p:nvSpPr>
        <p:spPr>
          <a:xfrm>
            <a:off x="710565" y="1616075"/>
            <a:ext cx="9768205" cy="41819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通过观察控制台输出的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来确定公共字段填充是否完成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7C8C649-B09A-AD99-3CAE-8CA2DFF617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565" y="2492963"/>
            <a:ext cx="10814606" cy="74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6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045348"/>
          </a:xfrm>
        </p:spPr>
        <p:txBody>
          <a:bodyPr/>
          <a:lstStyle/>
          <a:p>
            <a:r>
              <a:rPr lang="zh-CN" altLang="en-US"/>
              <a:t>公共字段自动填充</a:t>
            </a:r>
            <a:endParaRPr lang="en-US" altLang="zh-CN"/>
          </a:p>
          <a:p>
            <a:r>
              <a:rPr lang="zh-CN" altLang="en-US"/>
              <a:t>新增菜品</a:t>
            </a:r>
            <a:endParaRPr lang="en-US" altLang="zh-CN"/>
          </a:p>
          <a:p>
            <a:r>
              <a:rPr lang="zh-CN" altLang="en-US"/>
              <a:t>菜品分页查询</a:t>
            </a:r>
            <a:endParaRPr lang="en-US" altLang="zh-CN"/>
          </a:p>
          <a:p>
            <a:r>
              <a:rPr lang="zh-CN" altLang="en-US"/>
              <a:t>删除菜品</a:t>
            </a:r>
            <a:endParaRPr lang="en-US" altLang="zh-CN"/>
          </a:p>
          <a:p>
            <a:r>
              <a:rPr lang="zh-CN" altLang="en-US"/>
              <a:t>修改菜品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996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新增菜品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084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CCF2B21-4464-0BA2-3EDD-F1B25B966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421" y="1354302"/>
            <a:ext cx="10597227" cy="5022644"/>
          </a:xfrm>
          <a:prstGeom prst="roundRect">
            <a:avLst>
              <a:gd name="adj" fmla="val 850"/>
            </a:avLst>
          </a:prstGeom>
          <a:ln w="3175">
            <a:solidFill>
              <a:schemeClr val="tx1"/>
            </a:solidFill>
            <a:prstDash val="lgDash"/>
          </a:ln>
        </p:spPr>
      </p:pic>
    </p:spTree>
    <p:extLst>
      <p:ext uri="{BB962C8B-B14F-4D97-AF65-F5344CB8AC3E}">
        <p14:creationId xmlns:p14="http://schemas.microsoft.com/office/powerpoint/2010/main" val="184320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4CCF84-6106-E6CC-111B-4E944A4A2C07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产品原型：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C30D2E1-A7EC-34B1-FA39-122D459EC8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6731" y="1876754"/>
            <a:ext cx="6688667" cy="4796761"/>
          </a:xfrm>
          <a:prstGeom prst="roundRect">
            <a:avLst>
              <a:gd name="adj" fmla="val 1748"/>
            </a:avLst>
          </a:prstGeom>
          <a:ln w="3175">
            <a:solidFill>
              <a:schemeClr val="tx1"/>
            </a:solidFill>
            <a:prstDash val="lgDash"/>
          </a:ln>
        </p:spPr>
      </p:pic>
    </p:spTree>
    <p:extLst>
      <p:ext uri="{BB962C8B-B14F-4D97-AF65-F5344CB8AC3E}">
        <p14:creationId xmlns:p14="http://schemas.microsoft.com/office/powerpoint/2010/main" val="272090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C1C61B-EF9D-4FA8-05C4-DC50514AF649}"/>
              </a:ext>
            </a:extLst>
          </p:cNvPr>
          <p:cNvSpPr txBox="1"/>
          <p:nvPr/>
        </p:nvSpPr>
        <p:spPr>
          <a:xfrm>
            <a:off x="710565" y="1675765"/>
            <a:ext cx="8501168" cy="2357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业务规则：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菜品名称必须是唯一的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菜品必须属于某个分类下，不能单独存在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新增菜品时可以根据情况选择菜品的口味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每个菜品必须对应一张图片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868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BC99BF-BAF1-DE8F-5773-75125112205E}"/>
              </a:ext>
            </a:extLst>
          </p:cNvPr>
          <p:cNvSpPr txBox="1"/>
          <p:nvPr/>
        </p:nvSpPr>
        <p:spPr>
          <a:xfrm>
            <a:off x="710565" y="1636010"/>
            <a:ext cx="10601960" cy="23879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根据类型查询分类（已完成）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文件上传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新增菜品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617D561-4406-7861-0647-FC00636D7F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288" y="2384456"/>
            <a:ext cx="5215690" cy="3740419"/>
          </a:xfrm>
          <a:prstGeom prst="roundRect">
            <a:avLst>
              <a:gd name="adj" fmla="val 1748"/>
            </a:avLst>
          </a:prstGeom>
          <a:ln w="3175">
            <a:solidFill>
              <a:schemeClr val="tx1"/>
            </a:solidFill>
            <a:prstDash val="lgDash"/>
          </a:ln>
        </p:spPr>
      </p:pic>
    </p:spTree>
    <p:extLst>
      <p:ext uri="{BB962C8B-B14F-4D97-AF65-F5344CB8AC3E}">
        <p14:creationId xmlns:p14="http://schemas.microsoft.com/office/powerpoint/2010/main" val="96070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BC99BF-BAF1-DE8F-5773-75125112205E}"/>
              </a:ext>
            </a:extLst>
          </p:cNvPr>
          <p:cNvSpPr txBox="1"/>
          <p:nvPr/>
        </p:nvSpPr>
        <p:spPr>
          <a:xfrm>
            <a:off x="710565" y="1636010"/>
            <a:ext cx="10601960" cy="14030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根据类型查询分类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6DB033E-8421-5DA9-E774-26FE8A232C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8934" y="2231152"/>
            <a:ext cx="4389786" cy="43897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00D9CB6-9DCC-FB2C-676D-748BCD4CC7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6850" y="3387845"/>
            <a:ext cx="4222967" cy="322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93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BC99BF-BAF1-DE8F-5773-75125112205E}"/>
              </a:ext>
            </a:extLst>
          </p:cNvPr>
          <p:cNvSpPr txBox="1"/>
          <p:nvPr/>
        </p:nvSpPr>
        <p:spPr>
          <a:xfrm>
            <a:off x="710565" y="1636010"/>
            <a:ext cx="10601960" cy="14030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文件上传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0C64DDD-79A3-F2BE-F562-F006DF3AC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1294" y="2350962"/>
            <a:ext cx="4111946" cy="435464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A509CB5-8434-D1BC-6984-77FBCDEA2A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407" y="2417061"/>
            <a:ext cx="4337273" cy="1955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62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BC99BF-BAF1-DE8F-5773-75125112205E}"/>
              </a:ext>
            </a:extLst>
          </p:cNvPr>
          <p:cNvSpPr txBox="1"/>
          <p:nvPr/>
        </p:nvSpPr>
        <p:spPr>
          <a:xfrm>
            <a:off x="710565" y="1636010"/>
            <a:ext cx="10601960" cy="14030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新增菜品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DB0B215-A5ED-1980-4E3B-02B2649E97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029" y="3453329"/>
            <a:ext cx="3139112" cy="279695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03B36D7-3088-54D7-2AE4-22B3F3F096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0689" y="4429066"/>
            <a:ext cx="3511730" cy="177174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BFDCE7D-C95B-78D0-D374-791600F08A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1316" y="2768674"/>
            <a:ext cx="4205198" cy="344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3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BC99BF-BAF1-DE8F-5773-75125112205E}"/>
              </a:ext>
            </a:extLst>
          </p:cNvPr>
          <p:cNvSpPr txBox="1"/>
          <p:nvPr/>
        </p:nvSpPr>
        <p:spPr>
          <a:xfrm>
            <a:off x="710565" y="1636010"/>
            <a:ext cx="10601960" cy="9106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数据库设计（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dish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菜品表和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dish_flavor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口味表）：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44B6DC5F-6429-350F-D4D4-36C4B0DC75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133502"/>
              </p:ext>
            </p:extLst>
          </p:nvPr>
        </p:nvGraphicFramePr>
        <p:xfrm>
          <a:off x="879474" y="2326555"/>
          <a:ext cx="5216524" cy="4351343"/>
        </p:xfrm>
        <a:graphic>
          <a:graphicData uri="http://schemas.openxmlformats.org/drawingml/2006/table">
            <a:tbl>
              <a:tblPr/>
              <a:tblGrid>
                <a:gridCol w="1304131">
                  <a:extLst>
                    <a:ext uri="{9D8B030D-6E8A-4147-A177-3AD203B41FA5}">
                      <a16:colId xmlns:a16="http://schemas.microsoft.com/office/drawing/2014/main" val="2363940286"/>
                    </a:ext>
                  </a:extLst>
                </a:gridCol>
                <a:gridCol w="1304131">
                  <a:extLst>
                    <a:ext uri="{9D8B030D-6E8A-4147-A177-3AD203B41FA5}">
                      <a16:colId xmlns:a16="http://schemas.microsoft.com/office/drawing/2014/main" val="3911496708"/>
                    </a:ext>
                  </a:extLst>
                </a:gridCol>
                <a:gridCol w="1304131">
                  <a:extLst>
                    <a:ext uri="{9D8B030D-6E8A-4147-A177-3AD203B41FA5}">
                      <a16:colId xmlns:a16="http://schemas.microsoft.com/office/drawing/2014/main" val="2626900778"/>
                    </a:ext>
                  </a:extLst>
                </a:gridCol>
                <a:gridCol w="1304131">
                  <a:extLst>
                    <a:ext uri="{9D8B030D-6E8A-4147-A177-3AD203B41FA5}">
                      <a16:colId xmlns:a16="http://schemas.microsoft.com/office/drawing/2014/main" val="3178532522"/>
                    </a:ext>
                  </a:extLst>
                </a:gridCol>
              </a:tblGrid>
              <a:tr h="376832">
                <a:tc>
                  <a:txBody>
                    <a:bodyPr/>
                    <a:lstStyle/>
                    <a:p>
                      <a:r>
                        <a:rPr lang="zh-CN" altLang="en-US" sz="11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字段名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数据类型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说明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备注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3229669"/>
                  </a:ext>
                </a:extLst>
              </a:tr>
              <a:tr h="206191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id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bigint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主键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自增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3422231"/>
                  </a:ext>
                </a:extLst>
              </a:tr>
              <a:tr h="376832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name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varchar(32)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菜品名称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唯一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5775897"/>
                  </a:ext>
                </a:extLst>
              </a:tr>
              <a:tr h="376832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category_id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bigint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分类</a:t>
                      </a:r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id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逻辑外键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449505"/>
                  </a:ext>
                </a:extLst>
              </a:tr>
              <a:tr h="376832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price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decimal(10,2)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菜品价格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ea typeface="阿里巴巴普惠体" panose="00020600040101010101"/>
                      </a:endParaRP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42417"/>
                  </a:ext>
                </a:extLst>
              </a:tr>
              <a:tr h="376832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image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varchar(255)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图片路径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ea typeface="阿里巴巴普惠体" panose="00020600040101010101"/>
                      </a:endParaRP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51400"/>
                  </a:ext>
                </a:extLst>
              </a:tr>
              <a:tr h="376832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description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varchar(255)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菜品描述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ea typeface="阿里巴巴普惠体" panose="00020600040101010101"/>
                      </a:endParaRP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6209315"/>
                  </a:ext>
                </a:extLst>
              </a:tr>
              <a:tr h="376832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status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int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售卖状态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1</a:t>
                      </a:r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起售 </a:t>
                      </a:r>
                      <a:r>
                        <a:rPr lang="en-US" altLang="zh-CN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0</a:t>
                      </a:r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停售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790657"/>
                  </a:ext>
                </a:extLst>
              </a:tr>
              <a:tr h="376832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create_time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datetime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创建时间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ea typeface="阿里巴巴普惠体" panose="00020600040101010101"/>
                      </a:endParaRP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3219179"/>
                  </a:ext>
                </a:extLst>
              </a:tr>
              <a:tr h="376832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update_time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datetime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最后修改时间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ea typeface="阿里巴巴普惠体" panose="00020600040101010101"/>
                      </a:endParaRP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7659464"/>
                  </a:ext>
                </a:extLst>
              </a:tr>
              <a:tr h="376832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create_user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bigint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创建人</a:t>
                      </a:r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id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ea typeface="阿里巴巴普惠体" panose="00020600040101010101"/>
                      </a:endParaRP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310956"/>
                  </a:ext>
                </a:extLst>
              </a:tr>
              <a:tr h="376832">
                <a:tc>
                  <a:txBody>
                    <a:bodyPr/>
                    <a:lstStyle/>
                    <a:p>
                      <a:pPr algn="l"/>
                      <a:r>
                        <a:rPr lang="en-US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阿里巴巴普惠体" panose="00020600040101010101"/>
                          <a:cs typeface="+mn-cs"/>
                        </a:rPr>
                        <a:t>update_user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阿里巴巴普惠体" panose="00020600040101010101"/>
                          <a:cs typeface="+mn-cs"/>
                        </a:rPr>
                        <a:t>bigint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b="0" i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Open Sans" panose="020B0606030504020204" pitchFamily="34" charset="0"/>
                          <a:ea typeface="阿里巴巴普惠体" panose="00020600040101010101"/>
                        </a:rPr>
                        <a:t>最后修改人</a:t>
                      </a:r>
                      <a:r>
                        <a:rPr lang="en-US" sz="1100" b="0" i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Open Sans" panose="020B0606030504020204" pitchFamily="34" charset="0"/>
                          <a:ea typeface="阿里巴巴普惠体" panose="00020600040101010101"/>
                        </a:rPr>
                        <a:t>id</a:t>
                      </a: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br>
                        <a:rPr lang="zh-CN" altLang="en-US" sz="1100" b="0" i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Open Sans" panose="020B0606030504020204" pitchFamily="34" charset="0"/>
                          <a:ea typeface="阿里巴巴普惠体" panose="00020600040101010101"/>
                        </a:rPr>
                      </a:br>
                      <a:endParaRPr lang="zh-CN" altLang="en-US" sz="1100" b="0" i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Open Sans" panose="020B0606030504020204" pitchFamily="34" charset="0"/>
                        <a:ea typeface="阿里巴巴普惠体" panose="00020600040101010101"/>
                      </a:endParaRPr>
                    </a:p>
                  </a:txBody>
                  <a:tcPr marL="38513" marR="38513" marT="17775" marB="17775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8276126"/>
                  </a:ext>
                </a:extLst>
              </a:tr>
            </a:tbl>
          </a:graphicData>
        </a:graphic>
      </p:graphicFrame>
      <p:sp>
        <p:nvSpPr>
          <p:cNvPr id="8" name="Rectangle 1">
            <a:extLst>
              <a:ext uri="{FF2B5EF4-FFF2-40B4-BE49-F238E27FC236}">
                <a16:creationId xmlns:a16="http://schemas.microsoft.com/office/drawing/2014/main" id="{4BB887C8-1362-F26B-191B-73FFDCD42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1725" y="1825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855BEB7E-96C8-8F8C-D8F7-1EDFA25EB6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337950"/>
              </p:ext>
            </p:extLst>
          </p:nvPr>
        </p:nvGraphicFramePr>
        <p:xfrm>
          <a:off x="7216720" y="2333232"/>
          <a:ext cx="4264712" cy="1936574"/>
        </p:xfrm>
        <a:graphic>
          <a:graphicData uri="http://schemas.openxmlformats.org/drawingml/2006/table">
            <a:tbl>
              <a:tblPr/>
              <a:tblGrid>
                <a:gridCol w="1066178">
                  <a:extLst>
                    <a:ext uri="{9D8B030D-6E8A-4147-A177-3AD203B41FA5}">
                      <a16:colId xmlns:a16="http://schemas.microsoft.com/office/drawing/2014/main" val="3748876253"/>
                    </a:ext>
                  </a:extLst>
                </a:gridCol>
                <a:gridCol w="1066178">
                  <a:extLst>
                    <a:ext uri="{9D8B030D-6E8A-4147-A177-3AD203B41FA5}">
                      <a16:colId xmlns:a16="http://schemas.microsoft.com/office/drawing/2014/main" val="3710718833"/>
                    </a:ext>
                  </a:extLst>
                </a:gridCol>
                <a:gridCol w="1066178">
                  <a:extLst>
                    <a:ext uri="{9D8B030D-6E8A-4147-A177-3AD203B41FA5}">
                      <a16:colId xmlns:a16="http://schemas.microsoft.com/office/drawing/2014/main" val="4011691167"/>
                    </a:ext>
                  </a:extLst>
                </a:gridCol>
                <a:gridCol w="1066178">
                  <a:extLst>
                    <a:ext uri="{9D8B030D-6E8A-4147-A177-3AD203B41FA5}">
                      <a16:colId xmlns:a16="http://schemas.microsoft.com/office/drawing/2014/main" val="3830627796"/>
                    </a:ext>
                  </a:extLst>
                </a:gridCol>
              </a:tblGrid>
              <a:tr h="217478">
                <a:tc>
                  <a:txBody>
                    <a:bodyPr/>
                    <a:lstStyle/>
                    <a:p>
                      <a:r>
                        <a:rPr lang="zh-CN" altLang="en-US" sz="11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字段名</a:t>
                      </a: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数据类型</a:t>
                      </a: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说明</a:t>
                      </a: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备注</a:t>
                      </a: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5728546"/>
                  </a:ext>
                </a:extLst>
              </a:tr>
              <a:tr h="388765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id</a:t>
                      </a: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bigint</a:t>
                      </a: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主键</a:t>
                      </a: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自增</a:t>
                      </a: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1806739"/>
                  </a:ext>
                </a:extLst>
              </a:tr>
              <a:tr h="442764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dish_id</a:t>
                      </a: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bigint</a:t>
                      </a: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菜品</a:t>
                      </a:r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id</a:t>
                      </a: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逻辑外键</a:t>
                      </a: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8317549"/>
                  </a:ext>
                </a:extLst>
              </a:tr>
              <a:tr h="449725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name</a:t>
                      </a: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varchar(32)</a:t>
                      </a: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ea typeface="阿里巴巴普惠体" panose="00020600040101010101"/>
                        </a:rPr>
                        <a:t>口味名称</a:t>
                      </a: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ea typeface="阿里巴巴普惠体" panose="00020600040101010101"/>
                      </a:endParaRP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9872553"/>
                  </a:ext>
                </a:extLst>
              </a:tr>
              <a:tr h="366993">
                <a:tc>
                  <a:txBody>
                    <a:bodyPr/>
                    <a:lstStyle/>
                    <a:p>
                      <a:pPr algn="l"/>
                      <a:r>
                        <a:rPr lang="en-US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阿里巴巴普惠体" panose="00020600040101010101"/>
                          <a:cs typeface="+mn-cs"/>
                        </a:rPr>
                        <a:t>value</a:t>
                      </a: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+mn-lt"/>
                          <a:ea typeface="阿里巴巴普惠体" panose="00020600040101010101"/>
                          <a:cs typeface="+mn-cs"/>
                        </a:rPr>
                        <a:t>varchar(255)</a:t>
                      </a: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b="0" i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Open Sans" panose="020B0606030504020204" pitchFamily="34" charset="0"/>
                          <a:ea typeface="阿里巴巴普惠体" panose="00020600040101010101"/>
                        </a:rPr>
                        <a:t>口味值</a:t>
                      </a: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br>
                        <a:rPr lang="zh-CN" altLang="en-US" sz="1100" b="0" i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Open Sans" panose="020B0606030504020204" pitchFamily="34" charset="0"/>
                          <a:ea typeface="阿里巴巴普惠体" panose="00020600040101010101"/>
                        </a:rPr>
                      </a:br>
                      <a:endParaRPr lang="zh-CN" altLang="en-US" sz="1100" b="0" i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Open Sans" panose="020B0606030504020204" pitchFamily="34" charset="0"/>
                        <a:ea typeface="阿里巴巴普惠体" panose="00020600040101010101"/>
                      </a:endParaRPr>
                    </a:p>
                  </a:txBody>
                  <a:tcPr marL="82550" marR="82550" marT="38100" marB="3810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1225066"/>
                  </a:ext>
                </a:extLst>
              </a:tr>
            </a:tbl>
          </a:graphicData>
        </a:graphic>
      </p:graphicFrame>
      <p:sp>
        <p:nvSpPr>
          <p:cNvPr id="10" name="Rectangle 2">
            <a:extLst>
              <a:ext uri="{FF2B5EF4-FFF2-40B4-BE49-F238E27FC236}">
                <a16:creationId xmlns:a16="http://schemas.microsoft.com/office/drawing/2014/main" id="{C91797CC-C10F-6466-E20C-0FCDFCA75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21653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1F7C414-4D79-23BF-1FFD-4994EE5AB003}"/>
              </a:ext>
            </a:extLst>
          </p:cNvPr>
          <p:cNvSpPr/>
          <p:nvPr/>
        </p:nvSpPr>
        <p:spPr>
          <a:xfrm>
            <a:off x="879474" y="2950122"/>
            <a:ext cx="5216524" cy="287067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1860BCE-1AC8-A3FC-838C-530784830D71}"/>
              </a:ext>
            </a:extLst>
          </p:cNvPr>
          <p:cNvSpPr/>
          <p:nvPr/>
        </p:nvSpPr>
        <p:spPr>
          <a:xfrm>
            <a:off x="879474" y="3333323"/>
            <a:ext cx="5216524" cy="287067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2D53C7E-DAB4-52CA-FBFA-4C63436066D4}"/>
              </a:ext>
            </a:extLst>
          </p:cNvPr>
          <p:cNvSpPr/>
          <p:nvPr/>
        </p:nvSpPr>
        <p:spPr>
          <a:xfrm>
            <a:off x="879474" y="4838223"/>
            <a:ext cx="5216524" cy="287067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0B2DE89-3045-38A8-A6D1-53C92F231C29}"/>
              </a:ext>
            </a:extLst>
          </p:cNvPr>
          <p:cNvSpPr/>
          <p:nvPr/>
        </p:nvSpPr>
        <p:spPr>
          <a:xfrm>
            <a:off x="7216720" y="3043151"/>
            <a:ext cx="4264712" cy="287066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72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新增菜品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707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9944D7-56C6-EED6-8567-E875FB663B7D}"/>
              </a:ext>
            </a:extLst>
          </p:cNvPr>
          <p:cNvSpPr txBox="1"/>
          <p:nvPr/>
        </p:nvSpPr>
        <p:spPr>
          <a:xfrm>
            <a:off x="710565" y="1614970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开发文件上传接口：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52DF75B-1EEC-7625-3515-DFE6213FA1F7}"/>
              </a:ext>
            </a:extLst>
          </p:cNvPr>
          <p:cNvSpPr/>
          <p:nvPr/>
        </p:nvSpPr>
        <p:spPr>
          <a:xfrm>
            <a:off x="790078" y="3052553"/>
            <a:ext cx="1420385" cy="89849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ea typeface="阿里巴巴普惠体" panose="00020600040101010101"/>
              </a:rPr>
              <a:t>浏览器</a:t>
            </a:r>
            <a:endParaRPr lang="zh-CN" altLang="en-US">
              <a:ea typeface="阿里巴巴普惠体" panose="00020600040101010101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42CB48F-0D9F-CA71-601E-F9AA619A0BC8}"/>
              </a:ext>
            </a:extLst>
          </p:cNvPr>
          <p:cNvSpPr/>
          <p:nvPr/>
        </p:nvSpPr>
        <p:spPr>
          <a:xfrm>
            <a:off x="4169382" y="3052552"/>
            <a:ext cx="1420385" cy="89849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ea typeface="阿里巴巴普惠体" panose="00020600040101010101"/>
              </a:rPr>
              <a:t>后端服务</a:t>
            </a:r>
            <a:endParaRPr lang="zh-CN" altLang="en-US">
              <a:ea typeface="阿里巴巴普惠体" panose="00020600040101010101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85C9FEB6-1F51-8F10-2874-C4D2D985090C}"/>
              </a:ext>
            </a:extLst>
          </p:cNvPr>
          <p:cNvSpPr/>
          <p:nvPr/>
        </p:nvSpPr>
        <p:spPr>
          <a:xfrm>
            <a:off x="8240450" y="3052552"/>
            <a:ext cx="1420385" cy="89849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ea typeface="阿里巴巴普惠体" panose="00020600040101010101"/>
              </a:rPr>
              <a:t>阿里云</a:t>
            </a:r>
            <a:r>
              <a:rPr lang="en-US" altLang="zh-CN" sz="1600">
                <a:ea typeface="阿里巴巴普惠体" panose="00020600040101010101"/>
              </a:rPr>
              <a:t>OSS</a:t>
            </a:r>
            <a:endParaRPr lang="zh-CN" altLang="en-US">
              <a:ea typeface="阿里巴巴普惠体" panose="00020600040101010101"/>
            </a:endParaRP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7DCF4446-E643-DB75-F9C8-D10288BD6805}"/>
              </a:ext>
            </a:extLst>
          </p:cNvPr>
          <p:cNvCxnSpPr/>
          <p:nvPr/>
        </p:nvCxnSpPr>
        <p:spPr>
          <a:xfrm>
            <a:off x="2274073" y="3501800"/>
            <a:ext cx="178109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4BB6801D-A664-7B66-85D2-86EB2B87F1C2}"/>
              </a:ext>
            </a:extLst>
          </p:cNvPr>
          <p:cNvCxnSpPr>
            <a:cxnSpLocks/>
          </p:cNvCxnSpPr>
          <p:nvPr/>
        </p:nvCxnSpPr>
        <p:spPr>
          <a:xfrm>
            <a:off x="5677231" y="3501800"/>
            <a:ext cx="24967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072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9944D7-56C6-EED6-8567-E875FB663B7D}"/>
              </a:ext>
            </a:extLst>
          </p:cNvPr>
          <p:cNvSpPr txBox="1"/>
          <p:nvPr/>
        </p:nvSpPr>
        <p:spPr>
          <a:xfrm>
            <a:off x="710565" y="1614970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开发文件上传接口：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4114AFF3-7C27-602A-805C-35069D443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883" y="2319110"/>
            <a:ext cx="8865705" cy="1225868"/>
          </a:xfrm>
          <a:prstGeom prst="roundRect">
            <a:avLst>
              <a:gd name="adj" fmla="val 7586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sky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alioss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endpoint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 oss-cn-beijing.aliyuncs.com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access-key-id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 LTAI5tPeFLzsPPT8gG3LPW64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access-key-secret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 U6k1brOZ8gaOIXv3nXbulGTUzy6Pd7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bucket-name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 sky-itcast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9AF627C0-14AC-FC4F-A9C7-3BD306A14245}"/>
              </a:ext>
            </a:extLst>
          </p:cNvPr>
          <p:cNvSpPr/>
          <p:nvPr/>
        </p:nvSpPr>
        <p:spPr>
          <a:xfrm>
            <a:off x="8046720" y="3205325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application-dev.yml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4129889-DA5B-C54F-00C8-3BF4E225AE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233" y="4293956"/>
            <a:ext cx="8865705" cy="1225868"/>
          </a:xfrm>
          <a:prstGeom prst="roundRect">
            <a:avLst>
              <a:gd name="adj" fmla="val 7586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sky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alioss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endpoint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 ${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sky.alioss.endpoint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access-key-id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 ${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sky.alioss.access-key-id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access-key-secret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 ${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sky.alioss.access-key-secret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bucket-name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 ${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sky.alioss.bucket-name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475950CB-4DDD-9360-1B24-A59597C526A5}"/>
              </a:ext>
            </a:extLst>
          </p:cNvPr>
          <p:cNvSpPr/>
          <p:nvPr/>
        </p:nvSpPr>
        <p:spPr>
          <a:xfrm>
            <a:off x="8044069" y="5180171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application.yml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5990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045348"/>
          </a:xfrm>
        </p:spPr>
        <p:txBody>
          <a:bodyPr/>
          <a:lstStyle/>
          <a:p>
            <a:r>
              <a:rPr lang="zh-CN" altLang="en-US"/>
              <a:t>公共字段自动填充</a:t>
            </a:r>
            <a:endParaRPr lang="en-US" altLang="zh-CN"/>
          </a:p>
          <a:p>
            <a:r>
              <a:rPr lang="zh-CN" altLang="en-US"/>
              <a:t>新增菜品</a:t>
            </a:r>
            <a:endParaRPr lang="en-US" altLang="zh-CN"/>
          </a:p>
          <a:p>
            <a:r>
              <a:rPr lang="zh-CN" altLang="en-US"/>
              <a:t>菜品分页查询</a:t>
            </a:r>
            <a:endParaRPr lang="en-US" altLang="zh-CN"/>
          </a:p>
          <a:p>
            <a:r>
              <a:rPr lang="zh-CN" altLang="en-US"/>
              <a:t>删除菜品</a:t>
            </a:r>
            <a:endParaRPr lang="en-US" altLang="zh-CN"/>
          </a:p>
          <a:p>
            <a:r>
              <a:rPr lang="zh-CN" altLang="en-US"/>
              <a:t>修改菜品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235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9944D7-56C6-EED6-8567-E875FB663B7D}"/>
              </a:ext>
            </a:extLst>
          </p:cNvPr>
          <p:cNvSpPr txBox="1"/>
          <p:nvPr/>
        </p:nvSpPr>
        <p:spPr>
          <a:xfrm>
            <a:off x="710565" y="1614970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开发文件上传接口：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522FA81E-4C09-F7FB-EF0D-713E01D52D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883" y="2377511"/>
            <a:ext cx="9318929" cy="4035147"/>
          </a:xfrm>
          <a:prstGeom prst="roundRect">
            <a:avLst>
              <a:gd name="adj" fmla="val 188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@Configuration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@Slf4j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OssConfiguration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通过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spring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管理对象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aliOssProperties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@Bean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@ConditionalOnMissingBean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AliOssUtil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aliOssUtil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AliOssProperties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aliOssProperties)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开始创建阿里云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工具类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..."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AliOssUtil(aliOssProperties.getEndpoint(),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aliOssProperties.getAccessKeyId(),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aliOssProperties.getAccessKeySecret(),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aliOssProperties.getBucketName());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A322FDF3-E157-A21F-2B69-1E0360CFF6D1}"/>
              </a:ext>
            </a:extLst>
          </p:cNvPr>
          <p:cNvSpPr/>
          <p:nvPr/>
        </p:nvSpPr>
        <p:spPr>
          <a:xfrm>
            <a:off x="8499943" y="6073005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OssConfiguration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332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9944D7-56C6-EED6-8567-E875FB663B7D}"/>
              </a:ext>
            </a:extLst>
          </p:cNvPr>
          <p:cNvSpPr txBox="1"/>
          <p:nvPr/>
        </p:nvSpPr>
        <p:spPr>
          <a:xfrm>
            <a:off x="710565" y="1614970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开发文件上传接口：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F0DE3C53-BDFC-7E55-1256-368D2B4AE5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4780" y="983395"/>
            <a:ext cx="9093393" cy="5376029"/>
          </a:xfrm>
          <a:prstGeom prst="roundRect">
            <a:avLst>
              <a:gd name="adj" fmla="val 1820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@RestController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@RequestMapping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"/admin/common"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@Slf4j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@Api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(tags =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通用接口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public class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CommonController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{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@Autowired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private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AliOssUtil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aliOssUtil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/**</a:t>
            </a:r>
            <a:b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    * 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文件上传</a:t>
            </a:r>
            <a:b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 @param 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file</a:t>
            </a:r>
            <a:b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     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 @return</a:t>
            </a:r>
            <a:b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    */</a:t>
            </a:r>
            <a:b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@PostMapping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"/upload"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@ApiOperation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文件上传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public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Result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String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</a:rPr>
              <a:t>upload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MultipartFile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file){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log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.info(file.getName());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原始文件名</a:t>
            </a:r>
            <a:b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kumimoji="0" lang="en-US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String originalFilename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file.getOriginalFilename();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String extension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originalFilename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.substring(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originalFilename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.lastIndexOf(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"."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));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将文件上传的阿里云</a:t>
            </a:r>
            <a:b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kumimoji="0" lang="en-US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String fileName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UUID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randomUUID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().toString() +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extension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try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{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String filePath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aliOssUtil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.upload(file.getBytes(),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fileName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return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Result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success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filePath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}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catch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IOException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e) {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log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.error(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文件上传失败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:{}"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, e.getMessage());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}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return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Result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error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MessageConstant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UPLOAD_FAILED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}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}</a:t>
            </a:r>
            <a:endParaRPr kumimoji="0" lang="zh-CN" altLang="zh-CN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A322FDF3-E157-A21F-2B69-1E0360CFF6D1}"/>
              </a:ext>
            </a:extLst>
          </p:cNvPr>
          <p:cNvSpPr/>
          <p:nvPr/>
        </p:nvSpPr>
        <p:spPr>
          <a:xfrm>
            <a:off x="10087304" y="6019771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OssConfiguration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149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9944D7-56C6-EED6-8567-E875FB663B7D}"/>
              </a:ext>
            </a:extLst>
          </p:cNvPr>
          <p:cNvSpPr txBox="1"/>
          <p:nvPr/>
        </p:nvSpPr>
        <p:spPr>
          <a:xfrm>
            <a:off x="710565" y="1614970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开发新增菜品接口：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5FA5813C-8E39-9750-EB43-3B8B0AC7C0E8}"/>
              </a:ext>
            </a:extLst>
          </p:cNvPr>
          <p:cNvSpPr/>
          <p:nvPr/>
        </p:nvSpPr>
        <p:spPr>
          <a:xfrm>
            <a:off x="5167568" y="4149663"/>
            <a:ext cx="872067" cy="269100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4E334AA-3D35-19F2-8A83-3DB17A6CCC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541" y="2193762"/>
            <a:ext cx="4056691" cy="4144148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0CB00647-3507-753F-30E0-61A4DA82A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5971" y="2663008"/>
            <a:ext cx="4855612" cy="3511510"/>
          </a:xfrm>
          <a:prstGeom prst="roundRect">
            <a:avLst>
              <a:gd name="adj" fmla="val 247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@Data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implements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Serializable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菜品名称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name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菜品分类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categoryId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菜品价格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BigDecimal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图片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image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描述信息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description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//0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停售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1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起售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口味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DishFlavor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flavors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ArrayList&lt;&gt;();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44146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D7DDDC-8CD1-D8ED-598B-D0FE24488581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开发新增菜品接口：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78B2B51C-151A-E131-2410-A4FB0FFFDC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064" y="2400878"/>
            <a:ext cx="10698800" cy="4024253"/>
          </a:xfrm>
          <a:prstGeom prst="roundRect">
            <a:avLst>
              <a:gd name="adj" fmla="val 2422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@RestController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@RequestMapping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"/admin/dish"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(tags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菜品相关接口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@Slf4j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DishController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@Autowired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DishService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新增菜品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@PostMapping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新增菜品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save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@RequestBody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新增菜品：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dishDTO);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.saveWithFlavor(dishDTO);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7B9C2DBB-FE40-BD5A-5CB1-8C103FB427CD}"/>
              </a:ext>
            </a:extLst>
          </p:cNvPr>
          <p:cNvSpPr/>
          <p:nvPr/>
        </p:nvSpPr>
        <p:spPr>
          <a:xfrm>
            <a:off x="9891995" y="6085478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DishController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887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D7DDDC-8CD1-D8ED-598B-D0FE24488581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开发新增菜品接口：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4843FCBF-1070-D175-7CCE-C442965A3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418" y="2429737"/>
            <a:ext cx="10829677" cy="1600438"/>
          </a:xfrm>
          <a:prstGeom prst="roundRect">
            <a:avLst>
              <a:gd name="adj" fmla="val 6234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interface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DishService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新增菜品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saveWithFlavor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dishDTO);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7B9C2DBB-FE40-BD5A-5CB1-8C103FB427CD}"/>
              </a:ext>
            </a:extLst>
          </p:cNvPr>
          <p:cNvSpPr/>
          <p:nvPr/>
        </p:nvSpPr>
        <p:spPr>
          <a:xfrm>
            <a:off x="10001226" y="3690522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DishService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987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D7DDDC-8CD1-D8ED-598B-D0FE24488581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开发新增菜品接口：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8018A65E-7365-4B41-7D0D-F685A8047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2086" y="1175757"/>
            <a:ext cx="8441209" cy="5220653"/>
          </a:xfrm>
          <a:prstGeom prst="roundRect">
            <a:avLst>
              <a:gd name="adj" fmla="val 182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@Service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public class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DishServiceImpl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implements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DishService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{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@Autowired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private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DishMapper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dishMapper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@Autowired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private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DishFlavorMapper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dishFlavorMapper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/**</a:t>
            </a:r>
            <a:b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    * 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新增菜品</a:t>
            </a:r>
            <a:b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 @param 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dishDTO</a:t>
            </a:r>
            <a:b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     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*/</a:t>
            </a:r>
            <a:b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@Transactional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public void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</a:rPr>
              <a:t>saveWithFlavor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DishDTO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dishDTO) {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Dish dish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Dish();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BeanUtils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copyProperties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(dishDTO,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dish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向菜品表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dish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插入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1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条数据</a:t>
            </a:r>
            <a:b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kumimoji="0" lang="en-US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dishMapper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.insert(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dish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获取菜品的主键值</a:t>
            </a:r>
            <a:b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r>
              <a:rPr kumimoji="0" lang="en-US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Long dishId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dish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.getId();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List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DishFlavor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flavors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dishDTO.getFlavors();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flavors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!=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null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&amp;&amp;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flavors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.size() &gt;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){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向口味表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dish_flavor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插入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n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条</a:t>
            </a:r>
            <a:b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kumimoji="0" lang="en-US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flavors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.forEach(dishFlavor -&gt; {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    dishFlavor.setDishId(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851691"/>
                </a:solidFill>
                <a:effectLst/>
                <a:latin typeface="Consolas" panose="020B0609020204030204" pitchFamily="49" charset="0"/>
              </a:rPr>
              <a:t>dishId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});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批量插入</a:t>
            </a:r>
            <a:b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kumimoji="0" lang="en-US" altLang="zh-CN" sz="10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dishFlavorMapper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.insertBatch(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flavors</a:t>
            </a: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}</a:t>
            </a:r>
            <a:b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}</a:t>
            </a:r>
            <a:endParaRPr kumimoji="0" lang="en-US" altLang="zh-CN" sz="10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000">
                <a:solidFill>
                  <a:srgbClr val="080808"/>
                </a:solidFill>
                <a:latin typeface="Consolas" panose="020B0609020204030204" pitchFamily="49" charset="0"/>
              </a:rPr>
              <a:t>}</a:t>
            </a:r>
            <a:endParaRPr kumimoji="0" lang="zh-CN" altLang="zh-CN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7B9C2DBB-FE40-BD5A-5CB1-8C103FB427CD}"/>
              </a:ext>
            </a:extLst>
          </p:cNvPr>
          <p:cNvSpPr/>
          <p:nvPr/>
        </p:nvSpPr>
        <p:spPr>
          <a:xfrm>
            <a:off x="9482426" y="6056757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DishServiceImpl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35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D7DDDC-8CD1-D8ED-598B-D0FE24488581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开发新增菜品接口：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1B0068A-6B63-4AE0-033E-01B52E623B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553" y="2440314"/>
            <a:ext cx="11041463" cy="1172289"/>
          </a:xfrm>
          <a:prstGeom prst="roundRect">
            <a:avLst>
              <a:gd name="adj" fmla="val 9662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插入菜品数据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@AutoFill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OperationType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7B9C2DBB-FE40-BD5A-5CB1-8C103FB427CD}"/>
              </a:ext>
            </a:extLst>
          </p:cNvPr>
          <p:cNvSpPr/>
          <p:nvPr/>
        </p:nvSpPr>
        <p:spPr>
          <a:xfrm>
            <a:off x="10208147" y="3272950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DishMapper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DFFF56E1-B6F2-F502-4644-01F5244B44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553" y="4002617"/>
            <a:ext cx="11041463" cy="1836896"/>
          </a:xfrm>
          <a:prstGeom prst="roundRect">
            <a:avLst>
              <a:gd name="adj" fmla="val 6200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&lt;!--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useGeneratedKeys:true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表示获取主键值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keyProperty="id"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表示将主键值赋给</a:t>
            </a:r>
            <a:r>
              <a:rPr kumimoji="0" lang="en-US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id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属性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--&gt;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="insert"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useGeneratedKeys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="true"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keyProperty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="id"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insert into dish 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(status, name, category_id, price, image, description, create_time, update_time, create_user,</a:t>
            </a: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ate_user)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values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endParaRPr lang="en-US" altLang="zh-CN" sz="1100">
              <a:solidFill>
                <a:srgbClr val="080808"/>
              </a:solidFill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(#{status}, #{name}, #{categoryId}, #{price}, #{image}, #{description}, #{createTime}, #{updateTime},#{createUser}, #{updateUser})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id="{F8DE5BA6-D2EB-CF1A-EF37-ACC8A88C449E}"/>
              </a:ext>
            </a:extLst>
          </p:cNvPr>
          <p:cNvSpPr/>
          <p:nvPr/>
        </p:nvSpPr>
        <p:spPr>
          <a:xfrm flipH="1">
            <a:off x="10208146" y="4002617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DishMapper.xml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253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D7DDDC-8CD1-D8ED-598B-D0FE24488581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开发新增菜品接口：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489B8C1-EF8C-E0BF-0052-FE3EC09937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431" y="2474504"/>
            <a:ext cx="10591137" cy="1787723"/>
          </a:xfrm>
          <a:prstGeom prst="roundRect">
            <a:avLst>
              <a:gd name="adj" fmla="val 5992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@Mapper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interface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DishFlavorMapper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批量插入口味数据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flavors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insertBatch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DishFlavor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flavors);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7B9C2DBB-FE40-BD5A-5CB1-8C103FB427CD}"/>
              </a:ext>
            </a:extLst>
          </p:cNvPr>
          <p:cNvSpPr/>
          <p:nvPr/>
        </p:nvSpPr>
        <p:spPr>
          <a:xfrm>
            <a:off x="9768811" y="3922574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DishFlavorMapper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B1A0AF5D-7F35-4538-91C8-D07CFBC73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431" y="4887644"/>
            <a:ext cx="10591137" cy="1140143"/>
          </a:xfrm>
          <a:prstGeom prst="roundRect">
            <a:avLst>
              <a:gd name="adj" fmla="val 628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="insertBatch"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insert into dish_flavor(dish_id, name, value) </a:t>
            </a: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values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foreach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collection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="flavors"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item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="dishFlavor"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separator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=","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(#{dishFlavor.dishId},#{dishFlavor.name},#{dishFlavor.value})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foreach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10" name="矩形: 对角圆角 9">
            <a:extLst>
              <a:ext uri="{FF2B5EF4-FFF2-40B4-BE49-F238E27FC236}">
                <a16:creationId xmlns:a16="http://schemas.microsoft.com/office/drawing/2014/main" id="{29A2A145-7F4E-C045-9DB8-7AB318C1EAE1}"/>
              </a:ext>
            </a:extLst>
          </p:cNvPr>
          <p:cNvSpPr/>
          <p:nvPr/>
        </p:nvSpPr>
        <p:spPr>
          <a:xfrm>
            <a:off x="9382539" y="5730996"/>
            <a:ext cx="2027141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DishFlavorMapper.xml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335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新增菜品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963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8FBF80-CBBF-9BA2-A024-F771F35771EF}"/>
              </a:ext>
            </a:extLst>
          </p:cNvPr>
          <p:cNvSpPr txBox="1"/>
          <p:nvPr/>
        </p:nvSpPr>
        <p:spPr>
          <a:xfrm>
            <a:off x="710564" y="1701165"/>
            <a:ext cx="102368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可以通过接口文档进行测试，也可以进行前后端联调测试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927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公共字段自动填充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问题分析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实现思路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150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045348"/>
          </a:xfrm>
        </p:spPr>
        <p:txBody>
          <a:bodyPr/>
          <a:lstStyle/>
          <a:p>
            <a:r>
              <a:rPr lang="zh-CN" altLang="en-US"/>
              <a:t>公共字段自动填充</a:t>
            </a:r>
            <a:endParaRPr lang="en-US" altLang="zh-CN"/>
          </a:p>
          <a:p>
            <a:r>
              <a:rPr lang="zh-CN" altLang="en-US"/>
              <a:t>新增菜品</a:t>
            </a:r>
            <a:endParaRPr lang="en-US" altLang="zh-CN"/>
          </a:p>
          <a:p>
            <a:r>
              <a:rPr lang="zh-CN" altLang="en-US"/>
              <a:t>菜品分页查询</a:t>
            </a:r>
            <a:endParaRPr lang="en-US" altLang="zh-CN"/>
          </a:p>
          <a:p>
            <a:r>
              <a:rPr lang="zh-CN" altLang="en-US"/>
              <a:t>删除菜品</a:t>
            </a:r>
            <a:endParaRPr lang="en-US" altLang="zh-CN"/>
          </a:p>
          <a:p>
            <a:r>
              <a:rPr lang="zh-CN" altLang="en-US"/>
              <a:t>修改菜品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415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菜品分页查询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520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01878B-9029-776C-8F07-B48ED2D3B2E4}"/>
              </a:ext>
            </a:extLst>
          </p:cNvPr>
          <p:cNvSpPr txBox="1"/>
          <p:nvPr/>
        </p:nvSpPr>
        <p:spPr>
          <a:xfrm>
            <a:off x="794385" y="1607820"/>
            <a:ext cx="1041400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产品原型：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91E911D-C77A-4645-DAA2-45600DAF45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965" y="2114409"/>
            <a:ext cx="6590526" cy="4247948"/>
          </a:xfrm>
          <a:prstGeom prst="roundRect">
            <a:avLst>
              <a:gd name="adj" fmla="val 1880"/>
            </a:avLst>
          </a:prstGeom>
          <a:ln w="3175">
            <a:solidFill>
              <a:schemeClr val="tx1"/>
            </a:solidFill>
            <a:prstDash val="lgDash"/>
          </a:ln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C5C080AA-B682-67F9-71E1-96FA055483DB}"/>
              </a:ext>
            </a:extLst>
          </p:cNvPr>
          <p:cNvSpPr/>
          <p:nvPr/>
        </p:nvSpPr>
        <p:spPr>
          <a:xfrm>
            <a:off x="2361538" y="2880361"/>
            <a:ext cx="6284953" cy="196793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ACC3E52-3CAD-1D40-B26E-710016182F27}"/>
              </a:ext>
            </a:extLst>
          </p:cNvPr>
          <p:cNvSpPr/>
          <p:nvPr/>
        </p:nvSpPr>
        <p:spPr>
          <a:xfrm>
            <a:off x="6281530" y="5982695"/>
            <a:ext cx="2364961" cy="259079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7B31AE4-0148-3DEE-F0EB-F83A378A9C89}"/>
              </a:ext>
            </a:extLst>
          </p:cNvPr>
          <p:cNvSpPr/>
          <p:nvPr/>
        </p:nvSpPr>
        <p:spPr>
          <a:xfrm>
            <a:off x="2156129" y="2194107"/>
            <a:ext cx="4379843" cy="196794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77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8D1087-8E86-2B9B-3C63-77FB83F9E022}"/>
              </a:ext>
            </a:extLst>
          </p:cNvPr>
          <p:cNvSpPr txBox="1"/>
          <p:nvPr/>
        </p:nvSpPr>
        <p:spPr>
          <a:xfrm>
            <a:off x="710565" y="1701165"/>
            <a:ext cx="10299700" cy="18647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业务规则：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根据页码展示菜品信息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每页展示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条数据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分页查询时可以根据需要输入菜品名称、菜品分类、菜品状态进行查询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081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01878B-9029-776C-8F07-B48ED2D3B2E4}"/>
              </a:ext>
            </a:extLst>
          </p:cNvPr>
          <p:cNvSpPr txBox="1"/>
          <p:nvPr/>
        </p:nvSpPr>
        <p:spPr>
          <a:xfrm>
            <a:off x="794385" y="1607820"/>
            <a:ext cx="1041400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接口设计：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A4EC8F8-F7ED-561A-9CF0-5FE5953D2C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615" y="2111189"/>
            <a:ext cx="3213265" cy="441982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8DD0832-4BBA-50BF-E1E2-8AB2A45075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6715" y="1361850"/>
            <a:ext cx="5543835" cy="516916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19A785A-5539-9261-CE94-12D123B610E2}"/>
              </a:ext>
            </a:extLst>
          </p:cNvPr>
          <p:cNvSpPr/>
          <p:nvPr/>
        </p:nvSpPr>
        <p:spPr>
          <a:xfrm>
            <a:off x="6257676" y="5597719"/>
            <a:ext cx="3498573" cy="182879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169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菜品分页查询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953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5B26A0-CAA9-AFB3-8CCF-2B985C6FE79B}"/>
              </a:ext>
            </a:extLst>
          </p:cNvPr>
          <p:cNvSpPr txBox="1"/>
          <p:nvPr/>
        </p:nvSpPr>
        <p:spPr>
          <a:xfrm>
            <a:off x="710565" y="1519555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根据菜品分页查询接口定义设计对应的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DTO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764BD671-D683-137C-1797-2C48324771A0}"/>
              </a:ext>
            </a:extLst>
          </p:cNvPr>
          <p:cNvSpPr/>
          <p:nvPr/>
        </p:nvSpPr>
        <p:spPr>
          <a:xfrm>
            <a:off x="4534300" y="4393161"/>
            <a:ext cx="745066" cy="29633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CD87A0C-68CB-E7E8-0E72-788FF6F069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467" y="2835202"/>
            <a:ext cx="3238666" cy="2813195"/>
          </a:xfrm>
          <a:prstGeom prst="rect">
            <a:avLst/>
          </a:prstGeom>
        </p:spPr>
      </p:pic>
      <p:sp>
        <p:nvSpPr>
          <p:cNvPr id="9" name="Rectangle 1">
            <a:extLst>
              <a:ext uri="{FF2B5EF4-FFF2-40B4-BE49-F238E27FC236}">
                <a16:creationId xmlns:a16="http://schemas.microsoft.com/office/drawing/2014/main" id="{17684D43-6D25-2501-324F-DCE40AE199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2709" y="3118222"/>
            <a:ext cx="4721327" cy="2998768"/>
          </a:xfrm>
          <a:prstGeom prst="roundRect">
            <a:avLst>
              <a:gd name="adj" fmla="val 325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@Data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DishPageQueryDTO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implements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Serializable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int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int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pageSize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 i="1">
                <a:solidFill>
                  <a:srgbClr val="8C8C8C"/>
                </a:solidFill>
                <a:latin typeface="Consolas" panose="020B0609020204030204" pitchFamily="49" charset="0"/>
                <a:ea typeface="阿里巴巴普惠体" panose="00020600040101010101"/>
              </a:rPr>
              <a:t>    //</a:t>
            </a:r>
            <a:r>
              <a:rPr lang="zh-CN" altLang="en-US" sz="1100" i="1">
                <a:solidFill>
                  <a:srgbClr val="8C8C8C"/>
                </a:solidFill>
                <a:latin typeface="Consolas" panose="020B0609020204030204" pitchFamily="49" charset="0"/>
                <a:ea typeface="阿里巴巴普惠体" panose="00020600040101010101"/>
              </a:rPr>
              <a:t>菜品名称</a:t>
            </a:r>
            <a:br>
              <a:rPr lang="zh-CN" altLang="zh-CN" sz="1100" i="1">
                <a:solidFill>
                  <a:srgbClr val="8C8C8C"/>
                </a:solidFill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name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分类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categoryId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状态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0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表示禁用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1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表示启用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05323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9CC9B3-D9F1-F4C0-C320-AEBB38D296B3}"/>
              </a:ext>
            </a:extLst>
          </p:cNvPr>
          <p:cNvSpPr txBox="1"/>
          <p:nvPr/>
        </p:nvSpPr>
        <p:spPr>
          <a:xfrm>
            <a:off x="710565" y="1519555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根据菜品分页查询接口定义设计对应的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VO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7D433033-0D8C-AA43-3E31-96C3DE9FCC4C}"/>
              </a:ext>
            </a:extLst>
          </p:cNvPr>
          <p:cNvSpPr/>
          <p:nvPr/>
        </p:nvSpPr>
        <p:spPr>
          <a:xfrm>
            <a:off x="5049587" y="4513549"/>
            <a:ext cx="745066" cy="29633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339D106-CF1A-E084-5341-02C6504B56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05" y="2328105"/>
            <a:ext cx="4078962" cy="3748979"/>
          </a:xfrm>
          <a:prstGeom prst="rect">
            <a:avLst/>
          </a:prstGeom>
        </p:spPr>
      </p:pic>
      <p:sp>
        <p:nvSpPr>
          <p:cNvPr id="9" name="Rectangle 1">
            <a:extLst>
              <a:ext uri="{FF2B5EF4-FFF2-40B4-BE49-F238E27FC236}">
                <a16:creationId xmlns:a16="http://schemas.microsoft.com/office/drawing/2014/main" id="{A08312CC-AB48-9232-41CA-5D4C368A0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5999" y="2426048"/>
            <a:ext cx="4710545" cy="4024253"/>
          </a:xfrm>
          <a:prstGeom prst="roundRect">
            <a:avLst>
              <a:gd name="adj" fmla="val 1768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DishVO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implements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Serializable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菜品名称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name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菜品分类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categoryId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菜品价格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BigDecimal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图片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image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描述信息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description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//0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停售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1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起售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更新时间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分类名称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categoryName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菜品关联的口味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DishFlavor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flavors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ArrayList&lt;&gt;();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4770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180F79-0591-E8F7-301C-5E440FE3F76E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根据接口定义创建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DishController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page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分页查询方法：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897342DD-E1B0-489F-D692-6C7D26CBA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933" y="2676613"/>
            <a:ext cx="9891424" cy="2164735"/>
          </a:xfrm>
          <a:prstGeom prst="roundRect">
            <a:avLst>
              <a:gd name="adj" fmla="val 4484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菜品分页查询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dishPageQueryDTO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@GetMapping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"/page"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菜品分页查询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DishPageQueryDTO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dishPageQueryDTO){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菜品分页查询：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dishPageQueryDTO);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PageResult pageResult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.pageQuery(dishPageQueryDTO);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EB32D77D-0D39-0EE7-7D3D-22FB5ADA36C7}"/>
              </a:ext>
            </a:extLst>
          </p:cNvPr>
          <p:cNvSpPr/>
          <p:nvPr/>
        </p:nvSpPr>
        <p:spPr>
          <a:xfrm>
            <a:off x="9077488" y="4501695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DishController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80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0D6D0A-A56D-D369-2EEE-6205D2F85D6F}"/>
              </a:ext>
            </a:extLst>
          </p:cNvPr>
          <p:cNvSpPr txBox="1"/>
          <p:nvPr/>
        </p:nvSpPr>
        <p:spPr>
          <a:xfrm>
            <a:off x="794385" y="1558290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DishService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中扩展分页查询方法：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117611B5-FEB8-706B-ACA3-0EE724225F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3531" y="2341407"/>
            <a:ext cx="9704590" cy="1183005"/>
          </a:xfrm>
          <a:prstGeom prst="roundRect">
            <a:avLst>
              <a:gd name="adj" fmla="val 1097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菜品分页查询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dishPageQueryDTO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PageResult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pageQuery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DishPageQueryDTO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dishPageQueryDTO);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42DCF982-CCCD-4D78-08BA-DB10CD766850}"/>
              </a:ext>
            </a:extLst>
          </p:cNvPr>
          <p:cNvSpPr/>
          <p:nvPr/>
        </p:nvSpPr>
        <p:spPr>
          <a:xfrm>
            <a:off x="8997252" y="3184759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DishService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604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问题分析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3DF538-B750-9EDE-83D2-3EE46810EC85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业务表中的公共字段：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graphicFrame>
        <p:nvGraphicFramePr>
          <p:cNvPr id="6" name="表格 4">
            <a:extLst>
              <a:ext uri="{FF2B5EF4-FFF2-40B4-BE49-F238E27FC236}">
                <a16:creationId xmlns:a16="http://schemas.microsoft.com/office/drawing/2014/main" id="{0FF69B38-3B24-A695-D27B-F83EFB3BDF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009654"/>
              </p:ext>
            </p:extLst>
          </p:nvPr>
        </p:nvGraphicFramePr>
        <p:xfrm>
          <a:off x="842537" y="2289095"/>
          <a:ext cx="10210799" cy="18186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83815">
                  <a:extLst>
                    <a:ext uri="{9D8B030D-6E8A-4147-A177-3AD203B41FA5}">
                      <a16:colId xmlns:a16="http://schemas.microsoft.com/office/drawing/2014/main" val="3037756864"/>
                    </a:ext>
                  </a:extLst>
                </a:gridCol>
                <a:gridCol w="3028551">
                  <a:extLst>
                    <a:ext uri="{9D8B030D-6E8A-4147-A177-3AD203B41FA5}">
                      <a16:colId xmlns:a16="http://schemas.microsoft.com/office/drawing/2014/main" val="1815385502"/>
                    </a:ext>
                  </a:extLst>
                </a:gridCol>
                <a:gridCol w="3068930">
                  <a:extLst>
                    <a:ext uri="{9D8B030D-6E8A-4147-A177-3AD203B41FA5}">
                      <a16:colId xmlns:a16="http://schemas.microsoft.com/office/drawing/2014/main" val="152736290"/>
                    </a:ext>
                  </a:extLst>
                </a:gridCol>
                <a:gridCol w="3129503">
                  <a:extLst>
                    <a:ext uri="{9D8B030D-6E8A-4147-A177-3AD203B41FA5}">
                      <a16:colId xmlns:a16="http://schemas.microsoft.com/office/drawing/2014/main" val="2198380008"/>
                    </a:ext>
                  </a:extLst>
                </a:gridCol>
              </a:tblGrid>
              <a:tr h="198819">
                <a:tc>
                  <a:txBody>
                    <a:bodyPr/>
                    <a:lstStyle/>
                    <a:p>
                      <a:r>
                        <a:rPr lang="zh-CN" altLang="en-US" sz="1600">
                          <a:ea typeface="阿里巴巴普惠体" panose="00020600040101010101"/>
                        </a:rPr>
                        <a:t>序号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>
                          <a:ea typeface="阿里巴巴普惠体" panose="00020600040101010101"/>
                        </a:rPr>
                        <a:t>字段名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>
                          <a:ea typeface="阿里巴巴普惠体" panose="00020600040101010101"/>
                        </a:rPr>
                        <a:t>含义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>
                          <a:ea typeface="阿里巴巴普惠体" panose="00020600040101010101"/>
                        </a:rPr>
                        <a:t>数据类型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70419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1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create_time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创建时间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datetime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9074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2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create_user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创建人</a:t>
                      </a:r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id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bigint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1906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3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update_time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修改时间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datetime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15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4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update_user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修改人</a:t>
                      </a:r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id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bigint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8852643"/>
                  </a:ext>
                </a:extLst>
              </a:tr>
            </a:tbl>
          </a:graphicData>
        </a:graphic>
      </p:graphicFrame>
      <p:sp>
        <p:nvSpPr>
          <p:cNvPr id="15" name="Rectangle 1">
            <a:extLst>
              <a:ext uri="{FF2B5EF4-FFF2-40B4-BE49-F238E27FC236}">
                <a16:creationId xmlns:a16="http://schemas.microsoft.com/office/drawing/2014/main" id="{89DFCB73-021C-5914-9A0B-510C293C7B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537" y="4582296"/>
            <a:ext cx="4932759" cy="975033"/>
          </a:xfrm>
          <a:prstGeom prst="roundRect">
            <a:avLst>
              <a:gd name="adj" fmla="val 7191"/>
            </a:avLst>
          </a:prstGeom>
          <a:solidFill>
            <a:srgbClr val="FFFFE4"/>
          </a:solidFill>
          <a:ln w="9525">
            <a:solidFill>
              <a:schemeClr val="tx1"/>
            </a:solidFill>
            <a:prstDash val="lg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设置当前记录的创建时间</a:t>
            </a:r>
            <a:r>
              <a:rPr kumimoji="0" lang="zh-CN" altLang="en-US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、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修改时间</a:t>
            </a:r>
            <a:r>
              <a:rPr kumimoji="0" lang="zh-CN" altLang="en-US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、创建人、修改人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.setCreateTime(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now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.setUpdateTime(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now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.setCreateUser(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BaseContext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getCurrentId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.setUpdateUser(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BaseContext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getCurrentId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AEF36839-0611-B1E6-EE0F-3E6ADC054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3235" y="4582296"/>
            <a:ext cx="5050102" cy="975033"/>
          </a:xfrm>
          <a:prstGeom prst="roundRect">
            <a:avLst>
              <a:gd name="adj" fmla="val 7480"/>
            </a:avLst>
          </a:prstGeom>
          <a:solidFill>
            <a:srgbClr val="FFFFE4"/>
          </a:solidFill>
          <a:ln w="9525">
            <a:solidFill>
              <a:schemeClr val="tx1"/>
            </a:solidFill>
            <a:prstDash val="lg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设置创建时间、修改时间、创建人、修改人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category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.setCreateTime(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now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category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.setUpdateTime(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now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category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.setCreateUser(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BaseContext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getCurrentId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category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.setUpdateUser(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BaseContext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getCurrentId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5054792-F5C2-809D-7102-3A9C4867707D}"/>
              </a:ext>
            </a:extLst>
          </p:cNvPr>
          <p:cNvSpPr txBox="1"/>
          <p:nvPr/>
        </p:nvSpPr>
        <p:spPr>
          <a:xfrm>
            <a:off x="842537" y="6031890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问题：代码冗余、不便于后期维护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264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0D6D0A-A56D-D369-2EEE-6205D2F85D6F}"/>
              </a:ext>
            </a:extLst>
          </p:cNvPr>
          <p:cNvSpPr txBox="1"/>
          <p:nvPr/>
        </p:nvSpPr>
        <p:spPr>
          <a:xfrm>
            <a:off x="794385" y="1558290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DishServiceImpl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中实现分页查询方法：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E1BA14A8-56D4-6662-8353-4494D9DEBF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701" y="2302415"/>
            <a:ext cx="10057130" cy="1854160"/>
          </a:xfrm>
          <a:prstGeom prst="roundRect">
            <a:avLst>
              <a:gd name="adj" fmla="val 6495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菜品分页查询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dishPageQueryDTO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PageResult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pageQuery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DishPageQueryDTO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dishPageQueryDTO)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PageHelper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startPage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(dishPageQueryDTO.getPage(), dishPageQueryDTO.getPageSize());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.pageQuery(dishPageQueryDTO);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PageResult(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.getTotal(),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.getResult());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42DCF982-CCCD-4D78-08BA-DB10CD766850}"/>
              </a:ext>
            </a:extLst>
          </p:cNvPr>
          <p:cNvSpPr/>
          <p:nvPr/>
        </p:nvSpPr>
        <p:spPr>
          <a:xfrm>
            <a:off x="9330962" y="3816922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DishServiceImpl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367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EE597C-E90A-AE0A-ECA9-512FF41A1355}"/>
              </a:ext>
            </a:extLst>
          </p:cNvPr>
          <p:cNvSpPr txBox="1"/>
          <p:nvPr/>
        </p:nvSpPr>
        <p:spPr>
          <a:xfrm>
            <a:off x="794385" y="1533525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DishMapper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接口中声明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pageQuery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E038B9D-99B2-977D-B374-F96D278BDC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9452" y="2382721"/>
            <a:ext cx="9912063" cy="1225868"/>
          </a:xfrm>
          <a:prstGeom prst="roundRect">
            <a:avLst>
              <a:gd name="adj" fmla="val 7586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菜品分页查询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dishPageQueryDTO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pageQuery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DishPageQueryDTO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dishPageQueryDTO);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F036145E-2F6A-9EBF-09E7-A653DD4C5C1F}"/>
              </a:ext>
            </a:extLst>
          </p:cNvPr>
          <p:cNvSpPr/>
          <p:nvPr/>
        </p:nvSpPr>
        <p:spPr>
          <a:xfrm>
            <a:off x="9210646" y="3268936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DishMapper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416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0D6D0A-A56D-D369-2EEE-6205D2F85D6F}"/>
              </a:ext>
            </a:extLst>
          </p:cNvPr>
          <p:cNvSpPr txBox="1"/>
          <p:nvPr/>
        </p:nvSpPr>
        <p:spPr>
          <a:xfrm>
            <a:off x="794385" y="1558290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DishMapper.xml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中编写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1A68EF6E-C2A7-D5CD-8A7A-E91B5B4E96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5704" y="2388275"/>
            <a:ext cx="8681499" cy="2911435"/>
          </a:xfrm>
          <a:prstGeom prst="roundRect">
            <a:avLst>
              <a:gd name="adj" fmla="val 3558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select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="pageQuery"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resultType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="com.sky.vo.DishVO"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select d.*,c.name categoryName from dish d left join category c on d.category_id = c.id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where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="name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and d.name like concat('%',#{name},'%')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="categoryId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and d.category_id = #{categoryId}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="status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and d.status = #{status}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where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order by d.create_time desc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select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81DF9109-D781-DC21-D844-206D86E5CF69}"/>
              </a:ext>
            </a:extLst>
          </p:cNvPr>
          <p:cNvSpPr/>
          <p:nvPr/>
        </p:nvSpPr>
        <p:spPr>
          <a:xfrm>
            <a:off x="7647090" y="4960057"/>
            <a:ext cx="1940113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DishMapper.xml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53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菜品分页查询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756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ea typeface="阿里巴巴普惠体" panose="00020600040101010101"/>
              </a:rPr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A5EAD2-11EC-B6C3-6EA2-137477668613}"/>
              </a:ext>
            </a:extLst>
          </p:cNvPr>
          <p:cNvSpPr txBox="1"/>
          <p:nvPr/>
        </p:nvSpPr>
        <p:spPr>
          <a:xfrm>
            <a:off x="794385" y="1607820"/>
            <a:ext cx="11091545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可以通过接口文档进行测试，最后完成前后端联调测试即可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360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045348"/>
          </a:xfrm>
        </p:spPr>
        <p:txBody>
          <a:bodyPr/>
          <a:lstStyle/>
          <a:p>
            <a:r>
              <a:rPr lang="zh-CN" altLang="en-US"/>
              <a:t>公共字段自动填充</a:t>
            </a:r>
            <a:endParaRPr lang="en-US" altLang="zh-CN"/>
          </a:p>
          <a:p>
            <a:r>
              <a:rPr lang="zh-CN" altLang="en-US"/>
              <a:t>新增菜品</a:t>
            </a:r>
            <a:endParaRPr lang="en-US" altLang="zh-CN"/>
          </a:p>
          <a:p>
            <a:r>
              <a:rPr lang="zh-CN" altLang="en-US"/>
              <a:t>菜品分页查询</a:t>
            </a:r>
            <a:endParaRPr lang="en-US" altLang="zh-CN"/>
          </a:p>
          <a:p>
            <a:r>
              <a:rPr lang="zh-CN" altLang="en-US"/>
              <a:t>删除菜品</a:t>
            </a:r>
            <a:endParaRPr lang="en-US" altLang="zh-CN"/>
          </a:p>
          <a:p>
            <a:r>
              <a:rPr lang="zh-CN" altLang="en-US"/>
              <a:t>修改菜品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374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删除菜品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33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14E113-2883-33CD-67C3-1DB2E1C4A796}"/>
              </a:ext>
            </a:extLst>
          </p:cNvPr>
          <p:cNvSpPr txBox="1"/>
          <p:nvPr/>
        </p:nvSpPr>
        <p:spPr>
          <a:xfrm>
            <a:off x="794385" y="1607820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产品原型：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B6222CE-DEF0-C90C-5D84-AF97BC49C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850" y="2321143"/>
            <a:ext cx="8123705" cy="4183347"/>
          </a:xfrm>
          <a:prstGeom prst="roundRect">
            <a:avLst>
              <a:gd name="adj" fmla="val 1651"/>
            </a:avLst>
          </a:prstGeom>
          <a:ln w="3175">
            <a:solidFill>
              <a:schemeClr val="tx1"/>
            </a:solidFill>
            <a:prstDash val="lgDash"/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C65353E-5F95-C4F9-0648-4F9384DF89CA}"/>
              </a:ext>
            </a:extLst>
          </p:cNvPr>
          <p:cNvSpPr/>
          <p:nvPr/>
        </p:nvSpPr>
        <p:spPr>
          <a:xfrm>
            <a:off x="8762337" y="3526771"/>
            <a:ext cx="230588" cy="2854517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30B352C-00F7-2559-FFFE-E0969086793B}"/>
              </a:ext>
            </a:extLst>
          </p:cNvPr>
          <p:cNvSpPr/>
          <p:nvPr/>
        </p:nvSpPr>
        <p:spPr>
          <a:xfrm>
            <a:off x="8006963" y="2780674"/>
            <a:ext cx="516835" cy="205409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2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22C092-A22F-1462-8874-B047223CE233}"/>
              </a:ext>
            </a:extLst>
          </p:cNvPr>
          <p:cNvSpPr txBox="1"/>
          <p:nvPr/>
        </p:nvSpPr>
        <p:spPr>
          <a:xfrm>
            <a:off x="710565" y="1701165"/>
            <a:ext cx="10299700" cy="2357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业务规则：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可以一次删除一个菜品，也可以批量删除菜品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起售中的菜品不能删除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被套餐关联的菜品不能删除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删除菜品后，关联的口味数据也需要删除掉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73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22C092-A22F-1462-8874-B047223CE233}"/>
              </a:ext>
            </a:extLst>
          </p:cNvPr>
          <p:cNvSpPr txBox="1"/>
          <p:nvPr/>
        </p:nvSpPr>
        <p:spPr>
          <a:xfrm>
            <a:off x="710565" y="1701165"/>
            <a:ext cx="1029970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A2834E8-7B35-1063-CE86-32756DFE6A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9682" y="4047066"/>
            <a:ext cx="4070372" cy="211056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C703EE4-33A2-B57F-342A-F92B454C6A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4911" y="2516634"/>
            <a:ext cx="3996356" cy="371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83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公共字段自动填充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问题分析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实现思路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918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22C092-A22F-1462-8874-B047223CE233}"/>
              </a:ext>
            </a:extLst>
          </p:cNvPr>
          <p:cNvSpPr txBox="1"/>
          <p:nvPr/>
        </p:nvSpPr>
        <p:spPr>
          <a:xfrm>
            <a:off x="710565" y="1701165"/>
            <a:ext cx="1029970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数据库设计：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40B2407-B577-01B2-4D83-C9441D123E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344" y="2210849"/>
            <a:ext cx="7845877" cy="4402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93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删除菜品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980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662780-31F5-49DF-B0E7-A88FF0CC3C31}"/>
              </a:ext>
            </a:extLst>
          </p:cNvPr>
          <p:cNvSpPr txBox="1"/>
          <p:nvPr/>
        </p:nvSpPr>
        <p:spPr>
          <a:xfrm>
            <a:off x="710565" y="1519555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根据删除菜品的接口定义在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DishController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中创建方法：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7A4041C9-3A62-43CA-B7D3-C546B745E9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988" y="2346632"/>
            <a:ext cx="9128097" cy="2164735"/>
          </a:xfrm>
          <a:prstGeom prst="roundRect">
            <a:avLst>
              <a:gd name="adj" fmla="val 4408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菜品批量删除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ids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@DeleteMapping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菜品批量删除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delete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@RequestParam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ids){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菜品批量删除：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ids);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.deleteBatch(ids);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id="{D791C3A3-8ACB-A608-ED80-89B2D50883B0}"/>
              </a:ext>
            </a:extLst>
          </p:cNvPr>
          <p:cNvSpPr/>
          <p:nvPr/>
        </p:nvSpPr>
        <p:spPr>
          <a:xfrm>
            <a:off x="8010972" y="4171714"/>
            <a:ext cx="1940113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DishController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284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B85764D-F02F-D2AE-0155-CF7DEC052536}"/>
              </a:ext>
            </a:extLst>
          </p:cNvPr>
          <p:cNvSpPr txBox="1"/>
          <p:nvPr/>
        </p:nvSpPr>
        <p:spPr>
          <a:xfrm>
            <a:off x="710565" y="1519555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DishService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接口中声明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deleteBatch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5F6FB4C5-B089-0DEC-289B-F06E671BD0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84" y="2390418"/>
            <a:ext cx="9724445" cy="1038582"/>
          </a:xfrm>
          <a:prstGeom prst="roundRect">
            <a:avLst>
              <a:gd name="adj" fmla="val 901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菜品批量删除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ids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deleteBatch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ids);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33551C58-01F4-B1A3-CA8E-89D28B1ADE8E}"/>
              </a:ext>
            </a:extLst>
          </p:cNvPr>
          <p:cNvSpPr/>
          <p:nvPr/>
        </p:nvSpPr>
        <p:spPr>
          <a:xfrm>
            <a:off x="9072438" y="3089347"/>
            <a:ext cx="1470991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DishService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933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B1B7B6-046F-4E44-F30D-47978C8509FE}"/>
              </a:ext>
            </a:extLst>
          </p:cNvPr>
          <p:cNvSpPr txBox="1"/>
          <p:nvPr/>
        </p:nvSpPr>
        <p:spPr>
          <a:xfrm>
            <a:off x="710565" y="1519555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DishServiceImpl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中实现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deleteBatch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242894A1-F5AA-5612-F7BD-0891C9AC69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882" y="2018910"/>
            <a:ext cx="10794972" cy="4536996"/>
          </a:xfrm>
          <a:prstGeom prst="roundRect">
            <a:avLst>
              <a:gd name="adj" fmla="val 1793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@Transactional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deleteBatch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ids)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ids.forEach(id-&gt;{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 dish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.getById(id);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判断当前要删除的菜品状态是否为起售中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.getStatus() ==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StatusConstant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ENABLE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如果是起售中，抛出业务异常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throw 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DeletionNotAllowedException(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MessageConstant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DISH_ON_SALE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判断当前要删除的菜品是否被套餐关联了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setmealIds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setmealDishMapper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.getSetmealIdsByDishIds(ids);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setmealIds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!=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null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&amp;&amp;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setmealIds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.size() 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0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如果关联了，抛出业务异常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throw 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DeletionNotAllowedException(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MessageConstant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DISH_BE_RELATED_BY_SETMEAL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删除菜品表中的数据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ids.forEach(id -&gt;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.deleteById(id);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</a:t>
            </a: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删除口味表中的数据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dishFlavorMapper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.deleteByDishId(id);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1E73B633-7CB3-8CF6-70D6-C11CCA3C9F2A}"/>
              </a:ext>
            </a:extLst>
          </p:cNvPr>
          <p:cNvSpPr/>
          <p:nvPr/>
        </p:nvSpPr>
        <p:spPr>
          <a:xfrm>
            <a:off x="10034546" y="6216253"/>
            <a:ext cx="1582308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DishServiceImpl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403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1C69CD4-E09E-641E-1670-08099F57F2B6}"/>
              </a:ext>
            </a:extLst>
          </p:cNvPr>
          <p:cNvSpPr txBox="1"/>
          <p:nvPr/>
        </p:nvSpPr>
        <p:spPr>
          <a:xfrm>
            <a:off x="710565" y="1519555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DishMapper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中声明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getById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方法，并配置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26F9F040-BFC9-9780-071C-A76676C8A3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839" y="2320883"/>
            <a:ext cx="9240520" cy="1413153"/>
          </a:xfrm>
          <a:prstGeom prst="roundRect">
            <a:avLst>
              <a:gd name="adj" fmla="val 5414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根据主键查询菜品数据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@Select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"select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from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where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#{id}"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getById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id="{8B10CE9D-A39D-ADF8-878F-DD10D45813BB}"/>
              </a:ext>
            </a:extLst>
          </p:cNvPr>
          <p:cNvSpPr/>
          <p:nvPr/>
        </p:nvSpPr>
        <p:spPr>
          <a:xfrm>
            <a:off x="8574681" y="3394383"/>
            <a:ext cx="1508678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DishMapper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324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E79331-7147-4332-DFCA-8699F2ACE236}"/>
              </a:ext>
            </a:extLst>
          </p:cNvPr>
          <p:cNvSpPr txBox="1"/>
          <p:nvPr/>
        </p:nvSpPr>
        <p:spPr>
          <a:xfrm>
            <a:off x="710565" y="1519555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SetmealDishMapper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，声明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getSetmealIdsByDishIds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方法，并在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xml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文件中编写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413EE4BA-51C3-9B37-FDDB-E73863EE20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743" y="2242716"/>
            <a:ext cx="8555603" cy="1975009"/>
          </a:xfrm>
          <a:prstGeom prst="roundRect">
            <a:avLst>
              <a:gd name="adj" fmla="val 4187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@Mapper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interface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SetmealDishMapper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根据菜品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查询关联的套餐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ids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getSetmealIdsByDishIds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ids);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F9209468-2838-2438-6B25-5B98687C93D2}"/>
              </a:ext>
            </a:extLst>
          </p:cNvPr>
          <p:cNvSpPr/>
          <p:nvPr/>
        </p:nvSpPr>
        <p:spPr>
          <a:xfrm>
            <a:off x="7474233" y="3878072"/>
            <a:ext cx="1940113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SetmealDishMapper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8792E65F-AB03-FB34-A29E-82D0941D57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743" y="4778483"/>
            <a:ext cx="8555603" cy="1225868"/>
          </a:xfrm>
          <a:prstGeom prst="roundRect">
            <a:avLst>
              <a:gd name="adj" fmla="val 8235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select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="getSetmealIdsByDishIds"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resultType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="java.lang.Long"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select setmeal_id from setmeal_dish where dish_id in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foreach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collection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="ids"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separator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=","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="("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close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=")"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item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="dishId"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#{dishId}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foreach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select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10" name="矩形: 对角圆角 9">
            <a:extLst>
              <a:ext uri="{FF2B5EF4-FFF2-40B4-BE49-F238E27FC236}">
                <a16:creationId xmlns:a16="http://schemas.microsoft.com/office/drawing/2014/main" id="{60225285-EFF2-BAC7-E1FD-EE9A7C793AAC}"/>
              </a:ext>
            </a:extLst>
          </p:cNvPr>
          <p:cNvSpPr/>
          <p:nvPr/>
        </p:nvSpPr>
        <p:spPr>
          <a:xfrm>
            <a:off x="7378810" y="5683254"/>
            <a:ext cx="2035535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SetmealDishMapper.xml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838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A0B4FB0-BA6C-2A62-AD45-579C2A605E2D}"/>
              </a:ext>
            </a:extLst>
          </p:cNvPr>
          <p:cNvSpPr txBox="1"/>
          <p:nvPr/>
        </p:nvSpPr>
        <p:spPr>
          <a:xfrm>
            <a:off x="710565" y="1519555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DishMapper.xml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中声明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deleteById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方法并配置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580ACB77-977A-B7F3-F7F6-7B650CEF3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396" y="2350939"/>
            <a:ext cx="9695230" cy="1225868"/>
          </a:xfrm>
          <a:prstGeom prst="roundRect">
            <a:avLst>
              <a:gd name="adj" fmla="val 6938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根据主键删除菜品数据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@Delete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"delete from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where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#{id}"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deleteById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4EFF2505-8464-6AC1-00E1-1C24D1181532}"/>
              </a:ext>
            </a:extLst>
          </p:cNvPr>
          <p:cNvSpPr/>
          <p:nvPr/>
        </p:nvSpPr>
        <p:spPr>
          <a:xfrm>
            <a:off x="9191708" y="3237154"/>
            <a:ext cx="1319918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DishMapper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978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2ECB5E-D490-417E-413B-2ECF029670BA}"/>
              </a:ext>
            </a:extLst>
          </p:cNvPr>
          <p:cNvSpPr txBox="1"/>
          <p:nvPr/>
        </p:nvSpPr>
        <p:spPr>
          <a:xfrm>
            <a:off x="710565" y="1519555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DishFlavorMapper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中声明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deleteByDishId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方法并配置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D1A16C5E-1101-E9D6-723A-167D8D9013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85" y="2386696"/>
            <a:ext cx="10201523" cy="1225868"/>
          </a:xfrm>
          <a:prstGeom prst="roundRect">
            <a:avLst>
              <a:gd name="adj" fmla="val 628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根据菜品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删除口味数据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dishId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@Delete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"delete from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dish_flavor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where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dish_id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#{dishId}"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deleteByDishId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dishId);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D3923AB6-9660-FE9E-E3EC-7724EE8687B6}"/>
              </a:ext>
            </a:extLst>
          </p:cNvPr>
          <p:cNvSpPr/>
          <p:nvPr/>
        </p:nvSpPr>
        <p:spPr>
          <a:xfrm>
            <a:off x="9099195" y="3272911"/>
            <a:ext cx="1940113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DishFlavorMapper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823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删除菜品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457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实现思路</a:t>
            </a:r>
          </a:p>
        </p:txBody>
      </p:sp>
      <p:graphicFrame>
        <p:nvGraphicFramePr>
          <p:cNvPr id="2" name="表格 4">
            <a:extLst>
              <a:ext uri="{FF2B5EF4-FFF2-40B4-BE49-F238E27FC236}">
                <a16:creationId xmlns:a16="http://schemas.microsoft.com/office/drawing/2014/main" id="{662444FD-8F20-C41C-75B8-586F54742F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393266"/>
              </p:ext>
            </p:extLst>
          </p:nvPr>
        </p:nvGraphicFramePr>
        <p:xfrm>
          <a:off x="834585" y="1732504"/>
          <a:ext cx="10210800" cy="18186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74887">
                  <a:extLst>
                    <a:ext uri="{9D8B030D-6E8A-4147-A177-3AD203B41FA5}">
                      <a16:colId xmlns:a16="http://schemas.microsoft.com/office/drawing/2014/main" val="3037756864"/>
                    </a:ext>
                  </a:extLst>
                </a:gridCol>
                <a:gridCol w="2385392">
                  <a:extLst>
                    <a:ext uri="{9D8B030D-6E8A-4147-A177-3AD203B41FA5}">
                      <a16:colId xmlns:a16="http://schemas.microsoft.com/office/drawing/2014/main" val="1815385502"/>
                    </a:ext>
                  </a:extLst>
                </a:gridCol>
                <a:gridCol w="2417196">
                  <a:extLst>
                    <a:ext uri="{9D8B030D-6E8A-4147-A177-3AD203B41FA5}">
                      <a16:colId xmlns:a16="http://schemas.microsoft.com/office/drawing/2014/main" val="152736290"/>
                    </a:ext>
                  </a:extLst>
                </a:gridCol>
                <a:gridCol w="2464905">
                  <a:extLst>
                    <a:ext uri="{9D8B030D-6E8A-4147-A177-3AD203B41FA5}">
                      <a16:colId xmlns:a16="http://schemas.microsoft.com/office/drawing/2014/main" val="2198380008"/>
                    </a:ext>
                  </a:extLst>
                </a:gridCol>
                <a:gridCol w="2168420">
                  <a:extLst>
                    <a:ext uri="{9D8B030D-6E8A-4147-A177-3AD203B41FA5}">
                      <a16:colId xmlns:a16="http://schemas.microsoft.com/office/drawing/2014/main" val="3047531644"/>
                    </a:ext>
                  </a:extLst>
                </a:gridCol>
              </a:tblGrid>
              <a:tr h="198819">
                <a:tc>
                  <a:txBody>
                    <a:bodyPr/>
                    <a:lstStyle/>
                    <a:p>
                      <a:r>
                        <a:rPr lang="zh-CN" altLang="en-US" sz="1600">
                          <a:ea typeface="阿里巴巴普惠体" panose="00020600040101010101"/>
                        </a:rPr>
                        <a:t>序号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>
                          <a:ea typeface="阿里巴巴普惠体" panose="00020600040101010101"/>
                        </a:rPr>
                        <a:t>字段名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>
                          <a:ea typeface="阿里巴巴普惠体" panose="00020600040101010101"/>
                        </a:rPr>
                        <a:t>含义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>
                          <a:ea typeface="阿里巴巴普惠体" panose="00020600040101010101"/>
                        </a:rPr>
                        <a:t>数据类型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>
                          <a:ea typeface="阿里巴巴普惠体" panose="00020600040101010101"/>
                        </a:rPr>
                        <a:t>操作类型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70419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1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create_time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创建时间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datetime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CN" sz="2400">
                          <a:solidFill>
                            <a:srgbClr val="FF0000"/>
                          </a:solidFill>
                          <a:ea typeface="阿里巴巴普惠体" panose="00020600040101010101"/>
                        </a:rPr>
                        <a:t>insert</a:t>
                      </a:r>
                      <a:endParaRPr lang="zh-CN" altLang="en-US" sz="1600">
                        <a:solidFill>
                          <a:srgbClr val="FF0000"/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9074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2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create_user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创建人</a:t>
                      </a:r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id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bigint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1906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3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update_time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修改时间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datetime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CN" sz="2400">
                          <a:solidFill>
                            <a:srgbClr val="FF0000"/>
                          </a:solidFill>
                          <a:ea typeface="阿里巴巴普惠体" panose="00020600040101010101"/>
                        </a:rPr>
                        <a:t>insert</a:t>
                      </a:r>
                      <a:r>
                        <a:rPr lang="zh-CN" altLang="en-US" sz="2400">
                          <a:solidFill>
                            <a:srgbClr val="FF0000"/>
                          </a:solidFill>
                          <a:ea typeface="阿里巴巴普惠体" panose="00020600040101010101"/>
                        </a:rPr>
                        <a:t>、</a:t>
                      </a:r>
                      <a:r>
                        <a:rPr lang="en-US" altLang="zh-CN" sz="2400">
                          <a:solidFill>
                            <a:srgbClr val="FF0000"/>
                          </a:solidFill>
                          <a:ea typeface="阿里巴巴普惠体" panose="00020600040101010101"/>
                        </a:rPr>
                        <a:t>update</a:t>
                      </a:r>
                      <a:endParaRPr lang="zh-CN" altLang="en-US" sz="2400">
                        <a:solidFill>
                          <a:srgbClr val="FF0000"/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15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4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update_user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修改人</a:t>
                      </a:r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id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a typeface="阿里巴巴普惠体" panose="00020600040101010101"/>
                        </a:rPr>
                        <a:t>bigint</a:t>
                      </a:r>
                      <a:endParaRPr lang="zh-CN" altLang="en-US" sz="16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a typeface="阿里巴巴普惠体" panose="00020600040101010101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8852643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46C9FD29-7099-32BA-417C-A674DD1F9E7D}"/>
              </a:ext>
            </a:extLst>
          </p:cNvPr>
          <p:cNvSpPr txBox="1"/>
          <p:nvPr/>
        </p:nvSpPr>
        <p:spPr>
          <a:xfrm>
            <a:off x="759300" y="4116815"/>
            <a:ext cx="10601960" cy="2480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自定义注解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AutoFill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，用于标识需要进行公共字段自动填充的方法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自定义切面类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AutoFillAspect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，统一拦截加入了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AutoFill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注解的方法，通过反射为公共字段赋值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Mapper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的方法上加入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AutoFill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注解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技术点：枚举、注解、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、反射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161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5BECA4-4ED2-7D55-252E-6BF8415DCC95}"/>
              </a:ext>
            </a:extLst>
          </p:cNvPr>
          <p:cNvSpPr txBox="1"/>
          <p:nvPr/>
        </p:nvSpPr>
        <p:spPr>
          <a:xfrm>
            <a:off x="794385" y="1607820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通过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Swagger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接口文档进行测试，通过后再前后端联调测试即可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495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045348"/>
          </a:xfrm>
        </p:spPr>
        <p:txBody>
          <a:bodyPr/>
          <a:lstStyle/>
          <a:p>
            <a:r>
              <a:rPr lang="zh-CN" altLang="en-US"/>
              <a:t>公共字段自动填充</a:t>
            </a:r>
            <a:endParaRPr lang="en-US" altLang="zh-CN"/>
          </a:p>
          <a:p>
            <a:r>
              <a:rPr lang="zh-CN" altLang="en-US"/>
              <a:t>新增菜品</a:t>
            </a:r>
            <a:endParaRPr lang="en-US" altLang="zh-CN"/>
          </a:p>
          <a:p>
            <a:r>
              <a:rPr lang="zh-CN" altLang="en-US"/>
              <a:t>菜品分页查询</a:t>
            </a:r>
            <a:endParaRPr lang="en-US" altLang="zh-CN"/>
          </a:p>
          <a:p>
            <a:r>
              <a:rPr lang="zh-CN" altLang="en-US"/>
              <a:t>删除菜品</a:t>
            </a:r>
            <a:endParaRPr lang="en-US" altLang="zh-CN"/>
          </a:p>
          <a:p>
            <a:r>
              <a:rPr lang="zh-CN" altLang="en-US"/>
              <a:t>修改菜品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045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984983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修改菜品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86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2241D0-AF3E-9A32-461F-CC7EAF710CE6}"/>
              </a:ext>
            </a:extLst>
          </p:cNvPr>
          <p:cNvSpPr txBox="1"/>
          <p:nvPr/>
        </p:nvSpPr>
        <p:spPr>
          <a:xfrm>
            <a:off x="710565" y="1671955"/>
            <a:ext cx="11041168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产品原型：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5C83472-4ECB-D48C-0A97-89581CB813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0267" y="1881050"/>
            <a:ext cx="6845652" cy="4699242"/>
          </a:xfrm>
          <a:prstGeom prst="roundRect">
            <a:avLst>
              <a:gd name="adj" fmla="val 1439"/>
            </a:avLst>
          </a:prstGeom>
          <a:ln w="3175">
            <a:solidFill>
              <a:schemeClr val="tx1"/>
            </a:solidFill>
            <a:prstDash val="lgDash"/>
          </a:ln>
        </p:spPr>
      </p:pic>
    </p:spTree>
    <p:extLst>
      <p:ext uri="{BB962C8B-B14F-4D97-AF65-F5344CB8AC3E}">
        <p14:creationId xmlns:p14="http://schemas.microsoft.com/office/powerpoint/2010/main" val="1935423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2241D0-AF3E-9A32-461F-CC7EAF710CE6}"/>
              </a:ext>
            </a:extLst>
          </p:cNvPr>
          <p:cNvSpPr txBox="1"/>
          <p:nvPr/>
        </p:nvSpPr>
        <p:spPr>
          <a:xfrm>
            <a:off x="710565" y="1671955"/>
            <a:ext cx="11041168" cy="2357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查询菜品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根据类型查询分类（已实现）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文件上传（已实现）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修改菜品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1C790E7-CE20-C83F-D499-59E2E18063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5457" y="2090146"/>
            <a:ext cx="6462801" cy="4436432"/>
          </a:xfrm>
          <a:prstGeom prst="roundRect">
            <a:avLst>
              <a:gd name="adj" fmla="val 1439"/>
            </a:avLst>
          </a:prstGeom>
          <a:ln w="3175">
            <a:solidFill>
              <a:schemeClr val="tx1"/>
            </a:solidFill>
            <a:prstDash val="lgDash"/>
          </a:ln>
        </p:spPr>
      </p:pic>
    </p:spTree>
    <p:extLst>
      <p:ext uri="{BB962C8B-B14F-4D97-AF65-F5344CB8AC3E}">
        <p14:creationId xmlns:p14="http://schemas.microsoft.com/office/powerpoint/2010/main" val="938800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2241D0-AF3E-9A32-461F-CC7EAF710CE6}"/>
              </a:ext>
            </a:extLst>
          </p:cNvPr>
          <p:cNvSpPr txBox="1"/>
          <p:nvPr/>
        </p:nvSpPr>
        <p:spPr>
          <a:xfrm>
            <a:off x="710565" y="1671955"/>
            <a:ext cx="11041168" cy="8798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查询菜品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1A16E87-A51A-7324-5583-CB2958FD6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3125" y="940077"/>
            <a:ext cx="4977863" cy="579945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AA85356-B8F3-A66F-40A9-8C24C7DAA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2189" y="3152092"/>
            <a:ext cx="1908220" cy="3515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41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2241D0-AF3E-9A32-461F-CC7EAF710CE6}"/>
              </a:ext>
            </a:extLst>
          </p:cNvPr>
          <p:cNvSpPr txBox="1"/>
          <p:nvPr/>
        </p:nvSpPr>
        <p:spPr>
          <a:xfrm>
            <a:off x="710565" y="1671955"/>
            <a:ext cx="11041168" cy="8798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修改菜品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7AF5440-CBEE-A2D7-F48C-61FA85554F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894" y="3593128"/>
            <a:ext cx="3490424" cy="289239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673BD42-B31D-36AF-880C-0A8A3C5531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6578" y="2066925"/>
            <a:ext cx="4169254" cy="441859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38ECBAA-F722-FA8C-551E-B2F7706FBD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6292" y="4828686"/>
            <a:ext cx="3182176" cy="1656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30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563564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修改菜品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075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DF585E-8556-7C44-5D02-6C2D6644B0EE}"/>
              </a:ext>
            </a:extLst>
          </p:cNvPr>
          <p:cNvSpPr txBox="1"/>
          <p:nvPr/>
        </p:nvSpPr>
        <p:spPr>
          <a:xfrm>
            <a:off x="710565" y="1671955"/>
            <a:ext cx="11041168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查询菜品 接口开发：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D1DDFB21-70B1-D411-A536-AF4B4BBA3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078" y="2519184"/>
            <a:ext cx="9626131" cy="1819632"/>
          </a:xfrm>
          <a:prstGeom prst="roundRect">
            <a:avLst>
              <a:gd name="adj" fmla="val 3784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查询菜品和关联的口味数据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@GetMapping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"/{id}"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查询菜品和关联的口味数据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getById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@PathVariable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.getByIdWithFlavor(id));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187D5C30-8442-EAB3-1477-9F7C0C1015D8}"/>
              </a:ext>
            </a:extLst>
          </p:cNvPr>
          <p:cNvSpPr/>
          <p:nvPr/>
        </p:nvSpPr>
        <p:spPr>
          <a:xfrm>
            <a:off x="8865704" y="3999163"/>
            <a:ext cx="1550505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DishController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760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DF585E-8556-7C44-5D02-6C2D6644B0EE}"/>
              </a:ext>
            </a:extLst>
          </p:cNvPr>
          <p:cNvSpPr txBox="1"/>
          <p:nvPr/>
        </p:nvSpPr>
        <p:spPr>
          <a:xfrm>
            <a:off x="710565" y="1671955"/>
            <a:ext cx="11041168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查询菜品 接口开发：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EF7F8033-7FB5-D804-0C0A-EE94684CD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87" y="2517893"/>
            <a:ext cx="9610228" cy="1225868"/>
          </a:xfrm>
          <a:prstGeom prst="roundRect">
            <a:avLst>
              <a:gd name="adj" fmla="val 7586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查询菜品和关联的口味数据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DishVO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getByIdWithFlavor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DB6DD3C5-443B-96A4-24BC-7AB9C8341A70}"/>
              </a:ext>
            </a:extLst>
          </p:cNvPr>
          <p:cNvSpPr/>
          <p:nvPr/>
        </p:nvSpPr>
        <p:spPr>
          <a:xfrm>
            <a:off x="9080390" y="3404108"/>
            <a:ext cx="1367625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DishService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8782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公共字段自动填充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问题分析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实现思路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256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DF585E-8556-7C44-5D02-6C2D6644B0EE}"/>
              </a:ext>
            </a:extLst>
          </p:cNvPr>
          <p:cNvSpPr txBox="1"/>
          <p:nvPr/>
        </p:nvSpPr>
        <p:spPr>
          <a:xfrm>
            <a:off x="710565" y="1671955"/>
            <a:ext cx="11041168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查询菜品 接口开发：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6167E81D-0EB1-A596-4BA0-12F851AA9E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883" y="2515172"/>
            <a:ext cx="9809011" cy="3340596"/>
          </a:xfrm>
          <a:prstGeom prst="roundRect">
            <a:avLst>
              <a:gd name="adj" fmla="val 2114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查询菜品和关联的口味数据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DishVO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getByIdWithFlavor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查询菜品表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 dish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.getById(id);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查询关联的口味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DishFlavor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dishFlavorList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dishFlavorMapper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.getByDishId(id);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封装成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DishVO dishVO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DishVO();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BeanUtils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copyProperties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.setFlavors(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dishFlavorList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FBADC0D2-CAE3-5705-B0B2-2DC1996BDDB4}"/>
              </a:ext>
            </a:extLst>
          </p:cNvPr>
          <p:cNvSpPr/>
          <p:nvPr/>
        </p:nvSpPr>
        <p:spPr>
          <a:xfrm>
            <a:off x="8690781" y="5516115"/>
            <a:ext cx="1940113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DishServiceImpl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622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DF585E-8556-7C44-5D02-6C2D6644B0EE}"/>
              </a:ext>
            </a:extLst>
          </p:cNvPr>
          <p:cNvSpPr txBox="1"/>
          <p:nvPr/>
        </p:nvSpPr>
        <p:spPr>
          <a:xfrm>
            <a:off x="710565" y="1671955"/>
            <a:ext cx="11041168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查询菜品 接口开发：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149A3251-5B50-5F62-0FDC-CFAD20397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880" y="2492365"/>
            <a:ext cx="9241569" cy="1413153"/>
          </a:xfrm>
          <a:prstGeom prst="roundRect">
            <a:avLst>
              <a:gd name="adj" fmla="val 5976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根据菜品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查询对应的口味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dishId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@Select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"select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from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dish_flavor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where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dish_id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#{dishId}"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DishFlavor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getByDishId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dishId);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1D4F3E10-5951-8D1D-0F2A-FC847B38EB70}"/>
              </a:ext>
            </a:extLst>
          </p:cNvPr>
          <p:cNvSpPr/>
          <p:nvPr/>
        </p:nvSpPr>
        <p:spPr>
          <a:xfrm>
            <a:off x="8110336" y="3565865"/>
            <a:ext cx="1940113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DishFlavorMapper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960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DF585E-8556-7C44-5D02-6C2D6644B0EE}"/>
              </a:ext>
            </a:extLst>
          </p:cNvPr>
          <p:cNvSpPr txBox="1"/>
          <p:nvPr/>
        </p:nvSpPr>
        <p:spPr>
          <a:xfrm>
            <a:off x="710565" y="1671955"/>
            <a:ext cx="11041168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修改菜品 接口开发：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EF6FCBCC-AE86-D851-AA4D-B0F00EA499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789" y="2533490"/>
            <a:ext cx="9430247" cy="2164735"/>
          </a:xfrm>
          <a:prstGeom prst="roundRect">
            <a:avLst>
              <a:gd name="adj" fmla="val 3807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修改菜品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@PutMapping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修改菜品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@RequestBody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修改菜品：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dishDTO);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.updateWithFlavor(dishDTO);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85326F0E-D578-A126-1372-7E7B1ACB5030}"/>
              </a:ext>
            </a:extLst>
          </p:cNvPr>
          <p:cNvSpPr/>
          <p:nvPr/>
        </p:nvSpPr>
        <p:spPr>
          <a:xfrm>
            <a:off x="8762337" y="4358572"/>
            <a:ext cx="151869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DishController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261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DF585E-8556-7C44-5D02-6C2D6644B0EE}"/>
              </a:ext>
            </a:extLst>
          </p:cNvPr>
          <p:cNvSpPr txBox="1"/>
          <p:nvPr/>
        </p:nvSpPr>
        <p:spPr>
          <a:xfrm>
            <a:off x="710565" y="1671955"/>
            <a:ext cx="11041168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修改菜品 接口开发：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AD4106D1-6166-B2D5-7C31-B0114D303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248" y="2553594"/>
            <a:ext cx="9146590" cy="1038582"/>
          </a:xfrm>
          <a:prstGeom prst="roundRect">
            <a:avLst>
              <a:gd name="adj" fmla="val 901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修改菜品和关联的口味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updateWithFlavor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48E99CE4-4AED-C87A-C3FD-A47719A4C2A5}"/>
              </a:ext>
            </a:extLst>
          </p:cNvPr>
          <p:cNvSpPr/>
          <p:nvPr/>
        </p:nvSpPr>
        <p:spPr>
          <a:xfrm>
            <a:off x="8611262" y="3252523"/>
            <a:ext cx="1375576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DishService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7447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DF585E-8556-7C44-5D02-6C2D6644B0EE}"/>
              </a:ext>
            </a:extLst>
          </p:cNvPr>
          <p:cNvSpPr txBox="1"/>
          <p:nvPr/>
        </p:nvSpPr>
        <p:spPr>
          <a:xfrm>
            <a:off x="710565" y="1671955"/>
            <a:ext cx="11041168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修改菜品 接口开发：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430E78A3-D97A-D49C-AE2D-C3E1FD0FFD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837" y="2377012"/>
            <a:ext cx="9859617" cy="4195167"/>
          </a:xfrm>
          <a:prstGeom prst="roundRect">
            <a:avLst>
              <a:gd name="adj" fmla="val 188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修改菜品和关联的口味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endParaRPr kumimoji="0" lang="en-US" altLang="zh-CN" sz="1100" b="0" i="1" u="none" strike="noStrike" cap="none" normalizeH="0" baseline="0">
              <a:ln>
                <a:noFill/>
              </a:ln>
              <a:solidFill>
                <a:srgbClr val="8C8C8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 i="1">
                <a:solidFill>
                  <a:srgbClr val="8C8C8C"/>
                </a:solidFill>
                <a:latin typeface="Consolas" panose="020B0609020204030204" pitchFamily="49" charset="0"/>
                <a:ea typeface="阿里巴巴普惠体" panose="00020600040101010101"/>
              </a:rPr>
              <a:t>@</a:t>
            </a:r>
            <a:r>
              <a:rPr lang="en-US" altLang="zh-CN" sz="1100">
                <a:solidFill>
                  <a:srgbClr val="9E880D"/>
                </a:solidFill>
                <a:latin typeface="Consolas" panose="020B0609020204030204" pitchFamily="49" charset="0"/>
                <a:ea typeface="阿里巴巴普惠体" panose="00020600040101010101"/>
              </a:rPr>
              <a:t>Transactional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updateWithFlavor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 dish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BeanUtils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copyProperties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(dishDTO,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修改菜品表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，执行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操作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.update(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删除当前菜品关联的口味数据，操作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dish_flavor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，执行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delete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操作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dishFlavorMapper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.deleteByDishId(dishDTO.getId());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插入最新的口味数据，操作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dish_flavor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，执行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操作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DishFlavor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flavors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dishDTO.getFlavors();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flavors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!=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null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&amp;&amp;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flavors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.size() 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0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flavors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.forEach(dishFlavor -&gt;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dishFlavor.setDishId(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51691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.getId());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});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dishFlavorMapper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.insertBatch(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flavors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D1CE3E19-B8A6-A3D0-A237-CF37B41822F2}"/>
              </a:ext>
            </a:extLst>
          </p:cNvPr>
          <p:cNvSpPr/>
          <p:nvPr/>
        </p:nvSpPr>
        <p:spPr>
          <a:xfrm>
            <a:off x="8762341" y="6232526"/>
            <a:ext cx="1940113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DishServiceImpl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821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DF585E-8556-7C44-5D02-6C2D6644B0EE}"/>
              </a:ext>
            </a:extLst>
          </p:cNvPr>
          <p:cNvSpPr txBox="1"/>
          <p:nvPr/>
        </p:nvSpPr>
        <p:spPr>
          <a:xfrm>
            <a:off x="710565" y="1671955"/>
            <a:ext cx="11041168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修改菜品 接口开发：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2E343C1E-59B2-695E-3378-38A2254443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887" y="2509941"/>
            <a:ext cx="9573370" cy="1225868"/>
          </a:xfrm>
          <a:prstGeom prst="roundRect">
            <a:avLst>
              <a:gd name="adj" fmla="val 7586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根据主键修改菜品信息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@AutoFill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OperationType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818E8CBB-B706-EB6D-3BA5-C7A4C281CCCD}"/>
              </a:ext>
            </a:extLst>
          </p:cNvPr>
          <p:cNvSpPr/>
          <p:nvPr/>
        </p:nvSpPr>
        <p:spPr>
          <a:xfrm>
            <a:off x="8921363" y="3396156"/>
            <a:ext cx="1486894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DishMapper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978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DF585E-8556-7C44-5D02-6C2D6644B0EE}"/>
              </a:ext>
            </a:extLst>
          </p:cNvPr>
          <p:cNvSpPr txBox="1"/>
          <p:nvPr/>
        </p:nvSpPr>
        <p:spPr>
          <a:xfrm>
            <a:off x="710565" y="1671955"/>
            <a:ext cx="11041168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修改菜品 接口开发：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EBAD9F7-37E8-8275-F508-366B595C8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0317" y="1320195"/>
            <a:ext cx="8834490" cy="5170646"/>
          </a:xfrm>
          <a:prstGeom prst="roundRect">
            <a:avLst>
              <a:gd name="adj" fmla="val 156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="update"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update dish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="name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name = #{name},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="categoryId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category_id = #{categoryId},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="price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price = #{price},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="image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image = #{image},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="description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description = #{description},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="status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status = #{status},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="updateTime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update_time = #{updateTime},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="updateUser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update_user = #{updateUser},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where id = #{id}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818E8CBB-B706-EB6D-3BA5-C7A4C281CCCD}"/>
              </a:ext>
            </a:extLst>
          </p:cNvPr>
          <p:cNvSpPr/>
          <p:nvPr/>
        </p:nvSpPr>
        <p:spPr>
          <a:xfrm>
            <a:off x="9684694" y="6151188"/>
            <a:ext cx="1940113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DishMapper.xml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5395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修改菜品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209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F1A7E01-62DA-EE8C-F2D3-8C9D0E95CB9E}"/>
              </a:ext>
            </a:extLst>
          </p:cNvPr>
          <p:cNvSpPr txBox="1"/>
          <p:nvPr/>
        </p:nvSpPr>
        <p:spPr>
          <a:xfrm>
            <a:off x="794385" y="1607820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通过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Swagger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接口文档进行测试，通过后再前后端联调测试即可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521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90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9FFDB9-7F1F-22FE-B2B2-8FD98806C96D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自定义注解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AutoFill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192AD1E3-6261-9A5C-853E-A3C8A1249C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082" y="2426938"/>
            <a:ext cx="8857753" cy="2536865"/>
          </a:xfrm>
          <a:prstGeom prst="roundRect">
            <a:avLst>
              <a:gd name="adj" fmla="val 2563"/>
            </a:avLst>
          </a:prstGeom>
          <a:solidFill>
            <a:srgbClr val="FFFFE4"/>
          </a:solidFill>
          <a:ln w="9525">
            <a:solidFill>
              <a:schemeClr val="tx1"/>
            </a:solidFill>
            <a:prstDash val="lg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自动填充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@Target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ElementType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METHOD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@Retention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RetentionPolicy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RUNTIME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interface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AutoFill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数据库操作类型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OperationType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value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50784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封面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目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学习目标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章节页版式（一级+二级标题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章节页版式（一级标题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正文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5_结束页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102936</TotalTime>
  <Words>5526</Words>
  <Application>Microsoft Office PowerPoint</Application>
  <PresentationFormat>宽屏</PresentationFormat>
  <Paragraphs>462</Paragraphs>
  <Slides>89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89</vt:i4>
      </vt:variant>
    </vt:vector>
  </HeadingPairs>
  <TitlesOfParts>
    <vt:vector size="113" baseType="lpstr">
      <vt:lpstr>Alibaba PuHuiTi B</vt:lpstr>
      <vt:lpstr>Alibaba PuHuiTi M</vt:lpstr>
      <vt:lpstr>Alibaba PuHuiTi Medium</vt:lpstr>
      <vt:lpstr>Alibaba PuHuiTi R</vt:lpstr>
      <vt:lpstr>阿里巴巴普惠体</vt:lpstr>
      <vt:lpstr>等线</vt:lpstr>
      <vt:lpstr>黑体</vt:lpstr>
      <vt:lpstr>STKaiti</vt:lpstr>
      <vt:lpstr>STKaiti</vt:lpstr>
      <vt:lpstr>宋体</vt:lpstr>
      <vt:lpstr>Arial</vt:lpstr>
      <vt:lpstr>Calibri</vt:lpstr>
      <vt:lpstr>Consolas</vt:lpstr>
      <vt:lpstr>Open Sans</vt:lpstr>
      <vt:lpstr>Segoe UI</vt:lpstr>
      <vt:lpstr>Verdana</vt:lpstr>
      <vt:lpstr>Wingdings</vt:lpstr>
      <vt:lpstr>封面2</vt:lpstr>
      <vt:lpstr>目录</vt:lpstr>
      <vt:lpstr>学习目标</vt:lpstr>
      <vt:lpstr>章节页版式（一级+二级标题）</vt:lpstr>
      <vt:lpstr>章节页版式（一级标题）</vt:lpstr>
      <vt:lpstr>正文设计方案</vt:lpstr>
      <vt:lpstr>5_结束页设计方案</vt:lpstr>
      <vt:lpstr>菜品管理</vt:lpstr>
      <vt:lpstr>PowerPoint 演示文稿</vt:lpstr>
      <vt:lpstr>PowerPoint 演示文稿</vt:lpstr>
      <vt:lpstr>公共字段自动填充</vt:lpstr>
      <vt:lpstr>问题分析</vt:lpstr>
      <vt:lpstr>公共字段自动填充</vt:lpstr>
      <vt:lpstr>实现思路</vt:lpstr>
      <vt:lpstr>公共字段自动填充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公共字段自动填充</vt:lpstr>
      <vt:lpstr>功能测试</vt:lpstr>
      <vt:lpstr>PowerPoint 演示文稿</vt:lpstr>
      <vt:lpstr>新增菜品</vt:lpstr>
      <vt:lpstr>需求分析和设计</vt:lpstr>
      <vt:lpstr>需求分析和设计</vt:lpstr>
      <vt:lpstr>需求分析和设计</vt:lpstr>
      <vt:lpstr>需求分析和设计</vt:lpstr>
      <vt:lpstr>需求分析和设计</vt:lpstr>
      <vt:lpstr>需求分析和设计</vt:lpstr>
      <vt:lpstr>需求分析和设计</vt:lpstr>
      <vt:lpstr>新增菜品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新增菜品</vt:lpstr>
      <vt:lpstr>功能测试</vt:lpstr>
      <vt:lpstr>PowerPoint 演示文稿</vt:lpstr>
      <vt:lpstr>菜品分页查询</vt:lpstr>
      <vt:lpstr>需求分析和设计</vt:lpstr>
      <vt:lpstr>需求分析和设计</vt:lpstr>
      <vt:lpstr>需求分析和设计</vt:lpstr>
      <vt:lpstr>菜品分页查询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菜品分页查询</vt:lpstr>
      <vt:lpstr>功能测试</vt:lpstr>
      <vt:lpstr>PowerPoint 演示文稿</vt:lpstr>
      <vt:lpstr>删除菜品</vt:lpstr>
      <vt:lpstr>需求分析和设计</vt:lpstr>
      <vt:lpstr>需求分析和设计</vt:lpstr>
      <vt:lpstr>需求分析和设计</vt:lpstr>
      <vt:lpstr>需求分析和设计</vt:lpstr>
      <vt:lpstr>删除菜品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删除菜品</vt:lpstr>
      <vt:lpstr>功能测试</vt:lpstr>
      <vt:lpstr>PowerPoint 演示文稿</vt:lpstr>
      <vt:lpstr>修改菜品</vt:lpstr>
      <vt:lpstr>需求分析和设计</vt:lpstr>
      <vt:lpstr>需求分析和设计</vt:lpstr>
      <vt:lpstr>需求分析和设计</vt:lpstr>
      <vt:lpstr>需求分析和设计</vt:lpstr>
      <vt:lpstr>修改菜品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修改菜品</vt:lpstr>
      <vt:lpstr>功能测试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8802</dc:creator>
  <cp:lastModifiedBy>itcast</cp:lastModifiedBy>
  <cp:revision>9851</cp:revision>
  <dcterms:created xsi:type="dcterms:W3CDTF">2020-03-31T02:23:27Z</dcterms:created>
  <dcterms:modified xsi:type="dcterms:W3CDTF">2023-03-07T10:36:09Z</dcterms:modified>
</cp:coreProperties>
</file>