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665" r:id="rId2"/>
    <p:sldMasterId id="2147483707" r:id="rId3"/>
    <p:sldMasterId id="2147483700" r:id="rId4"/>
    <p:sldMasterId id="2147483698" r:id="rId5"/>
    <p:sldMasterId id="2147483668" r:id="rId6"/>
    <p:sldMasterId id="2147483672" r:id="rId7"/>
  </p:sldMasterIdLst>
  <p:notesMasterIdLst>
    <p:notesMasterId r:id="rId83"/>
  </p:notesMasterIdLst>
  <p:handoutMasterIdLst>
    <p:handoutMasterId r:id="rId84"/>
  </p:handoutMasterIdLst>
  <p:sldIdLst>
    <p:sldId id="1913" r:id="rId8"/>
    <p:sldId id="1880" r:id="rId9"/>
    <p:sldId id="1702" r:id="rId10"/>
    <p:sldId id="1710" r:id="rId11"/>
    <p:sldId id="1859" r:id="rId12"/>
    <p:sldId id="2131" r:id="rId13"/>
    <p:sldId id="2132" r:id="rId14"/>
    <p:sldId id="2129" r:id="rId15"/>
    <p:sldId id="2077" r:id="rId16"/>
    <p:sldId id="1920" r:id="rId17"/>
    <p:sldId id="2088" r:id="rId18"/>
    <p:sldId id="2076" r:id="rId19"/>
    <p:sldId id="2078" r:id="rId20"/>
    <p:sldId id="1923" r:id="rId21"/>
    <p:sldId id="2089" r:id="rId22"/>
    <p:sldId id="2090" r:id="rId23"/>
    <p:sldId id="2091" r:id="rId24"/>
    <p:sldId id="2079" r:id="rId25"/>
    <p:sldId id="2040" r:id="rId26"/>
    <p:sldId id="2092" r:id="rId27"/>
    <p:sldId id="2093" r:id="rId28"/>
    <p:sldId id="2098" r:id="rId29"/>
    <p:sldId id="2100" r:id="rId30"/>
    <p:sldId id="2097" r:id="rId31"/>
    <p:sldId id="2101" r:id="rId32"/>
    <p:sldId id="2102" r:id="rId33"/>
    <p:sldId id="2103" r:id="rId34"/>
    <p:sldId id="2109" r:id="rId35"/>
    <p:sldId id="1922" r:id="rId36"/>
    <p:sldId id="2004" r:id="rId37"/>
    <p:sldId id="2104" r:id="rId38"/>
    <p:sldId id="2105" r:id="rId39"/>
    <p:sldId id="2106" r:id="rId40"/>
    <p:sldId id="2107" r:id="rId41"/>
    <p:sldId id="2108" r:id="rId42"/>
    <p:sldId id="2110" r:id="rId43"/>
    <p:sldId id="2075" r:id="rId44"/>
    <p:sldId id="1929" r:id="rId45"/>
    <p:sldId id="1932" r:id="rId46"/>
    <p:sldId id="2081" r:id="rId47"/>
    <p:sldId id="2080" r:id="rId48"/>
    <p:sldId id="2082" r:id="rId49"/>
    <p:sldId id="2014" r:id="rId50"/>
    <p:sldId id="2111" r:id="rId51"/>
    <p:sldId id="2112" r:id="rId52"/>
    <p:sldId id="2083" r:id="rId53"/>
    <p:sldId id="2054" r:id="rId54"/>
    <p:sldId id="2113" r:id="rId55"/>
    <p:sldId id="2114" r:id="rId56"/>
    <p:sldId id="2119" r:id="rId57"/>
    <p:sldId id="2120" r:id="rId58"/>
    <p:sldId id="2115" r:id="rId59"/>
    <p:sldId id="2116" r:id="rId60"/>
    <p:sldId id="2117" r:id="rId61"/>
    <p:sldId id="2118" r:id="rId62"/>
    <p:sldId id="2121" r:id="rId63"/>
    <p:sldId id="2122" r:id="rId64"/>
    <p:sldId id="2124" r:id="rId65"/>
    <p:sldId id="2123" r:id="rId66"/>
    <p:sldId id="2125" r:id="rId67"/>
    <p:sldId id="2084" r:id="rId68"/>
    <p:sldId id="1937" r:id="rId69"/>
    <p:sldId id="2074" r:id="rId70"/>
    <p:sldId id="1953" r:id="rId71"/>
    <p:sldId id="1952" r:id="rId72"/>
    <p:sldId id="2056" r:id="rId73"/>
    <p:sldId id="2057" r:id="rId74"/>
    <p:sldId id="2126" r:id="rId75"/>
    <p:sldId id="2127" r:id="rId76"/>
    <p:sldId id="2128" r:id="rId77"/>
    <p:sldId id="2085" r:id="rId78"/>
    <p:sldId id="1956" r:id="rId79"/>
    <p:sldId id="2086" r:id="rId80"/>
    <p:sldId id="1981" r:id="rId81"/>
    <p:sldId id="1704" r:id="rId82"/>
  </p:sldIdLst>
  <p:sldSz cx="12192000" cy="6858000"/>
  <p:notesSz cx="6858000" cy="9144000"/>
  <p:custDataLst>
    <p:tags r:id="rId8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per" initials="s" lastIdx="1" clrIdx="0">
    <p:extLst>
      <p:ext uri="{19B8F6BF-5375-455C-9EA6-DF929625EA0E}">
        <p15:presenceInfo xmlns:p15="http://schemas.microsoft.com/office/powerpoint/2012/main" userId="sup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4"/>
    <a:srgbClr val="FF0000"/>
    <a:srgbClr val="A144A5"/>
    <a:srgbClr val="92D050"/>
    <a:srgbClr val="C00000"/>
    <a:srgbClr val="D8EEC0"/>
    <a:srgbClr val="B37AB0"/>
    <a:srgbClr val="B475AD"/>
    <a:srgbClr val="D9F3D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16" autoAdjust="0"/>
    <p:restoredTop sz="92556" autoAdjust="0"/>
  </p:normalViewPr>
  <p:slideViewPr>
    <p:cSldViewPr snapToGrid="0">
      <p:cViewPr>
        <p:scale>
          <a:sx n="75" d="100"/>
          <a:sy n="75" d="100"/>
        </p:scale>
        <p:origin x="316" y="18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handoutMaster" Target="handoutMasters/handoutMaster1.xml"/><Relationship Id="rId89" Type="http://schemas.openxmlformats.org/officeDocument/2006/relationships/theme" Target="theme/theme1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5.xml"/><Relationship Id="rId90" Type="http://schemas.openxmlformats.org/officeDocument/2006/relationships/tableStyles" Target="tableStyles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notesMaster" Target="notesMasters/notesMaster1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presProps" Target="presProps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75BAB8F7-26C7-2345-A2F0-4C70E8EFA8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B0FE49-C86E-0B42-8C7E-921C60B5AA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3DFD10-C36A-A44C-AC52-E91D9A58CF7E}" type="datetimeFigureOut">
              <a:rPr kumimoji="1" lang="zh-CN" altLang="en-US" smtClean="0"/>
              <a:t>2023/3/9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928822-8127-CD43-9156-5BB443851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C3EF7F-6078-7249-A167-F5C0687992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0B397-CD8F-1C4C-97BB-ADF18DDD1C0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626559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7ACF5-0677-4CC5-89ED-AE83D3F5859D}" type="datetimeFigureOut">
              <a:rPr lang="zh-CN" altLang="en-US" smtClean="0"/>
              <a:t>2023/3/9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63F50-FC71-46DD-9BDC-11F985EF4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594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469F54-72BF-044A-89E7-CDAF75E94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44725"/>
            <a:ext cx="10541000" cy="1158875"/>
          </a:xfrm>
          <a:prstGeom prst="rect">
            <a:avLst/>
          </a:prstGeom>
        </p:spPr>
        <p:txBody>
          <a:bodyPr anchor="ctr"/>
          <a:lstStyle>
            <a:lvl1pPr>
              <a:defRPr sz="7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主标题</a:t>
            </a:r>
          </a:p>
        </p:txBody>
      </p:sp>
      <p:sp>
        <p:nvSpPr>
          <p:cNvPr id="3" name="文本占位符 3">
            <a:extLst>
              <a:ext uri="{FF2B5EF4-FFF2-40B4-BE49-F238E27FC236}">
                <a16:creationId xmlns:a16="http://schemas.microsoft.com/office/drawing/2014/main" id="{FE68CD30-ECD6-A642-8C7F-BA42D1249DF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3454401"/>
            <a:ext cx="10540999" cy="630237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</a:lstStyle>
          <a:p>
            <a:pPr lvl="0"/>
            <a:r>
              <a:rPr kumimoji="1" lang="zh-CN" altLang="en-US" dirty="0"/>
              <a:t>副标题内容，如若没有可以删除</a:t>
            </a:r>
          </a:p>
        </p:txBody>
      </p:sp>
    </p:spTree>
    <p:extLst>
      <p:ext uri="{BB962C8B-B14F-4D97-AF65-F5344CB8AC3E}">
        <p14:creationId xmlns:p14="http://schemas.microsoft.com/office/powerpoint/2010/main" val="588721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402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>
            <a:extLst>
              <a:ext uri="{FF2B5EF4-FFF2-40B4-BE49-F238E27FC236}">
                <a16:creationId xmlns:a16="http://schemas.microsoft.com/office/drawing/2014/main" id="{ED1003EB-0D97-5849-AC50-BFB3EDAA3B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32400" y="2766218"/>
            <a:ext cx="6654800" cy="1325563"/>
          </a:xfrm>
          <a:prstGeom prst="rect">
            <a:avLst/>
          </a:prstGeom>
        </p:spPr>
        <p:txBody>
          <a:bodyPr/>
          <a:lstStyle>
            <a:lvl1pPr>
              <a:defRPr sz="32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章节标题，右侧章节数字需自行设置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C8E5D29-3E75-FC46-80C9-2080D9268E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3315334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888985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639914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03185"/>
            <a:ext cx="10719120" cy="3819718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8627675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4D92416-D30F-8049-AD27-C955EC07F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8056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11">
            <a:extLst>
              <a:ext uri="{FF2B5EF4-FFF2-40B4-BE49-F238E27FC236}">
                <a16:creationId xmlns:a16="http://schemas.microsoft.com/office/drawing/2014/main" id="{D8BA1B0F-468D-0446-AB7E-B23A83414D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8517"/>
            <a:ext cx="10748057" cy="3922461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749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2212"/>
            <a:ext cx="9845675" cy="45478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9947CB16-8D08-5242-A2E0-936DC1D438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0749"/>
            <a:ext cx="984567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9088069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（数字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B678CE99-982F-E747-B6C5-B29DECDE38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1911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88D105DB-24C1-B042-AF5E-89B9573312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598036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8711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内容+项目编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3"/>
            <a:ext cx="10748057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9C0915B4-3DAF-C444-883E-818CAE39A5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18707"/>
            <a:ext cx="10748057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zh-CN" altLang="en-US" sz="16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buFont typeface="Wingdings" pitchFamily="2" charset="2"/>
              <a:buChar char="l"/>
              <a:tabLst/>
              <a:defRPr lang="en-US" altLang="zh-CN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buFont typeface="Wingdings" pitchFamily="2" charset="2"/>
              <a:buChar char="l"/>
              <a:tabLst/>
              <a:defRPr lang="zh-CN" altLang="en-US" sz="1400" b="0" i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</a:lstStyle>
          <a:p>
            <a:pPr lvl="0"/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marL="720000" lvl="1" indent="-3600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buFont typeface="Wingdings" pitchFamily="2" charset="2"/>
              <a:buChar char="p"/>
              <a:tabLst/>
            </a:pPr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marL="1079500" lvl="2" indent="-358775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404040"/>
              </a:buClr>
              <a:buSzPct val="85000"/>
              <a:tabLst/>
            </a:pPr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71635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182483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46942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625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344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>
              <a:spcBef>
                <a:spcPct val="0"/>
              </a:spcBef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3280"/>
            <a:ext cx="9214230" cy="376237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455DD043-453D-F04F-965C-A5E686829A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6948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3303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60146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7332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7172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A6C6B16B-7FC0-904C-B475-F9CF5C74E3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50840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8441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1054782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练习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101968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练习标题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741808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此为练习内容，字体不可改，阿里巴巴普惠体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1FD7787D-704C-E74D-B53E-A392EAB480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623" y="1245476"/>
            <a:ext cx="201682" cy="201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5838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六边形 27">
            <a:extLst>
              <a:ext uri="{FF2B5EF4-FFF2-40B4-BE49-F238E27FC236}">
                <a16:creationId xmlns:a16="http://schemas.microsoft.com/office/drawing/2014/main" id="{380B9059-6AA7-9E4F-BC56-F30289A262EA}"/>
              </a:ext>
            </a:extLst>
          </p:cNvPr>
          <p:cNvSpPr/>
          <p:nvPr userDrawn="1"/>
        </p:nvSpPr>
        <p:spPr>
          <a:xfrm rot="5400000">
            <a:off x="941355" y="3506918"/>
            <a:ext cx="1225219" cy="1056223"/>
          </a:xfrm>
          <a:prstGeom prst="hexagon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D71D36F9-1B1C-094A-A062-19A46A7AB388}"/>
              </a:ext>
            </a:extLst>
          </p:cNvPr>
          <p:cNvSpPr/>
          <p:nvPr userDrawn="1"/>
        </p:nvSpPr>
        <p:spPr>
          <a:xfrm rot="5400000">
            <a:off x="1484022" y="2527438"/>
            <a:ext cx="1944550" cy="1676336"/>
          </a:xfrm>
          <a:prstGeom prst="hexagon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36556"/>
            <a:ext cx="5760538" cy="4710244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7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95420" y="2882670"/>
            <a:ext cx="1567542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思考</a:t>
            </a:r>
          </a:p>
        </p:txBody>
      </p:sp>
      <p:sp>
        <p:nvSpPr>
          <p:cNvPr id="24" name="六边形 23">
            <a:extLst>
              <a:ext uri="{FF2B5EF4-FFF2-40B4-BE49-F238E27FC236}">
                <a16:creationId xmlns:a16="http://schemas.microsoft.com/office/drawing/2014/main" id="{745B08E3-3066-3844-87E9-46D7426765C6}"/>
              </a:ext>
            </a:extLst>
          </p:cNvPr>
          <p:cNvSpPr/>
          <p:nvPr userDrawn="1"/>
        </p:nvSpPr>
        <p:spPr>
          <a:xfrm rot="5400000">
            <a:off x="3294074" y="2149103"/>
            <a:ext cx="566610" cy="488457"/>
          </a:xfrm>
          <a:prstGeom prst="hexagon">
            <a:avLst/>
          </a:prstGeom>
          <a:solidFill>
            <a:srgbClr val="AD2B2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六边形 24">
            <a:extLst>
              <a:ext uri="{FF2B5EF4-FFF2-40B4-BE49-F238E27FC236}">
                <a16:creationId xmlns:a16="http://schemas.microsoft.com/office/drawing/2014/main" id="{B7A42CA5-7885-7642-B20D-B92B35099CBC}"/>
              </a:ext>
            </a:extLst>
          </p:cNvPr>
          <p:cNvSpPr/>
          <p:nvPr userDrawn="1"/>
        </p:nvSpPr>
        <p:spPr>
          <a:xfrm rot="5400000">
            <a:off x="1198356" y="4126436"/>
            <a:ext cx="298934" cy="257702"/>
          </a:xfrm>
          <a:prstGeom prst="hexagon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六边形 25">
            <a:extLst>
              <a:ext uri="{FF2B5EF4-FFF2-40B4-BE49-F238E27FC236}">
                <a16:creationId xmlns:a16="http://schemas.microsoft.com/office/drawing/2014/main" id="{DE7B2235-1C6B-6B44-BC4F-1EC9BD8B9D8D}"/>
              </a:ext>
            </a:extLst>
          </p:cNvPr>
          <p:cNvSpPr/>
          <p:nvPr userDrawn="1"/>
        </p:nvSpPr>
        <p:spPr>
          <a:xfrm rot="5400000">
            <a:off x="3642476" y="4385265"/>
            <a:ext cx="566612" cy="488459"/>
          </a:xfrm>
          <a:prstGeom prst="hexagon">
            <a:avLst/>
          </a:prstGeom>
          <a:noFill/>
          <a:ln w="1905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六边形 29">
            <a:extLst>
              <a:ext uri="{FF2B5EF4-FFF2-40B4-BE49-F238E27FC236}">
                <a16:creationId xmlns:a16="http://schemas.microsoft.com/office/drawing/2014/main" id="{5BF818FD-51C6-E54A-9D53-783E1313F19E}"/>
              </a:ext>
            </a:extLst>
          </p:cNvPr>
          <p:cNvSpPr/>
          <p:nvPr userDrawn="1"/>
        </p:nvSpPr>
        <p:spPr>
          <a:xfrm rot="5400000">
            <a:off x="1190641" y="1715050"/>
            <a:ext cx="854974" cy="737047"/>
          </a:xfrm>
          <a:prstGeom prst="hexagon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13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小结</a:t>
              </a:r>
              <a:endParaRPr lang="zh-CN" altLang="en-US" sz="40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0943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总结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10880" y="1813092"/>
            <a:ext cx="3587349" cy="3036721"/>
            <a:chOff x="864135" y="2246295"/>
            <a:chExt cx="3587349" cy="3036721"/>
          </a:xfrm>
        </p:grpSpPr>
        <p:sp>
          <p:nvSpPr>
            <p:cNvPr id="12" name="椭圆 11"/>
            <p:cNvSpPr/>
            <p:nvPr userDrawn="1"/>
          </p:nvSpPr>
          <p:spPr>
            <a:xfrm>
              <a:off x="1348310" y="4694927"/>
              <a:ext cx="588089" cy="588089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 userDrawn="1"/>
          </p:nvSpPr>
          <p:spPr>
            <a:xfrm>
              <a:off x="2962055" y="4101828"/>
              <a:ext cx="926888" cy="926888"/>
            </a:xfrm>
            <a:prstGeom prst="ellipse">
              <a:avLst/>
            </a:prstGeom>
            <a:solidFill>
              <a:srgbClr val="515151">
                <a:alpha val="6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2860808" y="2695667"/>
              <a:ext cx="1590676" cy="1590676"/>
            </a:xfrm>
            <a:prstGeom prst="ellipse">
              <a:avLst/>
            </a:prstGeom>
            <a:noFill/>
            <a:ln w="12700">
              <a:solidFill>
                <a:srgbClr val="51515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1642355" y="2871191"/>
              <a:ext cx="1924945" cy="1895739"/>
            </a:xfrm>
            <a:prstGeom prst="ellipse">
              <a:avLst/>
            </a:prstGeom>
            <a:solidFill>
              <a:schemeClr val="bg1"/>
            </a:solidFill>
            <a:ln w="1143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864135" y="2246295"/>
              <a:ext cx="804338" cy="804338"/>
            </a:xfrm>
            <a:prstGeom prst="ellipse">
              <a:avLst/>
            </a:pr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 userDrawn="1"/>
          </p:nvSpPr>
          <p:spPr>
            <a:xfrm>
              <a:off x="3257550" y="2352674"/>
              <a:ext cx="314325" cy="314325"/>
            </a:xfrm>
            <a:prstGeom prst="ellipse">
              <a:avLst/>
            </a:prstGeom>
            <a:solidFill>
              <a:srgbClr val="4950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标题占位符 1">
              <a:extLst>
                <a:ext uri="{FF2B5EF4-FFF2-40B4-BE49-F238E27FC236}">
                  <a16:creationId xmlns:a16="http://schemas.microsoft.com/office/drawing/2014/main" id="{EBBF2F2F-D96E-4638-A53F-CD7237FF5C1E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1822066" y="3328761"/>
              <a:ext cx="1567542" cy="107950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ctr"/>
            <a:lstStyle>
              <a:lvl1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2pPr>
              <a:lvl3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3pPr>
              <a:lvl4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4pPr>
              <a:lvl5pPr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5pPr>
              <a:lvl6pPr marL="3429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6pPr>
              <a:lvl7pPr marL="6858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7pPr>
              <a:lvl8pPr marL="10287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8pPr>
              <a:lvl9pPr marL="1371600" algn="l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3000">
                  <a:solidFill>
                    <a:schemeClr val="tx1"/>
                  </a:solidFill>
                  <a:latin typeface="Segoe UI Light" pitchFamily="34" charset="0"/>
                  <a:ea typeface="微软雅黑 Light" pitchFamily="34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28098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463040"/>
            <a:ext cx="5760538" cy="451104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0" name="标题占位符 1">
            <a:extLst>
              <a:ext uri="{FF2B5EF4-FFF2-40B4-BE49-F238E27FC236}">
                <a16:creationId xmlns:a16="http://schemas.microsoft.com/office/drawing/2014/main" id="{EBBF2F2F-D96E-4638-A53F-CD7237FF5C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2889250"/>
            <a:ext cx="5105400" cy="10795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>
              <a:defRPr/>
            </a:pPr>
            <a:r>
              <a:rPr lang="zh-CN" altLang="en-US" sz="4800" kern="0" dirty="0">
                <a:solidFill>
                  <a:schemeClr val="bg1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总结</a:t>
            </a:r>
            <a:endParaRPr lang="zh-TW" altLang="zh-CN" sz="4800" kern="0" dirty="0">
              <a:solidFill>
                <a:schemeClr val="bg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15" name="泪珠形 14">
            <a:extLst>
              <a:ext uri="{FF2B5EF4-FFF2-40B4-BE49-F238E27FC236}">
                <a16:creationId xmlns:a16="http://schemas.microsoft.com/office/drawing/2014/main" id="{0EFAFC56-5B16-1644-BDCA-117D21E2806E}"/>
              </a:ext>
            </a:extLst>
          </p:cNvPr>
          <p:cNvSpPr/>
          <p:nvPr userDrawn="1"/>
        </p:nvSpPr>
        <p:spPr>
          <a:xfrm>
            <a:off x="1013943" y="3138371"/>
            <a:ext cx="1399001" cy="1399001"/>
          </a:xfrm>
          <a:prstGeom prst="teardrop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0" name="泪珠形 19">
            <a:extLst>
              <a:ext uri="{FF2B5EF4-FFF2-40B4-BE49-F238E27FC236}">
                <a16:creationId xmlns:a16="http://schemas.microsoft.com/office/drawing/2014/main" id="{02C17FF1-E140-B64F-AF1C-FE17A937E731}"/>
              </a:ext>
            </a:extLst>
          </p:cNvPr>
          <p:cNvSpPr/>
          <p:nvPr userDrawn="1"/>
        </p:nvSpPr>
        <p:spPr>
          <a:xfrm>
            <a:off x="1645363" y="2308178"/>
            <a:ext cx="2017950" cy="2017950"/>
          </a:xfrm>
          <a:prstGeom prst="teardrop">
            <a:avLst/>
          </a:prstGeom>
          <a:solidFill>
            <a:schemeClr val="bg1"/>
          </a:solidFill>
          <a:ln w="114300">
            <a:solidFill>
              <a:srgbClr val="B602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2" name="标题占位符 1">
            <a:extLst>
              <a:ext uri="{FF2B5EF4-FFF2-40B4-BE49-F238E27FC236}">
                <a16:creationId xmlns:a16="http://schemas.microsoft.com/office/drawing/2014/main" id="{F639FB5D-6047-3448-A319-F4FD2BA72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5362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思路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sp>
        <p:nvSpPr>
          <p:cNvPr id="23" name="泪珠形 22">
            <a:extLst>
              <a:ext uri="{FF2B5EF4-FFF2-40B4-BE49-F238E27FC236}">
                <a16:creationId xmlns:a16="http://schemas.microsoft.com/office/drawing/2014/main" id="{0C1BFADD-1066-B04B-BD99-C7E20F0FA73E}"/>
              </a:ext>
            </a:extLst>
          </p:cNvPr>
          <p:cNvSpPr/>
          <p:nvPr userDrawn="1"/>
        </p:nvSpPr>
        <p:spPr>
          <a:xfrm>
            <a:off x="3663313" y="3963112"/>
            <a:ext cx="439924" cy="439924"/>
          </a:xfrm>
          <a:prstGeom prst="teardrop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4" name="泪珠形 23">
            <a:extLst>
              <a:ext uri="{FF2B5EF4-FFF2-40B4-BE49-F238E27FC236}">
                <a16:creationId xmlns:a16="http://schemas.microsoft.com/office/drawing/2014/main" id="{20149FF9-71F5-FB43-A7A0-BB0C90CB4486}"/>
              </a:ext>
            </a:extLst>
          </p:cNvPr>
          <p:cNvSpPr/>
          <p:nvPr userDrawn="1"/>
        </p:nvSpPr>
        <p:spPr>
          <a:xfrm>
            <a:off x="2152487" y="1924996"/>
            <a:ext cx="260457" cy="260457"/>
          </a:xfrm>
          <a:prstGeom prst="teardrop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泪珠形 24">
            <a:extLst>
              <a:ext uri="{FF2B5EF4-FFF2-40B4-BE49-F238E27FC236}">
                <a16:creationId xmlns:a16="http://schemas.microsoft.com/office/drawing/2014/main" id="{098F3E8C-7A22-A34B-817A-438DDA0CAC1C}"/>
              </a:ext>
            </a:extLst>
          </p:cNvPr>
          <p:cNvSpPr/>
          <p:nvPr userDrawn="1"/>
        </p:nvSpPr>
        <p:spPr>
          <a:xfrm>
            <a:off x="844996" y="3255023"/>
            <a:ext cx="562210" cy="562210"/>
          </a:xfrm>
          <a:prstGeom prst="teardrop">
            <a:avLst/>
          </a:prstGeom>
          <a:noFill/>
          <a:ln w="12700">
            <a:solidFill>
              <a:srgbClr val="DE0014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875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今日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4AB6E3BD-F819-724D-9482-568CE7A3A1F8}"/>
              </a:ext>
            </a:extLst>
          </p:cNvPr>
          <p:cNvSpPr/>
          <p:nvPr userDrawn="1"/>
        </p:nvSpPr>
        <p:spPr>
          <a:xfrm rot="2700000">
            <a:off x="3564412" y="2953096"/>
            <a:ext cx="936368" cy="936368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9BD6F73-BC4E-714F-81EB-5276C9B1460A}"/>
              </a:ext>
            </a:extLst>
          </p:cNvPr>
          <p:cNvSpPr/>
          <p:nvPr userDrawn="1"/>
        </p:nvSpPr>
        <p:spPr>
          <a:xfrm rot="2700000">
            <a:off x="3711024" y="3896183"/>
            <a:ext cx="643144" cy="643144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3788A09-8D86-D048-B1A9-A02E86D4E252}"/>
              </a:ext>
            </a:extLst>
          </p:cNvPr>
          <p:cNvSpPr/>
          <p:nvPr userDrawn="1"/>
        </p:nvSpPr>
        <p:spPr>
          <a:xfrm rot="2700000">
            <a:off x="1595908" y="2003998"/>
            <a:ext cx="219635" cy="219635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B9328185-789E-DD42-AA27-851035E2E6BA}"/>
              </a:ext>
            </a:extLst>
          </p:cNvPr>
          <p:cNvSpPr/>
          <p:nvPr userDrawn="1"/>
        </p:nvSpPr>
        <p:spPr>
          <a:xfrm rot="2700000">
            <a:off x="1559312" y="4111232"/>
            <a:ext cx="494750" cy="494750"/>
          </a:xfrm>
          <a:prstGeom prst="rect">
            <a:avLst/>
          </a:prstGeom>
          <a:solidFill>
            <a:srgbClr val="51515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5F2080FE-05C6-2340-B7D7-FCDE4D780420}"/>
              </a:ext>
            </a:extLst>
          </p:cNvPr>
          <p:cNvSpPr/>
          <p:nvPr userDrawn="1"/>
        </p:nvSpPr>
        <p:spPr>
          <a:xfrm rot="2700000">
            <a:off x="986540" y="2025081"/>
            <a:ext cx="361655" cy="361655"/>
          </a:xfrm>
          <a:prstGeom prst="rect">
            <a:avLst/>
          </a:prstGeom>
          <a:noFill/>
          <a:ln w="12700">
            <a:solidFill>
              <a:srgbClr val="51515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90C36A6-06C1-0647-8725-306AE7D5DB42}"/>
              </a:ext>
            </a:extLst>
          </p:cNvPr>
          <p:cNvSpPr/>
          <p:nvPr userDrawn="1"/>
        </p:nvSpPr>
        <p:spPr>
          <a:xfrm rot="2700000">
            <a:off x="1815645" y="2401118"/>
            <a:ext cx="1828800" cy="1828800"/>
          </a:xfrm>
          <a:prstGeom prst="rect">
            <a:avLst/>
          </a:prstGeom>
          <a:solidFill>
            <a:schemeClr val="bg1"/>
          </a:solidFill>
          <a:ln w="114300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34600FE5-8DCA-46AA-AB57-2E40352BF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26584" y="1371600"/>
            <a:ext cx="5760538" cy="4673600"/>
          </a:xfrm>
          <a:prstGeom prst="rect">
            <a:avLst/>
          </a:prstGeom>
        </p:spPr>
        <p:txBody>
          <a:bodyPr anchor="ctr"/>
          <a:lstStyle>
            <a:lvl1pPr marL="342900" marR="0" indent="-342900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 sz="18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609585" indent="0">
              <a:buNone/>
              <a:defRPr/>
            </a:lvl2pPr>
            <a:lvl3pPr marL="1219170" indent="0">
              <a:buNone/>
              <a:defRPr/>
            </a:lvl3pPr>
            <a:lvl4pPr marL="1828755" indent="0">
              <a:buNone/>
              <a:defRPr/>
            </a:lvl4pPr>
          </a:lstStyle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r>
              <a:rPr lang="zh-CN" altLang="en-US" dirty="0"/>
              <a:t>请输入正文内容</a:t>
            </a:r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33" name="标题占位符 1">
            <a:extLst>
              <a:ext uri="{FF2B5EF4-FFF2-40B4-BE49-F238E27FC236}">
                <a16:creationId xmlns:a16="http://schemas.microsoft.com/office/drawing/2014/main" id="{C9A22D05-8FDB-7546-BB47-01F708903C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938193" y="2543117"/>
            <a:ext cx="1567542" cy="154657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5pPr>
            <a:lvl6pPr marL="3429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6pPr>
            <a:lvl7pPr marL="685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7pPr>
            <a:lvl8pPr marL="10287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8pPr>
            <a:lvl9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Segoe UI Light" pitchFamily="34" charset="0"/>
                <a:ea typeface="微软雅黑 Light" pitchFamily="34" charset="-122"/>
              </a:defRPr>
            </a:lvl9pPr>
          </a:lstStyle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今日</a:t>
            </a:r>
            <a:endParaRPr lang="en-US" altLang="zh-CN" sz="3600" dirty="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  <a:p>
            <a:pPr algn="ctr"/>
            <a:r>
              <a:rPr lang="zh-CN" altLang="en-US" sz="3600" dirty="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作业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C7A4DAB-DC8A-9A43-A443-C9AE1D1E2698}"/>
              </a:ext>
            </a:extLst>
          </p:cNvPr>
          <p:cNvSpPr/>
          <p:nvPr userDrawn="1"/>
        </p:nvSpPr>
        <p:spPr>
          <a:xfrm rot="2700000">
            <a:off x="4273426" y="2329809"/>
            <a:ext cx="263657" cy="263657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224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1006475"/>
            <a:ext cx="5973761" cy="4256405"/>
          </a:xfrm>
          <a:prstGeom prst="rect">
            <a:avLst/>
          </a:prstGeom>
        </p:spPr>
        <p:txBody>
          <a:bodyPr anchor="ctr"/>
          <a:lstStyle>
            <a:lvl1pPr marL="457189" marR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marL="457189" marR="0" lvl="0" indent="-457189" algn="l" defTabSz="914400" rtl="0" eaLnBrk="0" fontAlgn="base" latinLnBrk="0" hangingPunct="0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1" lang="zh-CN" altLang="en-US" dirty="0"/>
              <a:t>此内容上下居中对齐，可根据实际情况微调位置和字体大小</a:t>
            </a:r>
          </a:p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89947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646133"/>
            <a:ext cx="10749598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4418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2DD40269-A2A6-814E-991D-1DBB128738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0" y="940081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1538818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案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案例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案例标题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031950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二级标题+正文内容（数字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79" y="1646133"/>
            <a:ext cx="10719120" cy="4219575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+mj-lt"/>
              <a:buAutoNum type="arabicPeriod"/>
              <a:tabLst/>
              <a:def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  <a:lvl2pPr marL="720000" indent="-360000">
              <a:lnSpc>
                <a:spcPct val="150000"/>
              </a:lnSpc>
              <a:buFont typeface="+mj-lt"/>
              <a:buAutoNum type="arabicPeriod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+mj-ea"/>
              <a:buAutoNum type="circleNumDbPlain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4C54839-92D5-0E4E-B9C2-203FF53C32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sp>
        <p:nvSpPr>
          <p:cNvPr id="6" name="文本占位符 9">
            <a:extLst>
              <a:ext uri="{FF2B5EF4-FFF2-40B4-BE49-F238E27FC236}">
                <a16:creationId xmlns:a16="http://schemas.microsoft.com/office/drawing/2014/main" id="{E5CC542A-FF04-5243-BA82-1AC7B0A11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0881" y="940081"/>
            <a:ext cx="1071912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1800" b="1">
                <a:solidFill>
                  <a:srgbClr val="40404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正文二级标题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30076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15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由发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744805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07221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1B62E64-63F1-3949-8E18-11A80E8D9F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66958" y="1087755"/>
            <a:ext cx="6298881" cy="4855845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200000"/>
              </a:lnSpc>
              <a:buFont typeface="+mj-lt"/>
              <a:buAutoNum type="arabicPeriod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根据实际内容可调整文字高低的位置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此内容上下居中对齐，可根据实际情况微调位置和字体大小</a:t>
            </a:r>
          </a:p>
        </p:txBody>
      </p:sp>
    </p:spTree>
    <p:extLst>
      <p:ext uri="{BB962C8B-B14F-4D97-AF65-F5344CB8AC3E}">
        <p14:creationId xmlns:p14="http://schemas.microsoft.com/office/powerpoint/2010/main" val="219625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版式（一级+二级标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239209-2A8D-D940-8FA0-61988543E4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273040" y="2398078"/>
            <a:ext cx="6725920" cy="54832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0" i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r>
              <a:rPr kumimoji="1" lang="zh-CN" altLang="en-US" dirty="0"/>
              <a:t>标题，右侧章节自行设置，如</a:t>
            </a:r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CA56E57C-1F68-E948-87DC-0FF15A8C7DE7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5273040" y="3069272"/>
            <a:ext cx="5466080" cy="2031047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>
              <a:buNone/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3pPr>
            <a:lvl4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4pPr>
            <a:lvl5pPr>
              <a:defRPr b="0" i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5pPr>
          </a:lstStyle>
          <a:p>
            <a:pPr lvl="0"/>
            <a:r>
              <a:rPr kumimoji="1" lang="zh-CN" altLang="en-US" dirty="0"/>
              <a:t>输入具体主讲内容</a:t>
            </a:r>
            <a:endParaRPr kumimoji="1" lang="en-US" altLang="zh-CN" dirty="0"/>
          </a:p>
          <a:p>
            <a:pPr lvl="0"/>
            <a:r>
              <a:rPr kumimoji="1" lang="zh-CN" altLang="en-US" dirty="0"/>
              <a:t>可根据标题数量调整字体大小</a:t>
            </a:r>
          </a:p>
        </p:txBody>
      </p:sp>
      <p:sp>
        <p:nvSpPr>
          <p:cNvPr id="17" name="文本占位符 13">
            <a:extLst>
              <a:ext uri="{FF2B5EF4-FFF2-40B4-BE49-F238E27FC236}">
                <a16:creationId xmlns:a16="http://schemas.microsoft.com/office/drawing/2014/main" id="{01590D97-7CA9-B247-806A-885950A786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1755" y="2468880"/>
            <a:ext cx="1127125" cy="1148080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4000" b="1" i="0">
                <a:solidFill>
                  <a:srgbClr val="FFFFFF"/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kumimoji="1" lang="zh-CN" altLang="en-US" dirty="0"/>
              <a:t>章</a:t>
            </a:r>
          </a:p>
        </p:txBody>
      </p:sp>
    </p:spTree>
    <p:extLst>
      <p:ext uri="{BB962C8B-B14F-4D97-AF65-F5344CB8AC3E}">
        <p14:creationId xmlns:p14="http://schemas.microsoft.com/office/powerpoint/2010/main" val="198760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项目符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1">
            <a:extLst>
              <a:ext uri="{FF2B5EF4-FFF2-40B4-BE49-F238E27FC236}">
                <a16:creationId xmlns:a16="http://schemas.microsoft.com/office/drawing/2014/main" id="{052D8D2A-DC76-4246-B7A3-897EC598042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1" y="1590102"/>
            <a:ext cx="10749598" cy="3850540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50000"/>
              </a:lnSpc>
              <a:buClr>
                <a:srgbClr val="404040"/>
              </a:buClr>
              <a:buSzPct val="85000"/>
              <a:buFont typeface="Wingdings" pitchFamily="2" charset="2"/>
              <a:buChar char="l"/>
              <a:tabLst/>
              <a:defRPr lang="en-US" altLang="zh-CN" sz="1600" b="0" i="0" dirty="0">
                <a:solidFill>
                  <a:schemeClr val="tx1">
                    <a:lumMod val="85000"/>
                    <a:lumOff val="15000"/>
                  </a:schemeClr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1pPr>
            <a:lvl2pPr marL="719138" indent="-358775">
              <a:lnSpc>
                <a:spcPct val="150000"/>
              </a:lnSpc>
              <a:buFont typeface="Wingdings" pitchFamily="2" charset="2"/>
              <a:buChar char="l"/>
              <a:tabLst/>
              <a:defRPr lang="en-US" altLang="zh-CN" sz="1400" b="0" i="0" dirty="0">
                <a:latin typeface="Alibaba PuHuiTi R" pitchFamily="18" charset="-122"/>
                <a:ea typeface="Alibaba PuHuiTi R" pitchFamily="18" charset="-122"/>
                <a:cs typeface="Alibaba PuHuiTi R" pitchFamily="18" charset="-122"/>
              </a:defRPr>
            </a:lvl2pPr>
            <a:lvl3pPr marL="1079500" indent="-358775">
              <a:lnSpc>
                <a:spcPct val="150000"/>
              </a:lnSpc>
              <a:buFont typeface="Arial" panose="020B0604020202020204" pitchFamily="34" charset="0"/>
              <a:buChar char="•"/>
              <a:tabLst/>
              <a:defRPr lang="zh-CN" altLang="en-US" sz="1400" b="0" i="0" dirty="0"/>
            </a:lvl3pPr>
          </a:lstStyle>
          <a:p>
            <a:pPr marL="0" lvl="0" indent="0">
              <a:lnSpc>
                <a:spcPct val="150000"/>
              </a:lnSpc>
              <a:buNone/>
            </a:pPr>
            <a:r>
              <a:rPr lang="zh-CN" altLang="en-US" dirty="0"/>
              <a:t>此处以罗列的方式表达</a:t>
            </a:r>
            <a:r>
              <a:rPr lang="en-US" altLang="zh-CN" dirty="0"/>
              <a:t>XXX</a:t>
            </a:r>
            <a:r>
              <a:rPr lang="zh-CN" altLang="en-US" dirty="0"/>
              <a:t>技术特性</a:t>
            </a:r>
            <a:r>
              <a:rPr lang="en-US" altLang="zh-CN" dirty="0"/>
              <a:t>/</a:t>
            </a:r>
            <a:r>
              <a:rPr lang="zh-CN" altLang="en-US" dirty="0"/>
              <a:t>要点等</a:t>
            </a:r>
            <a:endParaRPr lang="en-US" altLang="zh-CN" dirty="0"/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1</a:t>
            </a:r>
          </a:p>
          <a:p>
            <a:pPr lvl="1"/>
            <a:r>
              <a:rPr lang="zh-CN" altLang="en-US" dirty="0"/>
              <a:t>技术特性</a:t>
            </a:r>
            <a:r>
              <a:rPr lang="en-US" altLang="zh-CN" dirty="0"/>
              <a:t>2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1</a:t>
            </a:r>
          </a:p>
          <a:p>
            <a:pPr lvl="2"/>
            <a:r>
              <a:rPr lang="zh-CN" altLang="en-US" dirty="0"/>
              <a:t>要点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49FCFB1A-E1EE-3245-9778-ABB7ACB14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119"/>
            <a:ext cx="10749599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13115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二级标题+正文内容（无编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6C2551-88ED-4239-96A2-7F3C49A205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1002232"/>
            <a:ext cx="10698800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000" b="0" i="0" dirty="0">
                <a:solidFill>
                  <a:srgbClr val="AD2A26"/>
                </a:solidFill>
                <a:latin typeface="Alibaba PuHuiTi Medium" pitchFamily="18" charset="-122"/>
                <a:ea typeface="Alibaba PuHuiTi Medium" pitchFamily="18" charset="-122"/>
                <a:cs typeface="Alibaba PuHuiTi Medium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12D90F-BB49-421D-A9D1-C25C2A378E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0880" y="1624204"/>
            <a:ext cx="10698800" cy="386122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此为正文内容，字体不可改，阿里巴巴普惠体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25362537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步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9020C514-817B-504E-A325-60842B59AB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0880" y="234029"/>
            <a:ext cx="8771021" cy="517190"/>
          </a:xfrm>
          <a:prstGeom prst="rect">
            <a:avLst/>
          </a:prstGeom>
        </p:spPr>
        <p:txBody>
          <a:bodyPr anchor="ctr" anchorCtr="0"/>
          <a:lstStyle>
            <a:lvl1pPr>
              <a:defRPr lang="zh-CN" altLang="en-US" sz="2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Alibaba PuHuiTi B" pitchFamily="18" charset="-122"/>
                <a:ea typeface="Alibaba PuHuiTi B" pitchFamily="18" charset="-122"/>
                <a:cs typeface="Alibaba PuHuiTi B" pitchFamily="18" charset="-122"/>
              </a:defRPr>
            </a:lvl1pPr>
          </a:lstStyle>
          <a:p>
            <a:pPr lvl="0"/>
            <a:r>
              <a:rPr lang="zh-CN" altLang="en-US" dirty="0"/>
              <a:t>正文一级标题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24</a:t>
            </a:r>
            <a:r>
              <a:rPr lang="zh-CN" altLang="en-US" dirty="0"/>
              <a:t>号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BCAEF0-27E1-194C-B5F4-08826E264FF7}"/>
              </a:ext>
            </a:extLst>
          </p:cNvPr>
          <p:cNvGrpSpPr/>
          <p:nvPr userDrawn="1"/>
        </p:nvGrpSpPr>
        <p:grpSpPr>
          <a:xfrm>
            <a:off x="806306" y="968974"/>
            <a:ext cx="1228476" cy="528956"/>
            <a:chOff x="852891" y="1026849"/>
            <a:chExt cx="1228476" cy="528956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F233A09-E322-CB4D-81FE-B2170A097F20}"/>
                </a:ext>
              </a:extLst>
            </p:cNvPr>
            <p:cNvSpPr/>
            <p:nvPr/>
          </p:nvSpPr>
          <p:spPr>
            <a:xfrm>
              <a:off x="1047050" y="1144435"/>
              <a:ext cx="1000826" cy="376390"/>
            </a:xfrm>
            <a:prstGeom prst="rect">
              <a:avLst/>
            </a:prstGeom>
            <a:noFill/>
            <a:ln w="12700">
              <a:solidFill>
                <a:srgbClr val="AD2B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六边形 7">
              <a:extLst>
                <a:ext uri="{FF2B5EF4-FFF2-40B4-BE49-F238E27FC236}">
                  <a16:creationId xmlns:a16="http://schemas.microsoft.com/office/drawing/2014/main" id="{58F0AF60-824F-A447-B933-34D6D8A0DBD6}"/>
                </a:ext>
              </a:extLst>
            </p:cNvPr>
            <p:cNvSpPr/>
            <p:nvPr/>
          </p:nvSpPr>
          <p:spPr>
            <a:xfrm rot="5400000">
              <a:off x="821086" y="1126435"/>
              <a:ext cx="461175" cy="397565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C4064CF0-C79B-2F4A-839D-A26938667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208" y="1217543"/>
              <a:ext cx="201682" cy="201682"/>
            </a:xfrm>
            <a:prstGeom prst="rect">
              <a:avLst/>
            </a:prstGeom>
          </p:spPr>
        </p:pic>
        <p:sp>
          <p:nvSpPr>
            <p:cNvPr id="10" name="TextBox 2">
              <a:extLst>
                <a:ext uri="{FF2B5EF4-FFF2-40B4-BE49-F238E27FC236}">
                  <a16:creationId xmlns:a16="http://schemas.microsoft.com/office/drawing/2014/main" id="{A22AFB91-263F-054D-81BE-7D38A372C0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172" y="1026849"/>
              <a:ext cx="775195" cy="510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000">
                  <a:solidFill>
                    <a:srgbClr val="B60206"/>
                  </a:solidFill>
                  <a:latin typeface="Alibaba PuHuiTi M" pitchFamily="18" charset="-122"/>
                  <a:ea typeface="Alibaba PuHuiTi M" pitchFamily="18" charset="-122"/>
                  <a:cs typeface="Alibaba PuHuiTi M" pitchFamily="18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AD2B26"/>
                  </a:solidFill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步骤</a:t>
              </a:r>
            </a:p>
          </p:txBody>
        </p:sp>
      </p:grp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D44EE2D5-15F6-2E42-8B3D-F0F3139D0AA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95450" y="1016160"/>
            <a:ext cx="9214230" cy="51719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lang="zh-CN" altLang="en-US" sz="2400" kern="1200" dirty="0">
                <a:solidFill>
                  <a:srgbClr val="AD2B26"/>
                </a:solidFill>
                <a:latin typeface="Alibaba PuHuiTi M" pitchFamily="18" charset="-122"/>
                <a:ea typeface="Alibaba PuHuiTi M" pitchFamily="18" charset="-122"/>
                <a:cs typeface="Alibaba PuHuiTi M" pitchFamily="18" charset="-122"/>
              </a:defRPr>
            </a:lvl1pPr>
          </a:lstStyle>
          <a:p>
            <a:pPr marL="0" lvl="0" indent="0">
              <a:buNone/>
            </a:pPr>
            <a:r>
              <a:rPr lang="zh-CN" altLang="en-US" dirty="0"/>
              <a:t>步骤标题</a:t>
            </a:r>
            <a:r>
              <a:rPr lang="en-US" altLang="zh-CN" dirty="0"/>
              <a:t>-</a:t>
            </a:r>
            <a:r>
              <a:rPr lang="zh-CN" altLang="en-US" dirty="0"/>
              <a:t>阿里巴巴普惠体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5EA2F1C-E1D5-B44C-AB78-F1D96E0D7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95450" y="1656000"/>
            <a:ext cx="9214230" cy="42195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此为案例内容，字体不可改，阿里巴巴普惠体</a:t>
            </a:r>
            <a:r>
              <a:rPr lang="en-US" altLang="zh-CN" dirty="0"/>
              <a:t>16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建议不超过三行，以图文并茂的方式讲解知识</a:t>
            </a:r>
          </a:p>
        </p:txBody>
      </p:sp>
    </p:spTree>
    <p:extLst>
      <p:ext uri="{BB962C8B-B14F-4D97-AF65-F5344CB8AC3E}">
        <p14:creationId xmlns:p14="http://schemas.microsoft.com/office/powerpoint/2010/main" val="152508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6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六边形 29">
            <a:extLst>
              <a:ext uri="{FF2B5EF4-FFF2-40B4-BE49-F238E27FC236}">
                <a16:creationId xmlns:a16="http://schemas.microsoft.com/office/drawing/2014/main" id="{6F51DA0D-EA98-B14B-A35B-7EDF8DBC5804}"/>
              </a:ext>
            </a:extLst>
          </p:cNvPr>
          <p:cNvSpPr/>
          <p:nvPr userDrawn="1"/>
        </p:nvSpPr>
        <p:spPr>
          <a:xfrm rot="5400000">
            <a:off x="8672366" y="-244234"/>
            <a:ext cx="1034350" cy="1136649"/>
          </a:xfrm>
          <a:custGeom>
            <a:avLst/>
            <a:gdLst>
              <a:gd name="connsiteX0" fmla="*/ 0 w 1318512"/>
              <a:gd name="connsiteY0" fmla="*/ 568325 h 1136649"/>
              <a:gd name="connsiteX1" fmla="*/ 284162 w 1318512"/>
              <a:gd name="connsiteY1" fmla="*/ 0 h 1136649"/>
              <a:gd name="connsiteX2" fmla="*/ 1034350 w 1318512"/>
              <a:gd name="connsiteY2" fmla="*/ 0 h 1136649"/>
              <a:gd name="connsiteX3" fmla="*/ 1318512 w 1318512"/>
              <a:gd name="connsiteY3" fmla="*/ 568325 h 1136649"/>
              <a:gd name="connsiteX4" fmla="*/ 1034350 w 1318512"/>
              <a:gd name="connsiteY4" fmla="*/ 1136649 h 1136649"/>
              <a:gd name="connsiteX5" fmla="*/ 284162 w 1318512"/>
              <a:gd name="connsiteY5" fmla="*/ 1136649 h 1136649"/>
              <a:gd name="connsiteX6" fmla="*/ 0 w 1318512"/>
              <a:gd name="connsiteY6" fmla="*/ 568325 h 1136649"/>
              <a:gd name="connsiteX0" fmla="*/ 0 w 1034350"/>
              <a:gd name="connsiteY0" fmla="*/ 1136649 h 1136649"/>
              <a:gd name="connsiteX1" fmla="*/ 0 w 1034350"/>
              <a:gd name="connsiteY1" fmla="*/ 0 h 1136649"/>
              <a:gd name="connsiteX2" fmla="*/ 750188 w 1034350"/>
              <a:gd name="connsiteY2" fmla="*/ 0 h 1136649"/>
              <a:gd name="connsiteX3" fmla="*/ 1034350 w 1034350"/>
              <a:gd name="connsiteY3" fmla="*/ 568325 h 1136649"/>
              <a:gd name="connsiteX4" fmla="*/ 750188 w 1034350"/>
              <a:gd name="connsiteY4" fmla="*/ 1136649 h 1136649"/>
              <a:gd name="connsiteX5" fmla="*/ 0 w 1034350"/>
              <a:gd name="connsiteY5" fmla="*/ 1136649 h 1136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350" h="1136649">
                <a:moveTo>
                  <a:pt x="0" y="1136649"/>
                </a:moveTo>
                <a:lnTo>
                  <a:pt x="0" y="0"/>
                </a:lnTo>
                <a:lnTo>
                  <a:pt x="750188" y="0"/>
                </a:lnTo>
                <a:lnTo>
                  <a:pt x="1034350" y="568325"/>
                </a:lnTo>
                <a:lnTo>
                  <a:pt x="750188" y="1136649"/>
                </a:lnTo>
                <a:lnTo>
                  <a:pt x="0" y="1136649"/>
                </a:lnTo>
                <a:close/>
              </a:path>
            </a:pathLst>
          </a:cu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六边形 30">
            <a:extLst>
              <a:ext uri="{FF2B5EF4-FFF2-40B4-BE49-F238E27FC236}">
                <a16:creationId xmlns:a16="http://schemas.microsoft.com/office/drawing/2014/main" id="{B0F52978-FC9E-FC46-A244-4605B31E7CC6}"/>
              </a:ext>
            </a:extLst>
          </p:cNvPr>
          <p:cNvSpPr/>
          <p:nvPr userDrawn="1"/>
        </p:nvSpPr>
        <p:spPr>
          <a:xfrm rot="5400000">
            <a:off x="9521078" y="753888"/>
            <a:ext cx="523072" cy="450925"/>
          </a:xfrm>
          <a:prstGeom prst="hexagon">
            <a:avLst/>
          </a:prstGeom>
          <a:solidFill>
            <a:srgbClr val="4950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六边形 31">
            <a:extLst>
              <a:ext uri="{FF2B5EF4-FFF2-40B4-BE49-F238E27FC236}">
                <a16:creationId xmlns:a16="http://schemas.microsoft.com/office/drawing/2014/main" id="{6677D3A6-DA28-9444-815A-4524D9FED995}"/>
              </a:ext>
            </a:extLst>
          </p:cNvPr>
          <p:cNvSpPr/>
          <p:nvPr userDrawn="1"/>
        </p:nvSpPr>
        <p:spPr>
          <a:xfrm rot="5400000">
            <a:off x="8027944" y="996957"/>
            <a:ext cx="523072" cy="450925"/>
          </a:xfrm>
          <a:prstGeom prst="hexagon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六边形 32">
            <a:extLst>
              <a:ext uri="{FF2B5EF4-FFF2-40B4-BE49-F238E27FC236}">
                <a16:creationId xmlns:a16="http://schemas.microsoft.com/office/drawing/2014/main" id="{B3967B50-7DD6-B247-97B6-4844195F68D5}"/>
              </a:ext>
            </a:extLst>
          </p:cNvPr>
          <p:cNvSpPr/>
          <p:nvPr userDrawn="1"/>
        </p:nvSpPr>
        <p:spPr>
          <a:xfrm rot="5400000">
            <a:off x="10287577" y="140894"/>
            <a:ext cx="196767" cy="169627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六边形 33">
            <a:extLst>
              <a:ext uri="{FF2B5EF4-FFF2-40B4-BE49-F238E27FC236}">
                <a16:creationId xmlns:a16="http://schemas.microsoft.com/office/drawing/2014/main" id="{4C290A33-8D65-DC47-BE12-79B4B22A299D}"/>
              </a:ext>
            </a:extLst>
          </p:cNvPr>
          <p:cNvSpPr/>
          <p:nvPr userDrawn="1"/>
        </p:nvSpPr>
        <p:spPr>
          <a:xfrm rot="5400000">
            <a:off x="3684719" y="893697"/>
            <a:ext cx="886529" cy="76425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六边形 34">
            <a:extLst>
              <a:ext uri="{FF2B5EF4-FFF2-40B4-BE49-F238E27FC236}">
                <a16:creationId xmlns:a16="http://schemas.microsoft.com/office/drawing/2014/main" id="{E0867641-ABCE-C84A-84A4-696E52E6543B}"/>
              </a:ext>
            </a:extLst>
          </p:cNvPr>
          <p:cNvSpPr/>
          <p:nvPr userDrawn="1"/>
        </p:nvSpPr>
        <p:spPr>
          <a:xfrm rot="5400000">
            <a:off x="11266257" y="1225116"/>
            <a:ext cx="206955" cy="178410"/>
          </a:xfrm>
          <a:prstGeom prst="hexagon">
            <a:avLst/>
          </a:prstGeom>
          <a:noFill/>
          <a:ln w="9525">
            <a:solidFill>
              <a:srgbClr val="AD2B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六边形 35">
            <a:extLst>
              <a:ext uri="{FF2B5EF4-FFF2-40B4-BE49-F238E27FC236}">
                <a16:creationId xmlns:a16="http://schemas.microsoft.com/office/drawing/2014/main" id="{3DC81806-A479-FD47-B1B6-A77189F32D48}"/>
              </a:ext>
            </a:extLst>
          </p:cNvPr>
          <p:cNvSpPr/>
          <p:nvPr userDrawn="1"/>
        </p:nvSpPr>
        <p:spPr>
          <a:xfrm rot="5400000">
            <a:off x="918490" y="676500"/>
            <a:ext cx="206955" cy="178410"/>
          </a:xfrm>
          <a:prstGeom prst="hexagon">
            <a:avLst/>
          </a:prstGeom>
          <a:solidFill>
            <a:srgbClr val="AD2B2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六边形 36">
            <a:extLst>
              <a:ext uri="{FF2B5EF4-FFF2-40B4-BE49-F238E27FC236}">
                <a16:creationId xmlns:a16="http://schemas.microsoft.com/office/drawing/2014/main" id="{D15987B7-89CB-8549-AEE5-ADD4AED257B7}"/>
              </a:ext>
            </a:extLst>
          </p:cNvPr>
          <p:cNvSpPr/>
          <p:nvPr userDrawn="1"/>
        </p:nvSpPr>
        <p:spPr>
          <a:xfrm rot="5400000">
            <a:off x="4564916" y="775592"/>
            <a:ext cx="369001" cy="318105"/>
          </a:xfrm>
          <a:prstGeom prst="hexagon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382A540C-45FC-EB45-96D5-1EA0511DAF21}"/>
              </a:ext>
            </a:extLst>
          </p:cNvPr>
          <p:cNvCxnSpPr>
            <a:cxnSpLocks/>
          </p:cNvCxnSpPr>
          <p:nvPr userDrawn="1"/>
        </p:nvCxnSpPr>
        <p:spPr>
          <a:xfrm>
            <a:off x="9997213" y="1131213"/>
            <a:ext cx="647089" cy="3966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线连接符 40">
            <a:extLst>
              <a:ext uri="{FF2B5EF4-FFF2-40B4-BE49-F238E27FC236}">
                <a16:creationId xmlns:a16="http://schemas.microsoft.com/office/drawing/2014/main" id="{28569DD6-18D5-5D45-BC4E-E4C2727B945C}"/>
              </a:ext>
            </a:extLst>
          </p:cNvPr>
          <p:cNvCxnSpPr>
            <a:cxnSpLocks/>
          </p:cNvCxnSpPr>
          <p:nvPr userDrawn="1"/>
        </p:nvCxnSpPr>
        <p:spPr>
          <a:xfrm>
            <a:off x="3898416" y="466240"/>
            <a:ext cx="691948" cy="3663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id="{5D63DA79-7D60-4A42-A1B3-9BB10C9E05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018" y="5296483"/>
            <a:ext cx="3565964" cy="5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860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7F5CA1-11F4-B94D-84AE-F6E3E12DEC4D}"/>
              </a:ext>
            </a:extLst>
          </p:cNvPr>
          <p:cNvGrpSpPr/>
          <p:nvPr userDrawn="1"/>
        </p:nvGrpSpPr>
        <p:grpSpPr>
          <a:xfrm>
            <a:off x="2126595" y="2260317"/>
            <a:ext cx="2280944" cy="1168683"/>
            <a:chOff x="1984355" y="1223746"/>
            <a:chExt cx="2280944" cy="11686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B73C1A2-926E-3849-92AB-BCE7B4C71DF2}"/>
                </a:ext>
              </a:extLst>
            </p:cNvPr>
            <p:cNvSpPr txBox="1"/>
            <p:nvPr/>
          </p:nvSpPr>
          <p:spPr>
            <a:xfrm>
              <a:off x="2549296" y="1223746"/>
              <a:ext cx="1245854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200" b="1" i="0" dirty="0">
                  <a:latin typeface="Alibaba PuHuiTi B" pitchFamily="18" charset="-122"/>
                  <a:ea typeface="Alibaba PuHuiTi B" pitchFamily="18" charset="-122"/>
                  <a:cs typeface="Alibaba PuHuiTi B" pitchFamily="18" charset="-122"/>
                </a:rPr>
                <a:t>目录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EC96A2F-7D7A-F34F-9BE8-8ADCD2919ACB}"/>
                </a:ext>
              </a:extLst>
            </p:cNvPr>
            <p:cNvSpPr txBox="1"/>
            <p:nvPr/>
          </p:nvSpPr>
          <p:spPr>
            <a:xfrm>
              <a:off x="1984355" y="1869209"/>
              <a:ext cx="1833941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8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阿里巴巴普惠体" panose="00020600040101010101" pitchFamily="18" charset="-122"/>
                </a:rPr>
                <a:t>Contents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阿里巴巴普惠体" panose="00020600040101010101" pitchFamily="18" charset="-122"/>
                <a:cs typeface="阿里巴巴普惠体" panose="00020600040101010101" pitchFamily="18" charset="-122"/>
              </a:endParaRPr>
            </a:p>
          </p:txBody>
        </p:sp>
        <p:cxnSp>
          <p:nvCxnSpPr>
            <p:cNvPr id="23" name="直接连接符 2">
              <a:extLst>
                <a:ext uri="{FF2B5EF4-FFF2-40B4-BE49-F238E27FC236}">
                  <a16:creationId xmlns:a16="http://schemas.microsoft.com/office/drawing/2014/main" id="{83E925B0-57FD-8B4B-8FF7-8BCD8AADEF23}"/>
                </a:ext>
              </a:extLst>
            </p:cNvPr>
            <p:cNvCxnSpPr>
              <a:cxnSpLocks/>
            </p:cNvCxnSpPr>
            <p:nvPr/>
          </p:nvCxnSpPr>
          <p:spPr>
            <a:xfrm>
              <a:off x="4265299" y="1300145"/>
              <a:ext cx="0" cy="106226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3EDCC472-8CF0-F84C-9270-06FAC7E8DD4D}"/>
                </a:ext>
              </a:extLst>
            </p:cNvPr>
            <p:cNvSpPr/>
            <p:nvPr/>
          </p:nvSpPr>
          <p:spPr>
            <a:xfrm rot="5400000">
              <a:off x="2142134" y="1404577"/>
              <a:ext cx="437322" cy="377002"/>
            </a:xfrm>
            <a:prstGeom prst="hexagon">
              <a:avLst/>
            </a:prstGeom>
            <a:solidFill>
              <a:srgbClr val="AD2B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E8F71936-0CC4-CB4A-AF12-89754A9ADA5D}"/>
                </a:ext>
              </a:extLst>
            </p:cNvPr>
            <p:cNvSpPr/>
            <p:nvPr/>
          </p:nvSpPr>
          <p:spPr>
            <a:xfrm rot="5400000">
              <a:off x="2037082" y="1610051"/>
              <a:ext cx="246109" cy="212163"/>
            </a:xfrm>
            <a:prstGeom prst="hexagon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958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12" r:id="rId2"/>
    <p:sldLayoutId id="2147483718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88438130-7B30-A94E-B2AC-38EDD0B85909}"/>
              </a:ext>
            </a:extLst>
          </p:cNvPr>
          <p:cNvSpPr/>
          <p:nvPr userDrawn="1"/>
        </p:nvSpPr>
        <p:spPr>
          <a:xfrm>
            <a:off x="1285029" y="2458684"/>
            <a:ext cx="474473" cy="474473"/>
          </a:xfrm>
          <a:prstGeom prst="ellipse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CEE7AE-CF55-47A2-9D29-09373E3D62B5}"/>
              </a:ext>
            </a:extLst>
          </p:cNvPr>
          <p:cNvSpPr/>
          <p:nvPr userDrawn="1"/>
        </p:nvSpPr>
        <p:spPr bwMode="auto">
          <a:xfrm>
            <a:off x="10890251" y="6786000"/>
            <a:ext cx="1301749" cy="72000"/>
          </a:xfrm>
          <a:prstGeom prst="rect">
            <a:avLst/>
          </a:prstGeom>
          <a:solidFill>
            <a:srgbClr val="49504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2" name="矩形 22">
            <a:extLst>
              <a:ext uri="{FF2B5EF4-FFF2-40B4-BE49-F238E27FC236}">
                <a16:creationId xmlns:a16="http://schemas.microsoft.com/office/drawing/2014/main" id="{16A72991-4D35-45FC-8EF2-C9E3B4850B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6786000"/>
            <a:ext cx="10818284" cy="72000"/>
          </a:xfrm>
          <a:prstGeom prst="rect">
            <a:avLst/>
          </a:prstGeom>
          <a:solidFill>
            <a:srgbClr val="AD2B26"/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buFont typeface="Arial" charset="0"/>
              <a:buNone/>
              <a:defRPr/>
            </a:pPr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B73C1A2-926E-3849-92AB-BCE7B4C71DF2}"/>
              </a:ext>
            </a:extLst>
          </p:cNvPr>
          <p:cNvSpPr txBox="1"/>
          <p:nvPr/>
        </p:nvSpPr>
        <p:spPr>
          <a:xfrm>
            <a:off x="1732839" y="2333175"/>
            <a:ext cx="2307042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4200" b="1" i="0" dirty="0">
                <a:latin typeface="Alibaba PuHuiTi B" pitchFamily="18" charset="-122"/>
                <a:ea typeface="Alibaba PuHuiTi B" pitchFamily="18" charset="-122"/>
                <a:cs typeface="Alibaba PuHuiTi B" pitchFamily="18" charset="-122"/>
              </a:rPr>
              <a:t>学习目标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C96A2F-7D7A-F34F-9BE8-8ADCD2919ACB}"/>
              </a:ext>
            </a:extLst>
          </p:cNvPr>
          <p:cNvSpPr txBox="1"/>
          <p:nvPr/>
        </p:nvSpPr>
        <p:spPr>
          <a:xfrm>
            <a:off x="702992" y="2983479"/>
            <a:ext cx="3873724" cy="4154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Learning</a:t>
            </a:r>
            <a:r>
              <a:rPr lang="zh-CN" altLang="en-US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 </a:t>
            </a:r>
            <a:r>
              <a:rPr lang="en-US" altLang="zh-CN" sz="2100" dirty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阿里巴巴普惠体" panose="00020600040101010101" pitchFamily="18" charset="-122"/>
              </a:rPr>
              <a:t>Objectives</a:t>
            </a:r>
            <a:endParaRPr lang="zh-CN" altLang="en-US" sz="21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cxnSp>
        <p:nvCxnSpPr>
          <p:cNvPr id="23" name="直接连接符 2">
            <a:extLst>
              <a:ext uri="{FF2B5EF4-FFF2-40B4-BE49-F238E27FC236}">
                <a16:creationId xmlns:a16="http://schemas.microsoft.com/office/drawing/2014/main" id="{83E925B0-57FD-8B4B-8FF7-8BCD8AADEF23}"/>
              </a:ext>
            </a:extLst>
          </p:cNvPr>
          <p:cNvCxnSpPr>
            <a:cxnSpLocks/>
          </p:cNvCxnSpPr>
          <p:nvPr/>
        </p:nvCxnSpPr>
        <p:spPr>
          <a:xfrm>
            <a:off x="4417699" y="2336716"/>
            <a:ext cx="0" cy="106226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形 8">
            <a:extLst>
              <a:ext uri="{FF2B5EF4-FFF2-40B4-BE49-F238E27FC236}">
                <a16:creationId xmlns:a16="http://schemas.microsoft.com/office/drawing/2014/main" id="{942E7471-620D-FA4E-A59B-D8C1A79C3F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19070" y="2491361"/>
            <a:ext cx="406390" cy="406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marR="0" indent="-457189" algn="l" defTabSz="914400" rtl="0" eaLnBrk="0" fontAlgn="base" latinLnBrk="0" hangingPunct="0">
        <a:lnSpc>
          <a:spcPct val="15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tabLst/>
        <a:defRPr sz="2400" b="0" i="0" kern="1200">
          <a:solidFill>
            <a:schemeClr val="tx1">
              <a:lumMod val="75000"/>
              <a:lumOff val="25000"/>
            </a:schemeClr>
          </a:solidFill>
          <a:latin typeface="Alibaba PuHuiTi R" pitchFamily="18" charset="-122"/>
          <a:ea typeface="Alibaba PuHuiTi R" pitchFamily="18" charset="-122"/>
          <a:cs typeface="Alibaba PuHuiTi R" pitchFamily="18" charset="-122"/>
        </a:defRPr>
      </a:lvl1pPr>
      <a:lvl2pPr marL="609585" indent="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None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91B717BE-9DF9-1B41-9DBF-CB511A9C606B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998722ED-C4DC-C24C-A17B-B9CA36751549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757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7" r:id="rId2"/>
    <p:sldLayoutId id="2147483719" r:id="rId3"/>
    <p:sldLayoutId id="2147483721" r:id="rId4"/>
    <p:sldLayoutId id="214748372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六边形 6">
            <a:extLst>
              <a:ext uri="{FF2B5EF4-FFF2-40B4-BE49-F238E27FC236}">
                <a16:creationId xmlns:a16="http://schemas.microsoft.com/office/drawing/2014/main" id="{D82380DF-4088-5449-BBFC-0B57E0B8F475}"/>
              </a:ext>
            </a:extLst>
          </p:cNvPr>
          <p:cNvSpPr/>
          <p:nvPr userDrawn="1"/>
        </p:nvSpPr>
        <p:spPr>
          <a:xfrm rot="5400000">
            <a:off x="3779834" y="2429461"/>
            <a:ext cx="1318512" cy="1136649"/>
          </a:xfrm>
          <a:prstGeom prst="hexagon">
            <a:avLst/>
          </a:prstGeom>
          <a:solidFill>
            <a:srgbClr val="AD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六边形 10">
            <a:extLst>
              <a:ext uri="{FF2B5EF4-FFF2-40B4-BE49-F238E27FC236}">
                <a16:creationId xmlns:a16="http://schemas.microsoft.com/office/drawing/2014/main" id="{2FB8D235-9189-C14B-8111-0D705B9AA121}"/>
              </a:ext>
            </a:extLst>
          </p:cNvPr>
          <p:cNvSpPr/>
          <p:nvPr userDrawn="1"/>
        </p:nvSpPr>
        <p:spPr>
          <a:xfrm rot="5400000">
            <a:off x="3567036" y="3257393"/>
            <a:ext cx="429253" cy="370046"/>
          </a:xfrm>
          <a:prstGeom prst="hexagon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526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479B63A-0E02-2349-8BED-44C85C23E174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" y="162578"/>
            <a:ext cx="2031376" cy="59384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ACD341D-631E-1C41-AA57-E78DF51FD162}"/>
              </a:ext>
            </a:extLst>
          </p:cNvPr>
          <p:cNvSpPr/>
          <p:nvPr userDrawn="1"/>
        </p:nvSpPr>
        <p:spPr>
          <a:xfrm>
            <a:off x="4504267" y="260138"/>
            <a:ext cx="768772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多一句没有，少一句不行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，用更短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时间</a:t>
            </a:r>
            <a:r>
              <a:rPr lang="zh-CN" altLang="en-US" sz="210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，教会更实用</a:t>
            </a:r>
            <a:r>
              <a:rPr lang="zh-CN" altLang="en-US" sz="2100" dirty="0">
                <a:solidFill>
                  <a:srgbClr val="49504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Alibaba PuHuiTi" pitchFamily="18" charset="-122"/>
              </a:rPr>
              <a:t>的技术！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FA13C4AB-ADA7-6942-8140-5DC8E0577838}"/>
              </a:ext>
            </a:extLst>
          </p:cNvPr>
          <p:cNvSpPr/>
          <p:nvPr userDrawn="1"/>
        </p:nvSpPr>
        <p:spPr>
          <a:xfrm>
            <a:off x="-52550" y="0"/>
            <a:ext cx="224790" cy="694841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04C7863-89B5-3040-9FC7-D2B2A900C20B}"/>
              </a:ext>
            </a:extLst>
          </p:cNvPr>
          <p:cNvSpPr/>
          <p:nvPr userDrawn="1"/>
        </p:nvSpPr>
        <p:spPr>
          <a:xfrm>
            <a:off x="-52550" y="719892"/>
            <a:ext cx="223200" cy="315311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F68358-2C42-514C-A18F-D22A7C3B0412}"/>
              </a:ext>
            </a:extLst>
          </p:cNvPr>
          <p:cNvSpPr/>
          <p:nvPr userDrawn="1"/>
        </p:nvSpPr>
        <p:spPr>
          <a:xfrm>
            <a:off x="2567066" y="719635"/>
            <a:ext cx="7023600" cy="21600"/>
          </a:xfrm>
          <a:prstGeom prst="rect">
            <a:avLst/>
          </a:prstGeom>
          <a:solidFill>
            <a:srgbClr val="4950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7A90E8C-99EA-674B-BE48-642DDFA26B82}"/>
              </a:ext>
            </a:extLst>
          </p:cNvPr>
          <p:cNvSpPr/>
          <p:nvPr userDrawn="1"/>
        </p:nvSpPr>
        <p:spPr>
          <a:xfrm>
            <a:off x="9481902" y="719635"/>
            <a:ext cx="2163600" cy="21600"/>
          </a:xfrm>
          <a:prstGeom prst="rect">
            <a:avLst/>
          </a:prstGeom>
          <a:solidFill>
            <a:srgbClr val="B60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C5CCC4C-800E-9040-97B5-C1E1BE251216}"/>
              </a:ext>
            </a:extLst>
          </p:cNvPr>
          <p:cNvSpPr/>
          <p:nvPr userDrawn="1"/>
        </p:nvSpPr>
        <p:spPr>
          <a:xfrm>
            <a:off x="9612588" y="6582369"/>
            <a:ext cx="400898" cy="208765"/>
          </a:xfrm>
          <a:custGeom>
            <a:avLst/>
            <a:gdLst>
              <a:gd name="connsiteX0" fmla="*/ 200449 w 400898"/>
              <a:gd name="connsiteY0" fmla="*/ 0 h 208765"/>
              <a:gd name="connsiteX1" fmla="*/ 400898 w 400898"/>
              <a:gd name="connsiteY1" fmla="*/ 200449 h 208765"/>
              <a:gd name="connsiteX2" fmla="*/ 392582 w 400898"/>
              <a:gd name="connsiteY2" fmla="*/ 208765 h 208765"/>
              <a:gd name="connsiteX3" fmla="*/ 8316 w 400898"/>
              <a:gd name="connsiteY3" fmla="*/ 208765 h 208765"/>
              <a:gd name="connsiteX4" fmla="*/ 0 w 400898"/>
              <a:gd name="connsiteY4" fmla="*/ 200449 h 208765"/>
              <a:gd name="connsiteX5" fmla="*/ 200449 w 400898"/>
              <a:gd name="connsiteY5" fmla="*/ 0 h 208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0898" h="208765">
                <a:moveTo>
                  <a:pt x="200449" y="0"/>
                </a:moveTo>
                <a:lnTo>
                  <a:pt x="400898" y="200449"/>
                </a:lnTo>
                <a:lnTo>
                  <a:pt x="392582" y="208765"/>
                </a:lnTo>
                <a:lnTo>
                  <a:pt x="8316" y="208765"/>
                </a:lnTo>
                <a:lnTo>
                  <a:pt x="0" y="200449"/>
                </a:lnTo>
                <a:lnTo>
                  <a:pt x="200449" y="0"/>
                </a:lnTo>
                <a:close/>
              </a:path>
            </a:pathLst>
          </a:custGeom>
          <a:solidFill>
            <a:srgbClr val="68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26" name="矩形 22">
            <a:extLst>
              <a:ext uri="{FF2B5EF4-FFF2-40B4-BE49-F238E27FC236}">
                <a16:creationId xmlns:a16="http://schemas.microsoft.com/office/drawing/2014/main" id="{36B7D234-E207-414F-8E81-F360C01EFFF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0583" y="6779344"/>
            <a:ext cx="10057936" cy="110793"/>
          </a:xfrm>
          <a:prstGeom prst="rect">
            <a:avLst/>
          </a:prstGeom>
          <a:solidFill>
            <a:srgbClr val="49504F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2400" dirty="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7" name="矩形 14">
            <a:extLst>
              <a:ext uri="{FF2B5EF4-FFF2-40B4-BE49-F238E27FC236}">
                <a16:creationId xmlns:a16="http://schemas.microsoft.com/office/drawing/2014/main" id="{CBF3DED2-69B0-F340-BDFB-E540327A7264}"/>
              </a:ext>
            </a:extLst>
          </p:cNvPr>
          <p:cNvSpPr/>
          <p:nvPr userDrawn="1"/>
        </p:nvSpPr>
        <p:spPr bwMode="auto">
          <a:xfrm>
            <a:off x="9813037" y="6582369"/>
            <a:ext cx="2378963" cy="307767"/>
          </a:xfrm>
          <a:custGeom>
            <a:avLst/>
            <a:gdLst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0 w 2202525"/>
              <a:gd name="connsiteY3" fmla="*/ 275631 h 275631"/>
              <a:gd name="connsiteX4" fmla="*/ 0 w 2202525"/>
              <a:gd name="connsiteY4" fmla="*/ 0 h 275631"/>
              <a:gd name="connsiteX0" fmla="*/ 0 w 2202525"/>
              <a:gd name="connsiteY0" fmla="*/ 0 h 275631"/>
              <a:gd name="connsiteX1" fmla="*/ 2202525 w 2202525"/>
              <a:gd name="connsiteY1" fmla="*/ 0 h 275631"/>
              <a:gd name="connsiteX2" fmla="*/ 2202525 w 2202525"/>
              <a:gd name="connsiteY2" fmla="*/ 275631 h 275631"/>
              <a:gd name="connsiteX3" fmla="*/ 104775 w 2202525"/>
              <a:gd name="connsiteY3" fmla="*/ 272456 h 275631"/>
              <a:gd name="connsiteX4" fmla="*/ 0 w 2202525"/>
              <a:gd name="connsiteY4" fmla="*/ 0 h 275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2525" h="275631">
                <a:moveTo>
                  <a:pt x="0" y="0"/>
                </a:moveTo>
                <a:lnTo>
                  <a:pt x="2202525" y="0"/>
                </a:lnTo>
                <a:lnTo>
                  <a:pt x="2202525" y="275631"/>
                </a:lnTo>
                <a:lnTo>
                  <a:pt x="104775" y="272456"/>
                </a:lnTo>
                <a:lnTo>
                  <a:pt x="0" y="0"/>
                </a:lnTo>
                <a:close/>
              </a:path>
            </a:pathLst>
          </a:custGeom>
          <a:solidFill>
            <a:srgbClr val="B6000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90204" pitchFamily="34" charset="0"/>
              <a:buNone/>
              <a:defRPr/>
            </a:pPr>
            <a:endParaRPr lang="zh-CN" altLang="en-US" sz="2400">
              <a:latin typeface="Segoe UI" pitchFamily="34" charset="0"/>
              <a:ea typeface="微软雅黑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B5840A94-AFCB-F14C-AC1D-7BFA5CCE05BC}"/>
              </a:ext>
            </a:extLst>
          </p:cNvPr>
          <p:cNvSpPr/>
          <p:nvPr userDrawn="1"/>
        </p:nvSpPr>
        <p:spPr>
          <a:xfrm>
            <a:off x="9950236" y="6535935"/>
            <a:ext cx="224176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STKaiti" panose="02010600040101010101" pitchFamily="2" charset="-122"/>
                <a:ea typeface="STKaiti" panose="02010600040101010101" pitchFamily="2" charset="-122"/>
                <a:cs typeface="Alibaba PuHuiTi" pitchFamily="18" charset="-122"/>
              </a:rPr>
              <a:t>高级软件人才培训专家</a:t>
            </a:r>
          </a:p>
        </p:txBody>
      </p:sp>
    </p:spTree>
    <p:extLst>
      <p:ext uri="{BB962C8B-B14F-4D97-AF65-F5344CB8AC3E}">
        <p14:creationId xmlns:p14="http://schemas.microsoft.com/office/powerpoint/2010/main" val="128244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83" r:id="rId3"/>
    <p:sldLayoutId id="2147483678" r:id="rId4"/>
    <p:sldLayoutId id="2147483679" r:id="rId5"/>
    <p:sldLayoutId id="2147483680" r:id="rId6"/>
    <p:sldLayoutId id="2147483677" r:id="rId7"/>
    <p:sldLayoutId id="2147483702" r:id="rId8"/>
    <p:sldLayoutId id="2147483703" r:id="rId9"/>
    <p:sldLayoutId id="2147483709" r:id="rId10"/>
    <p:sldLayoutId id="2147483704" r:id="rId11"/>
    <p:sldLayoutId id="2147483681" r:id="rId12"/>
    <p:sldLayoutId id="2147483693" r:id="rId13"/>
    <p:sldLayoutId id="2147483716" r:id="rId14"/>
    <p:sldLayoutId id="2147483710" r:id="rId15"/>
    <p:sldLayoutId id="2147483706" r:id="rId16"/>
    <p:sldLayoutId id="2147483713" r:id="rId17"/>
    <p:sldLayoutId id="2147483715" r:id="rId18"/>
    <p:sldLayoutId id="2147483724" r:id="rId1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5pPr>
      <a:lvl6pPr marL="609585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6pPr>
      <a:lvl7pPr marL="121917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7pPr>
      <a:lvl8pPr marL="1828754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8pPr>
      <a:lvl9pPr marL="243833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67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227BF9-01FA-AE4B-9DB9-E3DAB164E5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989" y="2322246"/>
            <a:ext cx="3168023" cy="13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1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609585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6pPr>
      <a:lvl7pPr marL="1219170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7pPr>
      <a:lvl8pPr marL="1828754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8pPr>
      <a:lvl9pPr marL="2438339" algn="ctr" rtl="0" fontAlgn="base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mp.weixin.qq.com/cgi-bin/wx?token=&amp;lang=zh_CN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mp.weixin.qq.com/wxopen/waregister?action=step1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mp.weixin.qq.com/" TargetMode="Externa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developers.weixin.qq.com/miniprogram/dev/devtools/stable.html" TargetMode="Externa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hyperlink" Target="https://developers.weixin.qq.com/miniprogram/dev/framework/open-ability/login.html" TargetMode="Externa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16EC87-9B0D-CD4B-997D-0A66FE90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z="5400"/>
              <a:t>微信登录、商品浏览</a:t>
            </a:r>
            <a:endParaRPr kumimoji="1"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2857791133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07E7E30-4677-BD2D-034C-D766EA932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934" y="2239434"/>
            <a:ext cx="10582745" cy="3682425"/>
          </a:xfrm>
          <a:prstGeom prst="roundRect">
            <a:avLst>
              <a:gd name="adj" fmla="val 204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//http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客户端对象，可以发送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请求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CloseableHttpClient httpClient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HttpClients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createDefault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构造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方式请求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HttpGet httpGet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HttpGet(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"http://localhost:8080/user/shop/status"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发送请求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CloseableHttpResponse response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httpClient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.execute(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httpGet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//http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响应码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statusCode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.getStatusLine().getStatusCode();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//http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响应体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HttpEntity entity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.getEntity();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将响应体转为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字符串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EntityUtils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toString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entity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System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out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.println(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body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关闭资源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response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.close();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httpClient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.close();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GET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方式请求：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61556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31963-7502-70B2-7854-88E1CE16AC4E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POST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方式请求：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038344-19C6-EA9F-0B96-A14F22108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308" y="2110582"/>
            <a:ext cx="8797579" cy="4662815"/>
          </a:xfrm>
          <a:prstGeom prst="rect">
            <a:avLst/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CloseableHttpClient httpClient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HttpClients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createDefault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//Post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方式请求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HttpPost httpPost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HttpPost(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"http://localhost:8080/admin/employee/login"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构造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json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数据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JSONObject jsonObject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JSONObject();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jsonObject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.put(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"username"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"admin"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jsonObject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.put(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"password"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,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"123456"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构造请求体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StringEntity stringEntity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new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StringEntity(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jsonObject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.toString());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设置请求编码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stringEntity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.setContentEncoding(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"utf-8"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设置数据类型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stringEntity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.setContentType(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</a:rPr>
              <a:t>"application/json"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设置当前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Post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请求的请求体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httpPost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.setEntity(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stringEntity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发送请求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CloseableHttpResponse response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httpClient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.execute(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httpPost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//http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响应码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</a:rPr>
              <a:t>int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statusCode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response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.getStatusLine().getStatusCode();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//http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响应体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HttpEntity entity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response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.getEntity();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将响应体转为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String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字符串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String body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= 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EntityUtils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toString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entity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System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</a:rPr>
              <a:t>out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.println(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body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</a:rPr>
              <a:t>//</a:t>
            </a:r>
            <a: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关闭资源</a:t>
            </a:r>
            <a:br>
              <a:rPr kumimoji="0" lang="zh-CN" altLang="zh-CN" sz="9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response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.close();</a:t>
            </a:r>
            <a:b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</a:b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httpClient</a:t>
            </a:r>
            <a:r>
              <a:rPr kumimoji="0" lang="zh-CN" altLang="zh-CN" sz="9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</a:rPr>
              <a:t>.close();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29518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2464904"/>
          </a:xfrm>
        </p:spPr>
        <p:txBody>
          <a:bodyPr/>
          <a:lstStyle/>
          <a:p>
            <a:r>
              <a:rPr lang="en-US" altLang="zh-CN"/>
              <a:t>HttpClient</a:t>
            </a:r>
          </a:p>
          <a:p>
            <a:r>
              <a:rPr lang="zh-CN" altLang="en-US"/>
              <a:t>微信小程序开发</a:t>
            </a:r>
            <a:endParaRPr lang="en-US" altLang="zh-CN"/>
          </a:p>
          <a:p>
            <a:r>
              <a:rPr lang="zh-CN" altLang="en-US"/>
              <a:t>微信登录</a:t>
            </a:r>
            <a:endParaRPr lang="en-US" altLang="zh-CN"/>
          </a:p>
          <a:p>
            <a:r>
              <a:rPr lang="zh-CN" altLang="en-US"/>
              <a:t>导入商品浏览功能代码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7067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微信小程序开发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准备工作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2335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7AD4413-5209-53CA-894E-E7158437F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783" y="1722890"/>
            <a:ext cx="3397942" cy="341222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63C691C-5A72-BB64-2177-06A537A44C74}"/>
              </a:ext>
            </a:extLst>
          </p:cNvPr>
          <p:cNvSpPr txBox="1"/>
          <p:nvPr/>
        </p:nvSpPr>
        <p:spPr>
          <a:xfrm>
            <a:off x="2040541" y="557984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hlinkClick r:id="rId3"/>
              </a:rPr>
              <a:t>https://mp.weixin.qq.com/cgi-bin/wx?token=&amp;lang=zh_CN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90362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18AF2C6-9624-3528-B288-5E3E12152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859" y="2383658"/>
            <a:ext cx="7664844" cy="222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35258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33BC61E-BDB5-3054-3151-9FC98BF3A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47" y="2010692"/>
            <a:ext cx="9258776" cy="336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660005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7D3A83-658F-ABDF-646F-EECAF186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965" y="1938477"/>
            <a:ext cx="5288625" cy="425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448730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微信小程序开发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准备工作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2871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D3D579-6DE7-BC0C-C4A5-A585EA0676C6}"/>
              </a:ext>
            </a:extLst>
          </p:cNvPr>
          <p:cNvSpPr txBox="1"/>
          <p:nvPr/>
        </p:nvSpPr>
        <p:spPr>
          <a:xfrm>
            <a:off x="710565" y="1701165"/>
            <a:ext cx="10299700" cy="1987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开发微信小程序之前需要做如下准备工作：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注册小程序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完善小程序信息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下载开发者工具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868359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18DFB5-3CFE-B3A4-C9B2-EA30D491B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338" y="1227633"/>
            <a:ext cx="2732451" cy="482237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8377DA8-87A9-A89D-662E-011958B3C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387" y="1227634"/>
            <a:ext cx="2712583" cy="482237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45E4DB4-6430-57FD-8E8D-1CF082319B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2568" y="1227632"/>
            <a:ext cx="2712582" cy="482087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432088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 </a:t>
            </a:r>
            <a:r>
              <a:rPr lang="en-US" altLang="zh-CN"/>
              <a:t>– </a:t>
            </a:r>
            <a:r>
              <a:rPr lang="zh-CN" altLang="en-US"/>
              <a:t>注册小程序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EB7A4BA-508B-633E-8054-F42E45E8F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513" y="2320638"/>
            <a:ext cx="6255911" cy="429085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BE41486-673D-8051-382C-6D850D8464AA}"/>
              </a:ext>
            </a:extLst>
          </p:cNvPr>
          <p:cNvSpPr txBox="1"/>
          <p:nvPr/>
        </p:nvSpPr>
        <p:spPr>
          <a:xfrm>
            <a:off x="761996" y="1635973"/>
            <a:ext cx="69426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>
                <a:ea typeface="阿里巴巴普惠体" panose="00020600040101010101"/>
              </a:rPr>
              <a:t>注册地址：</a:t>
            </a:r>
            <a:r>
              <a:rPr lang="en-US" altLang="zh-CN">
                <a:ea typeface="阿里巴巴普惠体" panose="00020600040101010101"/>
                <a:hlinkClick r:id="rId3"/>
              </a:rPr>
              <a:t>https://mp.weixin.qq.com/wxopen/waregister?action=step1</a:t>
            </a:r>
            <a:endParaRPr lang="zh-CN" altLang="en-US"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3598981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 </a:t>
            </a:r>
            <a:r>
              <a:rPr lang="en-US" altLang="zh-CN"/>
              <a:t>– </a:t>
            </a:r>
            <a:r>
              <a:rPr lang="zh-CN" altLang="en-US"/>
              <a:t>完善小程序信息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F74240-4307-3ADD-4F80-A6CD875CE0F3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登录小程序后台：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hlinkClick r:id="rId2"/>
              </a:rPr>
              <a:t>https://mp.weixin.qq.com/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8EE42C8-56CB-BE2E-D33D-9D3864711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211" y="2740699"/>
            <a:ext cx="3518644" cy="24956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DF0D5E8-28FB-7535-4D50-39D2B5CDB7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5543" y="2740699"/>
            <a:ext cx="3496923" cy="24956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71841864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 </a:t>
            </a:r>
            <a:r>
              <a:rPr lang="en-US" altLang="zh-CN"/>
              <a:t>– </a:t>
            </a:r>
            <a:r>
              <a:rPr lang="zh-CN" altLang="en-US"/>
              <a:t>完善小程序信息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EAF82C-AEA4-DC35-F585-51C05095AA6C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完善小程序信息、小程序类目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07FA26C-B27C-EBFD-0880-6C93A0D18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578" y="2462611"/>
            <a:ext cx="7869807" cy="37463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33698953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 </a:t>
            </a:r>
            <a:r>
              <a:rPr lang="en-US" altLang="zh-CN"/>
              <a:t>– </a:t>
            </a:r>
            <a:r>
              <a:rPr lang="zh-CN" altLang="en-US"/>
              <a:t>完善小程序信息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B4E943-6895-6E37-4FFA-9D34796CA613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查看小程序的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AppID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85891A-A363-68D7-7902-C37BAB72D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740" y="2468444"/>
            <a:ext cx="8443989" cy="40196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31644544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 </a:t>
            </a:r>
            <a:r>
              <a:rPr lang="en-US" altLang="zh-CN"/>
              <a:t>– </a:t>
            </a:r>
            <a:r>
              <a:rPr lang="zh-CN" altLang="en-US"/>
              <a:t>下载开发者工具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73C99E-0702-2724-D90B-BD6D5C8EC5B1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下载地址：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hlinkClick r:id="rId2"/>
              </a:rPr>
              <a:t>https://developers.weixin.qq.com/miniprogram/dev/devtools/stable.html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57B6670-572B-9A06-7BA7-135412386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83" y="2544216"/>
            <a:ext cx="8151465" cy="38804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98074052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 </a:t>
            </a:r>
            <a:r>
              <a:rPr lang="en-US" altLang="zh-CN"/>
              <a:t>– </a:t>
            </a:r>
            <a:r>
              <a:rPr lang="zh-CN" altLang="en-US"/>
              <a:t>下载开发者工具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73C99E-0702-2724-D90B-BD6D5C8EC5B1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扫描登录开发者工具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12E768D-1394-0E43-079C-60FAB98DE5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975" y="2693852"/>
            <a:ext cx="2539964" cy="361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166379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 </a:t>
            </a:r>
            <a:r>
              <a:rPr lang="en-US" altLang="zh-CN"/>
              <a:t>– </a:t>
            </a:r>
            <a:r>
              <a:rPr lang="zh-CN" altLang="en-US"/>
              <a:t>下载开发者工具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73C99E-0702-2724-D90B-BD6D5C8EC5B1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创建小程序项目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0FB946E-F7D4-6564-0CB6-FF349750F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285" y="2486545"/>
            <a:ext cx="5279667" cy="395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73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 </a:t>
            </a:r>
            <a:r>
              <a:rPr lang="en-US" altLang="zh-CN"/>
              <a:t>– </a:t>
            </a:r>
            <a:r>
              <a:rPr lang="zh-CN" altLang="en-US"/>
              <a:t>下载开发者工具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73C99E-0702-2724-D90B-BD6D5C8EC5B1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熟悉开发者工具布局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64FEBE5-D8B9-F952-EAF2-D78E80296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595" y="2479522"/>
            <a:ext cx="7648847" cy="405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2425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准备工作 </a:t>
            </a:r>
            <a:r>
              <a:rPr lang="en-US" altLang="zh-CN"/>
              <a:t>– </a:t>
            </a:r>
            <a:r>
              <a:rPr lang="zh-CN" altLang="en-US"/>
              <a:t>下载开发者工具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73C99E-0702-2724-D90B-BD6D5C8EC5B1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设置不校验合法域名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447F5E-9440-18D1-0AB3-5BC32917D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02" y="2464993"/>
            <a:ext cx="3669654" cy="415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3356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微信小程序开发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097942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准备工作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0843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2464904"/>
          </a:xfrm>
        </p:spPr>
        <p:txBody>
          <a:bodyPr/>
          <a:lstStyle/>
          <a:p>
            <a:r>
              <a:rPr lang="en-US" altLang="zh-CN"/>
              <a:t>HttpClient</a:t>
            </a:r>
          </a:p>
          <a:p>
            <a:r>
              <a:rPr lang="zh-CN" altLang="en-US"/>
              <a:t>微信小程序开发</a:t>
            </a:r>
            <a:endParaRPr lang="en-US" altLang="zh-CN"/>
          </a:p>
          <a:p>
            <a:r>
              <a:rPr lang="zh-CN" altLang="en-US"/>
              <a:t>微信登录</a:t>
            </a:r>
            <a:endParaRPr lang="en-US" altLang="zh-CN"/>
          </a:p>
          <a:p>
            <a:r>
              <a:rPr lang="zh-CN" altLang="en-US"/>
              <a:t>导入商品浏览功能代码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23568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1C9140-09CD-AC9D-8553-43774CB660D3}"/>
              </a:ext>
            </a:extLst>
          </p:cNvPr>
          <p:cNvSpPr txBox="1"/>
          <p:nvPr/>
        </p:nvSpPr>
        <p:spPr>
          <a:xfrm>
            <a:off x="710565" y="1701165"/>
            <a:ext cx="10299700" cy="1987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操作步骤：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了解小程序目录结构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编写小程序代码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编译小程序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0707383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D8526F-A561-44E7-3823-290BB0D080ED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了解小程序目录结构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10CF67-0F3C-D282-11B3-451CF5BDD1CF}"/>
              </a:ext>
            </a:extLst>
          </p:cNvPr>
          <p:cNvSpPr txBox="1"/>
          <p:nvPr/>
        </p:nvSpPr>
        <p:spPr>
          <a:xfrm>
            <a:off x="710565" y="2455583"/>
            <a:ext cx="101267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小程序包含一个描述整体程序的 app 和多个描述各自页面的 page。</a:t>
            </a:r>
          </a:p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一个小程序主体部分由三个文件组成，必须放在项目的根目录，如下：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A08A740-93EE-B1AD-4467-FDABD8E74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154" y="3346559"/>
            <a:ext cx="5607104" cy="245310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5C39E88-E9C4-9E7B-72A6-3713F78E5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955" y="3429000"/>
            <a:ext cx="2101958" cy="283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520023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7A6106-7254-ABFC-825C-2993474A1356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了解小程序目录结构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7BA172-52FC-45F2-431D-279E20BD3589}"/>
              </a:ext>
            </a:extLst>
          </p:cNvPr>
          <p:cNvSpPr txBox="1"/>
          <p:nvPr/>
        </p:nvSpPr>
        <p:spPr>
          <a:xfrm>
            <a:off x="710565" y="2455583"/>
            <a:ext cx="101267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a typeface="阿里巴巴普惠体" panose="00020600040101010101"/>
              </a:rPr>
              <a:t>一个小程序页面由四个文件组成：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7DE464D-AFB5-2F13-F8A9-3195E12A5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65" y="2965208"/>
            <a:ext cx="5302523" cy="283859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D3CBFF0-F80A-F99D-7BE7-88F59ECBF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501" y="3135280"/>
            <a:ext cx="2231165" cy="318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249548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279BB6-9C4B-12D7-6361-444C98888156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编写小程序代码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6F25EF-51F7-994C-ED90-27C4E304FC39}"/>
              </a:ext>
            </a:extLst>
          </p:cNvPr>
          <p:cNvSpPr txBox="1"/>
          <p:nvPr/>
        </p:nvSpPr>
        <p:spPr>
          <a:xfrm>
            <a:off x="1047610" y="2512703"/>
            <a:ext cx="10362070" cy="3635812"/>
          </a:xfrm>
          <a:prstGeom prst="roundRect">
            <a:avLst>
              <a:gd name="adj" fmla="val 283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class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container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&gt;{{</a:t>
            </a:r>
            <a:r>
              <a:rPr lang="en-US" altLang="zh-CN" sz="1200" b="0">
                <a:solidFill>
                  <a:srgbClr val="D0D0D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msg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}}&lt;/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b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button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type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default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bindtap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getUserInfo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"&gt;</a:t>
            </a:r>
            <a:r>
              <a:rPr lang="zh-CN" altLang="en-US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获取用户信息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button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image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style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width: 100px;height: 100px;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src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="{{</a:t>
            </a:r>
            <a:r>
              <a:rPr lang="en-US" altLang="zh-CN" sz="1200" b="0">
                <a:solidFill>
                  <a:srgbClr val="D0D0D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avatarUrl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}}"&gt;&lt;/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image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{{</a:t>
            </a:r>
            <a:r>
              <a:rPr lang="en-US" altLang="zh-CN" sz="1200" b="0">
                <a:solidFill>
                  <a:srgbClr val="D0D0D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nickName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}}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b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button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type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primary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bindtap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wxlogin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"&gt;</a:t>
            </a:r>
            <a:r>
              <a:rPr lang="zh-CN" altLang="en-US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微信登录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button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</a:t>
            </a:r>
            <a:r>
              <a:rPr lang="zh-CN" altLang="en-US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授权码：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{{</a:t>
            </a:r>
            <a:r>
              <a:rPr lang="en-US" altLang="zh-CN" sz="1200" b="0">
                <a:solidFill>
                  <a:srgbClr val="D0D0D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code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}}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b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button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type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warn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bindtap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sendRequest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"&gt;</a:t>
            </a:r>
            <a:r>
              <a:rPr lang="zh-CN" altLang="en-US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发送请求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button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</a:t>
            </a:r>
            <a:r>
              <a:rPr lang="zh-CN" altLang="en-US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响应结果：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{{</a:t>
            </a:r>
            <a:r>
              <a:rPr lang="en-US" altLang="zh-CN" sz="1200" b="0">
                <a:solidFill>
                  <a:srgbClr val="D0D0D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}}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lang="en-US" altLang="zh-CN" sz="1200" b="0">
                <a:solidFill>
                  <a:srgbClr val="71C7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view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26DAC075-C2B8-CD9E-60F3-710659AAC8BF}"/>
              </a:ext>
            </a:extLst>
          </p:cNvPr>
          <p:cNvSpPr/>
          <p:nvPr/>
        </p:nvSpPr>
        <p:spPr>
          <a:xfrm>
            <a:off x="9768811" y="5808862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index.wxml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526615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82745D-F373-3CF5-2FD9-AB85A824BFF3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编写小程序代码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FBF109-FA3C-38BC-1166-BD4338784760}"/>
              </a:ext>
            </a:extLst>
          </p:cNvPr>
          <p:cNvSpPr txBox="1"/>
          <p:nvPr/>
        </p:nvSpPr>
        <p:spPr>
          <a:xfrm>
            <a:off x="1012392" y="2436657"/>
            <a:ext cx="10214848" cy="4008715"/>
          </a:xfrm>
          <a:prstGeom prst="roundRect">
            <a:avLst>
              <a:gd name="adj" fmla="val 1965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Page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data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msg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:'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hello world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',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avatarUrl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:'',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nickName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:'',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code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:'',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result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:''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b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getUserInfo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r>
              <a:rPr lang="en-US" altLang="zh-CN" sz="1200" b="0">
                <a:solidFill>
                  <a:srgbClr val="F7E45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function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wx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getUserProfile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  desc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'</a:t>
            </a:r>
            <a:r>
              <a:rPr lang="zh-CN" altLang="en-US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获取用户信息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',</a:t>
            </a:r>
            <a:endParaRPr lang="zh-CN" altLang="en-US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zh-CN" altLang="en-US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  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:(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</a:t>
            </a:r>
            <a:r>
              <a:rPr lang="en-US" altLang="zh-CN" sz="1200" b="0">
                <a:solidFill>
                  <a:srgbClr val="F7E45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=&gt;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   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console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    </a:t>
            </a:r>
            <a:r>
              <a:rPr lang="en-US" altLang="zh-CN" sz="1200" b="0">
                <a:solidFill>
                  <a:srgbClr val="66CA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this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setData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      avatarUrl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userInfo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avatarUrl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      nickName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: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userInfo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nickName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  <a:ea typeface="阿里巴巴普惠体" panose="00020600040101010101"/>
            </a:endParaRPr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28DEEED2-52C0-04DD-EB9E-26CD7ACF01B9}"/>
              </a:ext>
            </a:extLst>
          </p:cNvPr>
          <p:cNvSpPr/>
          <p:nvPr/>
        </p:nvSpPr>
        <p:spPr>
          <a:xfrm>
            <a:off x="9586371" y="6105719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index.js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832247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783076E-56FC-9F52-20C2-FB75015DB2D5}"/>
              </a:ext>
            </a:extLst>
          </p:cNvPr>
          <p:cNvSpPr txBox="1"/>
          <p:nvPr/>
        </p:nvSpPr>
        <p:spPr>
          <a:xfrm>
            <a:off x="2743200" y="1979459"/>
            <a:ext cx="8881607" cy="4568071"/>
          </a:xfrm>
          <a:prstGeom prst="roundRect">
            <a:avLst>
              <a:gd name="adj" fmla="val 1894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wxlogin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1200" b="0">
                <a:solidFill>
                  <a:srgbClr val="F7E45A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(){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wx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login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success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</a:rPr>
              <a:t>res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altLang="zh-CN" sz="1200" b="0">
                <a:solidFill>
                  <a:srgbClr val="F7E45A"/>
                </a:solidFill>
                <a:effectLst/>
                <a:latin typeface="Consolas" panose="020B0609020204030204" pitchFamily="49" charset="0"/>
              </a:rPr>
              <a:t>=&gt;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console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log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zh-CN" altLang="en-US" sz="1200" b="0">
                <a:solidFill>
                  <a:srgbClr val="FA8072"/>
                </a:solidFill>
                <a:effectLst/>
                <a:latin typeface="Consolas" panose="020B0609020204030204" pitchFamily="49" charset="0"/>
              </a:rPr>
              <a:t>授权码：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en-US" altLang="zh-CN" sz="1200" b="0">
                <a:solidFill>
                  <a:srgbClr val="F7E45A"/>
                </a:solidFill>
                <a:effectLst/>
                <a:latin typeface="Consolas" panose="020B0609020204030204" pitchFamily="49" charset="0"/>
              </a:rPr>
              <a:t>+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res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code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altLang="zh-CN" sz="1200" b="0">
                <a:solidFill>
                  <a:srgbClr val="66CAFF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setData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    code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res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code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},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b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sendRequest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1200" b="0">
                <a:solidFill>
                  <a:srgbClr val="F7E45A"/>
                </a:solidFill>
                <a:effectLst/>
                <a:latin typeface="Consolas" panose="020B0609020204030204" pitchFamily="49" charset="0"/>
              </a:rPr>
              <a:t>function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(){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wx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request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url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'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</a:rPr>
              <a:t>http://localhost:8080/user/shop/status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',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method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:'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</a:rPr>
              <a:t>GET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',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success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:(</a:t>
            </a:r>
            <a:r>
              <a:rPr lang="en-US" altLang="zh-CN" sz="1200" b="0">
                <a:solidFill>
                  <a:srgbClr val="FA8072"/>
                </a:solidFill>
                <a:effectLst/>
                <a:latin typeface="Consolas" panose="020B0609020204030204" pitchFamily="49" charset="0"/>
              </a:rPr>
              <a:t>res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)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altLang="zh-CN" sz="1200" b="0">
                <a:solidFill>
                  <a:srgbClr val="F7E45A"/>
                </a:solidFill>
                <a:effectLst/>
                <a:latin typeface="Consolas" panose="020B0609020204030204" pitchFamily="49" charset="0"/>
              </a:rPr>
              <a:t>=&gt;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console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log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zh-CN" altLang="en-US" sz="1200" b="0">
                <a:solidFill>
                  <a:srgbClr val="FA8072"/>
                </a:solidFill>
                <a:effectLst/>
                <a:latin typeface="Consolas" panose="020B0609020204030204" pitchFamily="49" charset="0"/>
              </a:rPr>
              <a:t>响应结果：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"</a:t>
            </a:r>
            <a:r>
              <a:rPr lang="zh-CN" altLang="en-US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altLang="zh-CN" sz="1200" b="0">
                <a:solidFill>
                  <a:srgbClr val="F7E45A"/>
                </a:solidFill>
                <a:effectLst/>
                <a:latin typeface="Consolas" panose="020B0609020204030204" pitchFamily="49" charset="0"/>
              </a:rPr>
              <a:t>+</a:t>
            </a:r>
            <a:r>
              <a:rPr lang="zh-CN" altLang="en-US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res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data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data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altLang="zh-CN" sz="1200" b="0">
                <a:solidFill>
                  <a:srgbClr val="66CAFF"/>
                </a:solidFill>
                <a:effectLst/>
                <a:latin typeface="Consolas" panose="020B0609020204030204" pitchFamily="49" charset="0"/>
              </a:rPr>
              <a:t>this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FFA54F"/>
                </a:solidFill>
                <a:effectLst/>
                <a:latin typeface="Consolas" panose="020B0609020204030204" pitchFamily="49" charset="0"/>
              </a:rPr>
              <a:t>setData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(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{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    result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: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res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data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.</a:t>
            </a:r>
            <a:r>
              <a:rPr lang="en-US" altLang="zh-CN" sz="1200" b="0">
                <a:solidFill>
                  <a:srgbClr val="C0C0C0"/>
                </a:solidFill>
                <a:effectLst/>
                <a:latin typeface="Consolas" panose="020B0609020204030204" pitchFamily="49" charset="0"/>
              </a:rPr>
              <a:t>data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}</a:t>
            </a:r>
            <a:endParaRPr lang="en-US" altLang="zh-CN" sz="1200" b="0">
              <a:solidFill>
                <a:srgbClr val="DCDCD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  </a:t>
            </a: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}</a:t>
            </a:r>
            <a:b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</a:br>
            <a:r>
              <a:rPr lang="en-US" altLang="zh-CN" sz="1200" b="0">
                <a:solidFill>
                  <a:srgbClr val="89DDFF"/>
                </a:solidFill>
                <a:effectLst/>
                <a:latin typeface="Consolas" panose="020B0609020204030204" pitchFamily="49" charset="0"/>
              </a:rPr>
              <a:t>}</a:t>
            </a:r>
            <a:r>
              <a:rPr lang="en-US" altLang="zh-CN" sz="1200" b="0">
                <a:solidFill>
                  <a:srgbClr val="DCDCDC"/>
                </a:solidFill>
                <a:effectLst/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9D5118-2EDC-AB5B-0718-66DB1AC76ADD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编写小程序代码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A95B23D3-4144-6293-713F-CAC7DD11EB03}"/>
              </a:ext>
            </a:extLst>
          </p:cNvPr>
          <p:cNvSpPr/>
          <p:nvPr/>
        </p:nvSpPr>
        <p:spPr>
          <a:xfrm>
            <a:off x="9983938" y="6207877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index.js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7349714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入门案例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E4F60C-ED59-7B59-E34C-6F65BA0D45E7}"/>
              </a:ext>
            </a:extLst>
          </p:cNvPr>
          <p:cNvSpPr txBox="1"/>
          <p:nvPr/>
        </p:nvSpPr>
        <p:spPr>
          <a:xfrm>
            <a:off x="710565" y="1701165"/>
            <a:ext cx="10299700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编译小程序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9C5E830-63E0-EB3B-EF3C-A1F6985CC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059" y="2551100"/>
            <a:ext cx="4526920" cy="103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259819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2464904"/>
          </a:xfrm>
        </p:spPr>
        <p:txBody>
          <a:bodyPr/>
          <a:lstStyle/>
          <a:p>
            <a:r>
              <a:rPr lang="en-US" altLang="zh-CN"/>
              <a:t>HttpClient</a:t>
            </a:r>
          </a:p>
          <a:p>
            <a:r>
              <a:rPr lang="zh-CN" altLang="en-US"/>
              <a:t>微信小程序开发</a:t>
            </a:r>
            <a:endParaRPr lang="en-US" altLang="zh-CN"/>
          </a:p>
          <a:p>
            <a:r>
              <a:rPr lang="zh-CN" altLang="en-US"/>
              <a:t>微信登录</a:t>
            </a:r>
            <a:endParaRPr lang="en-US" altLang="zh-CN"/>
          </a:p>
          <a:p>
            <a:r>
              <a:rPr lang="zh-CN" altLang="en-US"/>
              <a:t>导入商品浏览功能代码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84005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微信登录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54321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导入小程序代码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微信登录流程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208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导入小程序代码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0BF8B2E-9A5D-FE95-CD07-787DF864A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306" y="1814200"/>
            <a:ext cx="2912529" cy="375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77614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HttpClient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15009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微信登录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54321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导入小程序代码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微信登录流程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6077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微信登录流程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BAB123-D3B3-BD0C-80E2-F421B7B703FE}"/>
              </a:ext>
            </a:extLst>
          </p:cNvPr>
          <p:cNvSpPr txBox="1"/>
          <p:nvPr/>
        </p:nvSpPr>
        <p:spPr>
          <a:xfrm>
            <a:off x="710880" y="1720643"/>
            <a:ext cx="100245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阿里巴巴普惠体" panose="00020600040101010101"/>
              </a:rPr>
              <a:t>微信登录：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effectLst/>
                <a:ea typeface="阿里巴巴普惠体" panose="00020600040101010101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https://developers.weixin.qq.com/miniprogram/dev/framework/open-ability/login.html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effectLst/>
              <a:ea typeface="阿里巴巴普惠体" panose="00020600040101010101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0B019D7-8AF9-EE4D-0AEA-30DC2EEEE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252" y="2093965"/>
            <a:ext cx="5279081" cy="468329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4C6280F-DD97-4B84-CA44-0886E2363628}"/>
              </a:ext>
            </a:extLst>
          </p:cNvPr>
          <p:cNvSpPr/>
          <p:nvPr/>
        </p:nvSpPr>
        <p:spPr>
          <a:xfrm>
            <a:off x="7235688" y="4949509"/>
            <a:ext cx="4492486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1600" b="1" cap="none" spc="0">
                <a:ln/>
                <a:solidFill>
                  <a:srgbClr val="FF0000"/>
                </a:solidFill>
                <a:effectLst/>
                <a:ea typeface="阿里巴巴普惠体" panose="00020600040101010101"/>
              </a:rPr>
              <a:t>注意：可以使用</a:t>
            </a:r>
            <a:r>
              <a:rPr lang="en-US" altLang="zh-CN" sz="1600" b="1" cap="none" spc="0">
                <a:ln/>
                <a:solidFill>
                  <a:srgbClr val="FF0000"/>
                </a:solidFill>
                <a:effectLst/>
                <a:ea typeface="阿里巴巴普惠体" panose="00020600040101010101"/>
              </a:rPr>
              <a:t>postman</a:t>
            </a:r>
            <a:r>
              <a:rPr lang="zh-CN" altLang="en-US" sz="1600" b="1" cap="none" spc="0">
                <a:ln/>
                <a:solidFill>
                  <a:srgbClr val="FF0000"/>
                </a:solidFill>
                <a:effectLst/>
                <a:ea typeface="阿里巴巴普惠体" panose="00020600040101010101"/>
              </a:rPr>
              <a:t>测试登录凭证校验接口</a:t>
            </a:r>
          </a:p>
        </p:txBody>
      </p:sp>
    </p:spTree>
    <p:extLst>
      <p:ext uri="{BB962C8B-B14F-4D97-AF65-F5344CB8AC3E}">
        <p14:creationId xmlns:p14="http://schemas.microsoft.com/office/powerpoint/2010/main" val="564827659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微信登录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54321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导入小程序代码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微信登录流程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62252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46DEE5-BADE-062E-287C-A7CD0E72E7B3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335D454-C02A-AA13-0BE7-33433FFB5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190" y="2301099"/>
            <a:ext cx="5417583" cy="427010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1DBBFC3-DE2D-FAB9-E7CE-AA05A5C8C6C3}"/>
              </a:ext>
            </a:extLst>
          </p:cNvPr>
          <p:cNvSpPr txBox="1"/>
          <p:nvPr/>
        </p:nvSpPr>
        <p:spPr>
          <a:xfrm>
            <a:off x="7015950" y="4483469"/>
            <a:ext cx="4500706" cy="1372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业务规则：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基于微信登录实现小程序的登录功能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如果是新用户需要自动完成注册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811473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46DEE5-BADE-062E-287C-A7CD0E72E7B3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接口设计：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46B1C38-9D76-C86D-B122-D51887B47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37" y="2380642"/>
            <a:ext cx="3897553" cy="410613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88B8669-48A4-7F61-5A93-7BDEFE7D7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852" y="3444902"/>
            <a:ext cx="4953773" cy="307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023435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46DEE5-BADE-062E-287C-A7CD0E72E7B3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数据库设计（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user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表）：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5159A23-7E65-5D8D-AADB-429469DED9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859384"/>
              </p:ext>
            </p:extLst>
          </p:nvPr>
        </p:nvGraphicFramePr>
        <p:xfrm>
          <a:off x="858739" y="2363251"/>
          <a:ext cx="8523800" cy="4109966"/>
        </p:xfrm>
        <a:graphic>
          <a:graphicData uri="http://schemas.openxmlformats.org/drawingml/2006/table">
            <a:tbl>
              <a:tblPr/>
              <a:tblGrid>
                <a:gridCol w="2130950">
                  <a:extLst>
                    <a:ext uri="{9D8B030D-6E8A-4147-A177-3AD203B41FA5}">
                      <a16:colId xmlns:a16="http://schemas.microsoft.com/office/drawing/2014/main" val="999791432"/>
                    </a:ext>
                  </a:extLst>
                </a:gridCol>
                <a:gridCol w="2130950">
                  <a:extLst>
                    <a:ext uri="{9D8B030D-6E8A-4147-A177-3AD203B41FA5}">
                      <a16:colId xmlns:a16="http://schemas.microsoft.com/office/drawing/2014/main" val="2761366624"/>
                    </a:ext>
                  </a:extLst>
                </a:gridCol>
                <a:gridCol w="2130950">
                  <a:extLst>
                    <a:ext uri="{9D8B030D-6E8A-4147-A177-3AD203B41FA5}">
                      <a16:colId xmlns:a16="http://schemas.microsoft.com/office/drawing/2014/main" val="2027693803"/>
                    </a:ext>
                  </a:extLst>
                </a:gridCol>
                <a:gridCol w="2130950">
                  <a:extLst>
                    <a:ext uri="{9D8B030D-6E8A-4147-A177-3AD203B41FA5}">
                      <a16:colId xmlns:a16="http://schemas.microsoft.com/office/drawing/2014/main" val="566096702"/>
                    </a:ext>
                  </a:extLst>
                </a:gridCol>
              </a:tblGrid>
              <a:tr h="460321">
                <a:tc>
                  <a:txBody>
                    <a:bodyPr/>
                    <a:lstStyle/>
                    <a:p>
                      <a:r>
                        <a:rPr lang="zh-CN" altLang="en-US" sz="1400" b="1">
                          <a:effectLst/>
                          <a:ea typeface="阿里巴巴普惠体" panose="00020600040101010101"/>
                        </a:rPr>
                        <a:t>字段名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>
                          <a:effectLst/>
                          <a:ea typeface="阿里巴巴普惠体" panose="00020600040101010101"/>
                        </a:rPr>
                        <a:t>数据类型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>
                          <a:effectLst/>
                          <a:ea typeface="阿里巴巴普惠体" panose="00020600040101010101"/>
                        </a:rPr>
                        <a:t>说明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1">
                          <a:effectLst/>
                          <a:ea typeface="阿里巴巴普惠体" panose="00020600040101010101"/>
                        </a:rPr>
                        <a:t>备注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974812"/>
                  </a:ext>
                </a:extLst>
              </a:tr>
              <a:tr h="45540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id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bigint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  <a:ea typeface="阿里巴巴普惠体" panose="00020600040101010101"/>
                        </a:rPr>
                        <a:t>主键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  <a:ea typeface="阿里巴巴普惠体" panose="00020600040101010101"/>
                        </a:rPr>
                        <a:t>自增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7738252"/>
                  </a:ext>
                </a:extLst>
              </a:tr>
              <a:tr h="44207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openid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varchar(45)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  <a:ea typeface="阿里巴巴普惠体" panose="00020600040101010101"/>
                        </a:rPr>
                        <a:t>微信用户的唯一标识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effectLst/>
                        <a:ea typeface="阿里巴巴普惠体" panose="00020600040101010101"/>
                      </a:endParaRP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1697125"/>
                  </a:ext>
                </a:extLst>
              </a:tr>
              <a:tr h="460321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name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varchar(32)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  <a:ea typeface="阿里巴巴普惠体" panose="00020600040101010101"/>
                        </a:rPr>
                        <a:t>用户姓名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effectLst/>
                        <a:ea typeface="阿里巴巴普惠体" panose="00020600040101010101"/>
                      </a:endParaRP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777991"/>
                  </a:ext>
                </a:extLst>
              </a:tr>
              <a:tr h="460321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phone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varchar(11)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  <a:ea typeface="阿里巴巴普惠体" panose="00020600040101010101"/>
                        </a:rPr>
                        <a:t>手机号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effectLst/>
                        <a:ea typeface="阿里巴巴普惠体" panose="00020600040101010101"/>
                      </a:endParaRP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068557"/>
                  </a:ext>
                </a:extLst>
              </a:tr>
              <a:tr h="460321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sex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varchar(2)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  <a:ea typeface="阿里巴巴普惠体" panose="00020600040101010101"/>
                        </a:rPr>
                        <a:t>性别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effectLst/>
                        <a:ea typeface="阿里巴巴普惠体" panose="00020600040101010101"/>
                      </a:endParaRP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01064"/>
                  </a:ext>
                </a:extLst>
              </a:tr>
              <a:tr h="460321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id_number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varchar(18)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  <a:ea typeface="阿里巴巴普惠体" panose="00020600040101010101"/>
                        </a:rPr>
                        <a:t>身份证号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effectLst/>
                        <a:ea typeface="阿里巴巴普惠体" panose="00020600040101010101"/>
                      </a:endParaRP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290505"/>
                  </a:ext>
                </a:extLst>
              </a:tr>
              <a:tr h="44074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avatar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  <a:ea typeface="阿里巴巴普惠体" panose="00020600040101010101"/>
                        </a:rPr>
                        <a:t>varchar(500)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  <a:ea typeface="阿里巴巴普惠体" panose="00020600040101010101"/>
                        </a:rPr>
                        <a:t>微信用户头像路径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effectLst/>
                        <a:ea typeface="阿里巴巴普惠体" panose="00020600040101010101"/>
                      </a:endParaRP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6092843"/>
                  </a:ext>
                </a:extLst>
              </a:tr>
              <a:tr h="460321">
                <a:tc>
                  <a:txBody>
                    <a:bodyPr/>
                    <a:lstStyle/>
                    <a:p>
                      <a:pPr algn="l"/>
                      <a:r>
                        <a:rPr lang="en-US" sz="1400" b="0" i="0">
                          <a:solidFill>
                            <a:srgbClr val="333333"/>
                          </a:solidFill>
                          <a:effectLst/>
                          <a:latin typeface="Open Sans" panose="020B0606030504020204" pitchFamily="34" charset="0"/>
                          <a:ea typeface="阿里巴巴普惠体" panose="00020600040101010101"/>
                        </a:rPr>
                        <a:t>create_time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0" i="0">
                          <a:solidFill>
                            <a:srgbClr val="333333"/>
                          </a:solidFill>
                          <a:effectLst/>
                          <a:latin typeface="Open Sans" panose="020B0606030504020204" pitchFamily="34" charset="0"/>
                          <a:ea typeface="阿里巴巴普惠体" panose="00020600040101010101"/>
                        </a:rPr>
                        <a:t>datetime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0" i="0">
                          <a:solidFill>
                            <a:srgbClr val="333333"/>
                          </a:solidFill>
                          <a:effectLst/>
                          <a:latin typeface="Open Sans" panose="020B0606030504020204" pitchFamily="34" charset="0"/>
                          <a:ea typeface="阿里巴巴普惠体" panose="00020600040101010101"/>
                        </a:rPr>
                        <a:t>注册时间</a:t>
                      </a: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br>
                        <a:rPr lang="zh-CN" altLang="en-US" sz="1400" b="0" i="0">
                          <a:solidFill>
                            <a:srgbClr val="333333"/>
                          </a:solidFill>
                          <a:effectLst/>
                          <a:latin typeface="Open Sans" panose="020B0606030504020204" pitchFamily="34" charset="0"/>
                          <a:ea typeface="阿里巴巴普惠体" panose="00020600040101010101"/>
                        </a:rPr>
                      </a:br>
                      <a:endParaRPr lang="zh-CN" altLang="en-US" sz="1400" b="0" i="0">
                        <a:solidFill>
                          <a:srgbClr val="333333"/>
                        </a:solidFill>
                        <a:effectLst/>
                        <a:latin typeface="Open Sans" panose="020B0606030504020204" pitchFamily="34" charset="0"/>
                        <a:ea typeface="阿里巴巴普惠体" panose="00020600040101010101"/>
                      </a:endParaRPr>
                    </a:p>
                  </a:txBody>
                  <a:tcPr marL="47045" marR="47045" marT="21713" marB="21713" anchor="ctr">
                    <a:lnL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FE2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6822689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32270822-6885-E000-18A3-91FBEEEB8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1779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C2B5B41-EEFA-7E67-2708-DD370C68338C}"/>
              </a:ext>
            </a:extLst>
          </p:cNvPr>
          <p:cNvSpPr/>
          <p:nvPr/>
        </p:nvSpPr>
        <p:spPr>
          <a:xfrm>
            <a:off x="858739" y="3326295"/>
            <a:ext cx="8523800" cy="339256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3827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微信登录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54321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导入小程序代码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微信登录流程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33755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配置微信登录所需配置项：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10A8C1D-9F91-DF70-9F6F-B160808D5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33" y="2394626"/>
            <a:ext cx="10559417" cy="381534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37805455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6B91F0-799A-6E00-BF00-6A63AB451C4F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配置为微信用户生成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jwt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令牌时使用的配置项：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B16A3F-2C5E-43C9-728A-D81F7B72C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47" y="2146608"/>
            <a:ext cx="4174434" cy="451592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22545084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DTO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3E742D7-B17C-78B7-6423-40E975B60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787" y="3454793"/>
            <a:ext cx="4851496" cy="1259999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9C1BDF26-58EB-5C20-F0EF-499BA19B9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7542" y="3190946"/>
            <a:ext cx="4826772" cy="1975009"/>
          </a:xfrm>
          <a:prstGeom prst="roundRect">
            <a:avLst/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C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端用户登录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@Data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Serializable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微信用户授权码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code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EF34ABE0-9BF8-20AE-13C4-F5F9C76EA17A}"/>
              </a:ext>
            </a:extLst>
          </p:cNvPr>
          <p:cNvSpPr/>
          <p:nvPr/>
        </p:nvSpPr>
        <p:spPr>
          <a:xfrm>
            <a:off x="5916930" y="4108645"/>
            <a:ext cx="655455" cy="30696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5235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HttpClient</a:t>
            </a:r>
            <a:r>
              <a:rPr lang="zh-CN" altLang="en-US"/>
              <a:t>介绍 </a:t>
            </a:r>
            <a:r>
              <a:rPr lang="en-US" altLang="zh-CN"/>
              <a:t>– </a:t>
            </a:r>
            <a:r>
              <a:rPr lang="zh-CN" altLang="en-US"/>
              <a:t>作用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3DF538-B750-9EDE-83D2-3EE46810EC85}"/>
              </a:ext>
            </a:extLst>
          </p:cNvPr>
          <p:cNvSpPr txBox="1"/>
          <p:nvPr/>
        </p:nvSpPr>
        <p:spPr>
          <a:xfrm>
            <a:off x="710565" y="1675765"/>
            <a:ext cx="1060196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HttpClient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Apache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的一个子项目，是高效的、功能丰富的支持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协议的客户端编程工具包。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AC693FF-5D7B-23C9-222C-1F32187894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841" y="2534590"/>
            <a:ext cx="1638384" cy="1073205"/>
          </a:xfrm>
          <a:prstGeom prst="rect">
            <a:avLst/>
          </a:prstGeom>
        </p:spPr>
      </p:pic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37DFF1E1-155B-DC50-12DA-1360A8B37F32}"/>
              </a:ext>
            </a:extLst>
          </p:cNvPr>
          <p:cNvCxnSpPr/>
          <p:nvPr/>
        </p:nvCxnSpPr>
        <p:spPr>
          <a:xfrm>
            <a:off x="3307742" y="2886325"/>
            <a:ext cx="395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9E6EB74E-B315-2B3B-30AF-20B01B92A2F5}"/>
              </a:ext>
            </a:extLst>
          </p:cNvPr>
          <p:cNvCxnSpPr/>
          <p:nvPr/>
        </p:nvCxnSpPr>
        <p:spPr>
          <a:xfrm flipH="1">
            <a:off x="3299791" y="3323647"/>
            <a:ext cx="395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D8EDEAB7-D76C-EF54-616B-CE8F259BF785}"/>
              </a:ext>
            </a:extLst>
          </p:cNvPr>
          <p:cNvSpPr txBox="1"/>
          <p:nvPr/>
        </p:nvSpPr>
        <p:spPr>
          <a:xfrm>
            <a:off x="4232993" y="2502701"/>
            <a:ext cx="1706632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发送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6358E8E-E428-EECA-3AF5-42A2D479C757}"/>
              </a:ext>
            </a:extLst>
          </p:cNvPr>
          <p:cNvSpPr txBox="1"/>
          <p:nvPr/>
        </p:nvSpPr>
        <p:spPr>
          <a:xfrm>
            <a:off x="4232993" y="2952431"/>
            <a:ext cx="1706632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接收响应数据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413ED00-C8D0-5CF5-5AEE-4217649B46E7}"/>
              </a:ext>
            </a:extLst>
          </p:cNvPr>
          <p:cNvSpPr txBox="1"/>
          <p:nvPr/>
        </p:nvSpPr>
        <p:spPr>
          <a:xfrm>
            <a:off x="1916388" y="3562458"/>
            <a:ext cx="1706632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客户端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791A4B3-1686-B532-2286-025506E53DD3}"/>
              </a:ext>
            </a:extLst>
          </p:cNvPr>
          <p:cNvSpPr txBox="1"/>
          <p:nvPr/>
        </p:nvSpPr>
        <p:spPr>
          <a:xfrm>
            <a:off x="7715664" y="3569695"/>
            <a:ext cx="1706632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服务端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76F8136-D313-2265-CE15-D6BEDE3C2808}"/>
              </a:ext>
            </a:extLst>
          </p:cNvPr>
          <p:cNvSpPr txBox="1"/>
          <p:nvPr/>
        </p:nvSpPr>
        <p:spPr>
          <a:xfrm>
            <a:off x="710565" y="4576711"/>
            <a:ext cx="10601960" cy="1495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HttpClient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作用：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发送</a:t>
            </a:r>
            <a:r>
              <a:rPr lang="en-US" altLang="zh-CN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</a:t>
            </a:r>
            <a:endParaRPr lang="en-US" altLang="zh-CN" sz="160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FF0000"/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接收响应数据</a:t>
            </a:r>
            <a:endParaRPr lang="en-US" altLang="zh-CN" sz="1600" dirty="0">
              <a:solidFill>
                <a:srgbClr val="FF0000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6EB6E005-F2B3-F7BA-1B77-721583F97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6234" y="4706206"/>
            <a:ext cx="845573" cy="1433277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1FA628AD-9D5D-8EBB-1B02-5F3B58DD0FC8}"/>
              </a:ext>
            </a:extLst>
          </p:cNvPr>
          <p:cNvSpPr txBox="1"/>
          <p:nvPr/>
        </p:nvSpPr>
        <p:spPr>
          <a:xfrm>
            <a:off x="7233370" y="5248964"/>
            <a:ext cx="3659917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为什么要在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Java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程序中发送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请求？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2E1C04E-0ED6-16C1-11AF-7CF99B7994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2532" y="2515892"/>
            <a:ext cx="1104075" cy="113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484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34" grpId="0"/>
      <p:bldP spid="3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VO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设计：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15F39AD-0FBA-1381-AC08-1991D951A4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910" y="2751679"/>
            <a:ext cx="4101671" cy="2687013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AA919E3B-021F-D758-5618-D5BA4AC26E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0602" y="2994541"/>
            <a:ext cx="5049078" cy="2162294"/>
          </a:xfrm>
          <a:prstGeom prst="roundRect">
            <a:avLst>
              <a:gd name="adj" fmla="val 3797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@Data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@Builder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@NoArgsConstructor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@AllArgsConstructor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Serializable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token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5E0CF4BE-90AB-F0D4-E31D-188A360BCA1C}"/>
              </a:ext>
            </a:extLst>
          </p:cNvPr>
          <p:cNvSpPr/>
          <p:nvPr/>
        </p:nvSpPr>
        <p:spPr>
          <a:xfrm>
            <a:off x="5316864" y="3967964"/>
            <a:ext cx="655455" cy="30696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814694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根据接口定义创建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UserController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login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8BB7817D-1258-FF4E-5A98-C4402E920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844" y="2375666"/>
            <a:ext cx="10656252" cy="4024253"/>
          </a:xfrm>
          <a:prstGeom prst="roundRect">
            <a:avLst>
              <a:gd name="adj" fmla="val 2540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@RestController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"/user/user"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(tags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"C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端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-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用户接口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UserController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C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端用户登录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--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微信登录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"/login"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登录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微信用户登录，授权码为：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userLoginDTO.getCode());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B32D77D-0D39-0EE7-7D3D-22FB5ADA36C7}"/>
              </a:ext>
            </a:extLst>
          </p:cNvPr>
          <p:cNvSpPr/>
          <p:nvPr/>
        </p:nvSpPr>
        <p:spPr>
          <a:xfrm>
            <a:off x="9864227" y="6060266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UserController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43183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完善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UserController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login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63801E9-E85B-8F1F-7694-234FF52EE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115" y="2413293"/>
            <a:ext cx="10637520" cy="4024253"/>
          </a:xfrm>
          <a:prstGeom prst="roundRect">
            <a:avLst>
              <a:gd name="adj" fmla="val 2208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C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端用户登录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--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微信登录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@PostMapping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"/login"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@ApiOperation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登录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@RequestBody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微信用户登录，授权码为：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userLoginDTO.getCode());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userService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.wxLogin(userLoginDTO);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 claims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HashMap();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claims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JwtClaimsConstant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USER_ID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.getId());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token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JwtUtil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createJWT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.getUserSecretKey(),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jwtProperties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.getUserTtl(),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claims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UserLoginVO userLoginVO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builder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.getId())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.openid(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.getOpenid())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.token(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token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.build();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Result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success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userLoginVO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B32D77D-0D39-0EE7-7D3D-22FB5ADA36C7}"/>
              </a:ext>
            </a:extLst>
          </p:cNvPr>
          <p:cNvSpPr/>
          <p:nvPr/>
        </p:nvSpPr>
        <p:spPr>
          <a:xfrm>
            <a:off x="9848766" y="6097893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UserController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370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UserService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ACCAB9C7-6D53-988A-7C14-33D3BE597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830" y="2602726"/>
            <a:ext cx="9486817" cy="1787723"/>
          </a:xfrm>
          <a:prstGeom prst="roundRect">
            <a:avLst>
              <a:gd name="adj" fmla="val 421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根据微信授权码实现微信登录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wxLogin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4291718398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UserServiceImpl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实现类：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13ED805-0D16-1AC5-A46E-72BF2655FD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344" y="2434601"/>
            <a:ext cx="10588238" cy="3682425"/>
          </a:xfrm>
          <a:prstGeom prst="roundRect">
            <a:avLst>
              <a:gd name="adj" fmla="val 228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@Service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@Slf4j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class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UserServiceImpl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implements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UserService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static final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WX_LOGIN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"https://api.weixin.qq.com/sns/jscode2session"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@Autowired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WeChatProperties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weChatProperties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根据微信授权码实现微信登录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wxLogin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en-US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3822071115"/>
      </p:ext>
    </p:extLst>
  </p:cSld>
  <p:clrMapOvr>
    <a:masterClrMapping/>
  </p:clrMapOvr>
  <p:transition spd="slow"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01EE5535-907D-5EC0-5670-E5905FD86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6809" y="2347397"/>
            <a:ext cx="10538381" cy="4195167"/>
          </a:xfrm>
          <a:prstGeom prst="roundRect">
            <a:avLst>
              <a:gd name="adj" fmla="val 2193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获取微信用户的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code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private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getOpenid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code){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请求参数封装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 map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HashMap();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“appid”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weChatProperties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.getAppid());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“secret”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weChatProperties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.getSecret());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“js_code”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,code);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.put(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“grant_type”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“authorization_code”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调用工具类，向微信接口服务发送请求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json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HttpClientUtil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doGet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WX_LOGIN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微信登录返回结果：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{}”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json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解析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json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字符串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JSONObject jsonObject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JSON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parseObject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json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openid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jsonObject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.getString(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“openid”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.info(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“</a:t>
            </a:r>
            <a:r>
              <a:rPr kumimoji="0" lang="zh-CN" altLang="en-US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微信用户的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</a:t>
            </a:r>
            <a:r>
              <a:rPr kumimoji="0" lang="zh-CN" altLang="en-US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为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：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,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UserServiceImpl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中创建私有方法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getOpenid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B32D77D-0D39-0EE7-7D3D-22FB5ADA36C7}"/>
              </a:ext>
            </a:extLst>
          </p:cNvPr>
          <p:cNvSpPr/>
          <p:nvPr/>
        </p:nvSpPr>
        <p:spPr>
          <a:xfrm>
            <a:off x="9724321" y="6206672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UserServiceImpl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0415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FF1C82FD-26D1-CA44-292F-E84DCD2E4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880" y="2477008"/>
            <a:ext cx="10698800" cy="3682425"/>
          </a:xfrm>
          <a:prstGeom prst="roundRect">
            <a:avLst>
              <a:gd name="adj" fmla="val 2479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wxLogin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userLoginDTO) 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授权码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code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userLoginDTO.getCode();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openid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getOpenid(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code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throw 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LoginFailedException(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MessageConstant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LOGIN_FAILED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查询用户信息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.getByOpenid(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if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(user ==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null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//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当前是一个新用户，自动完成注册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=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new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User();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user.setOpenid(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user.setCreateTime(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LocalDateTime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now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());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.insert(user);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}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return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完善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UserServiceImpl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wxLogin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方法：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B32D77D-0D39-0EE7-7D3D-22FB5ADA36C7}"/>
              </a:ext>
            </a:extLst>
          </p:cNvPr>
          <p:cNvSpPr/>
          <p:nvPr/>
        </p:nvSpPr>
        <p:spPr>
          <a:xfrm>
            <a:off x="9879811" y="5819780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UserServiceImpl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2654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CD7213F2-D984-3FF7-0AC1-D1FF8EF6A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86" y="2452353"/>
            <a:ext cx="10571894" cy="2827853"/>
          </a:xfrm>
          <a:prstGeom prst="roundRect">
            <a:avLst>
              <a:gd name="adj" fmla="val 281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@Mapper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interface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{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插入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@param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3D3D3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void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/**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根据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查询用户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@return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*/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9E880D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@Select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"select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*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from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where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87109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 #{openid}"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627A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getByOpenid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(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String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openid);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}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UserMapper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B32D77D-0D39-0EE7-7D3D-22FB5ADA36C7}"/>
              </a:ext>
            </a:extLst>
          </p:cNvPr>
          <p:cNvSpPr/>
          <p:nvPr/>
        </p:nvSpPr>
        <p:spPr>
          <a:xfrm>
            <a:off x="9768811" y="4940553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UserMapper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1710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8077A000-103E-DE02-E9EA-4FF1191160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38" y="2449446"/>
            <a:ext cx="10559332" cy="3286006"/>
          </a:xfrm>
          <a:prstGeom prst="roundRect">
            <a:avLst>
              <a:gd name="adj" fmla="val 2632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&lt;?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xml version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="1.0"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encoding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="UTF-8"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?&gt;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&lt;!DOCTYPE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PUBLIC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"-//mybatis.org//DTD Mapper 3.0//EN" "http://mybatis.org/dtd/mybatis-3-mapper.dtd"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namespace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="com.sky.mapper.UserMapper"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&lt;!--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插入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--&gt;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&lt;!--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useGeneratedKeys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设置为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true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：在执行插入记录之后可以获取到数据库自动生成的主键值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keyProperty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：指定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Java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对象的属性名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    </a:t>
            </a: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--&gt;</a:t>
            </a:r>
            <a:b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1" u="none" strike="noStrike" cap="none" normalizeH="0" baseline="0">
                <a:ln>
                  <a:noFill/>
                </a:ln>
                <a:solidFill>
                  <a:srgbClr val="8C8C8C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id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="insert"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parameterType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="User"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useGeneratedKeys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="true" 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174AD4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keyProperty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="id"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insert into user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(openid,name,phone,sex,id_number,avatar,create_time)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values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        (#{openid},#{name},#{phone},#{sex},#{idNumber},#{avatar},#{createTime})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insert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b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mapper</a:t>
            </a:r>
            <a:r>
              <a:rPr kumimoji="0" lang="zh-CN" altLang="zh-CN" sz="11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180F79-0591-E8F7-301C-5E440FE3F76E}"/>
              </a:ext>
            </a:extLst>
          </p:cNvPr>
          <p:cNvSpPr txBox="1"/>
          <p:nvPr/>
        </p:nvSpPr>
        <p:spPr>
          <a:xfrm>
            <a:off x="710565" y="1701165"/>
            <a:ext cx="104127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UserMapper.xml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映射文件：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sym typeface="+mn-ea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B32D77D-0D39-0EE7-7D3D-22FB5ADA36C7}"/>
              </a:ext>
            </a:extLst>
          </p:cNvPr>
          <p:cNvSpPr/>
          <p:nvPr/>
        </p:nvSpPr>
        <p:spPr>
          <a:xfrm>
            <a:off x="9780101" y="5395799"/>
            <a:ext cx="1640869" cy="339653"/>
          </a:xfrm>
          <a:prstGeom prst="round2DiagRect">
            <a:avLst>
              <a:gd name="adj1" fmla="val 25741"/>
              <a:gd name="adj2" fmla="val 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300"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UserMapper.xml</a:t>
            </a:r>
            <a:endParaRPr lang="zh-CN" altLang="en-US" sz="1300"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554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373471-032E-BB47-A084-F88D3CD17E9A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编写拦截器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JwtTokenUserInterceptor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，统一拦截用户端发送的请求并进行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jwt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校验：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F5D2A4D-7194-C9A5-793A-9CC6C8DA1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69" y="2362189"/>
            <a:ext cx="6227685" cy="349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84687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HttpClient</a:t>
            </a:r>
            <a:r>
              <a:rPr lang="zh-CN" altLang="en-US"/>
              <a:t>介绍 </a:t>
            </a:r>
            <a:r>
              <a:rPr lang="en-US" altLang="zh-CN"/>
              <a:t>– </a:t>
            </a:r>
            <a:r>
              <a:rPr lang="zh-CN" altLang="en-US"/>
              <a:t>应用场景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3EE13CCF-F651-55AB-722A-75012B412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1897" y="4924680"/>
            <a:ext cx="827756" cy="81284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B6D0589C-35F7-6355-4848-F0DFA18E66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362" y="4924680"/>
            <a:ext cx="859737" cy="81284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6622EBA7-DA9D-3643-BDEA-47C1C8144C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1451" y="4924680"/>
            <a:ext cx="781090" cy="81919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284984E-CE66-F808-9915-CA6D4CD1C0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8475" y="2892397"/>
            <a:ext cx="1638384" cy="107320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E4F77B4-EBC4-F146-8CA0-56D75E95AC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2620" y="4924681"/>
            <a:ext cx="880578" cy="812841"/>
          </a:xfrm>
          <a:prstGeom prst="rect">
            <a:avLst/>
          </a:prstGeom>
        </p:spPr>
      </p:pic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244791C2-D915-2FBD-BDD5-FBBE805350F3}"/>
              </a:ext>
            </a:extLst>
          </p:cNvPr>
          <p:cNvCxnSpPr>
            <a:stCxn id="2" idx="3"/>
          </p:cNvCxnSpPr>
          <p:nvPr/>
        </p:nvCxnSpPr>
        <p:spPr>
          <a:xfrm flipV="1">
            <a:off x="2816859" y="2438400"/>
            <a:ext cx="3041016" cy="990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09A17877-A963-F388-FA75-5FE9873BA27B}"/>
              </a:ext>
            </a:extLst>
          </p:cNvPr>
          <p:cNvCxnSpPr>
            <a:cxnSpLocks/>
            <a:stCxn id="2" idx="3"/>
          </p:cNvCxnSpPr>
          <p:nvPr/>
        </p:nvCxnSpPr>
        <p:spPr>
          <a:xfrm flipV="1">
            <a:off x="2816859" y="3143250"/>
            <a:ext cx="2860041" cy="285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9F8F67B5-DCD8-316F-197D-60451531AFDC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2816859" y="3429000"/>
            <a:ext cx="2860041" cy="5171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0E2DBD20-C388-5576-3ADE-9AC2AE06E311}"/>
              </a:ext>
            </a:extLst>
          </p:cNvPr>
          <p:cNvCxnSpPr>
            <a:stCxn id="2" idx="3"/>
          </p:cNvCxnSpPr>
          <p:nvPr/>
        </p:nvCxnSpPr>
        <p:spPr>
          <a:xfrm>
            <a:off x="2816859" y="3429000"/>
            <a:ext cx="3041016" cy="12763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7EB402CA-554E-11D1-E923-347042C2DE13}"/>
              </a:ext>
            </a:extLst>
          </p:cNvPr>
          <p:cNvSpPr txBox="1"/>
          <p:nvPr/>
        </p:nvSpPr>
        <p:spPr>
          <a:xfrm>
            <a:off x="2493806" y="5855768"/>
            <a:ext cx="1165006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微信服务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2A24AC2-BB11-D561-CD71-723AC047DCAA}"/>
              </a:ext>
            </a:extLst>
          </p:cNvPr>
          <p:cNvSpPr txBox="1"/>
          <p:nvPr/>
        </p:nvSpPr>
        <p:spPr>
          <a:xfrm>
            <a:off x="4621865" y="5855768"/>
            <a:ext cx="1165006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地图服务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585E8C2-6E1F-DA58-6A10-1AB36D48E650}"/>
              </a:ext>
            </a:extLst>
          </p:cNvPr>
          <p:cNvSpPr txBox="1"/>
          <p:nvPr/>
        </p:nvSpPr>
        <p:spPr>
          <a:xfrm>
            <a:off x="6944715" y="5855768"/>
            <a:ext cx="1165006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短信服务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7A899822-EEE1-2349-754C-5E329EFE0D48}"/>
              </a:ext>
            </a:extLst>
          </p:cNvPr>
          <p:cNvSpPr txBox="1"/>
          <p:nvPr/>
        </p:nvSpPr>
        <p:spPr>
          <a:xfrm>
            <a:off x="8989862" y="5855768"/>
            <a:ext cx="163501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天气预报服务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BB1E9B86-A1CA-7724-9C95-8FACA1ADE8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74121" y="2073205"/>
            <a:ext cx="2235315" cy="1638384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2CFA022D-F994-BCF1-62EC-3D51503E09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81252" y="1787184"/>
            <a:ext cx="2228184" cy="2314251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48E98E1E-84DE-F170-4E4D-8BCDAF3D747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8217" y="1488677"/>
            <a:ext cx="2235314" cy="3216673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B51EE4FE-4392-1A8A-2671-08236092CC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42312" y="1260827"/>
            <a:ext cx="2121884" cy="351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571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0.27239 -0.44537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20" y="-22269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81481E-6 L 0.09727 -0.33009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57" y="-16505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-0.09115 -0.19907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995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-0.27943 -0.06528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1" y="-326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0.3586 -0.54954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30" y="-27477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7.40741E-7 L 0.18412 -0.42593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06" y="-21296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-0.00625 -0.30602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-15301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56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-0.18229 -0.18009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15" y="-9005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D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30" grpId="0"/>
      <p:bldP spid="30" grpId="1"/>
      <p:bldP spid="30" grpId="2"/>
      <p:bldP spid="32" grpId="0"/>
      <p:bldP spid="32" grpId="1"/>
      <p:bldP spid="34" grpId="0"/>
      <p:bldP spid="34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代码开发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F917EA-99F1-A59B-55F1-CF5979643487}"/>
              </a:ext>
            </a:extLst>
          </p:cNvPr>
          <p:cNvSpPr txBox="1"/>
          <p:nvPr/>
        </p:nvSpPr>
        <p:spPr>
          <a:xfrm>
            <a:off x="710565" y="1519555"/>
            <a:ext cx="924052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WebMvcConfiguration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sym typeface="+mn-ea"/>
              </a:rPr>
              <a:t>配置类中注册拦截器：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054B1EA-9664-1B78-85FA-687BCCFA1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452" y="2171747"/>
            <a:ext cx="4692891" cy="453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892028"/>
      </p:ext>
    </p:extLst>
  </p:cSld>
  <p:clrMapOvr>
    <a:masterClrMapping/>
  </p:clrMapOvr>
  <p:transition spd="slow"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微信登录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254321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导入小程序代码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微信登录流程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代码开发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2224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阿里巴巴普惠体" panose="00020600040101010101"/>
              </a:rPr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A5EAD2-11EC-B6C3-6EA2-137477668613}"/>
              </a:ext>
            </a:extLst>
          </p:cNvPr>
          <p:cNvSpPr txBox="1"/>
          <p:nvPr/>
        </p:nvSpPr>
        <p:spPr>
          <a:xfrm>
            <a:off x="794385" y="1607820"/>
            <a:ext cx="11091545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可以通过接口文档进行测试，最后完成前后端联调测试即可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3604707"/>
      </p:ext>
    </p:extLst>
  </p:cSld>
  <p:clrMapOvr>
    <a:masterClrMapping/>
  </p:clrMapOvr>
  <p:transition spd="slow"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D4D2954-D48C-E398-816E-76C84B0C87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9358" y="2027584"/>
            <a:ext cx="5973761" cy="2464904"/>
          </a:xfrm>
        </p:spPr>
        <p:txBody>
          <a:bodyPr/>
          <a:lstStyle/>
          <a:p>
            <a:r>
              <a:rPr lang="en-US" altLang="zh-CN"/>
              <a:t>HttpClient</a:t>
            </a:r>
          </a:p>
          <a:p>
            <a:r>
              <a:rPr lang="zh-CN" altLang="en-US"/>
              <a:t>微信小程序开发</a:t>
            </a:r>
            <a:endParaRPr lang="en-US" altLang="zh-CN"/>
          </a:p>
          <a:p>
            <a:r>
              <a:rPr lang="zh-CN" altLang="en-US"/>
              <a:t>微信登录</a:t>
            </a:r>
            <a:endParaRPr lang="en-US" altLang="zh-CN"/>
          </a:p>
          <a:p>
            <a:r>
              <a:rPr lang="zh-CN" altLang="en-US"/>
              <a:t>导入商品浏览功能代码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2273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452246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导入商品浏览功能代码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35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14E113-2883-33CD-67C3-1DB2E1C4A796}"/>
              </a:ext>
            </a:extLst>
          </p:cNvPr>
          <p:cNvSpPr txBox="1"/>
          <p:nvPr/>
        </p:nvSpPr>
        <p:spPr>
          <a:xfrm>
            <a:off x="794385" y="1576016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产品原型：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6316C1E4-F34A-7DC9-2E17-33F49E11A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14" y="2069992"/>
            <a:ext cx="2506190" cy="445818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59F8A1A-FDFC-8BBE-1D0B-086205280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508" y="2086489"/>
            <a:ext cx="2506190" cy="445818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8D4E753-BE53-5A30-D44C-25594BBC81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7143" y="2091866"/>
            <a:ext cx="2517418" cy="445818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96CBFA8-7BAD-1C23-90C7-D1A395E635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2287" y="2091866"/>
            <a:ext cx="2530740" cy="4458185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26729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9B260C7-22F0-939D-6C53-5591C27C98B7}"/>
              </a:ext>
            </a:extLst>
          </p:cNvPr>
          <p:cNvSpPr txBox="1"/>
          <p:nvPr/>
        </p:nvSpPr>
        <p:spPr>
          <a:xfrm>
            <a:off x="710565" y="1701165"/>
            <a:ext cx="4662547" cy="2480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接口设计：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查询分类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根据分类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查询菜品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根据分类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查询套餐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根据套餐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查询包含的菜品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9837877"/>
      </p:ext>
    </p:extLst>
  </p:cSld>
  <p:clrMapOvr>
    <a:masterClrMapping/>
  </p:clrMapOvr>
  <p:transition spd="slow">
    <p:push dir="u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9BF8E5-C924-ED11-22AD-8436F56307FA}"/>
              </a:ext>
            </a:extLst>
          </p:cNvPr>
          <p:cNvSpPr txBox="1"/>
          <p:nvPr/>
        </p:nvSpPr>
        <p:spPr>
          <a:xfrm>
            <a:off x="710565" y="1701165"/>
            <a:ext cx="4662547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查询分类 接口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76F6D14-0683-D4DE-6FF2-A51994218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7530" y="1187807"/>
            <a:ext cx="4773832" cy="534101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F841D93-BCDA-C6E9-9126-0ACF9B30A9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023" y="3274256"/>
            <a:ext cx="3930852" cy="318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34349"/>
      </p:ext>
    </p:extLst>
  </p:cSld>
  <p:clrMapOvr>
    <a:masterClrMapping/>
  </p:clrMapOvr>
  <p:transition spd="slow">
    <p:push dir="u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9B9D27-26D5-433C-3809-2A0948F6286D}"/>
              </a:ext>
            </a:extLst>
          </p:cNvPr>
          <p:cNvSpPr txBox="1"/>
          <p:nvPr/>
        </p:nvSpPr>
        <p:spPr>
          <a:xfrm>
            <a:off x="710565" y="1701165"/>
            <a:ext cx="4662547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根据分类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查询菜品 接口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1AF9CD2-BF67-4F2C-CE7C-82FDEFB3A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420" y="3043245"/>
            <a:ext cx="2867362" cy="350884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EBC9172-6E14-9D73-DF81-FB1F33899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4121" y="1020722"/>
            <a:ext cx="4121362" cy="556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21098"/>
      </p:ext>
    </p:extLst>
  </p:cSld>
  <p:clrMapOvr>
    <a:masterClrMapping/>
  </p:clrMapOvr>
  <p:transition spd="slow">
    <p:push dir="u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C27A3E-862C-2D75-8554-7011CE85FD96}"/>
              </a:ext>
            </a:extLst>
          </p:cNvPr>
          <p:cNvSpPr txBox="1"/>
          <p:nvPr/>
        </p:nvSpPr>
        <p:spPr>
          <a:xfrm>
            <a:off x="710565" y="1701165"/>
            <a:ext cx="4662547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根据分类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查询套餐 接口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7FC6A73-2AD6-E1C8-8FF7-669F8C748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608" y="2977555"/>
            <a:ext cx="2825895" cy="35815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E686E42-99EB-1616-6F08-9C51B4330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065" y="1151436"/>
            <a:ext cx="4470630" cy="541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73673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HttpClient</a:t>
            </a:r>
            <a:r>
              <a:rPr lang="zh-CN" altLang="en-US"/>
              <a:t>介绍 </a:t>
            </a:r>
            <a:r>
              <a:rPr lang="en-US" altLang="zh-CN"/>
              <a:t>– </a:t>
            </a:r>
            <a:r>
              <a:rPr lang="zh-CN" altLang="en-US"/>
              <a:t>效果展示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573764-BF85-BE45-7185-ECDF852A68FD}"/>
              </a:ext>
            </a:extLst>
          </p:cNvPr>
          <p:cNvSpPr txBox="1"/>
          <p:nvPr/>
        </p:nvSpPr>
        <p:spPr>
          <a:xfrm>
            <a:off x="710565" y="1675765"/>
            <a:ext cx="10601960" cy="1064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/>
              </a:rPr>
              <a:t>百度地图地理编码服务接口：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/>
            </a:endParaRPr>
          </a:p>
          <a:p>
            <a:pPr>
              <a:lnSpc>
                <a:spcPct val="150000"/>
              </a:lnSpc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https://api.map.baidu.com/geocoding/v3/?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address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北京市海淀区上地十街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10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宋体" panose="02010600030101010101" pitchFamily="2" charset="-122"/>
                <a:ea typeface="阿里巴巴普惠体" panose="00020600040101010101"/>
              </a:rPr>
              <a:t>号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&amp;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output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</a:t>
            </a: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json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&amp;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ak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67D17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=UEBQm9c3KZ5LrsO2C2qsOAs1eSdLvlzM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A62FA9-7635-D0B0-CB11-D0992B6F9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247" y="3101438"/>
            <a:ext cx="778240" cy="79265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6EE705B-9526-B2E0-D50F-611612C70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7701" y="3081248"/>
            <a:ext cx="859737" cy="812842"/>
          </a:xfrm>
          <a:prstGeom prst="rect">
            <a:avLst/>
          </a:prstGeom>
        </p:spPr>
      </p:pic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68915D36-E432-5FD1-CD0D-29E5F4C8AEA5}"/>
              </a:ext>
            </a:extLst>
          </p:cNvPr>
          <p:cNvCxnSpPr/>
          <p:nvPr/>
        </p:nvCxnSpPr>
        <p:spPr>
          <a:xfrm>
            <a:off x="2584534" y="3296356"/>
            <a:ext cx="395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EB04A603-0FB5-07C9-0F37-6ECA7A122565}"/>
              </a:ext>
            </a:extLst>
          </p:cNvPr>
          <p:cNvCxnSpPr/>
          <p:nvPr/>
        </p:nvCxnSpPr>
        <p:spPr>
          <a:xfrm flipH="1">
            <a:off x="2576583" y="3733678"/>
            <a:ext cx="3959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CF4FCEF1-D729-2197-8FB6-6B6C09A4F6F5}"/>
              </a:ext>
            </a:extLst>
          </p:cNvPr>
          <p:cNvSpPr txBox="1"/>
          <p:nvPr/>
        </p:nvSpPr>
        <p:spPr>
          <a:xfrm>
            <a:off x="3509785" y="2912732"/>
            <a:ext cx="1706632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发送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DA26012-72C8-BBC2-4203-0BA958B2E751}"/>
              </a:ext>
            </a:extLst>
          </p:cNvPr>
          <p:cNvSpPr txBox="1"/>
          <p:nvPr/>
        </p:nvSpPr>
        <p:spPr>
          <a:xfrm>
            <a:off x="3509785" y="3362462"/>
            <a:ext cx="1706632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接收响应数据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CF83DC-A7A8-B66B-37ED-2038F20C212C}"/>
              </a:ext>
            </a:extLst>
          </p:cNvPr>
          <p:cNvSpPr txBox="1"/>
          <p:nvPr/>
        </p:nvSpPr>
        <p:spPr>
          <a:xfrm>
            <a:off x="1669782" y="3982294"/>
            <a:ext cx="1100888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客户端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2C331B3-5980-8186-6BBD-67300B7D8A6A}"/>
              </a:ext>
            </a:extLst>
          </p:cNvPr>
          <p:cNvSpPr txBox="1"/>
          <p:nvPr/>
        </p:nvSpPr>
        <p:spPr>
          <a:xfrm>
            <a:off x="6666807" y="3982294"/>
            <a:ext cx="150460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百度地图服务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8D79B24-253D-B212-F9A9-B8E852B69B43}"/>
              </a:ext>
            </a:extLst>
          </p:cNvPr>
          <p:cNvSpPr txBox="1"/>
          <p:nvPr/>
        </p:nvSpPr>
        <p:spPr>
          <a:xfrm>
            <a:off x="764910" y="4736702"/>
            <a:ext cx="9991759" cy="1526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通过浏览器请求服务的步骤：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构造请求地址和参数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发送请求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接收数据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645168A-A244-016C-EA56-0EB49550F1F2}"/>
              </a:ext>
            </a:extLst>
          </p:cNvPr>
          <p:cNvSpPr/>
          <p:nvPr/>
        </p:nvSpPr>
        <p:spPr>
          <a:xfrm>
            <a:off x="1621247" y="1768038"/>
            <a:ext cx="1217369" cy="307454"/>
          </a:xfrm>
          <a:prstGeom prst="rect">
            <a:avLst/>
          </a:prstGeom>
          <a:solidFill>
            <a:srgbClr val="FF0000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44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需求分析和设计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6C90F0-ECE7-AC2C-3A27-BE59DC6C46C1}"/>
              </a:ext>
            </a:extLst>
          </p:cNvPr>
          <p:cNvSpPr txBox="1"/>
          <p:nvPr/>
        </p:nvSpPr>
        <p:spPr>
          <a:xfrm>
            <a:off x="710565" y="1701165"/>
            <a:ext cx="4662547" cy="510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根据套餐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查询包含的菜品 接口</a:t>
            </a:r>
            <a:endParaRPr lang="zh-CN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B624608-4E5B-D04C-DFD3-4136DBFCF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7824" y="1109312"/>
            <a:ext cx="4503213" cy="567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185370"/>
      </p:ext>
    </p:extLst>
  </p:cSld>
  <p:clrMapOvr>
    <a:masterClrMapping/>
  </p:clrMapOvr>
  <p:transition spd="slow">
    <p:push dir="u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452246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导入商品浏览功能代码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8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代码导入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7FBC93-79E9-EAAB-EA52-026B4A4FA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162" y="1944248"/>
            <a:ext cx="5130660" cy="286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42536"/>
      </p:ext>
    </p:extLst>
  </p:cSld>
  <p:clrMapOvr>
    <a:masterClrMapping/>
  </p:clrMapOvr>
  <p:transition spd="slow">
    <p:push dir="u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452246" cy="548322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导入商品浏览功能代码</a:t>
            </a:r>
            <a:endParaRPr lang="en-US" altLang="zh-CN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533399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需求分析和设计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代码导入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功能测试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1489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功能测试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5BECA4-4ED2-7D55-252E-6BF8415DCC95}"/>
              </a:ext>
            </a:extLst>
          </p:cNvPr>
          <p:cNvSpPr txBox="1"/>
          <p:nvPr/>
        </p:nvSpPr>
        <p:spPr>
          <a:xfrm>
            <a:off x="794385" y="1607820"/>
            <a:ext cx="10057130" cy="418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通过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Swagger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接口文档进行测试，通过后再前后端联调测试即可</a:t>
            </a:r>
            <a:endParaRPr 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4952638"/>
      </p:ext>
    </p:extLst>
  </p:cSld>
  <p:clrMapOvr>
    <a:masterClrMapping/>
  </p:clrMapOvr>
  <p:transition spd="slow">
    <p:push dir="u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0868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75BB6551-2E7F-6081-6B28-31180242F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介绍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3DF538-B750-9EDE-83D2-3EE46810EC85}"/>
              </a:ext>
            </a:extLst>
          </p:cNvPr>
          <p:cNvSpPr txBox="1"/>
          <p:nvPr/>
        </p:nvSpPr>
        <p:spPr>
          <a:xfrm>
            <a:off x="710565" y="1675765"/>
            <a:ext cx="10601960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HttpClient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是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Apache Jakarta Common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下的子项目，可以用来提供高效的、最新的、功能丰富的支持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协议的客户端编程工具包，并且它支持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协议最新的版本和建议。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CF52F543-0F52-A72A-E9BE-7F7BB9F1A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986" y="2774302"/>
            <a:ext cx="6329237" cy="1054953"/>
          </a:xfrm>
          <a:prstGeom prst="roundRect">
            <a:avLst>
              <a:gd name="adj" fmla="val 6761"/>
            </a:avLst>
          </a:prstGeom>
          <a:solidFill>
            <a:srgbClr val="FFFFE4"/>
          </a:solidFill>
          <a:ln w="3175">
            <a:solidFill>
              <a:schemeClr val="tx1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&gt;org.apache.httpcomponents&lt;/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groupId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&gt;httpclient&lt;/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artifactId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    &lt;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&gt;4.5.13&lt;/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version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b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</a:b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&lt;/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033B3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dependency</a:t>
            </a:r>
            <a:r>
              <a:rPr kumimoji="0" lang="zh-CN" altLang="zh-CN" sz="1200" b="0" i="0" u="none" strike="noStrike" cap="none" normalizeH="0" baseline="0">
                <a:ln>
                  <a:noFill/>
                </a:ln>
                <a:solidFill>
                  <a:srgbClr val="080808"/>
                </a:solidFill>
                <a:effectLst/>
                <a:latin typeface="Consolas" panose="020B0609020204030204" pitchFamily="49" charset="0"/>
                <a:ea typeface="阿里巴巴普惠体" panose="00020600040101010101"/>
              </a:rPr>
              <a:t>&gt;</a:t>
            </a:r>
            <a:endParaRPr kumimoji="0" lang="zh-CN" altLang="zh-CN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阿里巴巴普惠体" panose="00020600040101010101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1DED47-350E-2510-1DF9-20D527377D4D}"/>
              </a:ext>
            </a:extLst>
          </p:cNvPr>
          <p:cNvSpPr txBox="1"/>
          <p:nvPr/>
        </p:nvSpPr>
        <p:spPr>
          <a:xfrm>
            <a:off x="710566" y="4069109"/>
            <a:ext cx="3551334" cy="26341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核心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API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HttpClient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HttpClients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CloseableHttpClient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HttpGet</a:t>
            </a: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HttpPost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487DE8-96B7-9FC2-DE2E-A109751D5FA8}"/>
              </a:ext>
            </a:extLst>
          </p:cNvPr>
          <p:cNvSpPr txBox="1"/>
          <p:nvPr/>
        </p:nvSpPr>
        <p:spPr>
          <a:xfrm>
            <a:off x="5600619" y="4069109"/>
            <a:ext cx="5570964" cy="18955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发送请求步骤：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HttpClient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对象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创建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请求对象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marL="285750" indent="-2857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调用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HttpClient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execute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方法发送请求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95516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F6D01502-ACB2-54E0-107D-1052531CC1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4248" y="2768759"/>
            <a:ext cx="4081975" cy="548322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HttpClient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BC215AD-75EB-79CC-7355-18954962CD4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" name="文本占位符 2">
            <a:extLst>
              <a:ext uri="{FF2B5EF4-FFF2-40B4-BE49-F238E27FC236}">
                <a16:creationId xmlns:a16="http://schemas.microsoft.com/office/drawing/2014/main" id="{6CF46F7E-1513-13C2-D649-6B26F853429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5281833" y="3340750"/>
            <a:ext cx="5466080" cy="1994575"/>
          </a:xfrm>
        </p:spPr>
        <p:txBody>
          <a:bodyPr/>
          <a:lstStyle/>
          <a:p>
            <a:r>
              <a:rPr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介绍</a:t>
            </a:r>
            <a:endParaRPr 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  <a:p>
            <a:r>
              <a:rPr kumimoji="1" lang="zh-CN" altLang="en-US">
                <a:latin typeface="阿里巴巴普惠体" panose="00020600040101010101" pitchFamily="18" charset="-122"/>
                <a:ea typeface="阿里巴巴普惠体" panose="00020600040101010101" pitchFamily="18" charset="-122"/>
              </a:rPr>
              <a:t>入门案例</a:t>
            </a:r>
            <a:endParaRPr kumimoji="1" lang="en-US" altLang="zh-CN">
              <a:latin typeface="阿里巴巴普惠体" panose="00020600040101010101" pitchFamily="18" charset="-122"/>
              <a:ea typeface="阿里巴巴普惠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953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bac75dfb-aae3-47a5-9552-b26907514717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封面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目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学习目标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章节页版式（一级+二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章节页版式（一级标题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正文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1050" dirty="0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5_结束页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Calibri"/>
        <a:ea typeface="黑体"/>
        <a:cs typeface=""/>
      </a:majorFont>
      <a:minorFont>
        <a:latin typeface="Calibri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105002</TotalTime>
  <Words>3139</Words>
  <Application>Microsoft Office PowerPoint</Application>
  <PresentationFormat>宽屏</PresentationFormat>
  <Paragraphs>353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75</vt:i4>
      </vt:variant>
    </vt:vector>
  </HeadingPairs>
  <TitlesOfParts>
    <vt:vector size="99" baseType="lpstr">
      <vt:lpstr>Alibaba PuHuiTi B</vt:lpstr>
      <vt:lpstr>Alibaba PuHuiTi M</vt:lpstr>
      <vt:lpstr>Alibaba PuHuiTi Medium</vt:lpstr>
      <vt:lpstr>Alibaba PuHuiTi R</vt:lpstr>
      <vt:lpstr>阿里巴巴普惠体</vt:lpstr>
      <vt:lpstr>等线</vt:lpstr>
      <vt:lpstr>黑体</vt:lpstr>
      <vt:lpstr>华文楷体</vt:lpstr>
      <vt:lpstr>华文楷体</vt:lpstr>
      <vt:lpstr>宋体</vt:lpstr>
      <vt:lpstr>Arial</vt:lpstr>
      <vt:lpstr>Calibri</vt:lpstr>
      <vt:lpstr>Consolas</vt:lpstr>
      <vt:lpstr>Open Sans</vt:lpstr>
      <vt:lpstr>Segoe UI</vt:lpstr>
      <vt:lpstr>Verdana</vt:lpstr>
      <vt:lpstr>Wingdings</vt:lpstr>
      <vt:lpstr>封面2</vt:lpstr>
      <vt:lpstr>目录</vt:lpstr>
      <vt:lpstr>学习目标</vt:lpstr>
      <vt:lpstr>章节页版式（一级+二级标题）</vt:lpstr>
      <vt:lpstr>章节页版式（一级标题）</vt:lpstr>
      <vt:lpstr>正文设计方案</vt:lpstr>
      <vt:lpstr>5_结束页设计方案</vt:lpstr>
      <vt:lpstr>微信登录、商品浏览</vt:lpstr>
      <vt:lpstr>PowerPoint 演示文稿</vt:lpstr>
      <vt:lpstr>PowerPoint 演示文稿</vt:lpstr>
      <vt:lpstr>HttpClient</vt:lpstr>
      <vt:lpstr>HttpClient介绍 – 作用</vt:lpstr>
      <vt:lpstr>HttpClient介绍 – 应用场景</vt:lpstr>
      <vt:lpstr>HttpClient介绍 – 效果展示</vt:lpstr>
      <vt:lpstr>介绍</vt:lpstr>
      <vt:lpstr>HttpClient</vt:lpstr>
      <vt:lpstr>入门案例</vt:lpstr>
      <vt:lpstr>入门案例</vt:lpstr>
      <vt:lpstr>PowerPoint 演示文稿</vt:lpstr>
      <vt:lpstr>微信小程序开发</vt:lpstr>
      <vt:lpstr>介绍</vt:lpstr>
      <vt:lpstr>介绍</vt:lpstr>
      <vt:lpstr>介绍</vt:lpstr>
      <vt:lpstr>介绍</vt:lpstr>
      <vt:lpstr>微信小程序开发</vt:lpstr>
      <vt:lpstr>准备工作</vt:lpstr>
      <vt:lpstr>准备工作 – 注册小程序</vt:lpstr>
      <vt:lpstr>准备工作 – 完善小程序信息</vt:lpstr>
      <vt:lpstr>准备工作 – 完善小程序信息</vt:lpstr>
      <vt:lpstr>准备工作 – 完善小程序信息</vt:lpstr>
      <vt:lpstr>准备工作 – 下载开发者工具</vt:lpstr>
      <vt:lpstr>准备工作 – 下载开发者工具</vt:lpstr>
      <vt:lpstr>准备工作 – 下载开发者工具</vt:lpstr>
      <vt:lpstr>准备工作 – 下载开发者工具</vt:lpstr>
      <vt:lpstr>准备工作 – 下载开发者工具</vt:lpstr>
      <vt:lpstr>微信小程序开发</vt:lpstr>
      <vt:lpstr>入门案例</vt:lpstr>
      <vt:lpstr>入门案例</vt:lpstr>
      <vt:lpstr>入门案例</vt:lpstr>
      <vt:lpstr>入门案例</vt:lpstr>
      <vt:lpstr>入门案例</vt:lpstr>
      <vt:lpstr>入门案例</vt:lpstr>
      <vt:lpstr>入门案例</vt:lpstr>
      <vt:lpstr>PowerPoint 演示文稿</vt:lpstr>
      <vt:lpstr>微信登录</vt:lpstr>
      <vt:lpstr>导入小程序代码</vt:lpstr>
      <vt:lpstr>微信登录</vt:lpstr>
      <vt:lpstr>微信登录流程</vt:lpstr>
      <vt:lpstr>微信登录</vt:lpstr>
      <vt:lpstr>需求分析和设计</vt:lpstr>
      <vt:lpstr>需求分析和设计</vt:lpstr>
      <vt:lpstr>需求分析和设计</vt:lpstr>
      <vt:lpstr>微信登录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代码开发</vt:lpstr>
      <vt:lpstr>微信登录</vt:lpstr>
      <vt:lpstr>功能测试</vt:lpstr>
      <vt:lpstr>PowerPoint 演示文稿</vt:lpstr>
      <vt:lpstr>导入商品浏览功能代码</vt:lpstr>
      <vt:lpstr>需求分析和设计</vt:lpstr>
      <vt:lpstr>需求分析和设计</vt:lpstr>
      <vt:lpstr>需求分析和设计</vt:lpstr>
      <vt:lpstr>需求分析和设计</vt:lpstr>
      <vt:lpstr>需求分析和设计</vt:lpstr>
      <vt:lpstr>需求分析和设计</vt:lpstr>
      <vt:lpstr>导入商品浏览功能代码</vt:lpstr>
      <vt:lpstr>代码导入</vt:lpstr>
      <vt:lpstr>导入商品浏览功能代码</vt:lpstr>
      <vt:lpstr>功能测试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8802</dc:creator>
  <cp:lastModifiedBy>itcast</cp:lastModifiedBy>
  <cp:revision>10184</cp:revision>
  <dcterms:created xsi:type="dcterms:W3CDTF">2020-03-31T02:23:27Z</dcterms:created>
  <dcterms:modified xsi:type="dcterms:W3CDTF">2023-03-09T10:52:23Z</dcterms:modified>
</cp:coreProperties>
</file>