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665" r:id="rId2"/>
    <p:sldMasterId id="2147483707" r:id="rId3"/>
    <p:sldMasterId id="2147483700" r:id="rId4"/>
    <p:sldMasterId id="2147483698" r:id="rId5"/>
    <p:sldMasterId id="2147483668" r:id="rId6"/>
    <p:sldMasterId id="2147483672" r:id="rId7"/>
  </p:sldMasterIdLst>
  <p:notesMasterIdLst>
    <p:notesMasterId r:id="rId57"/>
  </p:notesMasterIdLst>
  <p:handoutMasterIdLst>
    <p:handoutMasterId r:id="rId58"/>
  </p:handoutMasterIdLst>
  <p:sldIdLst>
    <p:sldId id="1913" r:id="rId8"/>
    <p:sldId id="1880" r:id="rId9"/>
    <p:sldId id="1702" r:id="rId10"/>
    <p:sldId id="1710" r:id="rId11"/>
    <p:sldId id="1859" r:id="rId12"/>
    <p:sldId id="2074" r:id="rId13"/>
    <p:sldId id="1920" r:id="rId14"/>
    <p:sldId id="2103" r:id="rId15"/>
    <p:sldId id="2075" r:id="rId16"/>
    <p:sldId id="1921" r:id="rId17"/>
    <p:sldId id="2104" r:id="rId18"/>
    <p:sldId id="2106" r:id="rId19"/>
    <p:sldId id="2105" r:id="rId20"/>
    <p:sldId id="2077" r:id="rId21"/>
    <p:sldId id="1922" r:id="rId22"/>
    <p:sldId id="1923" r:id="rId23"/>
    <p:sldId id="2078" r:id="rId24"/>
    <p:sldId id="1926" r:id="rId25"/>
    <p:sldId id="2079" r:id="rId26"/>
    <p:sldId id="1929" r:id="rId27"/>
    <p:sldId id="1932" r:id="rId28"/>
    <p:sldId id="2080" r:id="rId29"/>
    <p:sldId id="2089" r:id="rId30"/>
    <p:sldId id="2081" r:id="rId31"/>
    <p:sldId id="2087" r:id="rId32"/>
    <p:sldId id="2083" r:id="rId33"/>
    <p:sldId id="2088" r:id="rId34"/>
    <p:sldId id="2084" r:id="rId35"/>
    <p:sldId id="2086" r:id="rId36"/>
    <p:sldId id="2085" r:id="rId37"/>
    <p:sldId id="2090" r:id="rId38"/>
    <p:sldId id="2091" r:id="rId39"/>
    <p:sldId id="2092" r:id="rId40"/>
    <p:sldId id="2094" r:id="rId41"/>
    <p:sldId id="2093" r:id="rId42"/>
    <p:sldId id="2095" r:id="rId43"/>
    <p:sldId id="2111" r:id="rId44"/>
    <p:sldId id="2096" r:id="rId45"/>
    <p:sldId id="2097" r:id="rId46"/>
    <p:sldId id="2100" r:id="rId47"/>
    <p:sldId id="2112" r:id="rId48"/>
    <p:sldId id="2108" r:id="rId49"/>
    <p:sldId id="2098" r:id="rId50"/>
    <p:sldId id="2101" r:id="rId51"/>
    <p:sldId id="2109" r:id="rId52"/>
    <p:sldId id="2110" r:id="rId53"/>
    <p:sldId id="2099" r:id="rId54"/>
    <p:sldId id="2102" r:id="rId55"/>
    <p:sldId id="1704" r:id="rId5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per" initials="s" lastIdx="1" clrIdx="0">
    <p:extLst>
      <p:ext uri="{19B8F6BF-5375-455C-9EA6-DF929625EA0E}">
        <p15:presenceInfo xmlns:p15="http://schemas.microsoft.com/office/powerpoint/2012/main" userId="sup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4"/>
    <a:srgbClr val="FF0000"/>
    <a:srgbClr val="A144A5"/>
    <a:srgbClr val="92D050"/>
    <a:srgbClr val="C00000"/>
    <a:srgbClr val="D8EEC0"/>
    <a:srgbClr val="B37AB0"/>
    <a:srgbClr val="B475AD"/>
    <a:srgbClr val="D9F3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6" autoAdjust="0"/>
    <p:restoredTop sz="92556" autoAdjust="0"/>
  </p:normalViewPr>
  <p:slideViewPr>
    <p:cSldViewPr snapToGrid="0">
      <p:cViewPr varScale="1">
        <p:scale>
          <a:sx n="81" d="100"/>
          <a:sy n="81" d="100"/>
        </p:scale>
        <p:origin x="100" y="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2692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61" Type="http://schemas.openxmlformats.org/officeDocument/2006/relationships/viewProps" Target="viewProps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commentAuthors" Target="commentAuthor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5BAB8F7-26C7-2345-A2F0-4C70E8EFA8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B0FE49-C86E-0B42-8C7E-921C60B5AA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DFD10-C36A-A44C-AC52-E91D9A58CF7E}" type="datetimeFigureOut">
              <a:rPr kumimoji="1" lang="zh-CN" altLang="en-US" smtClean="0"/>
              <a:t>2023/4/8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928822-8127-CD43-9156-5BB443851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C3EF7F-6078-7249-A167-F5C0687992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0B397-CD8F-1C4C-97BB-ADF18DDD1C0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626559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7ACF5-0677-4CC5-89ED-AE83D3F5859D}" type="datetimeFigureOut">
              <a:rPr lang="zh-CN" altLang="en-US" smtClean="0"/>
              <a:t>2023/4/8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63F50-FC71-46DD-9BDC-11F985EF41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5948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469F54-72BF-044A-89E7-CDAF75E947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44725"/>
            <a:ext cx="10541000" cy="1158875"/>
          </a:xfrm>
          <a:prstGeom prst="rect">
            <a:avLst/>
          </a:prstGeom>
        </p:spPr>
        <p:txBody>
          <a:bodyPr anchor="ctr"/>
          <a:lstStyle>
            <a:lvl1pPr>
              <a:defRPr sz="7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</a:p>
        </p:txBody>
      </p:sp>
      <p:sp>
        <p:nvSpPr>
          <p:cNvPr id="3" name="文本占位符 3">
            <a:extLst>
              <a:ext uri="{FF2B5EF4-FFF2-40B4-BE49-F238E27FC236}">
                <a16:creationId xmlns:a16="http://schemas.microsoft.com/office/drawing/2014/main" id="{FE68CD30-ECD6-A642-8C7F-BA42D1249D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454401"/>
            <a:ext cx="10540999" cy="630237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</a:lstStyle>
          <a:p>
            <a:pPr lvl="0"/>
            <a:r>
              <a:rPr kumimoji="1" lang="zh-CN" altLang="en-US" dirty="0"/>
              <a:t>副标题内容，如若没有可以删除</a:t>
            </a:r>
          </a:p>
        </p:txBody>
      </p:sp>
    </p:spTree>
    <p:extLst>
      <p:ext uri="{BB962C8B-B14F-4D97-AF65-F5344CB8AC3E}">
        <p14:creationId xmlns:p14="http://schemas.microsoft.com/office/powerpoint/2010/main" val="588721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4024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>
            <a:extLst>
              <a:ext uri="{FF2B5EF4-FFF2-40B4-BE49-F238E27FC236}">
                <a16:creationId xmlns:a16="http://schemas.microsoft.com/office/drawing/2014/main" id="{ED1003EB-0D97-5849-AC50-BFB3EDAA3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32400" y="2766218"/>
            <a:ext cx="6654800" cy="1325563"/>
          </a:xfrm>
          <a:prstGeom prst="rect">
            <a:avLst/>
          </a:prstGeom>
        </p:spPr>
        <p:txBody>
          <a:bodyPr/>
          <a:lstStyle>
            <a:lvl1pPr>
              <a:defRPr sz="3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章节标题，右侧章节数字需自行设置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0C8E5D29-3E75-FC46-80C9-2080D9268E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315334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888985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639914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03185"/>
            <a:ext cx="10719120" cy="3819718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862767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4D92416-D30F-8049-AD27-C955EC07F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8056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11">
            <a:extLst>
              <a:ext uri="{FF2B5EF4-FFF2-40B4-BE49-F238E27FC236}">
                <a16:creationId xmlns:a16="http://schemas.microsoft.com/office/drawing/2014/main" id="{D8BA1B0F-468D-0446-AB7E-B23A83414D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8517"/>
            <a:ext cx="10748057" cy="3922461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497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2212"/>
            <a:ext cx="9845675" cy="454780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947CB16-8D08-5242-A2E0-936DC1D43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0749"/>
            <a:ext cx="984567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908806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数字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B678CE99-982F-E747-B6C5-B29DECDE38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88D105DB-24C1-B042-AF5E-89B9573312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598036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8871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+项目编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48057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9C0915B4-3DAF-C444-883E-818CAE39A5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8707"/>
            <a:ext cx="10748057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7163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182483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4694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625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344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>
              <a:spcBef>
                <a:spcPct val="0"/>
              </a:spcBef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3280"/>
            <a:ext cx="9214230" cy="37623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455DD043-453D-F04F-965C-A5E686829A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6948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30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60146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7332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7172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A6C6B16B-7FC0-904C-B475-F9CF5C74E3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50840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844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4782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练习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1968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练习标题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1808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此为练习内容，字体不可改，阿里巴巴普惠体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1FD7787D-704C-E74D-B53E-A392EAB480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5476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838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六边形 27">
            <a:extLst>
              <a:ext uri="{FF2B5EF4-FFF2-40B4-BE49-F238E27FC236}">
                <a16:creationId xmlns:a16="http://schemas.microsoft.com/office/drawing/2014/main" id="{380B9059-6AA7-9E4F-BC56-F30289A262EA}"/>
              </a:ext>
            </a:extLst>
          </p:cNvPr>
          <p:cNvSpPr/>
          <p:nvPr userDrawn="1"/>
        </p:nvSpPr>
        <p:spPr>
          <a:xfrm rot="5400000">
            <a:off x="941355" y="3506918"/>
            <a:ext cx="1225219" cy="1056223"/>
          </a:xfrm>
          <a:prstGeom prst="hexagon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D71D36F9-1B1C-094A-A062-19A46A7AB388}"/>
              </a:ext>
            </a:extLst>
          </p:cNvPr>
          <p:cNvSpPr/>
          <p:nvPr userDrawn="1"/>
        </p:nvSpPr>
        <p:spPr>
          <a:xfrm rot="5400000">
            <a:off x="1484022" y="2527438"/>
            <a:ext cx="1944550" cy="1676336"/>
          </a:xfrm>
          <a:prstGeom prst="hexagon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36556"/>
            <a:ext cx="5760538" cy="4710244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7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95420" y="2882670"/>
            <a:ext cx="1567542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思考</a:t>
            </a:r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id="{745B08E3-3066-3844-87E9-46D7426765C6}"/>
              </a:ext>
            </a:extLst>
          </p:cNvPr>
          <p:cNvSpPr/>
          <p:nvPr userDrawn="1"/>
        </p:nvSpPr>
        <p:spPr>
          <a:xfrm rot="5400000">
            <a:off x="3294074" y="2149103"/>
            <a:ext cx="566610" cy="488457"/>
          </a:xfrm>
          <a:prstGeom prst="hexagon">
            <a:avLst/>
          </a:prstGeom>
          <a:solidFill>
            <a:srgbClr val="AD2B2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id="{B7A42CA5-7885-7642-B20D-B92B35099CBC}"/>
              </a:ext>
            </a:extLst>
          </p:cNvPr>
          <p:cNvSpPr/>
          <p:nvPr userDrawn="1"/>
        </p:nvSpPr>
        <p:spPr>
          <a:xfrm rot="5400000">
            <a:off x="1198356" y="4126436"/>
            <a:ext cx="298934" cy="257702"/>
          </a:xfrm>
          <a:prstGeom prst="hexagon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id="{DE7B2235-1C6B-6B44-BC4F-1EC9BD8B9D8D}"/>
              </a:ext>
            </a:extLst>
          </p:cNvPr>
          <p:cNvSpPr/>
          <p:nvPr userDrawn="1"/>
        </p:nvSpPr>
        <p:spPr>
          <a:xfrm rot="5400000">
            <a:off x="3642476" y="4385265"/>
            <a:ext cx="566612" cy="488459"/>
          </a:xfrm>
          <a:prstGeom prst="hexagon">
            <a:avLst/>
          </a:prstGeom>
          <a:noFill/>
          <a:ln w="1905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id="{5BF818FD-51C6-E54A-9D53-783E1313F19E}"/>
              </a:ext>
            </a:extLst>
          </p:cNvPr>
          <p:cNvSpPr/>
          <p:nvPr userDrawn="1"/>
        </p:nvSpPr>
        <p:spPr>
          <a:xfrm rot="5400000">
            <a:off x="1190641" y="1715050"/>
            <a:ext cx="854974" cy="737047"/>
          </a:xfrm>
          <a:prstGeom prst="hexagon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13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小结</a:t>
              </a:r>
              <a:endPara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094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总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809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5" name="泪珠形 14">
            <a:extLst>
              <a:ext uri="{FF2B5EF4-FFF2-40B4-BE49-F238E27FC236}">
                <a16:creationId xmlns:a16="http://schemas.microsoft.com/office/drawing/2014/main" id="{0EFAFC56-5B16-1644-BDCA-117D21E2806E}"/>
              </a:ext>
            </a:extLst>
          </p:cNvPr>
          <p:cNvSpPr/>
          <p:nvPr userDrawn="1"/>
        </p:nvSpPr>
        <p:spPr>
          <a:xfrm>
            <a:off x="1013943" y="3138371"/>
            <a:ext cx="1399001" cy="1399001"/>
          </a:xfrm>
          <a:prstGeom prst="teardrop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0" name="泪珠形 19">
            <a:extLst>
              <a:ext uri="{FF2B5EF4-FFF2-40B4-BE49-F238E27FC236}">
                <a16:creationId xmlns:a16="http://schemas.microsoft.com/office/drawing/2014/main" id="{02C17FF1-E140-B64F-AF1C-FE17A937E731}"/>
              </a:ext>
            </a:extLst>
          </p:cNvPr>
          <p:cNvSpPr/>
          <p:nvPr userDrawn="1"/>
        </p:nvSpPr>
        <p:spPr>
          <a:xfrm>
            <a:off x="1645363" y="2308178"/>
            <a:ext cx="2017950" cy="2017950"/>
          </a:xfrm>
          <a:prstGeom prst="teardrop">
            <a:avLst/>
          </a:prstGeom>
          <a:solidFill>
            <a:schemeClr val="bg1"/>
          </a:solidFill>
          <a:ln w="114300">
            <a:solidFill>
              <a:srgbClr val="B602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2" name="标题占位符 1">
            <a:extLst>
              <a:ext uri="{FF2B5EF4-FFF2-40B4-BE49-F238E27FC236}">
                <a16:creationId xmlns:a16="http://schemas.microsoft.com/office/drawing/2014/main" id="{F639FB5D-6047-3448-A319-F4FD2BA72B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5362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思路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泪珠形 22">
            <a:extLst>
              <a:ext uri="{FF2B5EF4-FFF2-40B4-BE49-F238E27FC236}">
                <a16:creationId xmlns:a16="http://schemas.microsoft.com/office/drawing/2014/main" id="{0C1BFADD-1066-B04B-BD99-C7E20F0FA73E}"/>
              </a:ext>
            </a:extLst>
          </p:cNvPr>
          <p:cNvSpPr/>
          <p:nvPr userDrawn="1"/>
        </p:nvSpPr>
        <p:spPr>
          <a:xfrm>
            <a:off x="3663313" y="3963112"/>
            <a:ext cx="439924" cy="439924"/>
          </a:xfrm>
          <a:prstGeom prst="teardrop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泪珠形 23">
            <a:extLst>
              <a:ext uri="{FF2B5EF4-FFF2-40B4-BE49-F238E27FC236}">
                <a16:creationId xmlns:a16="http://schemas.microsoft.com/office/drawing/2014/main" id="{20149FF9-71F5-FB43-A7A0-BB0C90CB4486}"/>
              </a:ext>
            </a:extLst>
          </p:cNvPr>
          <p:cNvSpPr/>
          <p:nvPr userDrawn="1"/>
        </p:nvSpPr>
        <p:spPr>
          <a:xfrm>
            <a:off x="2152487" y="1924996"/>
            <a:ext cx="260457" cy="260457"/>
          </a:xfrm>
          <a:prstGeom prst="teardrop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泪珠形 24">
            <a:extLst>
              <a:ext uri="{FF2B5EF4-FFF2-40B4-BE49-F238E27FC236}">
                <a16:creationId xmlns:a16="http://schemas.microsoft.com/office/drawing/2014/main" id="{098F3E8C-7A22-A34B-817A-438DDA0CAC1C}"/>
              </a:ext>
            </a:extLst>
          </p:cNvPr>
          <p:cNvSpPr/>
          <p:nvPr userDrawn="1"/>
        </p:nvSpPr>
        <p:spPr>
          <a:xfrm>
            <a:off x="844996" y="3255023"/>
            <a:ext cx="562210" cy="562210"/>
          </a:xfrm>
          <a:prstGeom prst="teardrop">
            <a:avLst/>
          </a:prstGeom>
          <a:noFill/>
          <a:ln w="12700">
            <a:solidFill>
              <a:srgbClr val="DE001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875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今日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4AB6E3BD-F819-724D-9482-568CE7A3A1F8}"/>
              </a:ext>
            </a:extLst>
          </p:cNvPr>
          <p:cNvSpPr/>
          <p:nvPr userDrawn="1"/>
        </p:nvSpPr>
        <p:spPr>
          <a:xfrm rot="2700000">
            <a:off x="3564412" y="2953096"/>
            <a:ext cx="936368" cy="936368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9BD6F73-BC4E-714F-81EB-5276C9B1460A}"/>
              </a:ext>
            </a:extLst>
          </p:cNvPr>
          <p:cNvSpPr/>
          <p:nvPr userDrawn="1"/>
        </p:nvSpPr>
        <p:spPr>
          <a:xfrm rot="2700000">
            <a:off x="3711024" y="3896183"/>
            <a:ext cx="643144" cy="643144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3788A09-8D86-D048-B1A9-A02E86D4E252}"/>
              </a:ext>
            </a:extLst>
          </p:cNvPr>
          <p:cNvSpPr/>
          <p:nvPr userDrawn="1"/>
        </p:nvSpPr>
        <p:spPr>
          <a:xfrm rot="2700000">
            <a:off x="1595908" y="2003998"/>
            <a:ext cx="219635" cy="219635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9328185-789E-DD42-AA27-851035E2E6BA}"/>
              </a:ext>
            </a:extLst>
          </p:cNvPr>
          <p:cNvSpPr/>
          <p:nvPr userDrawn="1"/>
        </p:nvSpPr>
        <p:spPr>
          <a:xfrm rot="2700000">
            <a:off x="1559312" y="4111232"/>
            <a:ext cx="494750" cy="494750"/>
          </a:xfrm>
          <a:prstGeom prst="rect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F2080FE-05C6-2340-B7D7-FCDE4D780420}"/>
              </a:ext>
            </a:extLst>
          </p:cNvPr>
          <p:cNvSpPr/>
          <p:nvPr userDrawn="1"/>
        </p:nvSpPr>
        <p:spPr>
          <a:xfrm rot="2700000">
            <a:off x="986540" y="2025081"/>
            <a:ext cx="361655" cy="361655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90C36A6-06C1-0647-8725-306AE7D5DB42}"/>
              </a:ext>
            </a:extLst>
          </p:cNvPr>
          <p:cNvSpPr/>
          <p:nvPr userDrawn="1"/>
        </p:nvSpPr>
        <p:spPr>
          <a:xfrm rot="2700000">
            <a:off x="1815645" y="2401118"/>
            <a:ext cx="1828800" cy="1828800"/>
          </a:xfrm>
          <a:prstGeom prst="rect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371600"/>
            <a:ext cx="5760538" cy="467360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3" name="标题占位符 1">
            <a:extLst>
              <a:ext uri="{FF2B5EF4-FFF2-40B4-BE49-F238E27FC236}">
                <a16:creationId xmlns:a16="http://schemas.microsoft.com/office/drawing/2014/main" id="{C9A22D05-8FDB-7546-BB47-01F708903C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4311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今日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作业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C7A4DAB-DC8A-9A43-A443-C9AE1D1E2698}"/>
              </a:ext>
            </a:extLst>
          </p:cNvPr>
          <p:cNvSpPr/>
          <p:nvPr userDrawn="1"/>
        </p:nvSpPr>
        <p:spPr>
          <a:xfrm rot="2700000">
            <a:off x="4273426" y="2329809"/>
            <a:ext cx="263657" cy="263657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224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89947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646133"/>
            <a:ext cx="10749598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4418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2DD40269-A2A6-814E-991D-1DBB128738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0" y="940081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538818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0319501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300769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151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07221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6958" y="1087755"/>
            <a:ext cx="6298881" cy="485584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200000"/>
              </a:lnSpc>
              <a:buFont typeface="+mj-lt"/>
              <a:buAutoNum type="arabicPeriod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此内容上下居中对齐，可根据实际情况微调位置和字体大小</a:t>
            </a:r>
          </a:p>
        </p:txBody>
      </p:sp>
    </p:spTree>
    <p:extLst>
      <p:ext uri="{BB962C8B-B14F-4D97-AF65-F5344CB8AC3E}">
        <p14:creationId xmlns:p14="http://schemas.microsoft.com/office/powerpoint/2010/main" val="219625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+二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239209-2A8D-D940-8FA0-61988543E4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73040" y="2398078"/>
            <a:ext cx="6725920" cy="54832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标题，右侧章节自行设置，如</a:t>
            </a:r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CA56E57C-1F68-E948-87DC-0FF15A8C7DE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273040" y="3069272"/>
            <a:ext cx="5466080" cy="203104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>
              <a:buNone/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  <a:lvl4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4pPr>
            <a:lvl5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5pPr>
          </a:lstStyle>
          <a:p>
            <a:pPr lvl="0"/>
            <a:r>
              <a:rPr kumimoji="1" lang="zh-CN" altLang="en-US" dirty="0"/>
              <a:t>输入具体主讲内容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可根据标题数量调整字体大小</a:t>
            </a:r>
          </a:p>
        </p:txBody>
      </p:sp>
      <p:sp>
        <p:nvSpPr>
          <p:cNvPr id="17" name="文本占位符 13">
            <a:extLst>
              <a:ext uri="{FF2B5EF4-FFF2-40B4-BE49-F238E27FC236}">
                <a16:creationId xmlns:a16="http://schemas.microsoft.com/office/drawing/2014/main" id="{01590D97-7CA9-B247-806A-885950A786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19876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13115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25362537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5250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sv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六边形 29">
            <a:extLst>
              <a:ext uri="{FF2B5EF4-FFF2-40B4-BE49-F238E27FC236}">
                <a16:creationId xmlns:a16="http://schemas.microsoft.com/office/drawing/2014/main" id="{6F51DA0D-EA98-B14B-A35B-7EDF8DBC5804}"/>
              </a:ext>
            </a:extLst>
          </p:cNvPr>
          <p:cNvSpPr/>
          <p:nvPr userDrawn="1"/>
        </p:nvSpPr>
        <p:spPr>
          <a:xfrm rot="5400000">
            <a:off x="8672366" y="-244234"/>
            <a:ext cx="1034350" cy="1136649"/>
          </a:xfrm>
          <a:custGeom>
            <a:avLst/>
            <a:gdLst>
              <a:gd name="connsiteX0" fmla="*/ 0 w 1318512"/>
              <a:gd name="connsiteY0" fmla="*/ 568325 h 1136649"/>
              <a:gd name="connsiteX1" fmla="*/ 284162 w 1318512"/>
              <a:gd name="connsiteY1" fmla="*/ 0 h 1136649"/>
              <a:gd name="connsiteX2" fmla="*/ 1034350 w 1318512"/>
              <a:gd name="connsiteY2" fmla="*/ 0 h 1136649"/>
              <a:gd name="connsiteX3" fmla="*/ 1318512 w 1318512"/>
              <a:gd name="connsiteY3" fmla="*/ 568325 h 1136649"/>
              <a:gd name="connsiteX4" fmla="*/ 1034350 w 1318512"/>
              <a:gd name="connsiteY4" fmla="*/ 1136649 h 1136649"/>
              <a:gd name="connsiteX5" fmla="*/ 284162 w 1318512"/>
              <a:gd name="connsiteY5" fmla="*/ 1136649 h 1136649"/>
              <a:gd name="connsiteX6" fmla="*/ 0 w 1318512"/>
              <a:gd name="connsiteY6" fmla="*/ 568325 h 1136649"/>
              <a:gd name="connsiteX0" fmla="*/ 0 w 1034350"/>
              <a:gd name="connsiteY0" fmla="*/ 1136649 h 1136649"/>
              <a:gd name="connsiteX1" fmla="*/ 0 w 1034350"/>
              <a:gd name="connsiteY1" fmla="*/ 0 h 1136649"/>
              <a:gd name="connsiteX2" fmla="*/ 750188 w 1034350"/>
              <a:gd name="connsiteY2" fmla="*/ 0 h 1136649"/>
              <a:gd name="connsiteX3" fmla="*/ 1034350 w 1034350"/>
              <a:gd name="connsiteY3" fmla="*/ 568325 h 1136649"/>
              <a:gd name="connsiteX4" fmla="*/ 750188 w 1034350"/>
              <a:gd name="connsiteY4" fmla="*/ 1136649 h 1136649"/>
              <a:gd name="connsiteX5" fmla="*/ 0 w 1034350"/>
              <a:gd name="connsiteY5" fmla="*/ 1136649 h 113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4350" h="1136649">
                <a:moveTo>
                  <a:pt x="0" y="1136649"/>
                </a:moveTo>
                <a:lnTo>
                  <a:pt x="0" y="0"/>
                </a:lnTo>
                <a:lnTo>
                  <a:pt x="750188" y="0"/>
                </a:lnTo>
                <a:lnTo>
                  <a:pt x="1034350" y="568325"/>
                </a:lnTo>
                <a:lnTo>
                  <a:pt x="750188" y="1136649"/>
                </a:lnTo>
                <a:lnTo>
                  <a:pt x="0" y="1136649"/>
                </a:lnTo>
                <a:close/>
              </a:path>
            </a:pathLst>
          </a:cu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id="{B0F52978-FC9E-FC46-A244-4605B31E7CC6}"/>
              </a:ext>
            </a:extLst>
          </p:cNvPr>
          <p:cNvSpPr/>
          <p:nvPr userDrawn="1"/>
        </p:nvSpPr>
        <p:spPr>
          <a:xfrm rot="5400000">
            <a:off x="9521078" y="753888"/>
            <a:ext cx="523072" cy="450925"/>
          </a:xfrm>
          <a:prstGeom prst="hexagon">
            <a:avLst/>
          </a:prstGeom>
          <a:solidFill>
            <a:srgbClr val="49504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id="{6677D3A6-DA28-9444-815A-4524D9FED995}"/>
              </a:ext>
            </a:extLst>
          </p:cNvPr>
          <p:cNvSpPr/>
          <p:nvPr userDrawn="1"/>
        </p:nvSpPr>
        <p:spPr>
          <a:xfrm rot="5400000">
            <a:off x="8027944" y="996957"/>
            <a:ext cx="523072" cy="450925"/>
          </a:xfrm>
          <a:prstGeom prst="hex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id="{B3967B50-7DD6-B247-97B6-4844195F68D5}"/>
              </a:ext>
            </a:extLst>
          </p:cNvPr>
          <p:cNvSpPr/>
          <p:nvPr userDrawn="1"/>
        </p:nvSpPr>
        <p:spPr>
          <a:xfrm rot="5400000">
            <a:off x="10287577" y="140894"/>
            <a:ext cx="196767" cy="169627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六边形 33">
            <a:extLst>
              <a:ext uri="{FF2B5EF4-FFF2-40B4-BE49-F238E27FC236}">
                <a16:creationId xmlns:a16="http://schemas.microsoft.com/office/drawing/2014/main" id="{4C290A33-8D65-DC47-BE12-79B4B22A299D}"/>
              </a:ext>
            </a:extLst>
          </p:cNvPr>
          <p:cNvSpPr/>
          <p:nvPr userDrawn="1"/>
        </p:nvSpPr>
        <p:spPr>
          <a:xfrm rot="5400000">
            <a:off x="3684719" y="893697"/>
            <a:ext cx="886529" cy="76425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六边形 34">
            <a:extLst>
              <a:ext uri="{FF2B5EF4-FFF2-40B4-BE49-F238E27FC236}">
                <a16:creationId xmlns:a16="http://schemas.microsoft.com/office/drawing/2014/main" id="{E0867641-ABCE-C84A-84A4-696E52E6543B}"/>
              </a:ext>
            </a:extLst>
          </p:cNvPr>
          <p:cNvSpPr/>
          <p:nvPr userDrawn="1"/>
        </p:nvSpPr>
        <p:spPr>
          <a:xfrm rot="5400000">
            <a:off x="11266257" y="1225116"/>
            <a:ext cx="206955" cy="17841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3DC81806-A479-FD47-B1B6-A77189F32D48}"/>
              </a:ext>
            </a:extLst>
          </p:cNvPr>
          <p:cNvSpPr/>
          <p:nvPr userDrawn="1"/>
        </p:nvSpPr>
        <p:spPr>
          <a:xfrm rot="5400000">
            <a:off x="918490" y="676500"/>
            <a:ext cx="206955" cy="178410"/>
          </a:xfrm>
          <a:prstGeom prst="hexagon">
            <a:avLst/>
          </a:prstGeom>
          <a:solidFill>
            <a:srgbClr val="AD2B2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id="{D15987B7-89CB-8549-AEE5-ADD4AED257B7}"/>
              </a:ext>
            </a:extLst>
          </p:cNvPr>
          <p:cNvSpPr/>
          <p:nvPr userDrawn="1"/>
        </p:nvSpPr>
        <p:spPr>
          <a:xfrm rot="5400000">
            <a:off x="4564916" y="775592"/>
            <a:ext cx="369001" cy="318105"/>
          </a:xfrm>
          <a:prstGeom prst="hexagon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382A540C-45FC-EB45-96D5-1EA0511DAF21}"/>
              </a:ext>
            </a:extLst>
          </p:cNvPr>
          <p:cNvCxnSpPr>
            <a:cxnSpLocks/>
          </p:cNvCxnSpPr>
          <p:nvPr userDrawn="1"/>
        </p:nvCxnSpPr>
        <p:spPr>
          <a:xfrm>
            <a:off x="9997213" y="1131213"/>
            <a:ext cx="647089" cy="39664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线连接符 40">
            <a:extLst>
              <a:ext uri="{FF2B5EF4-FFF2-40B4-BE49-F238E27FC236}">
                <a16:creationId xmlns:a16="http://schemas.microsoft.com/office/drawing/2014/main" id="{28569DD6-18D5-5D45-BC4E-E4C2727B945C}"/>
              </a:ext>
            </a:extLst>
          </p:cNvPr>
          <p:cNvCxnSpPr>
            <a:cxnSpLocks/>
          </p:cNvCxnSpPr>
          <p:nvPr userDrawn="1"/>
        </p:nvCxnSpPr>
        <p:spPr>
          <a:xfrm>
            <a:off x="3898416" y="466240"/>
            <a:ext cx="691948" cy="3663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5D63DA79-7D60-4A42-A1B3-9BB10C9E05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018" y="5296483"/>
            <a:ext cx="3565964" cy="58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60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7F5CA1-11F4-B94D-84AE-F6E3E12DEC4D}"/>
              </a:ext>
            </a:extLst>
          </p:cNvPr>
          <p:cNvGrpSpPr/>
          <p:nvPr userDrawn="1"/>
        </p:nvGrpSpPr>
        <p:grpSpPr>
          <a:xfrm>
            <a:off x="2126595" y="2260317"/>
            <a:ext cx="2280944" cy="1168683"/>
            <a:chOff x="1984355" y="1223746"/>
            <a:chExt cx="2280944" cy="11686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B73C1A2-926E-3849-92AB-BCE7B4C71DF2}"/>
                </a:ext>
              </a:extLst>
            </p:cNvPr>
            <p:cNvSpPr txBox="1"/>
            <p:nvPr/>
          </p:nvSpPr>
          <p:spPr>
            <a:xfrm>
              <a:off x="2549296" y="1223746"/>
              <a:ext cx="124585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b="1" i="0" dirty="0"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目录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EC96A2F-7D7A-F34F-9BE8-8ADCD2919ACB}"/>
                </a:ext>
              </a:extLst>
            </p:cNvPr>
            <p:cNvSpPr txBox="1"/>
            <p:nvPr/>
          </p:nvSpPr>
          <p:spPr>
            <a:xfrm>
              <a:off x="1984355" y="1869209"/>
              <a:ext cx="183394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8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阿里巴巴普惠体" panose="00020600040101010101" pitchFamily="18" charset="-122"/>
                </a:rPr>
                <a:t>Contents</a:t>
              </a:r>
              <a:endParaRPr lang="zh-CN" altLang="en-US" sz="28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cxnSp>
          <p:nvCxnSpPr>
            <p:cNvPr id="23" name="直接连接符 2">
              <a:extLst>
                <a:ext uri="{FF2B5EF4-FFF2-40B4-BE49-F238E27FC236}">
                  <a16:creationId xmlns:a16="http://schemas.microsoft.com/office/drawing/2014/main" id="{83E925B0-57FD-8B4B-8FF7-8BCD8AADEF23}"/>
                </a:ext>
              </a:extLst>
            </p:cNvPr>
            <p:cNvCxnSpPr>
              <a:cxnSpLocks/>
            </p:cNvCxnSpPr>
            <p:nvPr/>
          </p:nvCxnSpPr>
          <p:spPr>
            <a:xfrm>
              <a:off x="4265299" y="1300145"/>
              <a:ext cx="0" cy="106226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3EDCC472-8CF0-F84C-9270-06FAC7E8DD4D}"/>
                </a:ext>
              </a:extLst>
            </p:cNvPr>
            <p:cNvSpPr/>
            <p:nvPr/>
          </p:nvSpPr>
          <p:spPr>
            <a:xfrm rot="5400000">
              <a:off x="2142134" y="1404577"/>
              <a:ext cx="437322" cy="377002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E8F71936-0CC4-CB4A-AF12-89754A9ADA5D}"/>
                </a:ext>
              </a:extLst>
            </p:cNvPr>
            <p:cNvSpPr/>
            <p:nvPr/>
          </p:nvSpPr>
          <p:spPr>
            <a:xfrm rot="5400000">
              <a:off x="2037082" y="1610051"/>
              <a:ext cx="246109" cy="212163"/>
            </a:xfrm>
            <a:prstGeom prst="hexagon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958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12" r:id="rId2"/>
    <p:sldLayoutId id="2147483718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88438130-7B30-A94E-B2AC-38EDD0B85909}"/>
              </a:ext>
            </a:extLst>
          </p:cNvPr>
          <p:cNvSpPr/>
          <p:nvPr userDrawn="1"/>
        </p:nvSpPr>
        <p:spPr>
          <a:xfrm>
            <a:off x="1285029" y="2458684"/>
            <a:ext cx="474473" cy="474473"/>
          </a:xfrm>
          <a:prstGeom prst="ellipse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B73C1A2-926E-3849-92AB-BCE7B4C71DF2}"/>
              </a:ext>
            </a:extLst>
          </p:cNvPr>
          <p:cNvSpPr txBox="1"/>
          <p:nvPr/>
        </p:nvSpPr>
        <p:spPr>
          <a:xfrm>
            <a:off x="1732839" y="2333175"/>
            <a:ext cx="2307042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4200" b="1" i="0" dirty="0">
                <a:latin typeface="Alibaba PuHuiTi B" pitchFamily="18" charset="-122"/>
                <a:ea typeface="Alibaba PuHuiTi B" pitchFamily="18" charset="-122"/>
                <a:cs typeface="Alibaba PuHuiTi B" pitchFamily="18" charset="-122"/>
              </a:rPr>
              <a:t>学习目标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C96A2F-7D7A-F34F-9BE8-8ADCD2919ACB}"/>
              </a:ext>
            </a:extLst>
          </p:cNvPr>
          <p:cNvSpPr txBox="1"/>
          <p:nvPr/>
        </p:nvSpPr>
        <p:spPr>
          <a:xfrm>
            <a:off x="702992" y="2983479"/>
            <a:ext cx="3873724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Learning</a:t>
            </a:r>
            <a:r>
              <a:rPr lang="zh-CN" altLang="en-US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 </a:t>
            </a:r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Objectives</a:t>
            </a:r>
            <a:endParaRPr lang="zh-CN" altLang="en-US" sz="21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23" name="直接连接符 2">
            <a:extLst>
              <a:ext uri="{FF2B5EF4-FFF2-40B4-BE49-F238E27FC236}">
                <a16:creationId xmlns:a16="http://schemas.microsoft.com/office/drawing/2014/main" id="{83E925B0-57FD-8B4B-8FF7-8BCD8AADEF23}"/>
              </a:ext>
            </a:extLst>
          </p:cNvPr>
          <p:cNvCxnSpPr>
            <a:cxnSpLocks/>
          </p:cNvCxnSpPr>
          <p:nvPr/>
        </p:nvCxnSpPr>
        <p:spPr>
          <a:xfrm>
            <a:off x="4417699" y="2336716"/>
            <a:ext cx="0" cy="1062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形 8">
            <a:extLst>
              <a:ext uri="{FF2B5EF4-FFF2-40B4-BE49-F238E27FC236}">
                <a16:creationId xmlns:a16="http://schemas.microsoft.com/office/drawing/2014/main" id="{942E7471-620D-FA4E-A59B-D8C1A79C3F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9070" y="2491361"/>
            <a:ext cx="406390" cy="40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91B717BE-9DF9-1B41-9DBF-CB511A9C606B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998722ED-C4DC-C24C-A17B-B9CA36751549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757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17" r:id="rId2"/>
    <p:sldLayoutId id="2147483719" r:id="rId3"/>
    <p:sldLayoutId id="2147483721" r:id="rId4"/>
    <p:sldLayoutId id="214748372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D82380DF-4088-5449-BBFC-0B57E0B8F475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2FB8D235-9189-C14B-8111-0D705B9AA121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526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479B63A-0E02-2349-8BED-44C85C23E174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83" y="162578"/>
            <a:ext cx="2031376" cy="59384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EACD341D-631E-1C41-AA57-E78DF51FD162}"/>
              </a:ext>
            </a:extLst>
          </p:cNvPr>
          <p:cNvSpPr/>
          <p:nvPr userDrawn="1"/>
        </p:nvSpPr>
        <p:spPr>
          <a:xfrm>
            <a:off x="4504267" y="260138"/>
            <a:ext cx="768772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多一句没有，少一句不行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，用更短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时间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，教会更实用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的技术！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A13C4AB-ADA7-6942-8140-5DC8E0577838}"/>
              </a:ext>
            </a:extLst>
          </p:cNvPr>
          <p:cNvSpPr/>
          <p:nvPr userDrawn="1"/>
        </p:nvSpPr>
        <p:spPr>
          <a:xfrm>
            <a:off x="-52550" y="0"/>
            <a:ext cx="224790" cy="694841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04C7863-89B5-3040-9FC7-D2B2A900C20B}"/>
              </a:ext>
            </a:extLst>
          </p:cNvPr>
          <p:cNvSpPr/>
          <p:nvPr userDrawn="1"/>
        </p:nvSpPr>
        <p:spPr>
          <a:xfrm>
            <a:off x="-52550" y="719892"/>
            <a:ext cx="223200" cy="315311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EF68358-2C42-514C-A18F-D22A7C3B0412}"/>
              </a:ext>
            </a:extLst>
          </p:cNvPr>
          <p:cNvSpPr/>
          <p:nvPr userDrawn="1"/>
        </p:nvSpPr>
        <p:spPr>
          <a:xfrm>
            <a:off x="2567066" y="719635"/>
            <a:ext cx="7023600" cy="21600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7A90E8C-99EA-674B-BE48-642DDFA26B82}"/>
              </a:ext>
            </a:extLst>
          </p:cNvPr>
          <p:cNvSpPr/>
          <p:nvPr userDrawn="1"/>
        </p:nvSpPr>
        <p:spPr>
          <a:xfrm>
            <a:off x="9481902" y="719635"/>
            <a:ext cx="2163600" cy="21600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任意形状 24">
            <a:extLst>
              <a:ext uri="{FF2B5EF4-FFF2-40B4-BE49-F238E27FC236}">
                <a16:creationId xmlns:a16="http://schemas.microsoft.com/office/drawing/2014/main" id="{DC5CCC4C-800E-9040-97B5-C1E1BE251216}"/>
              </a:ext>
            </a:extLst>
          </p:cNvPr>
          <p:cNvSpPr/>
          <p:nvPr userDrawn="1"/>
        </p:nvSpPr>
        <p:spPr>
          <a:xfrm>
            <a:off x="9612588" y="6582369"/>
            <a:ext cx="400898" cy="208765"/>
          </a:xfrm>
          <a:custGeom>
            <a:avLst/>
            <a:gdLst>
              <a:gd name="connsiteX0" fmla="*/ 200449 w 400898"/>
              <a:gd name="connsiteY0" fmla="*/ 0 h 208765"/>
              <a:gd name="connsiteX1" fmla="*/ 400898 w 400898"/>
              <a:gd name="connsiteY1" fmla="*/ 200449 h 208765"/>
              <a:gd name="connsiteX2" fmla="*/ 392582 w 400898"/>
              <a:gd name="connsiteY2" fmla="*/ 208765 h 208765"/>
              <a:gd name="connsiteX3" fmla="*/ 8316 w 400898"/>
              <a:gd name="connsiteY3" fmla="*/ 208765 h 208765"/>
              <a:gd name="connsiteX4" fmla="*/ 0 w 400898"/>
              <a:gd name="connsiteY4" fmla="*/ 200449 h 208765"/>
              <a:gd name="connsiteX5" fmla="*/ 200449 w 400898"/>
              <a:gd name="connsiteY5" fmla="*/ 0 h 20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898" h="208765">
                <a:moveTo>
                  <a:pt x="200449" y="0"/>
                </a:moveTo>
                <a:lnTo>
                  <a:pt x="400898" y="200449"/>
                </a:lnTo>
                <a:lnTo>
                  <a:pt x="392582" y="208765"/>
                </a:lnTo>
                <a:lnTo>
                  <a:pt x="8316" y="208765"/>
                </a:lnTo>
                <a:lnTo>
                  <a:pt x="0" y="200449"/>
                </a:lnTo>
                <a:lnTo>
                  <a:pt x="200449" y="0"/>
                </a:lnTo>
                <a:close/>
              </a:path>
            </a:pathLst>
          </a:custGeom>
          <a:solidFill>
            <a:srgbClr val="6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6" name="矩形 22">
            <a:extLst>
              <a:ext uri="{FF2B5EF4-FFF2-40B4-BE49-F238E27FC236}">
                <a16:creationId xmlns:a16="http://schemas.microsoft.com/office/drawing/2014/main" id="{36B7D234-E207-414F-8E81-F360C01EFFF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583" y="6779344"/>
            <a:ext cx="10057936" cy="110793"/>
          </a:xfrm>
          <a:prstGeom prst="rect">
            <a:avLst/>
          </a:prstGeom>
          <a:solidFill>
            <a:srgbClr val="49504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7" name="矩形 14">
            <a:extLst>
              <a:ext uri="{FF2B5EF4-FFF2-40B4-BE49-F238E27FC236}">
                <a16:creationId xmlns:a16="http://schemas.microsoft.com/office/drawing/2014/main" id="{CBF3DED2-69B0-F340-BDFB-E540327A7264}"/>
              </a:ext>
            </a:extLst>
          </p:cNvPr>
          <p:cNvSpPr/>
          <p:nvPr userDrawn="1"/>
        </p:nvSpPr>
        <p:spPr bwMode="auto">
          <a:xfrm>
            <a:off x="9813037" y="6582369"/>
            <a:ext cx="2378963" cy="307767"/>
          </a:xfrm>
          <a:custGeom>
            <a:avLst/>
            <a:gdLst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0 w 2202525"/>
              <a:gd name="connsiteY3" fmla="*/ 275631 h 275631"/>
              <a:gd name="connsiteX4" fmla="*/ 0 w 2202525"/>
              <a:gd name="connsiteY4" fmla="*/ 0 h 275631"/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104775 w 2202525"/>
              <a:gd name="connsiteY3" fmla="*/ 272456 h 275631"/>
              <a:gd name="connsiteX4" fmla="*/ 0 w 2202525"/>
              <a:gd name="connsiteY4" fmla="*/ 0 h 27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525" h="275631">
                <a:moveTo>
                  <a:pt x="0" y="0"/>
                </a:moveTo>
                <a:lnTo>
                  <a:pt x="2202525" y="0"/>
                </a:lnTo>
                <a:lnTo>
                  <a:pt x="2202525" y="275631"/>
                </a:lnTo>
                <a:lnTo>
                  <a:pt x="104775" y="272456"/>
                </a:lnTo>
                <a:lnTo>
                  <a:pt x="0" y="0"/>
                </a:lnTo>
                <a:close/>
              </a:path>
            </a:pathLst>
          </a:custGeom>
          <a:solidFill>
            <a:srgbClr val="B6000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90204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5840A94-AFCB-F14C-AC1D-7BFA5CCE05BC}"/>
              </a:ext>
            </a:extLst>
          </p:cNvPr>
          <p:cNvSpPr/>
          <p:nvPr userDrawn="1"/>
        </p:nvSpPr>
        <p:spPr>
          <a:xfrm>
            <a:off x="9950236" y="6535935"/>
            <a:ext cx="22417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STKaiti" panose="02010600040101010101" pitchFamily="2" charset="-122"/>
                <a:ea typeface="STKaiti" panose="02010600040101010101" pitchFamily="2" charset="-122"/>
                <a:cs typeface="Alibaba PuHuiTi" pitchFamily="18" charset="-122"/>
              </a:rPr>
              <a:t>高级软件人才培训专家</a:t>
            </a:r>
          </a:p>
        </p:txBody>
      </p:sp>
    </p:spTree>
    <p:extLst>
      <p:ext uri="{BB962C8B-B14F-4D97-AF65-F5344CB8AC3E}">
        <p14:creationId xmlns:p14="http://schemas.microsoft.com/office/powerpoint/2010/main" val="128244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83" r:id="rId3"/>
    <p:sldLayoutId id="2147483678" r:id="rId4"/>
    <p:sldLayoutId id="2147483679" r:id="rId5"/>
    <p:sldLayoutId id="2147483680" r:id="rId6"/>
    <p:sldLayoutId id="2147483677" r:id="rId7"/>
    <p:sldLayoutId id="2147483702" r:id="rId8"/>
    <p:sldLayoutId id="2147483703" r:id="rId9"/>
    <p:sldLayoutId id="2147483709" r:id="rId10"/>
    <p:sldLayoutId id="2147483704" r:id="rId11"/>
    <p:sldLayoutId id="2147483681" r:id="rId12"/>
    <p:sldLayoutId id="2147483693" r:id="rId13"/>
    <p:sldLayoutId id="2147483716" r:id="rId14"/>
    <p:sldLayoutId id="2147483710" r:id="rId15"/>
    <p:sldLayoutId id="2147483706" r:id="rId16"/>
    <p:sldLayoutId id="2147483713" r:id="rId17"/>
    <p:sldLayoutId id="2147483715" r:id="rId18"/>
    <p:sldLayoutId id="2147483724" r:id="rId1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227BF9-01FA-AE4B-9DB9-E3DAB164E5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989" y="2322246"/>
            <a:ext cx="3168023" cy="130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1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edis.io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redis.net.cn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ownload.redis.io/releases/" TargetMode="External"/><Relationship Id="rId2" Type="http://schemas.openxmlformats.org/officeDocument/2006/relationships/hyperlink" Target="https://github.com/microsoftarchive/redis/releases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6EC87-9B0D-CD4B-997D-0A66FE90B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5400"/>
              <a:t>店铺营业状态设置</a:t>
            </a:r>
            <a:endParaRPr kumimoji="1"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85779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Redis</a:t>
            </a:r>
            <a:r>
              <a:rPr lang="zh-CN" altLang="en-US"/>
              <a:t>服务启动与停止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9FFDB9-7F1F-22FE-B2B2-8FD98806C96D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服务启动命令：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redis-server.exe redis.windows.conf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4274A8E-DA05-48D0-763B-C16DCF29AB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980" y="2337418"/>
            <a:ext cx="7709867" cy="351835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BC79945-3E71-FB3B-A644-161D41C15D6C}"/>
              </a:ext>
            </a:extLst>
          </p:cNvPr>
          <p:cNvSpPr txBox="1"/>
          <p:nvPr/>
        </p:nvSpPr>
        <p:spPr>
          <a:xfrm>
            <a:off x="710565" y="6099230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服务默认端口号为 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6379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 ，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通过快捷键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Ctrl + C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即可停止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服务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784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Redis</a:t>
            </a:r>
            <a:r>
              <a:rPr lang="zh-CN" altLang="en-US"/>
              <a:t>服务启动与停止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9FFDB9-7F1F-22FE-B2B2-8FD98806C96D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客户端连接命令：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redis-cli.exe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C79945-3E71-FB3B-A644-161D41C15D6C}"/>
              </a:ext>
            </a:extLst>
          </p:cNvPr>
          <p:cNvSpPr txBox="1"/>
          <p:nvPr/>
        </p:nvSpPr>
        <p:spPr>
          <a:xfrm>
            <a:off x="710565" y="5071816"/>
            <a:ext cx="10601960" cy="1526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redis-cli.exe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命令默认连接的是本地的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服务，并且使用默认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6379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端口。也可以通过指定如下参数连接：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-h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地址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-p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端口号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-a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密码（如果需要）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F8985ED-4D55-CBCB-8E1D-427B04A4EA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736" y="2395373"/>
            <a:ext cx="9315929" cy="236867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5718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Redis</a:t>
            </a:r>
            <a:r>
              <a:rPr lang="zh-CN" altLang="en-US"/>
              <a:t>服务启动与停止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9FFDB9-7F1F-22FE-B2B2-8FD98806C96D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设置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服务密码，修改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redis.windows.conf</a:t>
            </a:r>
            <a:endParaRPr lang="en-US" altLang="zh-CN" sz="1600">
              <a:solidFill>
                <a:srgbClr val="FF000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E52BE5-C578-22F7-E24F-A29C092D9000}"/>
              </a:ext>
            </a:extLst>
          </p:cNvPr>
          <p:cNvSpPr txBox="1"/>
          <p:nvPr/>
        </p:nvSpPr>
        <p:spPr>
          <a:xfrm>
            <a:off x="845737" y="2443240"/>
            <a:ext cx="6126480" cy="374571"/>
          </a:xfrm>
          <a:prstGeom prst="roundRect">
            <a:avLst/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zh-CN" altLang="en-US" sz="1600">
                <a:ea typeface="阿里巴巴普惠体" panose="00020600040101010101"/>
              </a:rPr>
              <a:t>requirepass 123456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9BC7A6-77EB-606B-A6C2-A01E19BCEFEC}"/>
              </a:ext>
            </a:extLst>
          </p:cNvPr>
          <p:cNvSpPr txBox="1"/>
          <p:nvPr/>
        </p:nvSpPr>
        <p:spPr>
          <a:xfrm>
            <a:off x="710565" y="3430988"/>
            <a:ext cx="10601960" cy="1156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注意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修改密码后需要重启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服务才能生效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配置文件中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#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表示注释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997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Redis</a:t>
            </a:r>
            <a:r>
              <a:rPr lang="zh-CN" altLang="en-US"/>
              <a:t>服务启动与停止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9FFDB9-7F1F-22FE-B2B2-8FD98806C96D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客户端图形工具：</a:t>
            </a:r>
            <a:endParaRPr lang="en-US" altLang="zh-CN" sz="1600">
              <a:solidFill>
                <a:srgbClr val="FF000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9AC6171-18C3-21C4-E42F-595F26614D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124" y="2234217"/>
            <a:ext cx="3864171" cy="32886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44271FF-3306-6BA4-2F95-A988C388DA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480" y="2842356"/>
            <a:ext cx="5667320" cy="31996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51C81A6-3EF2-E935-4F27-672B6789E5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7480" y="2842356"/>
            <a:ext cx="7174727" cy="3811574"/>
          </a:xfrm>
          <a:prstGeom prst="rect">
            <a:avLst/>
          </a:prstGeom>
          <a:ln w="3175">
            <a:solidFill>
              <a:schemeClr val="tx1"/>
            </a:solidFill>
            <a:prstDash val="solid"/>
          </a:ln>
        </p:spPr>
      </p:pic>
    </p:spTree>
    <p:extLst>
      <p:ext uri="{BB962C8B-B14F-4D97-AF65-F5344CB8AC3E}">
        <p14:creationId xmlns:p14="http://schemas.microsoft.com/office/powerpoint/2010/main" val="237481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en-US" altLang="zh-CN"/>
              <a:t>Redis</a:t>
            </a:r>
            <a:r>
              <a:rPr lang="zh-CN" altLang="en-US"/>
              <a:t>入门</a:t>
            </a:r>
            <a:endParaRPr lang="en-US" altLang="zh-CN"/>
          </a:p>
          <a:p>
            <a:r>
              <a:rPr lang="en-US" altLang="zh-CN"/>
              <a:t>Redis</a:t>
            </a:r>
            <a:r>
              <a:rPr lang="zh-CN" altLang="en-US"/>
              <a:t>数据类型</a:t>
            </a:r>
            <a:endParaRPr lang="en-US" altLang="zh-CN"/>
          </a:p>
          <a:p>
            <a:r>
              <a:rPr lang="en-US" altLang="zh-CN"/>
              <a:t>Redis</a:t>
            </a:r>
            <a:r>
              <a:rPr lang="zh-CN" altLang="en-US"/>
              <a:t>常用命令</a:t>
            </a:r>
            <a:endParaRPr lang="en-US" altLang="zh-CN"/>
          </a:p>
          <a:p>
            <a:r>
              <a:rPr lang="zh-CN" altLang="en-US"/>
              <a:t>在</a:t>
            </a:r>
            <a:r>
              <a:rPr lang="en-US" altLang="zh-CN"/>
              <a:t>Java</a:t>
            </a:r>
            <a:r>
              <a:rPr lang="zh-CN" altLang="en-US"/>
              <a:t>中操作</a:t>
            </a:r>
            <a:r>
              <a:rPr lang="en-US" altLang="zh-CN"/>
              <a:t>Redis</a:t>
            </a:r>
          </a:p>
          <a:p>
            <a:r>
              <a:rPr lang="zh-CN" altLang="en-US"/>
              <a:t>店铺营业状态设置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Redis</a:t>
            </a:r>
            <a:r>
              <a:rPr lang="zh-CN" altLang="en-US"/>
              <a:t>数据类型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5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种常用数据类型介绍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各种数据类型的特点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084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</a:t>
            </a:r>
            <a:r>
              <a:rPr lang="zh-CN" altLang="en-US"/>
              <a:t>种常用数据类型介绍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B4A0B9-0300-4209-5818-767926B7355C}"/>
              </a:ext>
            </a:extLst>
          </p:cNvPr>
          <p:cNvSpPr txBox="1"/>
          <p:nvPr/>
        </p:nvSpPr>
        <p:spPr>
          <a:xfrm>
            <a:off x="710880" y="1577110"/>
            <a:ext cx="9379325" cy="29768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Redis存储的是key-value结构的数据，其中key是字符串类型，value有5种常用的数据类型：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字符串 string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哈希 hash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列表 list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集合 set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有序集合 sorted set / zset</a:t>
            </a:r>
          </a:p>
        </p:txBody>
      </p:sp>
    </p:spTree>
    <p:extLst>
      <p:ext uri="{BB962C8B-B14F-4D97-AF65-F5344CB8AC3E}">
        <p14:creationId xmlns:p14="http://schemas.microsoft.com/office/powerpoint/2010/main" val="272090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Redis</a:t>
            </a:r>
            <a:r>
              <a:rPr lang="zh-CN" altLang="en-US"/>
              <a:t>数据类型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5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种常用数据类型介绍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各种数据类型的特点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897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各种数据类型的特点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7BAAFED-C57F-5642-4E61-FB44A7F77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237" y="1651632"/>
            <a:ext cx="5092954" cy="493624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FF3D93B-ACFE-BE54-4C6C-D0EEA64D6735}"/>
              </a:ext>
            </a:extLst>
          </p:cNvPr>
          <p:cNvSpPr txBox="1"/>
          <p:nvPr/>
        </p:nvSpPr>
        <p:spPr>
          <a:xfrm>
            <a:off x="5738191" y="2823789"/>
            <a:ext cx="612648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字符串(string)：普通字符串，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Redis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中最简单的数据类型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哈希(hash)：也叫散列，类似于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Java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中的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HashMap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结构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列表(list)：按照插入顺序排序，可以有重复元素，类似于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Java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中的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LinkedList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集合(set)：无序集合，没有重复元素，类似于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Java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中的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HashSet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有序集合(sorted set / zset)：集合中每个元素关联一个分数（score），根据分数升序排序，没有重复元素</a:t>
            </a:r>
          </a:p>
        </p:txBody>
      </p:sp>
    </p:spTree>
    <p:extLst>
      <p:ext uri="{BB962C8B-B14F-4D97-AF65-F5344CB8AC3E}">
        <p14:creationId xmlns:p14="http://schemas.microsoft.com/office/powerpoint/2010/main" val="249072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en-US" altLang="zh-CN"/>
              <a:t>Redis</a:t>
            </a:r>
            <a:r>
              <a:rPr lang="zh-CN" altLang="en-US"/>
              <a:t>入门</a:t>
            </a:r>
            <a:endParaRPr lang="en-US" altLang="zh-CN"/>
          </a:p>
          <a:p>
            <a:r>
              <a:rPr lang="en-US" altLang="zh-CN"/>
              <a:t>Redis</a:t>
            </a:r>
            <a:r>
              <a:rPr lang="zh-CN" altLang="en-US"/>
              <a:t>数据类型</a:t>
            </a:r>
            <a:endParaRPr lang="en-US" altLang="zh-CN"/>
          </a:p>
          <a:p>
            <a:r>
              <a:rPr lang="en-US" altLang="zh-CN"/>
              <a:t>Redis</a:t>
            </a:r>
            <a:r>
              <a:rPr lang="zh-CN" altLang="en-US"/>
              <a:t>常用命令</a:t>
            </a:r>
            <a:endParaRPr lang="en-US" altLang="zh-CN"/>
          </a:p>
          <a:p>
            <a:r>
              <a:rPr lang="zh-CN" altLang="en-US"/>
              <a:t>在</a:t>
            </a:r>
            <a:r>
              <a:rPr lang="en-US" altLang="zh-CN"/>
              <a:t>Java</a:t>
            </a:r>
            <a:r>
              <a:rPr lang="zh-CN" altLang="en-US"/>
              <a:t>中操作</a:t>
            </a:r>
            <a:r>
              <a:rPr lang="en-US" altLang="zh-CN"/>
              <a:t>Redis</a:t>
            </a:r>
          </a:p>
          <a:p>
            <a:r>
              <a:rPr lang="zh-CN" altLang="en-US"/>
              <a:t>店铺营业状态设置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776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A2E0F98-29C4-AEF9-2E91-65B70386C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20" y="1255961"/>
            <a:ext cx="10523586" cy="5009666"/>
          </a:xfrm>
          <a:prstGeom prst="roundRect">
            <a:avLst>
              <a:gd name="adj" fmla="val 796"/>
            </a:avLst>
          </a:prstGeom>
          <a:ln w="3175">
            <a:solidFill>
              <a:schemeClr val="tx1"/>
            </a:solidFill>
            <a:prstDash val="lgDash"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78B7927-1B91-C6EE-793D-BCBDB69751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0263" y="1839450"/>
            <a:ext cx="2248016" cy="442617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6331E89-EB94-6B25-DCD2-E9A867F557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7195" y="1839451"/>
            <a:ext cx="2157607" cy="4426177"/>
          </a:xfrm>
          <a:prstGeom prst="rect">
            <a:avLst/>
          </a:prstGeom>
          <a:ln w="3175">
            <a:solidFill>
              <a:schemeClr val="tx1"/>
            </a:solidFill>
            <a:prstDash val="solid"/>
          </a:ln>
        </p:spPr>
      </p:pic>
    </p:spTree>
    <p:extLst>
      <p:ext uri="{BB962C8B-B14F-4D97-AF65-F5344CB8AC3E}">
        <p14:creationId xmlns:p14="http://schemas.microsoft.com/office/powerpoint/2010/main" val="184320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Redis</a:t>
            </a:r>
            <a:r>
              <a:rPr lang="zh-CN" altLang="en-US"/>
              <a:t>常用命令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3036196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字符串操作命令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哈希操作命令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列表操作命令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集合操作命令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有序集合操作命令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通用命令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20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字符串操作命令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664FBE3E-B249-C894-BF2E-392C250C7EFD}"/>
              </a:ext>
            </a:extLst>
          </p:cNvPr>
          <p:cNvSpPr>
            <a:spLocks noGrp="1"/>
          </p:cNvSpPr>
          <p:nvPr/>
        </p:nvSpPr>
        <p:spPr>
          <a:xfrm>
            <a:off x="710565" y="1564639"/>
            <a:ext cx="10749915" cy="3046775"/>
          </a:xfrm>
          <a:prstGeom prst="rect">
            <a:avLst/>
          </a:prstGeom>
        </p:spPr>
        <p:txBody>
          <a:bodyPr anchor="t" anchorCtr="0"/>
          <a:lstStyle>
            <a:lvl1pPr marL="360045" indent="-36004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anose="05000000000000000000" pitchFamily="2" charset="2"/>
              <a:buChar char="l"/>
              <a:defRPr lang="en-US" altLang="zh-CN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455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lang="en-US" altLang="zh-CN" sz="1400" b="0" i="0" kern="120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 sz="1400" b="0" i="0" kern="1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2133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Redis </a:t>
            </a:r>
            <a:r>
              <a:rPr lang="zh-CN" altLang="en-US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字符串类型常用命令：</a:t>
            </a:r>
            <a:endParaRPr lang="en-US" altLang="zh-CN" noProof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SET key value			</a:t>
            </a:r>
            <a:r>
              <a:rPr lang="zh-CN" altLang="en-US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设置指定</a:t>
            </a:r>
            <a:r>
              <a:rPr lang="en-US" altLang="zh-CN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key</a:t>
            </a:r>
            <a:r>
              <a:rPr lang="zh-CN" altLang="en-US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的值</a:t>
            </a:r>
            <a:endParaRPr lang="en-US" altLang="zh-CN" noProof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GET key			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获取指定</a:t>
            </a: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key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的值</a:t>
            </a:r>
            <a:endParaRPr kumimoji="1"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en-US" altLang="zh-CN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SETEX key seconds value	</a:t>
            </a:r>
            <a:r>
              <a:rPr kumimoji="1" lang="zh-CN" altLang="en-US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设置指定</a:t>
            </a:r>
            <a:r>
              <a:rPr kumimoji="1" lang="en-US" altLang="zh-CN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key</a:t>
            </a:r>
            <a:r>
              <a:rPr kumimoji="1" lang="zh-CN" altLang="en-US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的值，并将 </a:t>
            </a:r>
            <a:r>
              <a:rPr kumimoji="1" lang="en-US" altLang="zh-CN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key </a:t>
            </a:r>
            <a:r>
              <a:rPr kumimoji="1" lang="zh-CN" altLang="en-US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的过期时间设为 </a:t>
            </a:r>
            <a:r>
              <a:rPr kumimoji="1" lang="en-US" altLang="zh-CN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seconds </a:t>
            </a:r>
            <a:r>
              <a:rPr kumimoji="1" lang="zh-CN" altLang="en-US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秒</a:t>
            </a:r>
            <a:endParaRPr kumimoji="1" lang="en-US" altLang="zh-CN" noProof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SETNX key value		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只有在 </a:t>
            </a: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key 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不存在时设置 </a:t>
            </a: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key 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的值</a:t>
            </a:r>
            <a:endParaRPr kumimoji="1"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  <a:p>
            <a:pPr marR="0"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en-US" altLang="zh-CN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677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Redis</a:t>
            </a:r>
            <a:r>
              <a:rPr lang="zh-CN" altLang="en-US"/>
              <a:t>常用命令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3036196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字符串操作命令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哈希操作命令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列表操作命令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集合操作命令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有序集合操作命令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通用命令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982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哈希操作命令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6ACF8625-CC9D-9E58-BE86-5FCE4A574901}"/>
              </a:ext>
            </a:extLst>
          </p:cNvPr>
          <p:cNvSpPr>
            <a:spLocks noGrp="1"/>
          </p:cNvSpPr>
          <p:nvPr/>
        </p:nvSpPr>
        <p:spPr>
          <a:xfrm>
            <a:off x="710565" y="1564640"/>
            <a:ext cx="10749915" cy="3245899"/>
          </a:xfrm>
          <a:prstGeom prst="rect">
            <a:avLst/>
          </a:prstGeom>
        </p:spPr>
        <p:txBody>
          <a:bodyPr anchor="t" anchorCtr="0"/>
          <a:lstStyle>
            <a:lvl1pPr marL="360045" indent="-36004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anose="05000000000000000000" pitchFamily="2" charset="2"/>
              <a:buChar char="l"/>
              <a:defRPr lang="en-US" altLang="zh-CN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455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lang="en-US" altLang="zh-CN" sz="1400" b="0" i="0" kern="120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 sz="1400" b="0" i="0" kern="1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2133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defRPr/>
            </a:pP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Redis hash </a:t>
            </a:r>
            <a:r>
              <a:rPr lang="zh-CN" altLang="en-US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是一个</a:t>
            </a: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string</a:t>
            </a:r>
            <a:r>
              <a:rPr lang="zh-CN" altLang="en-US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类型的 </a:t>
            </a: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field </a:t>
            </a:r>
            <a:r>
              <a:rPr lang="zh-CN" altLang="en-US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和 </a:t>
            </a: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value </a:t>
            </a:r>
            <a:r>
              <a:rPr lang="zh-CN" altLang="en-US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的映射表，</a:t>
            </a: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hash</a:t>
            </a:r>
            <a:r>
              <a:rPr lang="zh-CN" altLang="en-US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特别适合用于存储对象，常用命令：</a:t>
            </a:r>
            <a:endParaRPr kumimoji="0" lang="en-US" altLang="zh-CN" kern="1200" cap="none" spc="0" normalizeH="0" baseline="0" noProof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HSET key field value 	</a:t>
            </a:r>
            <a:r>
              <a:rPr kumimoji="0" lang="zh-CN" altLang="en-US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将哈希表 </a:t>
            </a:r>
            <a:r>
              <a:rPr kumimoji="0" lang="en-US" altLang="zh-CN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key </a:t>
            </a:r>
            <a:r>
              <a:rPr kumimoji="0" lang="zh-CN" altLang="en-US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中的字段 </a:t>
            </a:r>
            <a:r>
              <a:rPr kumimoji="0" lang="en-US" altLang="zh-CN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field </a:t>
            </a:r>
            <a:r>
              <a:rPr kumimoji="0" lang="zh-CN" altLang="en-US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的值设为 </a:t>
            </a:r>
            <a:r>
              <a:rPr kumimoji="0" lang="en-US" altLang="zh-CN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value</a:t>
            </a: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HGET key field 	</a:t>
            </a:r>
            <a:r>
              <a:rPr kumimoji="0" lang="zh-CN" altLang="en-US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获取存储在哈希表中指定字段的值</a:t>
            </a:r>
            <a:endParaRPr kumimoji="0" lang="en-US" altLang="zh-CN" kern="1200" cap="none" spc="0" normalizeH="0" baseline="0" noProof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HDEL key field		</a:t>
            </a:r>
            <a:r>
              <a:rPr kumimoji="0" lang="zh-CN" altLang="en-US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删除存储在哈希表中的指定字段</a:t>
            </a:r>
            <a:endParaRPr kumimoji="0" lang="en-US" altLang="zh-CN" kern="1200" cap="none" spc="0" normalizeH="0" baseline="0" noProof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HKEYS key 		</a:t>
            </a:r>
            <a:r>
              <a:rPr kumimoji="0" lang="zh-CN" altLang="en-US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获取哈希表中所有字段</a:t>
            </a:r>
            <a:endParaRPr kumimoji="0" lang="en-US" altLang="zh-CN" kern="1200" cap="none" spc="0" normalizeH="0" baseline="0" noProof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en-US" altLang="zh-CN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HVALS key 		</a:t>
            </a:r>
            <a:r>
              <a:rPr kumimoji="0" lang="zh-CN" altLang="en-US" kern="1200" cap="none" spc="0" normalizeH="0" baseline="0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获取哈希表中所有值</a:t>
            </a:r>
            <a:endParaRPr kumimoji="0" lang="en-US" altLang="zh-CN" kern="1200" cap="none" spc="0" normalizeH="0" baseline="0" noProof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901A350-9467-BA38-1CCA-4F0C72296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030" y="4810539"/>
            <a:ext cx="3898250" cy="120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88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Redis</a:t>
            </a:r>
            <a:r>
              <a:rPr lang="zh-CN" altLang="en-US"/>
              <a:t>常用命令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3036196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字符串操作命令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哈希操作命令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列表操作命令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集合操作命令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有序集合操作命令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通用命令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266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列表操作命令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024AD56C-2EBB-9A23-F8F1-2A2C2B561893}"/>
              </a:ext>
            </a:extLst>
          </p:cNvPr>
          <p:cNvSpPr>
            <a:spLocks noGrp="1"/>
          </p:cNvSpPr>
          <p:nvPr/>
        </p:nvSpPr>
        <p:spPr>
          <a:xfrm>
            <a:off x="710565" y="1564639"/>
            <a:ext cx="10749915" cy="2692051"/>
          </a:xfrm>
          <a:prstGeom prst="rect">
            <a:avLst/>
          </a:prstGeom>
        </p:spPr>
        <p:txBody>
          <a:bodyPr anchor="t" anchorCtr="0"/>
          <a:lstStyle>
            <a:lvl1pPr marL="360045" indent="-36004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anose="05000000000000000000" pitchFamily="2" charset="2"/>
              <a:buChar char="l"/>
              <a:defRPr lang="en-US" altLang="zh-CN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455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lang="en-US" altLang="zh-CN" sz="1400" b="0" i="0" kern="120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 sz="1400" b="0" i="0" kern="1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2133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Redis </a:t>
            </a:r>
            <a:r>
              <a:rPr lang="zh-CN" altLang="en-US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列表是简单的字符串列表，按照插入顺序排序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，常用命令：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LPUSH key value1 [value2] 	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将一个或多个值插入到列表头部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(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左边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)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LRANGE key start stop 		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获取列表指定范围内的元素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RPOP key 			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移除并获取列表最后一个元素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(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右边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)</a:t>
            </a: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LLEN key 			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获取列表长度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7803F2E-D005-7874-20CD-3DB9691D51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1659" y="4835445"/>
            <a:ext cx="4341800" cy="102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59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Redis</a:t>
            </a:r>
            <a:r>
              <a:rPr lang="zh-CN" altLang="en-US"/>
              <a:t>常用命令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3036196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字符串操作命令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哈希操作命令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列表操作命令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集合操作命令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有序集合操作命令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通用命令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752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集合操作命令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BC5CC8FB-84EE-6F90-F540-E4D6DC2CC455}"/>
              </a:ext>
            </a:extLst>
          </p:cNvPr>
          <p:cNvSpPr>
            <a:spLocks noGrp="1"/>
          </p:cNvSpPr>
          <p:nvPr/>
        </p:nvSpPr>
        <p:spPr>
          <a:xfrm>
            <a:off x="710565" y="1564639"/>
            <a:ext cx="10749915" cy="3621003"/>
          </a:xfrm>
          <a:prstGeom prst="rect">
            <a:avLst/>
          </a:prstGeom>
        </p:spPr>
        <p:txBody>
          <a:bodyPr anchor="t" anchorCtr="0"/>
          <a:lstStyle>
            <a:lvl1pPr marL="360045" indent="-36004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anose="05000000000000000000" pitchFamily="2" charset="2"/>
              <a:buChar char="l"/>
              <a:defRPr lang="en-US" altLang="zh-CN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455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lang="en-US" altLang="zh-CN" sz="1400" b="0" i="0" kern="120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 sz="1400" b="0" i="0" kern="1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2133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Redis</a:t>
            </a:r>
            <a:r>
              <a:rPr lang="zh-CN" altLang="en-US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 </a:t>
            </a:r>
            <a:r>
              <a:rPr lang="en-US" altLang="zh-CN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set </a:t>
            </a:r>
            <a:r>
              <a:rPr lang="zh-CN" altLang="en-US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是</a:t>
            </a:r>
            <a:r>
              <a:rPr lang="en-US" altLang="zh-CN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string</a:t>
            </a:r>
            <a:r>
              <a:rPr lang="zh-CN" altLang="en-US" noProof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类型的无序集合。集合成员是唯一的，集合中不能出现重复的数据，常用命令：</a:t>
            </a:r>
            <a:endParaRPr lang="en-US" altLang="zh-CN" noProof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SADD key member1 [member2] 	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向集合添加一个或多个成员</a:t>
            </a:r>
            <a:endParaRPr kumimoji="1"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SMEMBERS key 		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返回集合中的所有成员</a:t>
            </a:r>
            <a:endParaRPr kumimoji="1"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SCARD key 			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获取集合的成员数</a:t>
            </a:r>
            <a:endParaRPr kumimoji="1"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SINTER key1 [key2] 		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返回给定所有集合的交集</a:t>
            </a:r>
            <a:endParaRPr kumimoji="1"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R="0" defTabSz="9144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SUNION key1 [key2] 		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返回所有给定集合的并集</a:t>
            </a:r>
            <a:endParaRPr kumimoji="1"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SREM key member1 [member2] 	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删除集合中一个或多个成员</a:t>
            </a:r>
            <a:endParaRPr kumimoji="1"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1BAD3FD-CF5C-29F8-4A6D-FE83D2E704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976" y="5185643"/>
            <a:ext cx="3535024" cy="134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1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Redis</a:t>
            </a:r>
            <a:r>
              <a:rPr lang="zh-CN" altLang="en-US"/>
              <a:t>常用命令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3036196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字符串操作命令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哈希操作命令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列表操作命令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集合操作命令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有序集合操作命令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通用命令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167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有序集合操作命令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18C9D8A6-F286-71FB-DF19-1B33CA96A20D}"/>
              </a:ext>
            </a:extLst>
          </p:cNvPr>
          <p:cNvSpPr>
            <a:spLocks noGrp="1"/>
          </p:cNvSpPr>
          <p:nvPr/>
        </p:nvSpPr>
        <p:spPr>
          <a:xfrm>
            <a:off x="710565" y="1564640"/>
            <a:ext cx="10977852" cy="3269753"/>
          </a:xfrm>
          <a:prstGeom prst="rect">
            <a:avLst/>
          </a:prstGeom>
        </p:spPr>
        <p:txBody>
          <a:bodyPr anchor="t" anchorCtr="0"/>
          <a:lstStyle>
            <a:lvl1pPr marL="360045" indent="-36004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anose="05000000000000000000" pitchFamily="2" charset="2"/>
              <a:buChar char="l"/>
              <a:defRPr lang="en-US" altLang="zh-CN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455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lang="en-US" altLang="zh-CN" sz="1400" b="0" i="0" kern="120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 sz="1400" b="0" i="0" kern="1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2133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200000"/>
              </a:lnSpc>
              <a:buNone/>
            </a:pP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Redis</a:t>
            </a:r>
            <a:r>
              <a:rPr lang="zh-CN" altLang="en-US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有序集合是</a:t>
            </a: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string</a:t>
            </a:r>
            <a:r>
              <a:rPr lang="zh-CN" altLang="en-US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类型元素的集合，且不允许有重复成员。每个元素都会关联一个</a:t>
            </a: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double</a:t>
            </a:r>
            <a:r>
              <a:rPr lang="zh-CN" altLang="en-US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类型的分数。常用命令：</a:t>
            </a:r>
            <a:endParaRPr lang="en-US" altLang="zh-CN" i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l">
              <a:lnSpc>
                <a:spcPct val="200000"/>
              </a:lnSpc>
            </a:pP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ZADD key score1 member1 [score2 member2] 	</a:t>
            </a:r>
            <a:r>
              <a:rPr lang="zh-CN" altLang="en-US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向有序集合添加一个或多个成员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l">
              <a:lnSpc>
                <a:spcPct val="200000"/>
              </a:lnSpc>
            </a:pP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ZRANGE key start stop [WITHSCORES] 		</a:t>
            </a:r>
            <a:r>
              <a:rPr lang="zh-CN" altLang="en-US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通过索引区间返回有序集合中指定区间内的成员</a:t>
            </a:r>
            <a:endParaRPr lang="en-US" altLang="zh-CN" i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l">
              <a:lnSpc>
                <a:spcPct val="200000"/>
              </a:lnSpc>
            </a:pP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ZINCRBY key increment member 			</a:t>
            </a:r>
            <a:r>
              <a:rPr lang="zh-CN" altLang="en-US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有序集合中对指定成员的分数加上增量 </a:t>
            </a: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increment</a:t>
            </a:r>
          </a:p>
          <a:p>
            <a:pPr>
              <a:lnSpc>
                <a:spcPct val="200000"/>
              </a:lnSpc>
            </a:pPr>
            <a:r>
              <a:rPr lang="en-US" altLang="zh-CN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ZREM key member [member ...] 			</a:t>
            </a:r>
            <a:r>
              <a:rPr lang="zh-CN" altLang="en-US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移除有序集合中的一个或多个成员</a:t>
            </a:r>
            <a:endParaRPr lang="en-US" altLang="zh-CN" i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l"/>
            <a:endParaRPr lang="en-US" altLang="zh-CN" b="0" i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1AFDA28-C72B-0ED0-DEF4-BF801A0BB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883" y="4684271"/>
            <a:ext cx="3890728" cy="161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90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en-US" altLang="zh-CN"/>
              <a:t>Redis</a:t>
            </a:r>
            <a:r>
              <a:rPr lang="zh-CN" altLang="en-US"/>
              <a:t>入门</a:t>
            </a:r>
            <a:endParaRPr lang="en-US" altLang="zh-CN"/>
          </a:p>
          <a:p>
            <a:r>
              <a:rPr lang="en-US" altLang="zh-CN"/>
              <a:t>Redis</a:t>
            </a:r>
            <a:r>
              <a:rPr lang="zh-CN" altLang="en-US"/>
              <a:t>数据类型</a:t>
            </a:r>
            <a:endParaRPr lang="en-US" altLang="zh-CN"/>
          </a:p>
          <a:p>
            <a:r>
              <a:rPr lang="en-US" altLang="zh-CN"/>
              <a:t>Redis</a:t>
            </a:r>
            <a:r>
              <a:rPr lang="zh-CN" altLang="en-US"/>
              <a:t>常用命令</a:t>
            </a:r>
            <a:endParaRPr lang="en-US" altLang="zh-CN"/>
          </a:p>
          <a:p>
            <a:r>
              <a:rPr lang="zh-CN" altLang="en-US"/>
              <a:t>在</a:t>
            </a:r>
            <a:r>
              <a:rPr lang="en-US" altLang="zh-CN"/>
              <a:t>Java</a:t>
            </a:r>
            <a:r>
              <a:rPr lang="zh-CN" altLang="en-US"/>
              <a:t>中操作</a:t>
            </a:r>
            <a:r>
              <a:rPr lang="en-US" altLang="zh-CN"/>
              <a:t>Redis</a:t>
            </a:r>
          </a:p>
          <a:p>
            <a:r>
              <a:rPr lang="zh-CN" altLang="en-US"/>
              <a:t>店铺营业状态设置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35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Redis</a:t>
            </a:r>
            <a:r>
              <a:rPr lang="zh-CN" altLang="en-US"/>
              <a:t>常用命令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3036196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字符串操作命令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哈希操作命令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列表操作命令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集合操作命令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有序集合操作命令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通用命令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586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通用命令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F21DD51C-9D52-8417-DA2B-969168B02B11}"/>
              </a:ext>
            </a:extLst>
          </p:cNvPr>
          <p:cNvSpPr>
            <a:spLocks noGrp="1"/>
          </p:cNvSpPr>
          <p:nvPr/>
        </p:nvSpPr>
        <p:spPr>
          <a:xfrm>
            <a:off x="710565" y="1564640"/>
            <a:ext cx="10749915" cy="3444682"/>
          </a:xfrm>
          <a:prstGeom prst="rect">
            <a:avLst/>
          </a:prstGeom>
        </p:spPr>
        <p:txBody>
          <a:bodyPr anchor="t" anchorCtr="0"/>
          <a:lstStyle>
            <a:lvl1pPr marL="360045" indent="-36004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anose="05000000000000000000" pitchFamily="2" charset="2"/>
              <a:buChar char="l"/>
              <a:defRPr lang="en-US" altLang="zh-CN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455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lang="en-US" altLang="zh-CN" sz="1400" b="0" i="0" kern="120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 sz="1400" b="0" i="0" kern="1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2133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Redis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的通用命令是不分数据类型的，都可以使用的命令：</a:t>
            </a:r>
            <a:endParaRPr kumimoji="1"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>
              <a:lnSpc>
                <a:spcPct val="200000"/>
              </a:lnSpc>
            </a:pP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KEYS pattern 		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查找所有符合给定模式</a:t>
            </a: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( pattern)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的 </a:t>
            </a: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key </a:t>
            </a:r>
          </a:p>
          <a:p>
            <a:pPr>
              <a:lnSpc>
                <a:spcPct val="200000"/>
              </a:lnSpc>
            </a:pP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EXISTS key 		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检查给定 </a:t>
            </a: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key 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是否存在</a:t>
            </a:r>
            <a:endParaRPr kumimoji="1"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>
              <a:lnSpc>
                <a:spcPct val="200000"/>
              </a:lnSpc>
            </a:pP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TYPE key 		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返回 </a:t>
            </a: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key 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所储存的值的类型</a:t>
            </a:r>
            <a:endParaRPr kumimoji="1" lang="en-US" altLang="zh-CN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>
              <a:lnSpc>
                <a:spcPct val="200000"/>
              </a:lnSpc>
            </a:pP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DEL key 		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该命令用于在 </a:t>
            </a: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key </a:t>
            </a:r>
            <a:r>
              <a: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存在是删除 </a:t>
            </a:r>
            <a:r>
              <a:rPr kumimoji="1"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key</a:t>
            </a:r>
          </a:p>
        </p:txBody>
      </p:sp>
    </p:spTree>
    <p:extLst>
      <p:ext uri="{BB962C8B-B14F-4D97-AF65-F5344CB8AC3E}">
        <p14:creationId xmlns:p14="http://schemas.microsoft.com/office/powerpoint/2010/main" val="117869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en-US" altLang="zh-CN"/>
              <a:t>Redis</a:t>
            </a:r>
            <a:r>
              <a:rPr lang="zh-CN" altLang="en-US"/>
              <a:t>入门</a:t>
            </a:r>
            <a:endParaRPr lang="en-US" altLang="zh-CN"/>
          </a:p>
          <a:p>
            <a:r>
              <a:rPr lang="en-US" altLang="zh-CN"/>
              <a:t>Redis</a:t>
            </a:r>
            <a:r>
              <a:rPr lang="zh-CN" altLang="en-US"/>
              <a:t>数据类型</a:t>
            </a:r>
            <a:endParaRPr lang="en-US" altLang="zh-CN"/>
          </a:p>
          <a:p>
            <a:r>
              <a:rPr lang="en-US" altLang="zh-CN"/>
              <a:t>Redis</a:t>
            </a:r>
            <a:r>
              <a:rPr lang="zh-CN" altLang="en-US"/>
              <a:t>常用命令</a:t>
            </a:r>
            <a:endParaRPr lang="en-US" altLang="zh-CN"/>
          </a:p>
          <a:p>
            <a:r>
              <a:rPr lang="zh-CN" altLang="en-US"/>
              <a:t>在</a:t>
            </a:r>
            <a:r>
              <a:rPr lang="en-US" altLang="zh-CN"/>
              <a:t>Java</a:t>
            </a:r>
            <a:r>
              <a:rPr lang="zh-CN" altLang="en-US"/>
              <a:t>中操作</a:t>
            </a:r>
            <a:r>
              <a:rPr lang="en-US" altLang="zh-CN"/>
              <a:t>Redis</a:t>
            </a:r>
          </a:p>
          <a:p>
            <a:r>
              <a:rPr lang="zh-CN" altLang="en-US"/>
              <a:t>店铺营业状态设置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50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在</a:t>
            </a:r>
            <a:r>
              <a:rPr lang="en-US" altLang="zh-CN"/>
              <a:t>Java</a:t>
            </a:r>
            <a:r>
              <a:rPr lang="zh-CN" altLang="en-US"/>
              <a:t>中操作</a:t>
            </a:r>
            <a:r>
              <a:rPr lang="en-US" altLang="zh-CN"/>
              <a:t>Redis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310763"/>
          </a:xfrm>
        </p:spPr>
        <p:txBody>
          <a:bodyPr/>
          <a:lstStyle/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</a:t>
            </a:r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Java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客户端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Spring Data Redis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使用方式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912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Redis</a:t>
            </a:r>
            <a:r>
              <a:rPr lang="zh-CN" altLang="en-US"/>
              <a:t>的</a:t>
            </a:r>
            <a:r>
              <a:rPr lang="en-US" altLang="zh-CN"/>
              <a:t>Java</a:t>
            </a:r>
            <a:r>
              <a:rPr lang="zh-CN" altLang="en-US"/>
              <a:t>客户端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008E7FDB-AF9D-BFE3-6D81-7F9CB88BA08E}"/>
              </a:ext>
            </a:extLst>
          </p:cNvPr>
          <p:cNvSpPr>
            <a:spLocks noGrp="1"/>
          </p:cNvSpPr>
          <p:nvPr/>
        </p:nvSpPr>
        <p:spPr>
          <a:xfrm>
            <a:off x="710565" y="1564640"/>
            <a:ext cx="10749915" cy="1925983"/>
          </a:xfrm>
          <a:prstGeom prst="rect">
            <a:avLst/>
          </a:prstGeom>
        </p:spPr>
        <p:txBody>
          <a:bodyPr anchor="t" anchorCtr="0"/>
          <a:lstStyle>
            <a:lvl1pPr marL="360045" indent="-36004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anose="05000000000000000000" pitchFamily="2" charset="2"/>
              <a:buChar char="l"/>
              <a:defRPr lang="en-US" altLang="zh-CN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455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lang="en-US" altLang="zh-CN" sz="1400" b="0" i="0" kern="120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 sz="1400" b="0" i="0" kern="1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2133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Redis </a:t>
            </a: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的 </a:t>
            </a:r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Java </a:t>
            </a: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客户端很多，常用的几种：</a:t>
            </a:r>
            <a:endParaRPr kumimoji="1" lang="en-US" altLang="zh-CN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Jedis</a:t>
            </a:r>
          </a:p>
          <a:p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Lettuce</a:t>
            </a:r>
          </a:p>
          <a:p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Spring Data Redis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DEC3F14-AED6-0E6D-7545-0B84EF6CABBC}"/>
              </a:ext>
            </a:extLst>
          </p:cNvPr>
          <p:cNvSpPr txBox="1"/>
          <p:nvPr/>
        </p:nvSpPr>
        <p:spPr>
          <a:xfrm>
            <a:off x="797118" y="3689564"/>
            <a:ext cx="10612562" cy="791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Spring Data Redis 是 Spring 的一部分，对 Redis 底层开发包进行了高度封装。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在 Spring 项目中，可以使用Spring Data Redis来简化操作。</a:t>
            </a:r>
          </a:p>
        </p:txBody>
      </p:sp>
    </p:spTree>
    <p:extLst>
      <p:ext uri="{BB962C8B-B14F-4D97-AF65-F5344CB8AC3E}">
        <p14:creationId xmlns:p14="http://schemas.microsoft.com/office/powerpoint/2010/main" val="24214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在</a:t>
            </a:r>
            <a:r>
              <a:rPr lang="en-US" altLang="zh-CN"/>
              <a:t>Java</a:t>
            </a:r>
            <a:r>
              <a:rPr lang="zh-CN" altLang="en-US"/>
              <a:t>中操作</a:t>
            </a:r>
            <a:r>
              <a:rPr lang="en-US" altLang="zh-CN"/>
              <a:t>Redis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310763"/>
          </a:xfrm>
        </p:spPr>
        <p:txBody>
          <a:bodyPr/>
          <a:lstStyle/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</a:t>
            </a:r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Java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客户端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Spring Data Redis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使用方式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035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Spring Data Redis</a:t>
            </a:r>
            <a:r>
              <a:rPr lang="zh-CN" altLang="en-US"/>
              <a:t>使用方式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01878B-9029-776C-8F07-B48ED2D3B2E4}"/>
              </a:ext>
            </a:extLst>
          </p:cNvPr>
          <p:cNvSpPr txBox="1"/>
          <p:nvPr/>
        </p:nvSpPr>
        <p:spPr>
          <a:xfrm>
            <a:off x="794385" y="1607820"/>
            <a:ext cx="10414000" cy="2357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操作步骤：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导入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Spring Data Redis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maven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坐标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配置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Redis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数据源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编写配置类，创建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RedisTemplate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对象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通过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RedisTemplate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对象操作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Redis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C9E93FB6-73AC-AACE-F0D8-0CD361B431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0809" y="2221514"/>
            <a:ext cx="5947576" cy="851297"/>
          </a:xfrm>
          <a:prstGeom prst="roundRect">
            <a:avLst>
              <a:gd name="adj" fmla="val 1012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dependency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groupId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&gt;org.springframework.boot&lt;/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groupId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artifactId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&gt;spring-boot-starter-data-redis&lt;/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artifactId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dependency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F2665D6D-A462-6D41-0E75-211C229D91A2}"/>
              </a:ext>
            </a:extLst>
          </p:cNvPr>
          <p:cNvSpPr/>
          <p:nvPr/>
        </p:nvSpPr>
        <p:spPr>
          <a:xfrm>
            <a:off x="10158563" y="2733158"/>
            <a:ext cx="1049822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pom.xml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F7B944A4-1CD4-633B-7E79-5F155D16F1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0809" y="3265899"/>
            <a:ext cx="5959641" cy="1038582"/>
          </a:xfrm>
          <a:prstGeom prst="roundRect">
            <a:avLst>
              <a:gd name="adj" fmla="val 1130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spring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host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localhost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port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6379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password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123456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13" name="矩形: 对角圆角 12">
            <a:extLst>
              <a:ext uri="{FF2B5EF4-FFF2-40B4-BE49-F238E27FC236}">
                <a16:creationId xmlns:a16="http://schemas.microsoft.com/office/drawing/2014/main" id="{00CEEBDD-6E10-9027-2281-8E80E983C920}"/>
              </a:ext>
            </a:extLst>
          </p:cNvPr>
          <p:cNvSpPr/>
          <p:nvPr/>
        </p:nvSpPr>
        <p:spPr>
          <a:xfrm>
            <a:off x="9527264" y="3964828"/>
            <a:ext cx="1693186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application.yml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CB9B7874-6BF7-897C-D679-D9B86C511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0294" y="2215228"/>
            <a:ext cx="7338032" cy="2656939"/>
          </a:xfrm>
          <a:prstGeom prst="roundRect">
            <a:avLst>
              <a:gd name="adj" fmla="val 229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@Configuration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@Slf4j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RedisConfiguration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@Bean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RedisConnectionFactory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redisConnectionFactory){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开始创建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模板类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..."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 redisTemplate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设置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的序列化器，默认为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JdkSerializationRedisSerializer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.setKeySerializer(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StringRedisSerializer());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.setConnectionFactory(redisConnectionFactory);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31968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Spring Data Redis</a:t>
            </a:r>
            <a:r>
              <a:rPr lang="zh-CN" altLang="en-US"/>
              <a:t>使用方式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84C4AC1F-B17C-9C94-61DC-141163EB3C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052" y="1450410"/>
            <a:ext cx="10698800" cy="3488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26960" rIns="0" bIns="12696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RedisTemplate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阿里巴巴普惠体" panose="00020600040101010101"/>
              </a:rPr>
              <a:t> 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针对大量api进行了归类封装,将同一</a:t>
            </a:r>
            <a:r>
              <a:rPr kumimoji="0" lang="zh-CN" altLang="en-US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数据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类型</a:t>
            </a:r>
            <a:r>
              <a:rPr kumimoji="0" lang="zh-CN" altLang="en-US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的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操作封装为</a:t>
            </a:r>
            <a:r>
              <a:rPr kumimoji="0" lang="zh-CN" altLang="en-US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对应的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阿里巴巴普惠体" panose="00020600040101010101"/>
              </a:rPr>
              <a:t>O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peration接口，具体分类如下：</a:t>
            </a:r>
            <a:endParaRPr kumimoji="0" lang="zh-CN" altLang="zh-CN" sz="1000" b="0" i="0" u="none" strike="noStrike" cap="none" normalizeH="0" baseline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ValueOperations：</a:t>
            </a:r>
            <a:r>
              <a:rPr kumimoji="0" lang="en-US" altLang="zh-CN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s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tring数据操作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SetOperations：set类型数据操作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ZSetOperations：zset类型数据操作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HashOperations：hash类型的数据操作</a:t>
            </a:r>
          </a:p>
          <a:p>
            <a:pPr marL="285750" marR="0" lvl="0" indent="-28575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阿里巴巴普惠体" panose="00020600040101010101"/>
              </a:rPr>
              <a:t>ListOperations：list类型的数据操作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589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en-US" altLang="zh-CN"/>
              <a:t>Redis</a:t>
            </a:r>
            <a:r>
              <a:rPr lang="zh-CN" altLang="en-US"/>
              <a:t>入门</a:t>
            </a:r>
            <a:endParaRPr lang="en-US" altLang="zh-CN"/>
          </a:p>
          <a:p>
            <a:r>
              <a:rPr lang="en-US" altLang="zh-CN"/>
              <a:t>Redis</a:t>
            </a:r>
            <a:r>
              <a:rPr lang="zh-CN" altLang="en-US"/>
              <a:t>数据类型</a:t>
            </a:r>
            <a:endParaRPr lang="en-US" altLang="zh-CN"/>
          </a:p>
          <a:p>
            <a:r>
              <a:rPr lang="en-US" altLang="zh-CN"/>
              <a:t>Redis</a:t>
            </a:r>
            <a:r>
              <a:rPr lang="zh-CN" altLang="en-US"/>
              <a:t>常用命令</a:t>
            </a:r>
            <a:endParaRPr lang="en-US" altLang="zh-CN"/>
          </a:p>
          <a:p>
            <a:r>
              <a:rPr lang="zh-CN" altLang="en-US"/>
              <a:t>在</a:t>
            </a:r>
            <a:r>
              <a:rPr lang="en-US" altLang="zh-CN"/>
              <a:t>Java</a:t>
            </a:r>
            <a:r>
              <a:rPr lang="zh-CN" altLang="en-US"/>
              <a:t>中操作</a:t>
            </a:r>
            <a:r>
              <a:rPr lang="en-US" altLang="zh-CN"/>
              <a:t>Redis</a:t>
            </a:r>
          </a:p>
          <a:p>
            <a:r>
              <a:rPr lang="zh-CN" altLang="en-US"/>
              <a:t>店铺营业状态设置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037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店铺营业状态设置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310763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990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Redis</a:t>
            </a:r>
            <a:r>
              <a:rPr lang="zh-CN" altLang="en-US"/>
              <a:t>入门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简介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下载与安装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服务启动与停止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150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01878B-9029-776C-8F07-B48ED2D3B2E4}"/>
              </a:ext>
            </a:extLst>
          </p:cNvPr>
          <p:cNvSpPr txBox="1"/>
          <p:nvPr/>
        </p:nvSpPr>
        <p:spPr>
          <a:xfrm>
            <a:off x="710880" y="1606184"/>
            <a:ext cx="104140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产品原型：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8E634C6-A902-2D0E-75E6-F6A7F5553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338" y="2258219"/>
            <a:ext cx="7501834" cy="4150531"/>
          </a:xfrm>
          <a:prstGeom prst="rect">
            <a:avLst/>
          </a:prstGeom>
          <a:ln w="3175">
            <a:solidFill>
              <a:schemeClr val="tx1"/>
            </a:solidFill>
            <a:prstDash val="lgDash"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F1928E2-A7CD-FBDB-2917-3C1E7DF15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5647" y="3366578"/>
            <a:ext cx="3279549" cy="126415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8BC45E0-5C42-0E39-5D6B-6CBCE07D8E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5647" y="4926591"/>
            <a:ext cx="2682227" cy="78231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8551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39619AC-BB61-BC65-91ED-D36028F3E5D8}"/>
              </a:ext>
            </a:extLst>
          </p:cNvPr>
          <p:cNvSpPr txBox="1"/>
          <p:nvPr/>
        </p:nvSpPr>
        <p:spPr>
          <a:xfrm>
            <a:off x="710880" y="4178907"/>
            <a:ext cx="6906470" cy="1160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本项目约定：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管理端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发出的请求，统一使用 </a:t>
            </a:r>
            <a:r>
              <a:rPr lang="en-US" altLang="zh-CN" sz="1600">
                <a:solidFill>
                  <a:srgbClr val="FF0000"/>
                </a:solidFill>
                <a:ea typeface="阿里巴巴普惠体" panose="00020600040101010101"/>
              </a:rPr>
              <a:t>/admin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作为前缀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用户端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发出的请求，统一使用 </a:t>
            </a:r>
            <a:r>
              <a:rPr lang="en-US" altLang="zh-CN" sz="1600">
                <a:solidFill>
                  <a:srgbClr val="FF0000"/>
                </a:solidFill>
                <a:ea typeface="阿里巴巴普惠体" panose="00020600040101010101"/>
              </a:rPr>
              <a:t>/user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作为前缀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1057AA-5A6A-5EA8-16B7-31AA6E8C48C3}"/>
              </a:ext>
            </a:extLst>
          </p:cNvPr>
          <p:cNvSpPr txBox="1"/>
          <p:nvPr/>
        </p:nvSpPr>
        <p:spPr>
          <a:xfrm>
            <a:off x="710880" y="1599651"/>
            <a:ext cx="10414000" cy="1987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设置营业状态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管理端查询营业状态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用户端查询营业状态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3195813-526B-DD4D-8D4B-54A08C6339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434" y="1575079"/>
            <a:ext cx="3111660" cy="520726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B0C43B4-F21A-63CF-6BD4-D88FFA1B43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8343" y="1638686"/>
            <a:ext cx="3673740" cy="352204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F7106C6-74F8-4988-F311-2EC2784CAF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3958" y="1599651"/>
            <a:ext cx="3527418" cy="352204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BD3278D-3D85-597E-11F4-2740BAB01BAF}"/>
              </a:ext>
            </a:extLst>
          </p:cNvPr>
          <p:cNvSpPr/>
          <p:nvPr/>
        </p:nvSpPr>
        <p:spPr>
          <a:xfrm>
            <a:off x="4054784" y="2090671"/>
            <a:ext cx="962490" cy="167500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E9B4615-773A-0C4D-A255-B6E46C39BA31}"/>
              </a:ext>
            </a:extLst>
          </p:cNvPr>
          <p:cNvSpPr/>
          <p:nvPr/>
        </p:nvSpPr>
        <p:spPr>
          <a:xfrm>
            <a:off x="7846625" y="2090671"/>
            <a:ext cx="962490" cy="167500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11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01878B-9029-776C-8F07-B48ED2D3B2E4}"/>
              </a:ext>
            </a:extLst>
          </p:cNvPr>
          <p:cNvSpPr txBox="1"/>
          <p:nvPr/>
        </p:nvSpPr>
        <p:spPr>
          <a:xfrm>
            <a:off x="710880" y="1607820"/>
            <a:ext cx="104140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营业状态数据存储方式：基于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Redis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的字符串来进行存储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62492D0-E4B3-D2AD-1D39-BC3B83A69387}"/>
              </a:ext>
            </a:extLst>
          </p:cNvPr>
          <p:cNvSpPr txBox="1"/>
          <p:nvPr/>
        </p:nvSpPr>
        <p:spPr>
          <a:xfrm>
            <a:off x="710565" y="4457126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约定：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表示营业 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表示打烊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1001E1D-05B1-3A16-96AC-42A3D69D088D}"/>
              </a:ext>
            </a:extLst>
          </p:cNvPr>
          <p:cNvCxnSpPr/>
          <p:nvPr/>
        </p:nvCxnSpPr>
        <p:spPr>
          <a:xfrm>
            <a:off x="2401294" y="2984027"/>
            <a:ext cx="26557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1C906F5-1B44-1F8B-C353-66B03852C68B}"/>
              </a:ext>
            </a:extLst>
          </p:cNvPr>
          <p:cNvCxnSpPr>
            <a:cxnSpLocks/>
          </p:cNvCxnSpPr>
          <p:nvPr/>
        </p:nvCxnSpPr>
        <p:spPr>
          <a:xfrm>
            <a:off x="3729161" y="2697781"/>
            <a:ext cx="0" cy="10972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24F11EC4-5B8C-6F80-6542-8286D7082D3D}"/>
              </a:ext>
            </a:extLst>
          </p:cNvPr>
          <p:cNvSpPr txBox="1"/>
          <p:nvPr/>
        </p:nvSpPr>
        <p:spPr>
          <a:xfrm>
            <a:off x="2832568" y="2645473"/>
            <a:ext cx="465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key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5416213-D051-F72E-95BD-B71130E949D4}"/>
              </a:ext>
            </a:extLst>
          </p:cNvPr>
          <p:cNvSpPr txBox="1"/>
          <p:nvPr/>
        </p:nvSpPr>
        <p:spPr>
          <a:xfrm>
            <a:off x="4112817" y="2645473"/>
            <a:ext cx="6288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value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A6E5348-EFED-0634-AF5B-63907B2329B9}"/>
              </a:ext>
            </a:extLst>
          </p:cNvPr>
          <p:cNvSpPr txBox="1"/>
          <p:nvPr/>
        </p:nvSpPr>
        <p:spPr>
          <a:xfrm>
            <a:off x="2307779" y="3228881"/>
            <a:ext cx="1403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SHOP_STATUS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ABBC2C8-D8CA-B914-A8E7-11C215870EDE}"/>
              </a:ext>
            </a:extLst>
          </p:cNvPr>
          <p:cNvSpPr txBox="1"/>
          <p:nvPr/>
        </p:nvSpPr>
        <p:spPr>
          <a:xfrm>
            <a:off x="4243469" y="3228881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1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59493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店铺营业状态设置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310763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569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1A04C857-B1F5-D794-73BC-0F01D3078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790" y="1707174"/>
            <a:ext cx="9120146" cy="4707910"/>
          </a:xfrm>
          <a:prstGeom prst="roundRect">
            <a:avLst>
              <a:gd name="adj" fmla="val 229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@RestController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"adminShopController"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"/admin/shop"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(tags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店铺操作相关接口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@Slf4j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ShopController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static final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"SHOP_STATUS"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设置店铺营业状态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@PutMapping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"/{status}"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设置店铺营业状态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setStatus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@PathVariable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设置营业状态为：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status ==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?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营业中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打烊中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.opsForValue().set(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status);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422784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EA91DE6-7507-097C-3D97-981B48501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052" y="1876526"/>
            <a:ext cx="9573370" cy="2349579"/>
          </a:xfrm>
          <a:prstGeom prst="roundRect">
            <a:avLst>
              <a:gd name="adj" fmla="val 414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查询店铺营业状态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@GetMapping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"/status"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查询店铺营业状态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getStatus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status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.opsForValue().get(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查询店铺营业状态为：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?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营业中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打烊中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96362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7B76CA6-C5FE-63A3-EF32-E7E6C2747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198" y="1836330"/>
            <a:ext cx="10094941" cy="4366081"/>
          </a:xfrm>
          <a:prstGeom prst="roundRect">
            <a:avLst>
              <a:gd name="adj" fmla="val 254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@RestController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"userShopController"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"/user/shop"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(tags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店铺操作相关接口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@Slf4j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ShopController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static final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"SHOP_STATUS"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查询店铺营业状态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@GetMapping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"/status"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查询店铺营业状态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getStatus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status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.opsForValue().get(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查询店铺营业状态为：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?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营业中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打烊中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78120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店铺营业状态设置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310763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249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01878B-9029-776C-8F07-B48ED2D3B2E4}"/>
              </a:ext>
            </a:extLst>
          </p:cNvPr>
          <p:cNvSpPr txBox="1"/>
          <p:nvPr/>
        </p:nvSpPr>
        <p:spPr>
          <a:xfrm>
            <a:off x="794385" y="1607820"/>
            <a:ext cx="10414000" cy="1156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swagger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接口文档测试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前后端联调测试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530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90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Redis</a:t>
            </a:r>
            <a:r>
              <a:rPr lang="zh-CN" altLang="en-US"/>
              <a:t>简介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A2F9890-50BE-D75F-D66A-1DC5120558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884" y="5443278"/>
            <a:ext cx="2044770" cy="82497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63D96F8-3166-9815-4111-5527E859702A}"/>
              </a:ext>
            </a:extLst>
          </p:cNvPr>
          <p:cNvSpPr txBox="1"/>
          <p:nvPr/>
        </p:nvSpPr>
        <p:spPr>
          <a:xfrm>
            <a:off x="710880" y="1519421"/>
            <a:ext cx="9977755" cy="3863611"/>
          </a:xfrm>
          <a:prstGeom prst="rect">
            <a:avLst/>
          </a:prstGeom>
        </p:spPr>
        <p:txBody>
          <a:bodyPr anchor="ctr" anchorCtr="0"/>
          <a:lstStyle/>
          <a:p>
            <a:pPr algn="l" fontAlgn="auto">
              <a:lnSpc>
                <a:spcPct val="150000"/>
              </a:lnSpc>
            </a:pPr>
            <a:r>
              <a:rPr kumimoji="1" lang="en-US" altLang="zh-CN" sz="1600" noProof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Redis</a:t>
            </a:r>
            <a:r>
              <a:rPr kumimoji="1" lang="zh-CN" altLang="en-US" sz="1600" noProof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是一个基于</a:t>
            </a:r>
            <a:r>
              <a:rPr kumimoji="1" lang="zh-CN" altLang="en-US" sz="1600" b="1" noProof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内存</a:t>
            </a:r>
            <a:r>
              <a:rPr kumimoji="1" lang="zh-CN" altLang="en-US" sz="1600" noProof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的 </a:t>
            </a:r>
            <a:r>
              <a:rPr kumimoji="1" lang="en-US" altLang="zh-CN" sz="1600" noProof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key-value </a:t>
            </a:r>
            <a:r>
              <a:rPr kumimoji="1" lang="zh-CN" altLang="en-US" sz="1600" noProof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结构数据库。</a:t>
            </a:r>
            <a:endParaRPr kumimoji="1" lang="en-US" altLang="zh-CN" sz="1600" noProof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kumimoji="1" lang="en-US" altLang="zh-CN" sz="1600" noProof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  <a:p>
            <a:pPr marL="285750" indent="-285750" algn="l" fontAlgn="auto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kumimoji="1" lang="zh-CN" altLang="en-US" sz="1600" noProof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基于内存存储，读写性能高</a:t>
            </a:r>
            <a:endParaRPr kumimoji="1" lang="en-US" altLang="zh-CN" sz="1600" noProof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  <a:p>
            <a:pPr marL="285750" indent="-285750" algn="l" fontAlgn="auto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kumimoji="1" lang="zh-CN" altLang="en-US" sz="1600" noProof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适合存储热点数据（热点商品、资讯、新闻）</a:t>
            </a:r>
            <a:endParaRPr kumimoji="1" lang="en-US" altLang="zh-CN" sz="1600" noProof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  <a:p>
            <a:pPr marL="285750" indent="-285750" algn="l" fontAlgn="auto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kumimoji="1" lang="zh-CN" altLang="en-US" sz="1600" noProof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企业应用广泛</a:t>
            </a:r>
            <a:endParaRPr kumimoji="1" lang="en-US" altLang="zh-CN" sz="1600" noProof="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  <a:p>
            <a:pPr marL="285750" indent="-285750" algn="l" fontAlgn="auto">
              <a:lnSpc>
                <a:spcPct val="200000"/>
              </a:lnSpc>
              <a:buFont typeface="Wingdings" panose="05000000000000000000" pitchFamily="2" charset="2"/>
              <a:buChar char="l"/>
            </a:pPr>
            <a:endParaRPr kumimoji="1"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官网：</a:t>
            </a:r>
            <a:r>
              <a:rPr kumimoji="1"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hlinkClick r:id="rId3"/>
              </a:rPr>
              <a:t>https://redis.io</a:t>
            </a:r>
            <a:endParaRPr kumimoji="1"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>
              <a:lnSpc>
                <a:spcPct val="200000"/>
              </a:lnSpc>
            </a:pPr>
            <a:r>
              <a:rPr kumimoji="1"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中文网：</a:t>
            </a:r>
            <a:r>
              <a:rPr kumimoji="1"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hlinkClick r:id="rId4"/>
              </a:rPr>
              <a:t>https://www.redis.net.cn/</a:t>
            </a:r>
            <a:endParaRPr kumimoji="1"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BEFA2A6-1016-0356-3F85-8E912DD736E6}"/>
              </a:ext>
            </a:extLst>
          </p:cNvPr>
          <p:cNvCxnSpPr/>
          <p:nvPr/>
        </p:nvCxnSpPr>
        <p:spPr>
          <a:xfrm>
            <a:off x="7696863" y="2337683"/>
            <a:ext cx="26557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BBB75C2-9221-1DD5-B33D-626AE2057C58}"/>
              </a:ext>
            </a:extLst>
          </p:cNvPr>
          <p:cNvCxnSpPr>
            <a:cxnSpLocks/>
          </p:cNvCxnSpPr>
          <p:nvPr/>
        </p:nvCxnSpPr>
        <p:spPr>
          <a:xfrm>
            <a:off x="9024730" y="2051437"/>
            <a:ext cx="0" cy="23297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7CE0AC93-E447-5AB5-9F8B-82D2155ABBF2}"/>
              </a:ext>
            </a:extLst>
          </p:cNvPr>
          <p:cNvSpPr txBox="1"/>
          <p:nvPr/>
        </p:nvSpPr>
        <p:spPr>
          <a:xfrm>
            <a:off x="8128137" y="1999129"/>
            <a:ext cx="465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key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F87A206-8FEB-4F6E-4623-068E5F41F69B}"/>
              </a:ext>
            </a:extLst>
          </p:cNvPr>
          <p:cNvSpPr txBox="1"/>
          <p:nvPr/>
        </p:nvSpPr>
        <p:spPr>
          <a:xfrm>
            <a:off x="9408386" y="1999129"/>
            <a:ext cx="6288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value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6B64D49-E7EF-BB95-6721-6E48646D1A8B}"/>
              </a:ext>
            </a:extLst>
          </p:cNvPr>
          <p:cNvSpPr txBox="1"/>
          <p:nvPr/>
        </p:nvSpPr>
        <p:spPr>
          <a:xfrm>
            <a:off x="8128137" y="2582537"/>
            <a:ext cx="338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id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3C6DAB7-7632-66EF-D075-A4A43F9C7E1C}"/>
              </a:ext>
            </a:extLst>
          </p:cNvPr>
          <p:cNvSpPr txBox="1"/>
          <p:nvPr/>
        </p:nvSpPr>
        <p:spPr>
          <a:xfrm>
            <a:off x="9539038" y="2582537"/>
            <a:ext cx="4972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101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BFE7678-419A-1D83-6659-25BE777C0500}"/>
              </a:ext>
            </a:extLst>
          </p:cNvPr>
          <p:cNvSpPr txBox="1"/>
          <p:nvPr/>
        </p:nvSpPr>
        <p:spPr>
          <a:xfrm>
            <a:off x="8128137" y="3052676"/>
            <a:ext cx="6559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name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5B8065B-76D5-B425-36C0-0040B2CD583F}"/>
              </a:ext>
            </a:extLst>
          </p:cNvPr>
          <p:cNvSpPr txBox="1"/>
          <p:nvPr/>
        </p:nvSpPr>
        <p:spPr>
          <a:xfrm>
            <a:off x="9490146" y="305267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小智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4457BA4-2FFB-4E52-A851-B4E04B52DC94}"/>
              </a:ext>
            </a:extLst>
          </p:cNvPr>
          <p:cNvSpPr txBox="1"/>
          <p:nvPr/>
        </p:nvSpPr>
        <p:spPr>
          <a:xfrm>
            <a:off x="8126234" y="3595082"/>
            <a:ext cx="4796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city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DF5FDCA-7ADD-9830-7BC7-6A81FF0E035C}"/>
              </a:ext>
            </a:extLst>
          </p:cNvPr>
          <p:cNvSpPr txBox="1"/>
          <p:nvPr/>
        </p:nvSpPr>
        <p:spPr>
          <a:xfrm>
            <a:off x="9537851" y="359839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北京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33264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Redis</a:t>
            </a:r>
            <a:r>
              <a:rPr lang="zh-CN" altLang="en-US"/>
              <a:t>入门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简介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下载与安装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服务启动与停止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929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Redis</a:t>
            </a:r>
            <a:r>
              <a:rPr lang="zh-CN" altLang="en-US"/>
              <a:t>下载与安装</a:t>
            </a:r>
          </a:p>
        </p:txBody>
      </p:sp>
      <p:sp>
        <p:nvSpPr>
          <p:cNvPr id="3" name="文本占位符 1">
            <a:extLst>
              <a:ext uri="{FF2B5EF4-FFF2-40B4-BE49-F238E27FC236}">
                <a16:creationId xmlns:a16="http://schemas.microsoft.com/office/drawing/2014/main" id="{3632FAD3-7874-4A59-0198-4024005DB9DD}"/>
              </a:ext>
            </a:extLst>
          </p:cNvPr>
          <p:cNvSpPr>
            <a:spLocks noGrp="1"/>
          </p:cNvSpPr>
          <p:nvPr/>
        </p:nvSpPr>
        <p:spPr>
          <a:xfrm>
            <a:off x="710565" y="1636198"/>
            <a:ext cx="10749915" cy="2148619"/>
          </a:xfrm>
          <a:prstGeom prst="rect">
            <a:avLst/>
          </a:prstGeom>
        </p:spPr>
        <p:txBody>
          <a:bodyPr anchor="t" anchorCtr="0"/>
          <a:lstStyle>
            <a:lvl1pPr marL="360045" indent="-36004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anose="05000000000000000000" pitchFamily="2" charset="2"/>
              <a:buChar char="l"/>
              <a:defRPr lang="en-US" altLang="zh-CN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455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lang="en-US" altLang="zh-CN" sz="1400" b="0" i="0" kern="120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 sz="1400" b="0" i="0" kern="1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2133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noProof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Redis</a:t>
            </a:r>
            <a:r>
              <a:rPr lang="zh-CN" altLang="en-US" noProof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安装包分为 </a:t>
            </a:r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W</a:t>
            </a:r>
            <a:r>
              <a:rPr lang="en-US" altLang="zh-CN" noProof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indows </a:t>
            </a:r>
            <a:r>
              <a:rPr lang="zh-CN" altLang="en-US" noProof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版和 </a:t>
            </a:r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L</a:t>
            </a:r>
            <a:r>
              <a:rPr lang="en-US" altLang="zh-CN" noProof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inux </a:t>
            </a:r>
            <a:r>
              <a:rPr lang="zh-CN" altLang="en-US" noProof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版：</a:t>
            </a:r>
            <a:endParaRPr lang="en-US" altLang="zh-CN" noProof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  <a:p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Windows</a:t>
            </a: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版下载地址：</a:t>
            </a:r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hlinkClick r:id="rId2"/>
              </a:rPr>
              <a:t>https://github.com/microsoftarchive/redis/releases</a:t>
            </a:r>
            <a:endParaRPr kumimoji="1" lang="en-US" altLang="zh-CN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r>
              <a:rPr lang="en-US" altLang="zh-CN" noProof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Linux</a:t>
            </a:r>
            <a:r>
              <a:rPr lang="zh-CN" altLang="en-US" noProof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版下载地址： </a:t>
            </a:r>
            <a:r>
              <a:rPr lang="en-US" altLang="zh-CN">
                <a:effectLst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hlinkClick r:id="rId3"/>
              </a:rPr>
              <a:t>https://download.redis.io/releases/</a:t>
            </a:r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endParaRPr kumimoji="1" lang="en-US" altLang="zh-CN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0" indent="0">
              <a:buNone/>
            </a:pPr>
            <a:endParaRPr kumimoji="1" lang="zh-CN" altLang="en-US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0" indent="0">
              <a:buNone/>
            </a:pPr>
            <a:endParaRPr kumimoji="1" lang="en-US" altLang="zh-CN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A5EAB42-B570-9909-F281-858D9CDFB6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324" y="3236084"/>
            <a:ext cx="2451874" cy="66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61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Redis</a:t>
            </a:r>
            <a:r>
              <a:rPr lang="zh-CN" altLang="en-US"/>
              <a:t>下载与安装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FF78387-F6BC-587E-3DCB-749CEBA788C2}"/>
              </a:ext>
            </a:extLst>
          </p:cNvPr>
          <p:cNvSpPr>
            <a:spLocks noGrp="1"/>
          </p:cNvSpPr>
          <p:nvPr/>
        </p:nvSpPr>
        <p:spPr>
          <a:xfrm>
            <a:off x="710565" y="1564640"/>
            <a:ext cx="10749915" cy="1802814"/>
          </a:xfrm>
          <a:prstGeom prst="rect">
            <a:avLst/>
          </a:prstGeom>
        </p:spPr>
        <p:txBody>
          <a:bodyPr anchor="t" anchorCtr="0"/>
          <a:lstStyle>
            <a:lvl1pPr marL="360045" indent="-36004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anose="05000000000000000000" pitchFamily="2" charset="2"/>
              <a:buChar char="l"/>
              <a:defRPr lang="en-US" altLang="zh-CN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455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lang="en-US" altLang="zh-CN" sz="1400" b="0" i="0" kern="120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 sz="1400" b="0" i="0" kern="1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21336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Redis</a:t>
            </a: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的</a:t>
            </a:r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Windows</a:t>
            </a: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版属于绿色软件，直接解压即可使用，解压后目录结构如下：</a:t>
            </a:r>
            <a:endParaRPr kumimoji="1" lang="en-US" altLang="zh-CN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3FC15C2-1FC9-C7D0-1FFD-70E9CB987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2160113"/>
            <a:ext cx="6230768" cy="402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64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Redis</a:t>
            </a:r>
            <a:r>
              <a:rPr lang="zh-CN" altLang="en-US"/>
              <a:t>入门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简介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下载与安装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服务启动与停止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974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封面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目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学习目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章节页版式（一级+二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章节页版式（一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正文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5_结束页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103606</TotalTime>
  <Words>2131</Words>
  <Application>Microsoft Office PowerPoint</Application>
  <PresentationFormat>宽屏</PresentationFormat>
  <Paragraphs>268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49</vt:i4>
      </vt:variant>
    </vt:vector>
  </HeadingPairs>
  <TitlesOfParts>
    <vt:vector size="73" baseType="lpstr">
      <vt:lpstr>Alibaba PuHuiTi B</vt:lpstr>
      <vt:lpstr>Alibaba PuHuiTi M</vt:lpstr>
      <vt:lpstr>Alibaba PuHuiTi Medium</vt:lpstr>
      <vt:lpstr>Alibaba PuHuiTi R</vt:lpstr>
      <vt:lpstr>阿里巴巴普惠体</vt:lpstr>
      <vt:lpstr>等线</vt:lpstr>
      <vt:lpstr>黑体</vt:lpstr>
      <vt:lpstr>华文楷体</vt:lpstr>
      <vt:lpstr>华文楷体</vt:lpstr>
      <vt:lpstr>宋体</vt:lpstr>
      <vt:lpstr>微软雅黑</vt:lpstr>
      <vt:lpstr>Arial</vt:lpstr>
      <vt:lpstr>Calibri</vt:lpstr>
      <vt:lpstr>Consolas</vt:lpstr>
      <vt:lpstr>Segoe UI</vt:lpstr>
      <vt:lpstr>Verdana</vt:lpstr>
      <vt:lpstr>Wingdings</vt:lpstr>
      <vt:lpstr>封面2</vt:lpstr>
      <vt:lpstr>目录</vt:lpstr>
      <vt:lpstr>学习目标</vt:lpstr>
      <vt:lpstr>章节页版式（一级+二级标题）</vt:lpstr>
      <vt:lpstr>章节页版式（一级标题）</vt:lpstr>
      <vt:lpstr>正文设计方案</vt:lpstr>
      <vt:lpstr>5_结束页设计方案</vt:lpstr>
      <vt:lpstr>店铺营业状态设置</vt:lpstr>
      <vt:lpstr>PowerPoint 演示文稿</vt:lpstr>
      <vt:lpstr>PowerPoint 演示文稿</vt:lpstr>
      <vt:lpstr>Redis入门</vt:lpstr>
      <vt:lpstr>Redis简介</vt:lpstr>
      <vt:lpstr>Redis入门</vt:lpstr>
      <vt:lpstr>Redis下载与安装</vt:lpstr>
      <vt:lpstr>Redis下载与安装</vt:lpstr>
      <vt:lpstr>Redis入门</vt:lpstr>
      <vt:lpstr>Redis服务启动与停止</vt:lpstr>
      <vt:lpstr>Redis服务启动与停止</vt:lpstr>
      <vt:lpstr>Redis服务启动与停止</vt:lpstr>
      <vt:lpstr>Redis服务启动与停止</vt:lpstr>
      <vt:lpstr>PowerPoint 演示文稿</vt:lpstr>
      <vt:lpstr>Redis数据类型</vt:lpstr>
      <vt:lpstr>5种常用数据类型介绍</vt:lpstr>
      <vt:lpstr>Redis数据类型</vt:lpstr>
      <vt:lpstr>各种数据类型的特点</vt:lpstr>
      <vt:lpstr>PowerPoint 演示文稿</vt:lpstr>
      <vt:lpstr>Redis常用命令</vt:lpstr>
      <vt:lpstr>字符串操作命令</vt:lpstr>
      <vt:lpstr>Redis常用命令</vt:lpstr>
      <vt:lpstr>哈希操作命令</vt:lpstr>
      <vt:lpstr>Redis常用命令</vt:lpstr>
      <vt:lpstr>列表操作命令</vt:lpstr>
      <vt:lpstr>Redis常用命令</vt:lpstr>
      <vt:lpstr>集合操作命令</vt:lpstr>
      <vt:lpstr>Redis常用命令</vt:lpstr>
      <vt:lpstr>有序集合操作命令</vt:lpstr>
      <vt:lpstr>Redis常用命令</vt:lpstr>
      <vt:lpstr>通用命令</vt:lpstr>
      <vt:lpstr>PowerPoint 演示文稿</vt:lpstr>
      <vt:lpstr>在Java中操作Redis</vt:lpstr>
      <vt:lpstr>Redis的Java客户端</vt:lpstr>
      <vt:lpstr>在Java中操作Redis</vt:lpstr>
      <vt:lpstr>Spring Data Redis使用方式</vt:lpstr>
      <vt:lpstr>Spring Data Redis使用方式</vt:lpstr>
      <vt:lpstr>PowerPoint 演示文稿</vt:lpstr>
      <vt:lpstr>店铺营业状态设置</vt:lpstr>
      <vt:lpstr>需求分析和设计</vt:lpstr>
      <vt:lpstr>需求分析和设计</vt:lpstr>
      <vt:lpstr>需求分析和设计</vt:lpstr>
      <vt:lpstr>店铺营业状态设置</vt:lpstr>
      <vt:lpstr>代码开发</vt:lpstr>
      <vt:lpstr>代码开发</vt:lpstr>
      <vt:lpstr>代码开发</vt:lpstr>
      <vt:lpstr>店铺营业状态设置</vt:lpstr>
      <vt:lpstr>功能测试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8802</dc:creator>
  <cp:lastModifiedBy>itcast</cp:lastModifiedBy>
  <cp:revision>10031</cp:revision>
  <dcterms:created xsi:type="dcterms:W3CDTF">2020-03-31T02:23:27Z</dcterms:created>
  <dcterms:modified xsi:type="dcterms:W3CDTF">2023-04-08T06:27:07Z</dcterms:modified>
</cp:coreProperties>
</file>